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4" r:id="rId2"/>
    <p:sldId id="262" r:id="rId3"/>
    <p:sldId id="263" r:id="rId4"/>
    <p:sldId id="256" r:id="rId5"/>
    <p:sldId id="257" r:id="rId6"/>
    <p:sldId id="261" r:id="rId7"/>
    <p:sldId id="260" r:id="rId8"/>
    <p:sldId id="267" r:id="rId9"/>
    <p:sldId id="266" r:id="rId10"/>
    <p:sldId id="265" r:id="rId11"/>
    <p:sldId id="258" r:id="rId12"/>
    <p:sldId id="25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ternetworldstats.com/stats6.htm" TargetMode="External"/><Relationship Id="rId3" Type="http://schemas.openxmlformats.org/officeDocument/2006/relationships/hyperlink" Target="http://www.internetworldstats.com/stats3.htm" TargetMode="External"/><Relationship Id="rId7" Type="http://schemas.openxmlformats.org/officeDocument/2006/relationships/hyperlink" Target="http://www.internetworldstats.com/stats10.htm" TargetMode="External"/><Relationship Id="rId2" Type="http://schemas.openxmlformats.org/officeDocument/2006/relationships/hyperlink" Target="http://www.internetworldstats.com/stats1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nternetworldstats.com/stats14.htm" TargetMode="External"/><Relationship Id="rId5" Type="http://schemas.openxmlformats.org/officeDocument/2006/relationships/hyperlink" Target="http://www.internetworldstats.com/stats5.htm" TargetMode="External"/><Relationship Id="rId10" Type="http://schemas.openxmlformats.org/officeDocument/2006/relationships/hyperlink" Target="http://www.internetworldstats.com/" TargetMode="External"/><Relationship Id="rId4" Type="http://schemas.openxmlformats.org/officeDocument/2006/relationships/hyperlink" Target="http://www.internetworldstats.com/stats4.htm" TargetMode="External"/><Relationship Id="rId9" Type="http://schemas.openxmlformats.org/officeDocument/2006/relationships/hyperlink" Target="http://www.internetworldstats.com/surfing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Jecan</a:t>
            </a:r>
            <a:r>
              <a:rPr lang="en-US" dirty="0" smtClean="0"/>
              <a:t> Sergiu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ergiu.jecan@econ.ubbcluj.ro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619752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0390"/>
            <a:ext cx="12238944" cy="457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608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80" y="1095632"/>
            <a:ext cx="10907414" cy="416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0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7109074"/>
              </p:ext>
            </p:extLst>
          </p:nvPr>
        </p:nvGraphicFramePr>
        <p:xfrm>
          <a:off x="677333" y="181233"/>
          <a:ext cx="8829131" cy="67008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2443"/>
                <a:gridCol w="1459427"/>
                <a:gridCol w="1115738"/>
                <a:gridCol w="1459427"/>
                <a:gridCol w="1113720"/>
                <a:gridCol w="903071"/>
                <a:gridCol w="805305"/>
              </a:tblGrid>
              <a:tr h="259386">
                <a:tc gridSpan="7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o-RO" sz="1400">
                          <a:effectLst/>
                        </a:rPr>
                        <a:t>WORLD INTERNET USAGE AND POPULATION STATISTICS</a:t>
                      </a:r>
                      <a:endParaRPr lang="ro-R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93" marR="5593" marT="5593" marB="5593" anchor="ctr"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</a:tr>
              <a:tr h="119264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o-RO" sz="1400">
                          <a:effectLst/>
                        </a:rPr>
                        <a:t>World Regions</a:t>
                      </a:r>
                      <a:endParaRPr lang="ro-R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93" marR="5593" marT="5593" marB="559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o-RO" sz="1400">
                          <a:effectLst/>
                        </a:rPr>
                        <a:t>Population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o-RO" sz="1400">
                          <a:effectLst/>
                        </a:rPr>
                        <a:t>(2008 Est.)</a:t>
                      </a:r>
                      <a:endParaRPr lang="ro-R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93" marR="5593" marT="5593" marB="559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o-RO" sz="1400">
                          <a:effectLst/>
                        </a:rPr>
                        <a:t>Population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o-RO" sz="1400">
                          <a:effectLst/>
                        </a:rPr>
                        <a:t>% of World</a:t>
                      </a:r>
                      <a:endParaRPr lang="ro-R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93" marR="5593" marT="5593" marB="559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o-RO" sz="1400">
                          <a:effectLst/>
                        </a:rPr>
                        <a:t>Internet Usage,</a:t>
                      </a:r>
                      <a:br>
                        <a:rPr lang="ro-RO" sz="1400">
                          <a:effectLst/>
                        </a:rPr>
                      </a:br>
                      <a:r>
                        <a:rPr lang="ro-RO" sz="1400">
                          <a:effectLst/>
                        </a:rPr>
                        <a:t>Latest Data</a:t>
                      </a:r>
                      <a:endParaRPr lang="ro-R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93" marR="5593" marT="5593" marB="559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o-RO" sz="1400">
                          <a:effectLst/>
                        </a:rPr>
                        <a:t>% Population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o-RO" sz="1400">
                          <a:effectLst/>
                        </a:rPr>
                        <a:t>(Penetration)</a:t>
                      </a:r>
                      <a:endParaRPr lang="ro-R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93" marR="5593" marT="5593" marB="559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o-RO" sz="1400">
                          <a:effectLst/>
                        </a:rPr>
                        <a:t>Usage</a:t>
                      </a:r>
                      <a:br>
                        <a:rPr lang="ro-RO" sz="1400">
                          <a:effectLst/>
                        </a:rPr>
                      </a:br>
                      <a:r>
                        <a:rPr lang="ro-RO" sz="1400">
                          <a:effectLst/>
                        </a:rPr>
                        <a:t>% of World</a:t>
                      </a:r>
                      <a:endParaRPr lang="ro-R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93" marR="5593" marT="5593" marB="559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o-RO" sz="1400">
                          <a:effectLst/>
                        </a:rPr>
                        <a:t>Usage Growth</a:t>
                      </a:r>
                      <a:br>
                        <a:rPr lang="ro-RO" sz="1400">
                          <a:effectLst/>
                        </a:rPr>
                      </a:br>
                      <a:r>
                        <a:rPr lang="ro-RO" sz="1400">
                          <a:effectLst/>
                        </a:rPr>
                        <a:t>2000-2008</a:t>
                      </a:r>
                      <a:endParaRPr lang="ro-R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93" marR="5593" marT="5593" marB="5593" anchor="ctr"/>
                </a:tc>
              </a:tr>
              <a:tr h="25938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o-RO" sz="1400" u="sng">
                          <a:effectLst/>
                          <a:hlinkClick r:id="rId2"/>
                        </a:rPr>
                        <a:t>Africa</a:t>
                      </a:r>
                      <a:endParaRPr lang="ro-R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93" marR="5593" marT="5593" marB="559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o-RO" sz="1400">
                          <a:effectLst/>
                        </a:rPr>
                        <a:t>955,206,348</a:t>
                      </a:r>
                      <a:endParaRPr lang="ro-R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93" marR="5593" marT="5593" marB="559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o-RO" sz="1400">
                          <a:effectLst/>
                        </a:rPr>
                        <a:t>14.3 %</a:t>
                      </a:r>
                      <a:endParaRPr lang="ro-R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93" marR="5593" marT="5593" marB="559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o-RO" sz="1400">
                          <a:effectLst/>
                        </a:rPr>
                        <a:t>51,022,400</a:t>
                      </a:r>
                      <a:endParaRPr lang="ro-R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93" marR="5593" marT="5593" marB="559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o-RO" sz="1400">
                          <a:effectLst/>
                        </a:rPr>
                        <a:t>5.3 %</a:t>
                      </a:r>
                      <a:endParaRPr lang="ro-R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93" marR="5593" marT="5593" marB="559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o-RO" sz="1400">
                          <a:effectLst/>
                        </a:rPr>
                        <a:t>3.6 %</a:t>
                      </a:r>
                      <a:endParaRPr lang="ro-R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93" marR="5593" marT="5593" marB="559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o-RO" sz="1400">
                          <a:effectLst/>
                        </a:rPr>
                        <a:t>1030 %</a:t>
                      </a:r>
                      <a:endParaRPr lang="ro-R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93" marR="5593" marT="5593" marB="5593" anchor="ctr"/>
                </a:tc>
              </a:tr>
              <a:tr h="50192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o-RO" sz="1400" u="sng">
                          <a:effectLst/>
                          <a:hlinkClick r:id="rId3"/>
                        </a:rPr>
                        <a:t>Asia</a:t>
                      </a:r>
                      <a:endParaRPr lang="ro-R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93" marR="5593" marT="5593" marB="559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o-RO" sz="1400">
                          <a:effectLst/>
                        </a:rPr>
                        <a:t>3,776,181,949</a:t>
                      </a:r>
                      <a:endParaRPr lang="ro-R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93" marR="5593" marT="5593" marB="559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o-RO" sz="1400">
                          <a:effectLst/>
                        </a:rPr>
                        <a:t>56.6 %</a:t>
                      </a:r>
                      <a:endParaRPr lang="ro-R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93" marR="5593" marT="5593" marB="559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o-RO" sz="1400">
                          <a:effectLst/>
                        </a:rPr>
                        <a:t>529,701,704</a:t>
                      </a:r>
                      <a:endParaRPr lang="ro-R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93" marR="5593" marT="5593" marB="559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o-RO" sz="1400">
                          <a:effectLst/>
                        </a:rPr>
                        <a:t>14.0 %</a:t>
                      </a:r>
                      <a:endParaRPr lang="ro-R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93" marR="5593" marT="5593" marB="559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o-RO" sz="1400">
                          <a:effectLst/>
                        </a:rPr>
                        <a:t>37.6 %</a:t>
                      </a:r>
                      <a:endParaRPr lang="ro-R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93" marR="5593" marT="5593" marB="559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o-RO" sz="1400">
                          <a:effectLst/>
                        </a:rPr>
                        <a:t>363.4 %</a:t>
                      </a:r>
                      <a:endParaRPr lang="ro-R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93" marR="5593" marT="5593" marB="5593" anchor="ctr"/>
                </a:tc>
              </a:tr>
              <a:tr h="50192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o-RO" sz="1400" u="sng">
                          <a:effectLst/>
                          <a:hlinkClick r:id="rId4"/>
                        </a:rPr>
                        <a:t>Europe</a:t>
                      </a:r>
                      <a:endParaRPr lang="ro-R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93" marR="5593" marT="5593" marB="559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o-RO" sz="1400">
                          <a:effectLst/>
                        </a:rPr>
                        <a:t>800,401,065</a:t>
                      </a:r>
                      <a:endParaRPr lang="ro-R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93" marR="5593" marT="5593" marB="559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o-RO" sz="1400">
                          <a:effectLst/>
                        </a:rPr>
                        <a:t>12.0 %</a:t>
                      </a:r>
                      <a:endParaRPr lang="ro-R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93" marR="5593" marT="5593" marB="559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o-RO" sz="1400">
                          <a:effectLst/>
                        </a:rPr>
                        <a:t>382,005,271</a:t>
                      </a:r>
                      <a:endParaRPr lang="ro-R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93" marR="5593" marT="5593" marB="559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o-RO" sz="1400">
                          <a:effectLst/>
                        </a:rPr>
                        <a:t>47.7 %</a:t>
                      </a:r>
                      <a:endParaRPr lang="ro-R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93" marR="5593" marT="5593" marB="559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o-RO" sz="1400">
                          <a:effectLst/>
                        </a:rPr>
                        <a:t>27.1 %</a:t>
                      </a:r>
                      <a:endParaRPr lang="ro-R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93" marR="5593" marT="5593" marB="559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o-RO" sz="1400">
                          <a:effectLst/>
                        </a:rPr>
                        <a:t>263.5 %</a:t>
                      </a:r>
                      <a:endParaRPr lang="ro-R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93" marR="5593" marT="5593" marB="5593" anchor="ctr"/>
                </a:tc>
              </a:tr>
              <a:tr h="50192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o-RO" sz="1400" u="sng">
                          <a:effectLst/>
                          <a:hlinkClick r:id="rId5"/>
                        </a:rPr>
                        <a:t>Middle East</a:t>
                      </a:r>
                      <a:endParaRPr lang="ro-R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93" marR="5593" marT="5593" marB="559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o-RO" sz="1400">
                          <a:effectLst/>
                        </a:rPr>
                        <a:t>197,090,443</a:t>
                      </a:r>
                      <a:endParaRPr lang="ro-R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93" marR="5593" marT="5593" marB="559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o-RO" sz="1400">
                          <a:effectLst/>
                        </a:rPr>
                        <a:t>3.0 %</a:t>
                      </a:r>
                      <a:endParaRPr lang="ro-R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93" marR="5593" marT="5593" marB="559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o-RO" sz="1400">
                          <a:effectLst/>
                        </a:rPr>
                        <a:t>41,939,200</a:t>
                      </a:r>
                      <a:endParaRPr lang="ro-R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93" marR="5593" marT="5593" marB="559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o-RO" sz="1400">
                          <a:effectLst/>
                        </a:rPr>
                        <a:t>21.3 %</a:t>
                      </a:r>
                      <a:endParaRPr lang="ro-R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93" marR="5593" marT="5593" marB="559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o-RO" sz="1400">
                          <a:effectLst/>
                        </a:rPr>
                        <a:t>3.0 %</a:t>
                      </a:r>
                      <a:endParaRPr lang="ro-R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93" marR="5593" marT="5593" marB="559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o-RO" sz="1400">
                          <a:effectLst/>
                        </a:rPr>
                        <a:t>1176.8 %</a:t>
                      </a:r>
                      <a:endParaRPr lang="ro-R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93" marR="5593" marT="5593" marB="5593" anchor="ctr"/>
                </a:tc>
              </a:tr>
              <a:tr h="50192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o-RO" sz="1400" u="sng">
                          <a:effectLst/>
                          <a:hlinkClick r:id="rId6"/>
                        </a:rPr>
                        <a:t>North America</a:t>
                      </a:r>
                      <a:endParaRPr lang="ro-R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93" marR="5593" marT="5593" marB="559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o-RO" sz="1400">
                          <a:effectLst/>
                        </a:rPr>
                        <a:t>337,167,248</a:t>
                      </a:r>
                      <a:endParaRPr lang="ro-R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93" marR="5593" marT="5593" marB="559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o-RO" sz="1400">
                          <a:effectLst/>
                        </a:rPr>
                        <a:t>5.1 %</a:t>
                      </a:r>
                      <a:endParaRPr lang="ro-R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93" marR="5593" marT="5593" marB="559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o-RO" sz="1400">
                          <a:effectLst/>
                        </a:rPr>
                        <a:t>246,402,574</a:t>
                      </a:r>
                      <a:endParaRPr lang="ro-R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93" marR="5593" marT="5593" marB="559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o-RO" sz="1400">
                          <a:effectLst/>
                        </a:rPr>
                        <a:t>73.1 %</a:t>
                      </a:r>
                      <a:endParaRPr lang="ro-R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93" marR="5593" marT="5593" marB="559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o-RO" sz="1400">
                          <a:effectLst/>
                        </a:rPr>
                        <a:t>17.5 %</a:t>
                      </a:r>
                      <a:endParaRPr lang="ro-R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93" marR="5593" marT="5593" marB="559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o-RO" sz="1400">
                          <a:effectLst/>
                        </a:rPr>
                        <a:t>127.9 %</a:t>
                      </a:r>
                      <a:endParaRPr lang="ro-R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93" marR="5593" marT="5593" marB="5593" anchor="ctr"/>
                </a:tc>
              </a:tr>
              <a:tr h="71073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o-RO" sz="1400" u="sng">
                          <a:effectLst/>
                          <a:hlinkClick r:id="rId7"/>
                        </a:rPr>
                        <a:t>Latin America/Caribbean</a:t>
                      </a:r>
                      <a:endParaRPr lang="ro-R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93" marR="5593" marT="5593" marB="559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o-RO" sz="1400">
                          <a:effectLst/>
                        </a:rPr>
                        <a:t>576,091,673</a:t>
                      </a:r>
                      <a:endParaRPr lang="ro-R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93" marR="5593" marT="5593" marB="559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o-RO" sz="1400">
                          <a:effectLst/>
                        </a:rPr>
                        <a:t>8.6 %</a:t>
                      </a:r>
                      <a:endParaRPr lang="ro-R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93" marR="5593" marT="5593" marB="559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o-RO" sz="1400">
                          <a:effectLst/>
                        </a:rPr>
                        <a:t>137,300,309</a:t>
                      </a:r>
                      <a:endParaRPr lang="ro-R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93" marR="5593" marT="5593" marB="559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o-RO" sz="1400">
                          <a:effectLst/>
                        </a:rPr>
                        <a:t>23.8 %</a:t>
                      </a:r>
                      <a:endParaRPr lang="ro-R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93" marR="5593" marT="5593" marB="559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o-RO" sz="1400">
                          <a:effectLst/>
                        </a:rPr>
                        <a:t>9.8 %</a:t>
                      </a:r>
                      <a:endParaRPr lang="ro-R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93" marR="5593" marT="5593" marB="559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o-RO" sz="1400">
                          <a:effectLst/>
                        </a:rPr>
                        <a:t>659.9 %</a:t>
                      </a:r>
                      <a:endParaRPr lang="ro-R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93" marR="5593" marT="5593" marB="5593" anchor="ctr"/>
                </a:tc>
              </a:tr>
              <a:tr h="50192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o-RO" sz="1400" u="sng">
                          <a:effectLst/>
                          <a:hlinkClick r:id="rId8"/>
                        </a:rPr>
                        <a:t>Oceania / Australia</a:t>
                      </a:r>
                      <a:endParaRPr lang="ro-R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93" marR="5593" marT="5593" marB="559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o-RO" sz="1400">
                          <a:effectLst/>
                        </a:rPr>
                        <a:t>33,981,562</a:t>
                      </a:r>
                      <a:endParaRPr lang="ro-R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93" marR="5593" marT="5593" marB="559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o-RO" sz="1400">
                          <a:effectLst/>
                        </a:rPr>
                        <a:t>0.5 %</a:t>
                      </a:r>
                      <a:endParaRPr lang="ro-R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93" marR="5593" marT="5593" marB="559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o-RO" sz="1400">
                          <a:effectLst/>
                        </a:rPr>
                        <a:t>19,353,462</a:t>
                      </a:r>
                      <a:endParaRPr lang="ro-R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93" marR="5593" marT="5593" marB="559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o-RO" sz="1400">
                          <a:effectLst/>
                        </a:rPr>
                        <a:t>57.0 %</a:t>
                      </a:r>
                      <a:endParaRPr lang="ro-R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93" marR="5593" marT="5593" marB="559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o-RO" sz="1400">
                          <a:effectLst/>
                        </a:rPr>
                        <a:t>1.4 %</a:t>
                      </a:r>
                      <a:endParaRPr lang="ro-R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93" marR="5593" marT="5593" marB="559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o-RO" sz="1400">
                          <a:effectLst/>
                        </a:rPr>
                        <a:t>154.0 %</a:t>
                      </a:r>
                      <a:endParaRPr lang="ro-R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93" marR="5593" marT="5593" marB="5593" anchor="ctr"/>
                </a:tc>
              </a:tr>
              <a:tr h="50192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o-RO" sz="1400">
                          <a:effectLst/>
                        </a:rPr>
                        <a:t>WORLD TOTAL</a:t>
                      </a:r>
                      <a:endParaRPr lang="ro-R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93" marR="5593" marT="5593" marB="559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o-RO" sz="1400">
                          <a:effectLst/>
                        </a:rPr>
                        <a:t>6,676,120,288</a:t>
                      </a:r>
                      <a:endParaRPr lang="ro-R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93" marR="5593" marT="5593" marB="559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o-RO" sz="1400">
                          <a:effectLst/>
                        </a:rPr>
                        <a:t>100.0 %</a:t>
                      </a:r>
                      <a:endParaRPr lang="ro-R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93" marR="5593" marT="5593" marB="559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o-RO" sz="1400">
                          <a:effectLst/>
                        </a:rPr>
                        <a:t>1,407,724,920</a:t>
                      </a:r>
                      <a:endParaRPr lang="ro-R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93" marR="5593" marT="5593" marB="559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o-RO" sz="1400">
                          <a:effectLst/>
                        </a:rPr>
                        <a:t>21.1 %</a:t>
                      </a:r>
                      <a:endParaRPr lang="ro-R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93" marR="5593" marT="5593" marB="559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o-RO" sz="1400">
                          <a:effectLst/>
                        </a:rPr>
                        <a:t>100.0 %</a:t>
                      </a:r>
                      <a:endParaRPr lang="ro-R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93" marR="5593" marT="5593" marB="559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o-RO" sz="1400">
                          <a:effectLst/>
                        </a:rPr>
                        <a:t>290.0 %</a:t>
                      </a:r>
                      <a:endParaRPr lang="ro-R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93" marR="5593" marT="5593" marB="5593" anchor="ctr"/>
                </a:tc>
              </a:tr>
              <a:tr h="1024744">
                <a:tc gridSpan="7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</a:rPr>
                        <a:t>NOTES: (1) Internet </a:t>
                      </a:r>
                      <a:r>
                        <a:rPr lang="ro-RO" sz="1200" dirty="0" err="1">
                          <a:effectLst/>
                        </a:rPr>
                        <a:t>Usage</a:t>
                      </a:r>
                      <a:r>
                        <a:rPr lang="ro-RO" sz="1200" dirty="0">
                          <a:effectLst/>
                        </a:rPr>
                        <a:t> </a:t>
                      </a:r>
                      <a:r>
                        <a:rPr lang="ro-RO" sz="1200" dirty="0" err="1">
                          <a:effectLst/>
                        </a:rPr>
                        <a:t>and</a:t>
                      </a:r>
                      <a:r>
                        <a:rPr lang="ro-RO" sz="1200" dirty="0">
                          <a:effectLst/>
                        </a:rPr>
                        <a:t> World </a:t>
                      </a:r>
                      <a:r>
                        <a:rPr lang="ro-RO" sz="1200" dirty="0" err="1">
                          <a:effectLst/>
                        </a:rPr>
                        <a:t>Population</a:t>
                      </a:r>
                      <a:r>
                        <a:rPr lang="ro-RO" sz="1200" dirty="0">
                          <a:effectLst/>
                        </a:rPr>
                        <a:t> </a:t>
                      </a:r>
                      <a:r>
                        <a:rPr lang="ro-RO" sz="1200" dirty="0" err="1">
                          <a:effectLst/>
                        </a:rPr>
                        <a:t>Statistics</a:t>
                      </a:r>
                      <a:r>
                        <a:rPr lang="ro-RO" sz="1200" dirty="0">
                          <a:effectLst/>
                        </a:rPr>
                        <a:t> are for </a:t>
                      </a:r>
                      <a:r>
                        <a:rPr lang="ro-RO" sz="1200" dirty="0" err="1">
                          <a:effectLst/>
                        </a:rPr>
                        <a:t>March</a:t>
                      </a:r>
                      <a:r>
                        <a:rPr lang="ro-RO" sz="1200" dirty="0">
                          <a:effectLst/>
                        </a:rPr>
                        <a:t> 31, 2008. (5) For </a:t>
                      </a:r>
                      <a:r>
                        <a:rPr lang="ro-RO" sz="1200" dirty="0" err="1">
                          <a:effectLst/>
                        </a:rPr>
                        <a:t>definitions</a:t>
                      </a:r>
                      <a:r>
                        <a:rPr lang="ro-RO" sz="1200" dirty="0">
                          <a:effectLst/>
                        </a:rPr>
                        <a:t>, </a:t>
                      </a:r>
                      <a:r>
                        <a:rPr lang="ro-RO" sz="1200" dirty="0" err="1">
                          <a:effectLst/>
                        </a:rPr>
                        <a:t>disclaimer</a:t>
                      </a:r>
                      <a:r>
                        <a:rPr lang="ro-RO" sz="1200" dirty="0">
                          <a:effectLst/>
                        </a:rPr>
                        <a:t>, </a:t>
                      </a:r>
                      <a:r>
                        <a:rPr lang="ro-RO" sz="1200" dirty="0" err="1">
                          <a:effectLst/>
                        </a:rPr>
                        <a:t>and</a:t>
                      </a:r>
                      <a:r>
                        <a:rPr lang="ro-RO" sz="1200" dirty="0">
                          <a:effectLst/>
                        </a:rPr>
                        <a:t> </a:t>
                      </a:r>
                      <a:r>
                        <a:rPr lang="ro-RO" sz="1200" dirty="0" err="1">
                          <a:effectLst/>
                        </a:rPr>
                        <a:t>navigation</a:t>
                      </a:r>
                      <a:r>
                        <a:rPr lang="ro-RO" sz="1200" dirty="0">
                          <a:effectLst/>
                        </a:rPr>
                        <a:t> </a:t>
                      </a:r>
                      <a:r>
                        <a:rPr lang="ro-RO" sz="1200" dirty="0" err="1">
                          <a:effectLst/>
                        </a:rPr>
                        <a:t>help</a:t>
                      </a:r>
                      <a:r>
                        <a:rPr lang="ro-RO" sz="1200" dirty="0">
                          <a:effectLst/>
                        </a:rPr>
                        <a:t>, </a:t>
                      </a:r>
                      <a:r>
                        <a:rPr lang="ro-RO" sz="1200" dirty="0" err="1">
                          <a:effectLst/>
                        </a:rPr>
                        <a:t>please</a:t>
                      </a:r>
                      <a:r>
                        <a:rPr lang="ro-RO" sz="1200" dirty="0">
                          <a:effectLst/>
                        </a:rPr>
                        <a:t> refer </a:t>
                      </a:r>
                      <a:r>
                        <a:rPr lang="ro-RO" sz="1200" dirty="0" err="1">
                          <a:effectLst/>
                        </a:rPr>
                        <a:t>to</a:t>
                      </a:r>
                      <a:r>
                        <a:rPr lang="ro-RO" sz="1200" dirty="0">
                          <a:effectLst/>
                        </a:rPr>
                        <a:t> </a:t>
                      </a:r>
                      <a:r>
                        <a:rPr lang="ro-RO" sz="1200" dirty="0" err="1">
                          <a:effectLst/>
                        </a:rPr>
                        <a:t>the</a:t>
                      </a:r>
                      <a:r>
                        <a:rPr lang="ro-RO" sz="1200" dirty="0">
                          <a:effectLst/>
                        </a:rPr>
                        <a:t> </a:t>
                      </a:r>
                      <a:r>
                        <a:rPr lang="ro-RO" sz="1200" u="sng" dirty="0">
                          <a:effectLst/>
                          <a:hlinkClick r:id="rId9"/>
                        </a:rPr>
                        <a:t>Site Surfing </a:t>
                      </a:r>
                      <a:r>
                        <a:rPr lang="ro-RO" sz="1200" u="sng" dirty="0" err="1">
                          <a:effectLst/>
                          <a:hlinkClick r:id="rId9"/>
                        </a:rPr>
                        <a:t>Guide</a:t>
                      </a:r>
                      <a:r>
                        <a:rPr lang="ro-RO" sz="1200" dirty="0">
                          <a:effectLst/>
                        </a:rPr>
                        <a:t>, </a:t>
                      </a:r>
                      <a:r>
                        <a:rPr lang="ro-RO" sz="1200" dirty="0" err="1">
                          <a:effectLst/>
                        </a:rPr>
                        <a:t>now</a:t>
                      </a:r>
                      <a:r>
                        <a:rPr lang="ro-RO" sz="1200" dirty="0">
                          <a:effectLst/>
                        </a:rPr>
                        <a:t> în ten </a:t>
                      </a:r>
                      <a:r>
                        <a:rPr lang="ro-RO" sz="1200" dirty="0" err="1">
                          <a:effectLst/>
                        </a:rPr>
                        <a:t>languages</a:t>
                      </a:r>
                      <a:r>
                        <a:rPr lang="ro-RO" sz="1200" dirty="0">
                          <a:effectLst/>
                        </a:rPr>
                        <a:t>. (6) Information în </a:t>
                      </a:r>
                      <a:r>
                        <a:rPr lang="ro-RO" sz="1200" dirty="0" err="1">
                          <a:effectLst/>
                        </a:rPr>
                        <a:t>this</a:t>
                      </a:r>
                      <a:r>
                        <a:rPr lang="ro-RO" sz="1200" dirty="0">
                          <a:effectLst/>
                        </a:rPr>
                        <a:t> site </a:t>
                      </a:r>
                      <a:r>
                        <a:rPr lang="ro-RO" sz="1200" dirty="0" err="1">
                          <a:effectLst/>
                        </a:rPr>
                        <a:t>may</a:t>
                      </a:r>
                      <a:r>
                        <a:rPr lang="ro-RO" sz="1200" dirty="0">
                          <a:effectLst/>
                        </a:rPr>
                        <a:t> </a:t>
                      </a:r>
                      <a:r>
                        <a:rPr lang="ro-RO" sz="1200" dirty="0" err="1">
                          <a:effectLst/>
                        </a:rPr>
                        <a:t>be</a:t>
                      </a:r>
                      <a:r>
                        <a:rPr lang="ro-RO" sz="1200" dirty="0">
                          <a:effectLst/>
                        </a:rPr>
                        <a:t> </a:t>
                      </a:r>
                      <a:r>
                        <a:rPr lang="ro-RO" sz="1200" dirty="0" err="1">
                          <a:effectLst/>
                        </a:rPr>
                        <a:t>cited</a:t>
                      </a:r>
                      <a:r>
                        <a:rPr lang="ro-RO" sz="1200" dirty="0">
                          <a:effectLst/>
                        </a:rPr>
                        <a:t>, </a:t>
                      </a:r>
                      <a:r>
                        <a:rPr lang="ro-RO" sz="1200" dirty="0" err="1">
                          <a:effectLst/>
                        </a:rPr>
                        <a:t>giving</a:t>
                      </a:r>
                      <a:r>
                        <a:rPr lang="ro-RO" sz="1200" dirty="0">
                          <a:effectLst/>
                        </a:rPr>
                        <a:t> </a:t>
                      </a:r>
                      <a:r>
                        <a:rPr lang="ro-RO" sz="1200" dirty="0" err="1">
                          <a:effectLst/>
                        </a:rPr>
                        <a:t>the</a:t>
                      </a:r>
                      <a:r>
                        <a:rPr lang="ro-RO" sz="1200" dirty="0">
                          <a:effectLst/>
                        </a:rPr>
                        <a:t> </a:t>
                      </a:r>
                      <a:r>
                        <a:rPr lang="ro-RO" sz="1200" dirty="0" err="1">
                          <a:effectLst/>
                        </a:rPr>
                        <a:t>due</a:t>
                      </a:r>
                      <a:r>
                        <a:rPr lang="ro-RO" sz="1200" dirty="0">
                          <a:effectLst/>
                        </a:rPr>
                        <a:t> credit </a:t>
                      </a:r>
                      <a:r>
                        <a:rPr lang="ro-RO" sz="1200" dirty="0" err="1">
                          <a:effectLst/>
                        </a:rPr>
                        <a:t>to</a:t>
                      </a:r>
                      <a:r>
                        <a:rPr lang="ro-RO" sz="1200" dirty="0">
                          <a:effectLst/>
                        </a:rPr>
                        <a:t> </a:t>
                      </a:r>
                      <a:r>
                        <a:rPr lang="ro-RO" sz="1200" u="sng" dirty="0">
                          <a:effectLst/>
                          <a:hlinkClick r:id="rId10"/>
                        </a:rPr>
                        <a:t>www.internetworldstats.com</a:t>
                      </a:r>
                      <a:r>
                        <a:rPr lang="ro-RO" sz="1200" dirty="0">
                          <a:effectLst/>
                        </a:rPr>
                        <a:t>. Copyright © 2001 - 2008, </a:t>
                      </a:r>
                      <a:r>
                        <a:rPr lang="ro-RO" sz="1200" dirty="0" err="1">
                          <a:effectLst/>
                        </a:rPr>
                        <a:t>Miniwatts</a:t>
                      </a:r>
                      <a:r>
                        <a:rPr lang="ro-RO" sz="1200" dirty="0">
                          <a:effectLst/>
                        </a:rPr>
                        <a:t> Marketing Group. </a:t>
                      </a:r>
                      <a:r>
                        <a:rPr lang="ro-RO" sz="1200" dirty="0" err="1">
                          <a:effectLst/>
                        </a:rPr>
                        <a:t>All</a:t>
                      </a:r>
                      <a:r>
                        <a:rPr lang="ro-RO" sz="1200" dirty="0">
                          <a:effectLst/>
                        </a:rPr>
                        <a:t> </a:t>
                      </a:r>
                      <a:r>
                        <a:rPr lang="ro-RO" sz="1200" dirty="0" err="1">
                          <a:effectLst/>
                        </a:rPr>
                        <a:t>rights</a:t>
                      </a:r>
                      <a:r>
                        <a:rPr lang="ro-RO" sz="1200" dirty="0">
                          <a:effectLst/>
                        </a:rPr>
                        <a:t> </a:t>
                      </a:r>
                      <a:r>
                        <a:rPr lang="ro-RO" sz="1200" dirty="0" err="1">
                          <a:effectLst/>
                        </a:rPr>
                        <a:t>reserved</a:t>
                      </a:r>
                      <a:r>
                        <a:rPr lang="ro-RO" sz="1200" dirty="0">
                          <a:effectLst/>
                        </a:rPr>
                        <a:t> </a:t>
                      </a:r>
                      <a:r>
                        <a:rPr lang="ro-RO" sz="1200" dirty="0" err="1">
                          <a:effectLst/>
                        </a:rPr>
                        <a:t>worldwide</a:t>
                      </a:r>
                      <a:r>
                        <a:rPr lang="ro-RO" sz="1200" dirty="0">
                          <a:effectLst/>
                        </a:rPr>
                        <a:t>.</a:t>
                      </a:r>
                      <a:endParaRPr lang="ro-RO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93" marR="5593" marT="5593" marB="5593"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111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Retea</a:t>
            </a:r>
            <a:r>
              <a:rPr lang="en-US" dirty="0" smtClean="0"/>
              <a:t> de </a:t>
            </a:r>
            <a:r>
              <a:rPr lang="en-US" dirty="0" err="1" smtClean="0"/>
              <a:t>calculatoare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700" dirty="0" smtClean="0"/>
              <a:t>?</a:t>
            </a:r>
            <a:endParaRPr lang="ro-RO" sz="28700" dirty="0"/>
          </a:p>
        </p:txBody>
      </p:sp>
    </p:spTree>
    <p:extLst>
      <p:ext uri="{BB962C8B-B14F-4D97-AF65-F5344CB8AC3E}">
        <p14:creationId xmlns:p14="http://schemas.microsoft.com/office/powerpoint/2010/main" val="2386535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Materiale</a:t>
            </a:r>
            <a:r>
              <a:rPr lang="en-US" dirty="0" smtClean="0"/>
              <a:t> </a:t>
            </a:r>
            <a:r>
              <a:rPr lang="en-US" dirty="0" err="1" smtClean="0"/>
              <a:t>bibliografice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Tomai N., </a:t>
            </a:r>
            <a:r>
              <a:rPr lang="it-IT" i="1" dirty="0"/>
              <a:t>Reţele de calculatoare, structuri, programare, aplicaţii</a:t>
            </a:r>
            <a:r>
              <a:rPr lang="it-IT" dirty="0"/>
              <a:t>, Ed. Risoprint, 2013, Cluj-Napoca</a:t>
            </a:r>
            <a:r>
              <a:rPr lang="it-IT" dirty="0" smtClean="0"/>
              <a:t>.</a:t>
            </a:r>
          </a:p>
          <a:p>
            <a:r>
              <a:rPr lang="fr-FR" dirty="0"/>
              <a:t>Nicolae Tomai, </a:t>
            </a:r>
            <a:r>
              <a:rPr lang="fr-FR" i="1" dirty="0" err="1"/>
              <a:t>Rețele</a:t>
            </a:r>
            <a:r>
              <a:rPr lang="fr-FR" i="1" dirty="0"/>
              <a:t> de </a:t>
            </a:r>
            <a:r>
              <a:rPr lang="fr-FR" i="1" dirty="0" err="1" smtClean="0"/>
              <a:t>calculatoare</a:t>
            </a:r>
            <a:r>
              <a:rPr lang="fr-FR" i="1" dirty="0" smtClean="0"/>
              <a:t> </a:t>
            </a:r>
            <a:r>
              <a:rPr lang="fr-FR" i="1" dirty="0" err="1"/>
              <a:t>lucrări</a:t>
            </a:r>
            <a:r>
              <a:rPr lang="fr-FR" i="1" dirty="0"/>
              <a:t> de </a:t>
            </a:r>
            <a:r>
              <a:rPr lang="fr-FR" i="1" dirty="0" err="1"/>
              <a:t>laborator</a:t>
            </a:r>
            <a:r>
              <a:rPr lang="fr-FR" dirty="0"/>
              <a:t>, Ed. </a:t>
            </a:r>
            <a:r>
              <a:rPr lang="ro-RO" dirty="0" err="1"/>
              <a:t>Risoprint</a:t>
            </a:r>
            <a:r>
              <a:rPr lang="ro-RO" dirty="0"/>
              <a:t>, </a:t>
            </a:r>
            <a:r>
              <a:rPr lang="ro-RO" dirty="0" smtClean="0"/>
              <a:t>201</a:t>
            </a:r>
            <a:r>
              <a:rPr lang="en-US" smtClean="0"/>
              <a:t>8</a:t>
            </a:r>
            <a:endParaRPr lang="ro-RO" dirty="0"/>
          </a:p>
          <a:p>
            <a:r>
              <a:rPr lang="ro-RO" dirty="0"/>
              <a:t>Nicolae Tomai, Cătălin Tomai, </a:t>
            </a:r>
            <a:r>
              <a:rPr lang="ro-RO" i="1" dirty="0" err="1"/>
              <a:t>Reţele</a:t>
            </a:r>
            <a:r>
              <a:rPr lang="ro-RO" i="1" dirty="0"/>
              <a:t> de calculatoare fără fir</a:t>
            </a:r>
            <a:r>
              <a:rPr lang="ro-RO" dirty="0"/>
              <a:t>, Ed. </a:t>
            </a:r>
            <a:r>
              <a:rPr lang="ro-RO" dirty="0" err="1"/>
              <a:t>Risoprint</a:t>
            </a:r>
            <a:r>
              <a:rPr lang="ro-RO" dirty="0"/>
              <a:t>, 2006, ISBN:973-751-361-4, 978-973-751-361-8, 296 </a:t>
            </a:r>
            <a:r>
              <a:rPr lang="ro-RO" dirty="0" smtClean="0"/>
              <a:t>pagini</a:t>
            </a:r>
            <a:endParaRPr lang="en-US" dirty="0" smtClean="0"/>
          </a:p>
          <a:p>
            <a:r>
              <a:rPr lang="en-US" dirty="0" err="1"/>
              <a:t>Tanenbaum</a:t>
            </a:r>
            <a:r>
              <a:rPr lang="en-US" dirty="0"/>
              <a:t> A.S., </a:t>
            </a:r>
            <a:r>
              <a:rPr lang="en-US" i="1" dirty="0"/>
              <a:t>Computer Networks</a:t>
            </a:r>
            <a:r>
              <a:rPr lang="en-US" dirty="0"/>
              <a:t>, Prentice Hall, New Jersey, </a:t>
            </a:r>
            <a:r>
              <a:rPr lang="en-US" dirty="0" smtClean="0"/>
              <a:t>1988</a:t>
            </a:r>
          </a:p>
          <a:p>
            <a:r>
              <a:rPr lang="en-US" dirty="0"/>
              <a:t>Andrew </a:t>
            </a:r>
            <a:r>
              <a:rPr lang="en-US" dirty="0" err="1"/>
              <a:t>Tanenbaum</a:t>
            </a:r>
            <a:r>
              <a:rPr lang="en-US" dirty="0"/>
              <a:t>, </a:t>
            </a:r>
            <a:r>
              <a:rPr lang="en-US" i="1" dirty="0" err="1"/>
              <a:t>R</a:t>
            </a:r>
            <a:r>
              <a:rPr lang="en-US" i="1" dirty="0" err="1" smtClean="0"/>
              <a:t>ețele</a:t>
            </a:r>
            <a:r>
              <a:rPr lang="en-US" i="1" dirty="0" smtClean="0"/>
              <a:t> </a:t>
            </a:r>
            <a:r>
              <a:rPr lang="en-US" i="1" dirty="0"/>
              <a:t>de </a:t>
            </a:r>
            <a:r>
              <a:rPr lang="en-US" i="1" dirty="0" err="1"/>
              <a:t>calculatoare</a:t>
            </a:r>
            <a:r>
              <a:rPr lang="en-US" dirty="0"/>
              <a:t>(ed. 4-a), Byblos, </a:t>
            </a:r>
            <a:r>
              <a:rPr lang="en-US" dirty="0" err="1"/>
              <a:t>Tg</a:t>
            </a:r>
            <a:r>
              <a:rPr lang="en-US" dirty="0"/>
              <a:t>. </a:t>
            </a:r>
            <a:r>
              <a:rPr lang="en-US" dirty="0" err="1"/>
              <a:t>Mures</a:t>
            </a:r>
            <a:r>
              <a:rPr lang="en-US" dirty="0"/>
              <a:t>, </a:t>
            </a:r>
            <a:r>
              <a:rPr lang="en-US" dirty="0" smtClean="0"/>
              <a:t>2003</a:t>
            </a:r>
          </a:p>
          <a:p>
            <a:r>
              <a:rPr lang="ro-RO" dirty="0"/>
              <a:t>Silaghi GC, Tomai N, </a:t>
            </a:r>
            <a:r>
              <a:rPr lang="ro-RO" i="1" dirty="0"/>
              <a:t>Tehnologii si </a:t>
            </a:r>
            <a:r>
              <a:rPr lang="ro-RO" i="1" dirty="0" err="1"/>
              <a:t>aplicatii</a:t>
            </a:r>
            <a:r>
              <a:rPr lang="ro-RO" i="1" dirty="0"/>
              <a:t> mobile</a:t>
            </a:r>
            <a:r>
              <a:rPr lang="ro-RO" dirty="0"/>
              <a:t>, Ed. </a:t>
            </a:r>
            <a:r>
              <a:rPr lang="ro-RO" dirty="0" err="1"/>
              <a:t>Risoprint</a:t>
            </a:r>
            <a:r>
              <a:rPr lang="ro-RO" dirty="0"/>
              <a:t>, 2012</a:t>
            </a:r>
          </a:p>
        </p:txBody>
      </p:sp>
    </p:spTree>
    <p:extLst>
      <p:ext uri="{BB962C8B-B14F-4D97-AF65-F5344CB8AC3E}">
        <p14:creationId xmlns:p14="http://schemas.microsoft.com/office/powerpoint/2010/main" val="82858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Istoria</a:t>
            </a:r>
            <a:r>
              <a:rPr lang="en-US" dirty="0" smtClean="0"/>
              <a:t> INTRENET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6557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514545"/>
              </p:ext>
            </p:extLst>
          </p:nvPr>
        </p:nvGraphicFramePr>
        <p:xfrm>
          <a:off x="494270" y="0"/>
          <a:ext cx="8913341" cy="674679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84432"/>
                <a:gridCol w="7528909"/>
              </a:tblGrid>
              <a:tr h="2747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</a:rPr>
                        <a:t>An </a:t>
                      </a:r>
                      <a:endParaRPr lang="ro-R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33" marR="9233" marT="9233" marB="923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</a:rPr>
                        <a:t>Eveniment </a:t>
                      </a:r>
                      <a:endParaRPr lang="ro-R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33" marR="9233" marT="9233" marB="9233" anchor="ctr"/>
                </a:tc>
              </a:tr>
              <a:tr h="609346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200" kern="1200" dirty="0">
                          <a:effectLst/>
                        </a:rPr>
                        <a:t>1958 </a:t>
                      </a:r>
                      <a:endParaRPr lang="ro-RO" sz="12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33" marR="9233" marT="9233" marB="923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400" dirty="0">
                          <a:effectLst/>
                        </a:rPr>
                        <a:t>Compania BELL a creat primul </a:t>
                      </a:r>
                      <a:r>
                        <a:rPr lang="ro-RO" sz="1400" b="1" u="sng" dirty="0">
                          <a:effectLst/>
                        </a:rPr>
                        <a:t>modem</a:t>
                      </a:r>
                      <a:r>
                        <a:rPr lang="ro-RO" sz="1400" dirty="0">
                          <a:effectLst/>
                        </a:rPr>
                        <a:t> care să poată transmite date binare pe o linie telefonică simplă </a:t>
                      </a:r>
                      <a:r>
                        <a:rPr lang="en-US" sz="1400" dirty="0" smtClean="0">
                          <a:effectLst/>
                        </a:rPr>
                        <a:t>   </a:t>
                      </a:r>
                      <a:endParaRPr lang="ro-R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33" marR="9233" marT="9233" marB="9233" anchor="ctr"/>
                </a:tc>
              </a:tr>
              <a:tr h="1111433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200" kern="1200" dirty="0">
                          <a:effectLst/>
                        </a:rPr>
                        <a:t>1969 </a:t>
                      </a:r>
                      <a:endParaRPr lang="ro-RO" sz="12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33" marR="9233" marT="9233" marB="923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400" dirty="0">
                          <a:effectLst/>
                        </a:rPr>
                        <a:t>Conectarea primelor calculatoare între patru universități americane </a:t>
                      </a:r>
                      <a:r>
                        <a:rPr lang="ro-RO" sz="1400" dirty="0" smtClean="0">
                          <a:effectLst/>
                        </a:rPr>
                        <a:t>de </a:t>
                      </a:r>
                      <a:r>
                        <a:rPr lang="ro-RO" sz="1400" dirty="0">
                          <a:effectLst/>
                        </a:rPr>
                        <a:t>către </a:t>
                      </a:r>
                      <a:r>
                        <a:rPr lang="ro-RO" sz="1400" b="1" u="sng" dirty="0">
                          <a:effectLst/>
                        </a:rPr>
                        <a:t>Leonard </a:t>
                      </a:r>
                      <a:r>
                        <a:rPr lang="ro-RO" sz="1400" b="1" u="sng" dirty="0" err="1">
                          <a:effectLst/>
                        </a:rPr>
                        <a:t>Kleinrock</a:t>
                      </a:r>
                      <a:r>
                        <a:rPr lang="ro-RO" sz="1400" dirty="0">
                          <a:effectLst/>
                        </a:rPr>
                        <a:t> </a:t>
                      </a:r>
                      <a:r>
                        <a:rPr lang="en-US" sz="1400" dirty="0" smtClean="0">
                          <a:effectLst/>
                        </a:rPr>
                        <a:t>(</a:t>
                      </a:r>
                      <a:r>
                        <a:rPr lang="ro-RO" sz="1400" dirty="0" smtClean="0"/>
                        <a:t>University of California</a:t>
                      </a:r>
                      <a:r>
                        <a:rPr lang="en-US" sz="1400" dirty="0" smtClean="0"/>
                        <a:t> Los Angeles; </a:t>
                      </a:r>
                      <a:r>
                        <a:rPr lang="ro-RO" sz="1400" dirty="0" smtClean="0"/>
                        <a:t>Stanford </a:t>
                      </a:r>
                      <a:r>
                        <a:rPr lang="ro-RO" sz="1400" dirty="0" err="1" smtClean="0"/>
                        <a:t>Research</a:t>
                      </a:r>
                      <a:r>
                        <a:rPr lang="ro-RO" sz="1400" dirty="0" smtClean="0"/>
                        <a:t> Institute</a:t>
                      </a:r>
                      <a:r>
                        <a:rPr lang="en-US" sz="1400" dirty="0" smtClean="0"/>
                        <a:t>; </a:t>
                      </a:r>
                      <a:r>
                        <a:rPr lang="ro-RO" sz="1400" dirty="0" smtClean="0"/>
                        <a:t>University of California, Santa Barbara</a:t>
                      </a:r>
                      <a:r>
                        <a:rPr lang="en-US" sz="1400" dirty="0" smtClean="0"/>
                        <a:t>; University of Utah School of Computing)</a:t>
                      </a:r>
                      <a:endParaRPr lang="en-US" sz="1400" dirty="0" smtClean="0">
                        <a:effectLst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200" dirty="0" smtClean="0">
                          <a:effectLst/>
                        </a:rPr>
                        <a:t>29 octombrie 1969</a:t>
                      </a:r>
                      <a:r>
                        <a:rPr lang="en-US" sz="1200" dirty="0" smtClean="0">
                          <a:effectLst/>
                        </a:rPr>
                        <a:t> – </a:t>
                      </a:r>
                      <a:r>
                        <a:rPr lang="en-US" sz="1200" dirty="0" err="1" smtClean="0">
                          <a:effectLst/>
                        </a:rPr>
                        <a:t>primul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lang="en-US" sz="1200" dirty="0" err="1" smtClean="0">
                          <a:effectLst/>
                        </a:rPr>
                        <a:t>mesaj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lang="en-US" sz="1200" dirty="0" err="1" smtClean="0">
                          <a:effectLst/>
                        </a:rPr>
                        <a:t>intre</a:t>
                      </a:r>
                      <a:r>
                        <a:rPr lang="en-US" sz="1200" dirty="0" smtClean="0">
                          <a:effectLst/>
                        </a:rPr>
                        <a:t> 2 </a:t>
                      </a:r>
                      <a:r>
                        <a:rPr lang="en-US" sz="1200" dirty="0" err="1" smtClean="0">
                          <a:effectLst/>
                        </a:rPr>
                        <a:t>calculatoare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lang="en-US" sz="1200" dirty="0" err="1" smtClean="0">
                          <a:effectLst/>
                        </a:rPr>
                        <a:t>aflate</a:t>
                      </a:r>
                      <a:r>
                        <a:rPr lang="en-US" sz="1200" dirty="0" smtClean="0">
                          <a:effectLst/>
                        </a:rPr>
                        <a:t> la </a:t>
                      </a:r>
                      <a:r>
                        <a:rPr lang="en-US" sz="1200" dirty="0" err="1" smtClean="0">
                          <a:effectLst/>
                        </a:rPr>
                        <a:t>distanta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lang="en-US" sz="1200" dirty="0" err="1" smtClean="0">
                          <a:effectLst/>
                        </a:rPr>
                        <a:t>intre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lang="ro-RO" sz="1200" i="1" dirty="0" smtClean="0"/>
                        <a:t>University of California </a:t>
                      </a:r>
                      <a:r>
                        <a:rPr lang="en-US" sz="1200" i="1" dirty="0" smtClean="0"/>
                        <a:t> </a:t>
                      </a:r>
                      <a:r>
                        <a:rPr lang="en-US" sz="1200" i="0" dirty="0" err="1" smtClean="0"/>
                        <a:t>si</a:t>
                      </a:r>
                      <a:r>
                        <a:rPr lang="en-US" sz="1200" i="1" dirty="0" smtClean="0"/>
                        <a:t> </a:t>
                      </a:r>
                      <a:r>
                        <a:rPr lang="en-US" sz="1200" i="1" dirty="0" err="1" smtClean="0"/>
                        <a:t>Standford</a:t>
                      </a:r>
                      <a:r>
                        <a:rPr lang="en-US" sz="1200" i="1" dirty="0" smtClean="0"/>
                        <a:t> </a:t>
                      </a:r>
                      <a:r>
                        <a:rPr lang="en-US" sz="1200" dirty="0" smtClean="0">
                          <a:effectLst/>
                        </a:rPr>
                        <a:t>(Login – din care s-au </a:t>
                      </a:r>
                      <a:r>
                        <a:rPr lang="en-US" sz="1200" dirty="0" err="1" smtClean="0">
                          <a:effectLst/>
                        </a:rPr>
                        <a:t>trimis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lang="en-US" sz="1200" dirty="0" err="1" smtClean="0">
                          <a:effectLst/>
                        </a:rPr>
                        <a:t>doar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lang="en-US" sz="1200" dirty="0" err="1" smtClean="0">
                          <a:effectLst/>
                        </a:rPr>
                        <a:t>primele</a:t>
                      </a:r>
                      <a:r>
                        <a:rPr lang="en-US" sz="1200" dirty="0" smtClean="0">
                          <a:effectLst/>
                        </a:rPr>
                        <a:t> 2 </a:t>
                      </a:r>
                      <a:r>
                        <a:rPr lang="en-US" sz="1200" dirty="0" err="1" smtClean="0">
                          <a:effectLst/>
                        </a:rPr>
                        <a:t>caractere</a:t>
                      </a:r>
                      <a:r>
                        <a:rPr lang="en-US" sz="1200" dirty="0" smtClean="0">
                          <a:effectLst/>
                        </a:rPr>
                        <a:t>)</a:t>
                      </a:r>
                      <a:endParaRPr lang="ro-RO" sz="1200" dirty="0" smtClean="0">
                        <a:effectLst/>
                      </a:endParaRPr>
                    </a:p>
                  </a:txBody>
                  <a:tcPr marL="9233" marR="9233" marT="9233" marB="9233" anchor="ctr"/>
                </a:tc>
              </a:tr>
              <a:tr h="902176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200" kern="1200" dirty="0">
                          <a:effectLst/>
                        </a:rPr>
                        <a:t>1971 </a:t>
                      </a:r>
                      <a:endParaRPr lang="ro-RO" sz="12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33" marR="9233" marT="9233" marB="923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400" dirty="0">
                          <a:effectLst/>
                        </a:rPr>
                        <a:t>23 de calculatoare sunt conectate la </a:t>
                      </a:r>
                      <a:r>
                        <a:rPr lang="ro-RO" sz="1400" dirty="0" smtClean="0">
                          <a:effectLst/>
                        </a:rPr>
                        <a:t>ARPANET</a:t>
                      </a:r>
                      <a:r>
                        <a:rPr lang="en-US" sz="1400" dirty="0" smtClean="0">
                          <a:effectLst/>
                        </a:rPr>
                        <a:t> (</a:t>
                      </a:r>
                      <a:r>
                        <a:rPr lang="en-US" sz="1400" b="1" dirty="0" smtClean="0"/>
                        <a:t>Advanced Research Projects Agency Network</a:t>
                      </a:r>
                      <a:r>
                        <a:rPr lang="en-US" sz="1400" dirty="0" smtClean="0">
                          <a:effectLst/>
                        </a:rPr>
                        <a:t>)</a:t>
                      </a:r>
                      <a:r>
                        <a:rPr lang="ro-RO" sz="1400" dirty="0" smtClean="0">
                          <a:effectLst/>
                        </a:rPr>
                        <a:t>. </a:t>
                      </a:r>
                      <a:r>
                        <a:rPr lang="ro-RO" sz="1400" dirty="0">
                          <a:effectLst/>
                        </a:rPr>
                        <a:t>Trimiterea primului </a:t>
                      </a:r>
                      <a:r>
                        <a:rPr lang="ro-RO" sz="1400" b="1" u="sng" dirty="0">
                          <a:effectLst/>
                        </a:rPr>
                        <a:t>e-mail</a:t>
                      </a:r>
                      <a:r>
                        <a:rPr lang="ro-RO" sz="1400" dirty="0">
                          <a:effectLst/>
                        </a:rPr>
                        <a:t> de către </a:t>
                      </a:r>
                      <a:r>
                        <a:rPr lang="ro-RO" sz="1400" b="1" u="sng" dirty="0">
                          <a:effectLst/>
                        </a:rPr>
                        <a:t>Ray </a:t>
                      </a:r>
                      <a:r>
                        <a:rPr lang="ro-RO" sz="1400" b="1" u="sng" dirty="0" err="1" smtClean="0">
                          <a:effectLst/>
                        </a:rPr>
                        <a:t>Tomlinson</a:t>
                      </a:r>
                      <a:r>
                        <a:rPr lang="en-US" sz="1400" u="sng" dirty="0" smtClean="0">
                          <a:effectLst/>
                        </a:rPr>
                        <a:t>.</a:t>
                      </a:r>
                      <a:r>
                        <a:rPr lang="en-US" sz="1400" u="sng" baseline="0" dirty="0" smtClean="0">
                          <a:effectLst/>
                        </a:rPr>
                        <a:t> </a:t>
                      </a:r>
                      <a:r>
                        <a:rPr lang="en-US" sz="1400" dirty="0" smtClean="0"/>
                        <a:t>Honeywell 516</a:t>
                      </a:r>
                      <a:r>
                        <a:rPr lang="en-US" sz="1400" baseline="0" dirty="0" smtClean="0"/>
                        <a:t> -</a:t>
                      </a:r>
                      <a:r>
                        <a:rPr lang="en-US" sz="1400" dirty="0" smtClean="0"/>
                        <a:t> containing only 12 kilobytes ram</a:t>
                      </a:r>
                      <a:r>
                        <a:rPr lang="en-US" sz="1400" u="sng" baseline="30000" dirty="0" smtClean="0">
                          <a:effectLst/>
                        </a:rPr>
                        <a:t> </a:t>
                      </a:r>
                      <a:endParaRPr lang="ro-R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33" marR="9233" marT="9233" marB="9233" anchor="ctr"/>
                </a:tc>
              </a:tr>
              <a:tr h="316517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200" kern="1200" dirty="0">
                          <a:effectLst/>
                        </a:rPr>
                        <a:t>1973 </a:t>
                      </a:r>
                      <a:endParaRPr lang="ro-RO" sz="12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33" marR="9233" marT="9233" marB="923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400" dirty="0">
                          <a:effectLst/>
                        </a:rPr>
                        <a:t>Anglia și Norvegia se conectează la </a:t>
                      </a:r>
                      <a:r>
                        <a:rPr lang="en-US" sz="1400" smtClean="0">
                          <a:effectLst/>
                        </a:rPr>
                        <a:t>retea</a:t>
                      </a:r>
                      <a:r>
                        <a:rPr lang="ro-RO" sz="1400" smtClean="0">
                          <a:effectLst/>
                        </a:rPr>
                        <a:t>, </a:t>
                      </a:r>
                      <a:r>
                        <a:rPr lang="ro-RO" sz="1400" dirty="0">
                          <a:effectLst/>
                        </a:rPr>
                        <a:t>fiecare cu câte un calculator. </a:t>
                      </a:r>
                      <a:endParaRPr lang="ro-R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33" marR="9233" marT="9233" marB="9233" anchor="ctr"/>
                </a:tc>
              </a:tr>
              <a:tr h="3532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</a:rPr>
                        <a:t>1982 </a:t>
                      </a:r>
                      <a:endParaRPr lang="ro-R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33" marR="9233" marT="9233" marB="923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400" dirty="0">
                          <a:effectLst/>
                        </a:rPr>
                        <a:t>Definirea </a:t>
                      </a:r>
                      <a:r>
                        <a:rPr lang="ro-RO" sz="1400" b="1" dirty="0">
                          <a:effectLst/>
                        </a:rPr>
                        <a:t>protocolului </a:t>
                      </a:r>
                      <a:r>
                        <a:rPr lang="ro-RO" sz="1400" b="1" u="sng" dirty="0">
                          <a:effectLst/>
                        </a:rPr>
                        <a:t>TCP/IP</a:t>
                      </a:r>
                      <a:r>
                        <a:rPr lang="ro-RO" sz="1400" b="1" dirty="0">
                          <a:effectLst/>
                        </a:rPr>
                        <a:t> </a:t>
                      </a:r>
                      <a:r>
                        <a:rPr lang="ro-RO" sz="1400" dirty="0">
                          <a:effectLst/>
                        </a:rPr>
                        <a:t>și a cuvântului </a:t>
                      </a:r>
                      <a:r>
                        <a:rPr lang="ro-RO" sz="1400" b="1" u="sng" dirty="0">
                          <a:effectLst/>
                        </a:rPr>
                        <a:t>Internet</a:t>
                      </a:r>
                      <a:r>
                        <a:rPr lang="ro-RO" sz="1400" b="1" dirty="0">
                          <a:effectLst/>
                        </a:rPr>
                        <a:t>. </a:t>
                      </a:r>
                      <a:endParaRPr lang="ro-RO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33" marR="9233" marT="9233" marB="9233" anchor="ctr"/>
                </a:tc>
              </a:tr>
              <a:tr h="3532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</a:rPr>
                        <a:t>1983 </a:t>
                      </a:r>
                      <a:endParaRPr lang="ro-R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33" marR="9233" marT="9233" marB="923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Paul </a:t>
                      </a:r>
                      <a:r>
                        <a:rPr lang="ro-RO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Mockapetriss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</a:t>
                      </a:r>
                      <a:r>
                        <a:rPr lang="ro-RO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o-RO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Jon </a:t>
                      </a:r>
                      <a:r>
                        <a:rPr lang="ro-RO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Postel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o-RO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inventeaz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ro-RO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o-RO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ro-RO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iunea</a:t>
                      </a:r>
                      <a:r>
                        <a:rPr lang="ro-RO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o-RO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DNS </a:t>
                      </a:r>
                      <a:endParaRPr lang="ro-R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33" marR="9233" marT="9233" marB="9233" anchor="ctr"/>
                </a:tc>
              </a:tr>
              <a:tr h="3532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</a:rPr>
                        <a:t>1984 </a:t>
                      </a:r>
                      <a:endParaRPr lang="ro-R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33" marR="9233" marT="9233" marB="923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400" dirty="0">
                          <a:effectLst/>
                        </a:rPr>
                        <a:t>1000 de calculatoare conectate. </a:t>
                      </a:r>
                      <a:endParaRPr lang="ro-R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33" marR="9233" marT="9233" marB="9233" anchor="ctr"/>
                </a:tc>
              </a:tr>
              <a:tr h="3532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1987 </a:t>
                      </a:r>
                      <a:endParaRPr lang="ro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33" marR="9233" marT="9233" marB="923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400" dirty="0">
                          <a:effectLst/>
                        </a:rPr>
                        <a:t>10.000 de calculatoare conectate. </a:t>
                      </a:r>
                      <a:endParaRPr lang="ro-R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33" marR="9233" marT="9233" marB="9233" anchor="ctr"/>
                </a:tc>
              </a:tr>
              <a:tr h="3532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1989 </a:t>
                      </a:r>
                      <a:endParaRPr lang="ro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33" marR="9233" marT="9233" marB="923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400" dirty="0">
                          <a:effectLst/>
                        </a:rPr>
                        <a:t>100.000 de calculatoare conectate. </a:t>
                      </a:r>
                      <a:endParaRPr lang="ro-R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33" marR="9233" marT="9233" marB="9233" anchor="ctr"/>
                </a:tc>
              </a:tr>
              <a:tr h="3532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</a:rPr>
                        <a:t>1991 </a:t>
                      </a:r>
                      <a:endParaRPr lang="ro-R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33" marR="9233" marT="9233" marB="923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400" dirty="0">
                          <a:effectLst/>
                        </a:rPr>
                        <a:t>Se anunță public </a:t>
                      </a:r>
                      <a:r>
                        <a:rPr lang="ro-RO" sz="1400" b="1" u="sng" dirty="0">
                          <a:effectLst/>
                        </a:rPr>
                        <a:t>World </a:t>
                      </a:r>
                      <a:r>
                        <a:rPr lang="ro-RO" sz="1400" b="1" u="sng" dirty="0" err="1">
                          <a:effectLst/>
                        </a:rPr>
                        <a:t>Wide</a:t>
                      </a:r>
                      <a:r>
                        <a:rPr lang="ro-RO" sz="1400" b="1" u="sng" dirty="0">
                          <a:effectLst/>
                        </a:rPr>
                        <a:t> </a:t>
                      </a:r>
                      <a:r>
                        <a:rPr lang="ro-RO" sz="1400" b="1" u="sng" dirty="0" smtClean="0">
                          <a:effectLst/>
                        </a:rPr>
                        <a:t>Web</a:t>
                      </a:r>
                      <a:r>
                        <a:rPr lang="en-US" sz="1400" b="1" u="none" baseline="0" dirty="0" smtClean="0">
                          <a:effectLst/>
                        </a:rPr>
                        <a:t> - </a:t>
                      </a:r>
                      <a:r>
                        <a:rPr lang="ro-RO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o-RO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 </a:t>
                      </a:r>
                      <a:r>
                        <a:rPr lang="ro-RO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Berners</a:t>
                      </a:r>
                      <a:r>
                        <a:rPr lang="ro-RO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-Lee</a:t>
                      </a:r>
                      <a:endParaRPr lang="ro-RO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33" marR="9233" marT="9233" marB="9233" anchor="ctr"/>
                </a:tc>
              </a:tr>
              <a:tr h="3532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</a:rPr>
                        <a:t>1992 </a:t>
                      </a:r>
                      <a:endParaRPr lang="ro-R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33" marR="9233" marT="9233" marB="923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400" dirty="0">
                          <a:effectLst/>
                        </a:rPr>
                        <a:t>1 milion de calculatoare conectate. </a:t>
                      </a:r>
                      <a:endParaRPr lang="ro-R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33" marR="9233" marT="9233" marB="9233" anchor="ctr"/>
                </a:tc>
              </a:tr>
              <a:tr h="3532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</a:rPr>
                        <a:t>1993 </a:t>
                      </a:r>
                      <a:endParaRPr lang="ro-R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33" marR="9233" marT="9233" marB="923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400" dirty="0">
                          <a:effectLst/>
                        </a:rPr>
                        <a:t>Apariția primului </a:t>
                      </a:r>
                      <a:r>
                        <a:rPr lang="ro-RO" sz="1400" u="sng" dirty="0">
                          <a:effectLst/>
                        </a:rPr>
                        <a:t>browser web</a:t>
                      </a:r>
                      <a:r>
                        <a:rPr lang="ro-RO" sz="1400" dirty="0">
                          <a:effectLst/>
                        </a:rPr>
                        <a:t> </a:t>
                      </a:r>
                      <a:r>
                        <a:rPr lang="ro-RO" sz="1400" u="sng" dirty="0">
                          <a:effectLst/>
                        </a:rPr>
                        <a:t>NCSA </a:t>
                      </a:r>
                      <a:r>
                        <a:rPr lang="ro-RO" sz="1400" u="sng" dirty="0" err="1">
                          <a:effectLst/>
                        </a:rPr>
                        <a:t>Mosaic</a:t>
                      </a:r>
                      <a:r>
                        <a:rPr lang="ro-RO" sz="1400" dirty="0">
                          <a:effectLst/>
                        </a:rPr>
                        <a:t> </a:t>
                      </a:r>
                      <a:endParaRPr lang="ro-R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33" marR="9233" marT="9233" marB="9233" anchor="ctr"/>
                </a:tc>
              </a:tr>
              <a:tr h="3532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</a:rPr>
                        <a:t>1996 </a:t>
                      </a:r>
                      <a:endParaRPr lang="ro-R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33" marR="9233" marT="9233" marB="923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400" dirty="0">
                          <a:effectLst/>
                        </a:rPr>
                        <a:t>10 milioane de computere conectate. </a:t>
                      </a:r>
                      <a:endParaRPr lang="ro-R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33" marR="9233" marT="9233" marB="9233" anchor="ctr"/>
                </a:tc>
              </a:tr>
              <a:tr h="3532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</a:rPr>
                        <a:t>2000 </a:t>
                      </a:r>
                      <a:endParaRPr lang="ro-R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33" marR="9233" marT="9233" marB="923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400" dirty="0">
                          <a:effectLst/>
                        </a:rPr>
                        <a:t>368 milioane de calculatoare) </a:t>
                      </a:r>
                      <a:endParaRPr lang="ro-R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33" marR="9233" marT="9233" marB="9233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512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077" y="475834"/>
            <a:ext cx="59559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 smtClean="0"/>
              <a:t>1957</a:t>
            </a:r>
            <a:r>
              <a:rPr lang="en-US" b="1" dirty="0" smtClean="0"/>
              <a:t> – </a:t>
            </a:r>
            <a:r>
              <a:rPr lang="en-US" b="1" dirty="0" err="1" smtClean="0"/>
              <a:t>Rusia</a:t>
            </a:r>
            <a:r>
              <a:rPr lang="en-US" b="1" dirty="0" smtClean="0"/>
              <a:t> </a:t>
            </a:r>
            <a:r>
              <a:rPr lang="en-US" b="1" dirty="0" err="1" smtClean="0"/>
              <a:t>lanseaza</a:t>
            </a:r>
            <a:r>
              <a:rPr lang="en-US" b="1" dirty="0" smtClean="0"/>
              <a:t> </a:t>
            </a:r>
            <a:r>
              <a:rPr lang="en-US" b="1" dirty="0" err="1" smtClean="0"/>
              <a:t>primul</a:t>
            </a:r>
            <a:r>
              <a:rPr lang="en-US" b="1" dirty="0" smtClean="0"/>
              <a:t> </a:t>
            </a:r>
            <a:r>
              <a:rPr lang="en-US" b="1" dirty="0" err="1" smtClean="0"/>
              <a:t>satelis</a:t>
            </a:r>
            <a:r>
              <a:rPr lang="en-US" b="1" dirty="0" smtClean="0"/>
              <a:t> in </a:t>
            </a:r>
            <a:r>
              <a:rPr lang="en-US" b="1" dirty="0" err="1" smtClean="0"/>
              <a:t>spatiu</a:t>
            </a:r>
            <a:r>
              <a:rPr lang="en-US" b="1" dirty="0" smtClean="0"/>
              <a:t> Sputnik =&gt; </a:t>
            </a:r>
            <a:r>
              <a:rPr lang="en-US" dirty="0"/>
              <a:t>United States Department of </a:t>
            </a:r>
            <a:r>
              <a:rPr lang="en-US" dirty="0" smtClean="0"/>
              <a:t>Defense </a:t>
            </a:r>
            <a:r>
              <a:rPr lang="en-US" dirty="0" err="1" smtClean="0"/>
              <a:t>pune</a:t>
            </a:r>
            <a:r>
              <a:rPr lang="en-US" dirty="0" smtClean="0"/>
              <a:t> accentual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stiinta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tehnologie</a:t>
            </a:r>
            <a:r>
              <a:rPr lang="en-US" dirty="0" smtClean="0"/>
              <a:t> =&gt; ARPA</a:t>
            </a:r>
          </a:p>
          <a:p>
            <a:endParaRPr lang="en-US" b="1" dirty="0"/>
          </a:p>
          <a:p>
            <a:r>
              <a:rPr lang="en-US" b="1" dirty="0" smtClean="0"/>
              <a:t>1961 =&gt; </a:t>
            </a:r>
            <a:r>
              <a:rPr lang="en-US" b="1" dirty="0" err="1" smtClean="0"/>
              <a:t>proiect</a:t>
            </a:r>
            <a:r>
              <a:rPr lang="en-US" b="1" dirty="0" smtClean="0"/>
              <a:t> de </a:t>
            </a:r>
            <a:r>
              <a:rPr lang="en-US" b="1" dirty="0" err="1" smtClean="0"/>
              <a:t>cercetare</a:t>
            </a:r>
            <a:r>
              <a:rPr lang="en-US" b="1" dirty="0" smtClean="0"/>
              <a:t> care </a:t>
            </a:r>
            <a:r>
              <a:rPr lang="en-US" b="1" dirty="0" err="1" smtClean="0"/>
              <a:t>salveaza</a:t>
            </a:r>
            <a:r>
              <a:rPr lang="en-US" b="1" dirty="0" smtClean="0"/>
              <a:t> </a:t>
            </a:r>
            <a:r>
              <a:rPr lang="en-US" b="1" dirty="0" err="1" smtClean="0"/>
              <a:t>datele</a:t>
            </a:r>
            <a:r>
              <a:rPr lang="en-US" b="1" dirty="0" smtClean="0"/>
              <a:t> / </a:t>
            </a:r>
            <a:r>
              <a:rPr lang="en-US" b="1" dirty="0" err="1" smtClean="0"/>
              <a:t>informatiile</a:t>
            </a:r>
            <a:r>
              <a:rPr lang="en-US" b="1" dirty="0" smtClean="0"/>
              <a:t> </a:t>
            </a:r>
            <a:r>
              <a:rPr lang="en-US" b="1" dirty="0" err="1" smtClean="0"/>
              <a:t>vitale</a:t>
            </a:r>
            <a:r>
              <a:rPr lang="en-US" b="1" dirty="0" smtClean="0"/>
              <a:t> in </a:t>
            </a:r>
            <a:r>
              <a:rPr lang="en-US" b="1" dirty="0" err="1" smtClean="0"/>
              <a:t>cazul</a:t>
            </a:r>
            <a:r>
              <a:rPr lang="en-US" b="1" dirty="0" smtClean="0"/>
              <a:t> </a:t>
            </a:r>
            <a:r>
              <a:rPr lang="en-US" b="1" dirty="0" err="1" smtClean="0"/>
              <a:t>unui</a:t>
            </a:r>
            <a:r>
              <a:rPr lang="en-US" b="1" dirty="0" smtClean="0"/>
              <a:t> </a:t>
            </a:r>
            <a:r>
              <a:rPr lang="en-US" b="1" dirty="0" err="1" smtClean="0"/>
              <a:t>atac</a:t>
            </a:r>
            <a:r>
              <a:rPr lang="en-US" b="1" dirty="0" smtClean="0"/>
              <a:t> nuclear</a:t>
            </a:r>
          </a:p>
          <a:p>
            <a:endParaRPr lang="en-US" b="1" dirty="0"/>
          </a:p>
          <a:p>
            <a:r>
              <a:rPr lang="en-US" b="1" dirty="0" smtClean="0"/>
              <a:t>=&gt; </a:t>
            </a:r>
            <a:r>
              <a:rPr lang="en-US" b="1" dirty="0" err="1" smtClean="0"/>
              <a:t>Informatiile</a:t>
            </a:r>
            <a:r>
              <a:rPr lang="en-US" b="1" dirty="0" smtClean="0"/>
              <a:t> </a:t>
            </a:r>
            <a:r>
              <a:rPr lang="en-US" b="1" dirty="0" err="1" smtClean="0"/>
              <a:t>sa</a:t>
            </a:r>
            <a:r>
              <a:rPr lang="en-US" b="1" dirty="0" smtClean="0"/>
              <a:t> fie </a:t>
            </a:r>
            <a:r>
              <a:rPr lang="en-US" b="1" dirty="0" err="1" smtClean="0"/>
              <a:t>divizate</a:t>
            </a:r>
            <a:r>
              <a:rPr lang="en-US" b="1" dirty="0" smtClean="0"/>
              <a:t> in </a:t>
            </a:r>
            <a:r>
              <a:rPr lang="en-US" b="1" dirty="0" err="1" smtClean="0"/>
              <a:t>blocuri</a:t>
            </a:r>
            <a:r>
              <a:rPr lang="en-US" b="1" dirty="0" smtClean="0"/>
              <a:t> </a:t>
            </a:r>
            <a:r>
              <a:rPr lang="en-US" b="1" dirty="0" err="1" smtClean="0"/>
              <a:t>sau</a:t>
            </a:r>
            <a:r>
              <a:rPr lang="en-US" b="1" dirty="0" smtClean="0"/>
              <a:t> </a:t>
            </a:r>
            <a:r>
              <a:rPr lang="en-US" b="1" dirty="0" err="1" smtClean="0"/>
              <a:t>pachete</a:t>
            </a:r>
            <a:r>
              <a:rPr lang="en-US" b="1" dirty="0" smtClean="0"/>
              <a:t> care </a:t>
            </a:r>
            <a:r>
              <a:rPr lang="en-US" b="1" dirty="0" err="1" smtClean="0"/>
              <a:t>sa</a:t>
            </a:r>
            <a:r>
              <a:rPr lang="en-US" b="1" dirty="0" smtClean="0"/>
              <a:t> fie </a:t>
            </a:r>
            <a:r>
              <a:rPr lang="en-US" b="1" dirty="0" err="1" smtClean="0"/>
              <a:t>trimise</a:t>
            </a:r>
            <a:r>
              <a:rPr lang="en-US" b="1" dirty="0" smtClean="0"/>
              <a:t> de la expeditor la </a:t>
            </a:r>
            <a:r>
              <a:rPr lang="en-US" b="1" dirty="0" err="1" smtClean="0"/>
              <a:t>destinatar</a:t>
            </a:r>
            <a:r>
              <a:rPr lang="en-US" b="1" dirty="0" smtClean="0"/>
              <a:t>; </a:t>
            </a:r>
            <a:r>
              <a:rPr lang="en-US" b="1" dirty="0" err="1" smtClean="0"/>
              <a:t>sistemul</a:t>
            </a:r>
            <a:r>
              <a:rPr lang="en-US" b="1" dirty="0" smtClean="0"/>
              <a:t> </a:t>
            </a:r>
            <a:r>
              <a:rPr lang="en-US" b="1" dirty="0" err="1" smtClean="0"/>
              <a:t>va</a:t>
            </a:r>
            <a:r>
              <a:rPr lang="en-US" b="1" dirty="0" smtClean="0"/>
              <a:t> </a:t>
            </a:r>
            <a:r>
              <a:rPr lang="en-US" b="1" dirty="0" err="1" smtClean="0"/>
              <a:t>trimite</a:t>
            </a:r>
            <a:r>
              <a:rPr lang="en-US" b="1" dirty="0" smtClean="0"/>
              <a:t> date </a:t>
            </a:r>
            <a:r>
              <a:rPr lang="en-US" b="1" dirty="0" err="1" smtClean="0"/>
              <a:t>chiar</a:t>
            </a:r>
            <a:r>
              <a:rPr lang="en-US" b="1" dirty="0" smtClean="0"/>
              <a:t> </a:t>
            </a:r>
            <a:r>
              <a:rPr lang="en-US" b="1" dirty="0" err="1" smtClean="0"/>
              <a:t>si</a:t>
            </a:r>
            <a:r>
              <a:rPr lang="en-US" b="1" dirty="0" smtClean="0"/>
              <a:t> in </a:t>
            </a:r>
            <a:r>
              <a:rPr lang="en-US" b="1" dirty="0" err="1" smtClean="0"/>
              <a:t>cazul</a:t>
            </a:r>
            <a:r>
              <a:rPr lang="en-US" b="1" dirty="0" smtClean="0"/>
              <a:t> </a:t>
            </a:r>
            <a:r>
              <a:rPr lang="en-US" b="1" dirty="0" err="1" smtClean="0"/>
              <a:t>unui</a:t>
            </a:r>
            <a:r>
              <a:rPr lang="en-US" b="1" dirty="0" smtClean="0"/>
              <a:t> </a:t>
            </a:r>
            <a:r>
              <a:rPr lang="en-US" b="1" dirty="0" err="1" smtClean="0"/>
              <a:t>atac</a:t>
            </a:r>
            <a:r>
              <a:rPr lang="en-US" b="1" dirty="0" smtClean="0"/>
              <a:t> nuclear.</a:t>
            </a:r>
            <a:endParaRPr lang="ro-RO" b="1" dirty="0"/>
          </a:p>
        </p:txBody>
      </p:sp>
    </p:spTree>
    <p:extLst>
      <p:ext uri="{BB962C8B-B14F-4D97-AF65-F5344CB8AC3E}">
        <p14:creationId xmlns:p14="http://schemas.microsoft.com/office/powerpoint/2010/main" val="366697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6276"/>
          </a:xfrm>
        </p:spPr>
        <p:txBody>
          <a:bodyPr/>
          <a:lstStyle/>
          <a:p>
            <a:r>
              <a:rPr lang="en-US" dirty="0" err="1"/>
              <a:t>Scurt</a:t>
            </a:r>
            <a:r>
              <a:rPr lang="en-US" dirty="0"/>
              <a:t> </a:t>
            </a:r>
            <a:r>
              <a:rPr lang="en-US" dirty="0" err="1"/>
              <a:t>istoric</a:t>
            </a:r>
            <a:r>
              <a:rPr lang="en-US" dirty="0"/>
              <a:t> al </a:t>
            </a:r>
            <a:r>
              <a:rPr lang="en-US" dirty="0" err="1"/>
              <a:t>reţelei</a:t>
            </a:r>
            <a:r>
              <a:rPr lang="en-US" dirty="0"/>
              <a:t> internet</a:t>
            </a:r>
            <a:endParaRPr lang="ro-RO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7334" y="1752600"/>
            <a:ext cx="8384288" cy="4483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1958 – ARPA</a:t>
            </a:r>
          </a:p>
          <a:p>
            <a:r>
              <a:rPr lang="en-US" sz="3600" dirty="0" smtClean="0"/>
              <a:t>1972 – FTP</a:t>
            </a:r>
          </a:p>
          <a:p>
            <a:r>
              <a:rPr lang="en-US" sz="3600" dirty="0" smtClean="0"/>
              <a:t>1975 – newsgroups</a:t>
            </a:r>
          </a:p>
          <a:p>
            <a:r>
              <a:rPr lang="en-US" sz="3600" dirty="0" smtClean="0"/>
              <a:t>1995 – </a:t>
            </a:r>
            <a:r>
              <a:rPr lang="en-US" sz="3600" dirty="0" err="1" smtClean="0"/>
              <a:t>comert</a:t>
            </a:r>
            <a:r>
              <a:rPr lang="en-US" sz="3600" dirty="0" smtClean="0"/>
              <a:t> electronic</a:t>
            </a:r>
          </a:p>
          <a:p>
            <a:r>
              <a:rPr lang="en-US" sz="3600" dirty="0" smtClean="0"/>
              <a:t>1994 – Yahoo</a:t>
            </a:r>
          </a:p>
          <a:p>
            <a:r>
              <a:rPr lang="en-US" sz="3600" dirty="0" smtClean="0"/>
              <a:t>2004 - Google</a:t>
            </a:r>
          </a:p>
        </p:txBody>
      </p:sp>
    </p:spTree>
    <p:extLst>
      <p:ext uri="{BB962C8B-B14F-4D97-AF65-F5344CB8AC3E}">
        <p14:creationId xmlns:p14="http://schemas.microsoft.com/office/powerpoint/2010/main" val="231948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54540"/>
            <a:ext cx="893445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15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" y="1230594"/>
            <a:ext cx="12130341" cy="438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2312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160</TotalTime>
  <Words>619</Words>
  <Application>Microsoft Office PowerPoint</Application>
  <PresentationFormat>Widescreen</PresentationFormat>
  <Paragraphs>123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Times New Roman</vt:lpstr>
      <vt:lpstr>Trebuchet MS</vt:lpstr>
      <vt:lpstr>Wingdings 3</vt:lpstr>
      <vt:lpstr>Facet</vt:lpstr>
      <vt:lpstr>Jecan Sergiu</vt:lpstr>
      <vt:lpstr>Retea de calculatoare</vt:lpstr>
      <vt:lpstr>Materiale bibliografice</vt:lpstr>
      <vt:lpstr>Istoria INTRENET</vt:lpstr>
      <vt:lpstr>PowerPoint Presentation</vt:lpstr>
      <vt:lpstr>PowerPoint Presentation</vt:lpstr>
      <vt:lpstr>Scurt istoric al reţelei internet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Istoria INTRENET</dc:title>
  <dc:creator>SERGIU JECAN</dc:creator>
  <cp:lastModifiedBy>Sergiu</cp:lastModifiedBy>
  <cp:revision>18</cp:revision>
  <dcterms:created xsi:type="dcterms:W3CDTF">2019-10-09T11:24:34Z</dcterms:created>
  <dcterms:modified xsi:type="dcterms:W3CDTF">2022-10-15T06:34:20Z</dcterms:modified>
</cp:coreProperties>
</file>