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795" y="1091311"/>
            <a:ext cx="74904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947" y="1976373"/>
            <a:ext cx="7960105" cy="390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3.png"/><Relationship Id="rId4" Type="http://schemas.openxmlformats.org/officeDocument/2006/relationships/image" Target="../media/image4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3.png"/><Relationship Id="rId4" Type="http://schemas.openxmlformats.org/officeDocument/2006/relationships/image" Target="../media/image5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3.png"/><Relationship Id="rId4" Type="http://schemas.openxmlformats.org/officeDocument/2006/relationships/image" Target="../media/image5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3.png"/><Relationship Id="rId4" Type="http://schemas.openxmlformats.org/officeDocument/2006/relationships/image" Target="../media/image5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5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3.png"/><Relationship Id="rId4" Type="http://schemas.openxmlformats.org/officeDocument/2006/relationships/image" Target="../media/image5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59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3.png"/><Relationship Id="rId4" Type="http://schemas.openxmlformats.org/officeDocument/2006/relationships/image" Target="../media/image6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3.png"/><Relationship Id="rId4" Type="http://schemas.openxmlformats.org/officeDocument/2006/relationships/image" Target="../media/image6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3.png"/><Relationship Id="rId4" Type="http://schemas.openxmlformats.org/officeDocument/2006/relationships/image" Target="../media/image6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6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3.png"/><Relationship Id="rId4" Type="http://schemas.openxmlformats.org/officeDocument/2006/relationships/image" Target="../media/image67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3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image" Target="../media/image3.png"/><Relationship Id="rId4" Type="http://schemas.openxmlformats.org/officeDocument/2006/relationships/image" Target="../media/image67.png"/><Relationship Id="rId5" Type="http://schemas.openxmlformats.org/officeDocument/2006/relationships/image" Target="../media/image7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3.png"/><Relationship Id="rId4" Type="http://schemas.openxmlformats.org/officeDocument/2006/relationships/image" Target="../media/image6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3.png"/><Relationship Id="rId4" Type="http://schemas.openxmlformats.org/officeDocument/2006/relationships/image" Target="../media/image73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3.png"/><Relationship Id="rId4" Type="http://schemas.openxmlformats.org/officeDocument/2006/relationships/image" Target="../media/image7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87" y="2546413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7494" y="2546413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12" y="2968688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400" y="2968688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0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912" y="3260788"/>
            <a:ext cx="8693150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1569465"/>
            <a:ext cx="525145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Programarea </a:t>
            </a:r>
            <a:r>
              <a:rPr dirty="0" sz="4400"/>
              <a:t>in</a:t>
            </a:r>
            <a:r>
              <a:rPr dirty="0" sz="4400" spc="-70"/>
              <a:t> </a:t>
            </a:r>
            <a:r>
              <a:rPr dirty="0" sz="4400" spc="-5"/>
              <a:t>retea  Socluri </a:t>
            </a:r>
            <a:r>
              <a:rPr dirty="0" sz="4400"/>
              <a:t>in</a:t>
            </a:r>
            <a:r>
              <a:rPr dirty="0" sz="4400" spc="-85"/>
              <a:t> </a:t>
            </a:r>
            <a:r>
              <a:rPr dirty="0" sz="4400" spc="-5"/>
              <a:t>C(Sockets)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8083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00"/>
              <a:t> </a:t>
            </a:r>
            <a:r>
              <a:rPr dirty="0" sz="4400" spc="-5"/>
              <a:t>TCP|client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2005326"/>
            <a:ext cx="6010910" cy="33020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45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Modelul </a:t>
            </a:r>
            <a:r>
              <a:rPr dirty="0" sz="2000" spc="-5">
                <a:latin typeface="Tahoma"/>
                <a:cs typeface="Tahoma"/>
              </a:rPr>
              <a:t>unui client </a:t>
            </a:r>
            <a:r>
              <a:rPr dirty="0" sz="2000">
                <a:latin typeface="Tahoma"/>
                <a:cs typeface="Tahoma"/>
              </a:rPr>
              <a:t>TCP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iterativ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Creare </a:t>
            </a:r>
            <a:r>
              <a:rPr dirty="0" sz="2100" spc="-50" i="1">
                <a:latin typeface="Tahoma"/>
                <a:cs typeface="Tahoma"/>
              </a:rPr>
              <a:t>socket pentru conectarea </a:t>
            </a:r>
            <a:r>
              <a:rPr dirty="0" sz="2100" spc="-40" i="1">
                <a:latin typeface="Tahoma"/>
                <a:cs typeface="Tahoma"/>
              </a:rPr>
              <a:t>la </a:t>
            </a:r>
            <a:r>
              <a:rPr dirty="0" sz="2100" spc="-50" i="1">
                <a:latin typeface="Tahoma"/>
                <a:cs typeface="Tahoma"/>
              </a:rPr>
              <a:t>server:</a:t>
            </a:r>
            <a:r>
              <a:rPr dirty="0" sz="2100" spc="-2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socket()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Pregatirea structurilor </a:t>
            </a:r>
            <a:r>
              <a:rPr dirty="0" sz="2000">
                <a:latin typeface="Tahoma"/>
                <a:cs typeface="Tahoma"/>
              </a:rPr>
              <a:t>de date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(sockaddr_in)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Atasarea </a:t>
            </a:r>
            <a:r>
              <a:rPr dirty="0" sz="2100" spc="-155" i="1">
                <a:latin typeface="Tahoma"/>
                <a:cs typeface="Tahoma"/>
              </a:rPr>
              <a:t>socket‐ului: </a:t>
            </a:r>
            <a:r>
              <a:rPr dirty="0" sz="2100" spc="-50" i="1">
                <a:latin typeface="Tahoma"/>
                <a:cs typeface="Tahoma"/>
              </a:rPr>
              <a:t>bind() </a:t>
            </a:r>
            <a:r>
              <a:rPr dirty="0" sz="2100" spc="-55" i="1">
                <a:latin typeface="Tahoma"/>
                <a:cs typeface="Tahoma"/>
              </a:rPr>
              <a:t>–</a:t>
            </a:r>
            <a:r>
              <a:rPr dirty="0" sz="2100" spc="50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optional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Conectarea la </a:t>
            </a:r>
            <a:r>
              <a:rPr dirty="0" sz="2000" spc="-5">
                <a:latin typeface="Tahoma"/>
                <a:cs typeface="Tahoma"/>
              </a:rPr>
              <a:t>server </a:t>
            </a:r>
            <a:r>
              <a:rPr dirty="0" sz="2000">
                <a:latin typeface="Tahoma"/>
                <a:cs typeface="Tahoma"/>
              </a:rPr>
              <a:t>(deschidere activa):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connect()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Solicitarea de servicii </a:t>
            </a:r>
            <a:r>
              <a:rPr dirty="0" sz="2000">
                <a:latin typeface="Tahoma"/>
                <a:cs typeface="Tahoma"/>
              </a:rPr>
              <a:t>si </a:t>
            </a:r>
            <a:r>
              <a:rPr dirty="0" sz="2000" spc="-5">
                <a:latin typeface="Tahoma"/>
                <a:cs typeface="Tahoma"/>
              </a:rPr>
              <a:t>receptionarea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rezultatelor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Tahoma"/>
                <a:cs typeface="Tahoma"/>
              </a:rPr>
              <a:t>trimise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server: succesiune de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write()/read()</a:t>
            </a:r>
            <a:endParaRPr sz="2000">
              <a:latin typeface="Tahoma"/>
              <a:cs typeface="Tahoma"/>
            </a:endParaRPr>
          </a:p>
          <a:p>
            <a:pPr marL="12700" marR="194310">
              <a:lnSpc>
                <a:spcPct val="120000"/>
              </a:lnSpc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Inchiderea (directionata)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conexiunii cu serverul:  close(),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shutdown()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1476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2470132" y="2027301"/>
            <a:ext cx="4616467" cy="4597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1406"/>
            <a:ext cx="6417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Dialogul folosind</a:t>
            </a:r>
            <a:r>
              <a:rPr dirty="0" spc="5"/>
              <a:t> </a:t>
            </a:r>
            <a:r>
              <a:rPr dirty="0" spc="-5"/>
              <a:t>calculatorul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8001"/>
            <a:ext cx="57397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Cum </a:t>
            </a:r>
            <a:r>
              <a:rPr dirty="0" sz="3200" spc="-5">
                <a:latin typeface="Tahoma"/>
                <a:cs typeface="Tahoma"/>
              </a:rPr>
              <a:t>se desfasoara </a:t>
            </a:r>
            <a:r>
              <a:rPr dirty="0" sz="3200">
                <a:latin typeface="Tahoma"/>
                <a:cs typeface="Tahoma"/>
              </a:rPr>
              <a:t>un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dialog?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617" y="4389501"/>
            <a:ext cx="741743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Cum </a:t>
            </a:r>
            <a:r>
              <a:rPr dirty="0" sz="3200" spc="-5">
                <a:latin typeface="Tahoma"/>
                <a:cs typeface="Tahoma"/>
              </a:rPr>
              <a:t>se </a:t>
            </a:r>
            <a:r>
              <a:rPr dirty="0" sz="3200">
                <a:latin typeface="Tahoma"/>
                <a:cs typeface="Tahoma"/>
              </a:rPr>
              <a:t>interconecteaza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calculatoarele?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3047936"/>
            <a:ext cx="549275" cy="65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3162300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3657600" y="0"/>
                </a:moveTo>
                <a:lnTo>
                  <a:pt x="3657600" y="76200"/>
                </a:lnTo>
                <a:lnTo>
                  <a:pt x="3724402" y="42799"/>
                </a:lnTo>
                <a:lnTo>
                  <a:pt x="3670300" y="42799"/>
                </a:lnTo>
                <a:lnTo>
                  <a:pt x="3670300" y="33274"/>
                </a:lnTo>
                <a:lnTo>
                  <a:pt x="3724148" y="33274"/>
                </a:lnTo>
                <a:lnTo>
                  <a:pt x="3657600" y="0"/>
                </a:lnTo>
                <a:close/>
              </a:path>
              <a:path w="3733800" h="76200">
                <a:moveTo>
                  <a:pt x="36576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657600" y="42799"/>
                </a:lnTo>
                <a:lnTo>
                  <a:pt x="3657600" y="33274"/>
                </a:lnTo>
                <a:close/>
              </a:path>
              <a:path w="3733800" h="76200">
                <a:moveTo>
                  <a:pt x="3724148" y="33274"/>
                </a:moveTo>
                <a:lnTo>
                  <a:pt x="3670300" y="33274"/>
                </a:lnTo>
                <a:lnTo>
                  <a:pt x="3670300" y="42799"/>
                </a:lnTo>
                <a:lnTo>
                  <a:pt x="3724402" y="42799"/>
                </a:lnTo>
                <a:lnTo>
                  <a:pt x="3733800" y="38100"/>
                </a:lnTo>
                <a:lnTo>
                  <a:pt x="37241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3200" y="3047936"/>
            <a:ext cx="549275" cy="65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0800" y="3467100"/>
            <a:ext cx="3733800" cy="76200"/>
          </a:xfrm>
          <a:custGeom>
            <a:avLst/>
            <a:gdLst/>
            <a:ahLst/>
            <a:cxnLst/>
            <a:rect l="l" t="t" r="r" b="b"/>
            <a:pathLst>
              <a:path w="3733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37338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3733800" h="76200">
                <a:moveTo>
                  <a:pt x="37338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3733800" y="42799"/>
                </a:lnTo>
                <a:lnTo>
                  <a:pt x="37338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1406"/>
            <a:ext cx="6315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 aplicaţie de </a:t>
            </a:r>
            <a:r>
              <a:rPr dirty="0" spc="-10"/>
              <a:t>reţea</a:t>
            </a:r>
            <a:r>
              <a:rPr dirty="0"/>
              <a:t> </a:t>
            </a:r>
            <a:r>
              <a:rPr dirty="0" spc="-5"/>
              <a:t>include: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8001"/>
            <a:ext cx="7316470" cy="2562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dirty="0"/>
              <a:t>	</a:t>
            </a:r>
            <a:r>
              <a:rPr dirty="0" sz="3200">
                <a:latin typeface="Tahoma"/>
                <a:cs typeface="Tahoma"/>
              </a:rPr>
              <a:t>un </a:t>
            </a:r>
            <a:r>
              <a:rPr dirty="0" sz="3200" spc="-5">
                <a:latin typeface="Tahoma"/>
                <a:cs typeface="Tahoma"/>
              </a:rPr>
              <a:t>program client </a:t>
            </a:r>
            <a:r>
              <a:rPr dirty="0" sz="3200">
                <a:latin typeface="Tahoma"/>
                <a:cs typeface="Tahoma"/>
              </a:rPr>
              <a:t>– </a:t>
            </a:r>
            <a:r>
              <a:rPr dirty="0" sz="3200" spc="-5">
                <a:latin typeface="Tahoma"/>
                <a:cs typeface="Tahoma"/>
              </a:rPr>
              <a:t>care creează </a:t>
            </a:r>
            <a:r>
              <a:rPr dirty="0" sz="3200">
                <a:latin typeface="Tahoma"/>
                <a:cs typeface="Tahoma"/>
              </a:rPr>
              <a:t>un  </a:t>
            </a:r>
            <a:r>
              <a:rPr dirty="0" sz="3200" spc="-5">
                <a:latin typeface="Tahoma"/>
                <a:cs typeface="Tahoma"/>
              </a:rPr>
              <a:t>socket </a:t>
            </a:r>
            <a:r>
              <a:rPr dirty="0" sz="3200">
                <a:latin typeface="Tahoma"/>
                <a:cs typeface="Tahoma"/>
              </a:rPr>
              <a:t>pentru a iniţia o </a:t>
            </a:r>
            <a:r>
              <a:rPr dirty="0" sz="3200" spc="-5">
                <a:latin typeface="Tahoma"/>
                <a:cs typeface="Tahoma"/>
              </a:rPr>
              <a:t>conexiune cu </a:t>
            </a:r>
            <a:r>
              <a:rPr dirty="0" sz="3200">
                <a:latin typeface="Tahoma"/>
                <a:cs typeface="Tahoma"/>
              </a:rPr>
              <a:t>o  aplicaţie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355600" marR="7245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un program </a:t>
            </a:r>
            <a:r>
              <a:rPr dirty="0" sz="3200" spc="-5">
                <a:latin typeface="Tahoma"/>
                <a:cs typeface="Tahoma"/>
              </a:rPr>
              <a:t>server </a:t>
            </a:r>
            <a:r>
              <a:rPr dirty="0" sz="3200">
                <a:latin typeface="Tahoma"/>
                <a:cs typeface="Tahoma"/>
              </a:rPr>
              <a:t>– </a:t>
            </a:r>
            <a:r>
              <a:rPr dirty="0" sz="3200" spc="-5">
                <a:latin typeface="Tahoma"/>
                <a:cs typeface="Tahoma"/>
              </a:rPr>
              <a:t>care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aşteaptă  preluarea </a:t>
            </a:r>
            <a:r>
              <a:rPr dirty="0" sz="3200" spc="-5">
                <a:latin typeface="Tahoma"/>
                <a:cs typeface="Tahoma"/>
              </a:rPr>
              <a:t>cererilor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clienţilor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1097026"/>
            <a:ext cx="16662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Porturi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5410200" y="5867400"/>
            <a:ext cx="549275" cy="65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94628" y="6587438"/>
            <a:ext cx="13823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ahoma"/>
                <a:cs typeface="Tahoma"/>
              </a:rPr>
              <a:t>192.18.22.13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5029200"/>
            <a:ext cx="1151890" cy="850265"/>
          </a:xfrm>
          <a:custGeom>
            <a:avLst/>
            <a:gdLst/>
            <a:ahLst/>
            <a:cxnLst/>
            <a:rect l="l" t="t" r="r" b="b"/>
            <a:pathLst>
              <a:path w="1151889" h="850264">
                <a:moveTo>
                  <a:pt x="77573" y="39190"/>
                </a:moveTo>
                <a:lnTo>
                  <a:pt x="60701" y="62193"/>
                </a:lnTo>
                <a:lnTo>
                  <a:pt x="1134490" y="849718"/>
                </a:lnTo>
                <a:lnTo>
                  <a:pt x="1151509" y="826681"/>
                </a:lnTo>
                <a:lnTo>
                  <a:pt x="77573" y="39190"/>
                </a:lnTo>
                <a:close/>
              </a:path>
              <a:path w="1151889" h="850264">
                <a:moveTo>
                  <a:pt x="0" y="0"/>
                </a:moveTo>
                <a:lnTo>
                  <a:pt x="43814" y="85217"/>
                </a:lnTo>
                <a:lnTo>
                  <a:pt x="60701" y="62193"/>
                </a:lnTo>
                <a:lnTo>
                  <a:pt x="49149" y="53720"/>
                </a:lnTo>
                <a:lnTo>
                  <a:pt x="66039" y="30733"/>
                </a:lnTo>
                <a:lnTo>
                  <a:pt x="83775" y="30733"/>
                </a:lnTo>
                <a:lnTo>
                  <a:pt x="94487" y="16129"/>
                </a:lnTo>
                <a:lnTo>
                  <a:pt x="0" y="0"/>
                </a:lnTo>
                <a:close/>
              </a:path>
              <a:path w="1151889" h="850264">
                <a:moveTo>
                  <a:pt x="66039" y="30733"/>
                </a:moveTo>
                <a:lnTo>
                  <a:pt x="49149" y="53720"/>
                </a:lnTo>
                <a:lnTo>
                  <a:pt x="60701" y="62193"/>
                </a:lnTo>
                <a:lnTo>
                  <a:pt x="77573" y="39190"/>
                </a:lnTo>
                <a:lnTo>
                  <a:pt x="66039" y="30733"/>
                </a:lnTo>
                <a:close/>
              </a:path>
              <a:path w="1151889" h="850264">
                <a:moveTo>
                  <a:pt x="83775" y="30733"/>
                </a:moveTo>
                <a:lnTo>
                  <a:pt x="66039" y="30733"/>
                </a:lnTo>
                <a:lnTo>
                  <a:pt x="77573" y="39190"/>
                </a:lnTo>
                <a:lnTo>
                  <a:pt x="83775" y="30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34328" y="5029200"/>
            <a:ext cx="1000125" cy="849630"/>
          </a:xfrm>
          <a:custGeom>
            <a:avLst/>
            <a:gdLst/>
            <a:ahLst/>
            <a:cxnLst/>
            <a:rect l="l" t="t" r="r" b="b"/>
            <a:pathLst>
              <a:path w="1000125" h="849629">
                <a:moveTo>
                  <a:pt x="925205" y="44412"/>
                </a:moveTo>
                <a:lnTo>
                  <a:pt x="0" y="827290"/>
                </a:lnTo>
                <a:lnTo>
                  <a:pt x="18542" y="849109"/>
                </a:lnTo>
                <a:lnTo>
                  <a:pt x="943645" y="66235"/>
                </a:lnTo>
                <a:lnTo>
                  <a:pt x="925205" y="44412"/>
                </a:lnTo>
                <a:close/>
              </a:path>
              <a:path w="1000125" h="849629">
                <a:moveTo>
                  <a:pt x="984816" y="35179"/>
                </a:moveTo>
                <a:lnTo>
                  <a:pt x="936117" y="35179"/>
                </a:lnTo>
                <a:lnTo>
                  <a:pt x="954531" y="57023"/>
                </a:lnTo>
                <a:lnTo>
                  <a:pt x="943645" y="66235"/>
                </a:lnTo>
                <a:lnTo>
                  <a:pt x="962151" y="88137"/>
                </a:lnTo>
                <a:lnTo>
                  <a:pt x="984816" y="35179"/>
                </a:lnTo>
                <a:close/>
              </a:path>
              <a:path w="1000125" h="849629">
                <a:moveTo>
                  <a:pt x="936117" y="35179"/>
                </a:moveTo>
                <a:lnTo>
                  <a:pt x="925205" y="44412"/>
                </a:lnTo>
                <a:lnTo>
                  <a:pt x="943645" y="66235"/>
                </a:lnTo>
                <a:lnTo>
                  <a:pt x="954531" y="57023"/>
                </a:lnTo>
                <a:lnTo>
                  <a:pt x="936117" y="35179"/>
                </a:lnTo>
                <a:close/>
              </a:path>
              <a:path w="1000125" h="849629">
                <a:moveTo>
                  <a:pt x="999871" y="0"/>
                </a:moveTo>
                <a:lnTo>
                  <a:pt x="906779" y="22606"/>
                </a:lnTo>
                <a:lnTo>
                  <a:pt x="925205" y="44412"/>
                </a:lnTo>
                <a:lnTo>
                  <a:pt x="936117" y="35179"/>
                </a:lnTo>
                <a:lnTo>
                  <a:pt x="984816" y="35179"/>
                </a:lnTo>
                <a:lnTo>
                  <a:pt x="999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95873" y="4876800"/>
            <a:ext cx="85725" cy="990600"/>
          </a:xfrm>
          <a:custGeom>
            <a:avLst/>
            <a:gdLst/>
            <a:ahLst/>
            <a:cxnLst/>
            <a:rect l="l" t="t" r="r" b="b"/>
            <a:pathLst>
              <a:path w="85725" h="990600">
                <a:moveTo>
                  <a:pt x="57150" y="71374"/>
                </a:moveTo>
                <a:lnTo>
                  <a:pt x="28575" y="71374"/>
                </a:lnTo>
                <a:lnTo>
                  <a:pt x="28701" y="990600"/>
                </a:lnTo>
                <a:lnTo>
                  <a:pt x="57276" y="990600"/>
                </a:lnTo>
                <a:lnTo>
                  <a:pt x="57150" y="71374"/>
                </a:lnTo>
                <a:close/>
              </a:path>
              <a:path w="85725" h="990600">
                <a:moveTo>
                  <a:pt x="42925" y="0"/>
                </a:moveTo>
                <a:lnTo>
                  <a:pt x="0" y="85725"/>
                </a:lnTo>
                <a:lnTo>
                  <a:pt x="28576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990600">
                <a:moveTo>
                  <a:pt x="78560" y="71374"/>
                </a:moveTo>
                <a:lnTo>
                  <a:pt x="57150" y="71374"/>
                </a:lnTo>
                <a:lnTo>
                  <a:pt x="57151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9644" y="1929100"/>
            <a:ext cx="7350759" cy="370967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000" spc="-5">
                <a:solidFill>
                  <a:srgbClr val="FF0000"/>
                </a:solidFill>
                <a:latin typeface="Tahoma"/>
                <a:cs typeface="Tahoma"/>
              </a:rPr>
              <a:t>Identificarea destinatiei de </a:t>
            </a:r>
            <a:r>
              <a:rPr dirty="0" sz="4000" spc="-10">
                <a:solidFill>
                  <a:srgbClr val="FF0000"/>
                </a:solidFill>
                <a:latin typeface="Tahoma"/>
                <a:cs typeface="Tahoma"/>
              </a:rPr>
              <a:t>capat</a:t>
            </a:r>
            <a:endParaRPr sz="40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IP </a:t>
            </a:r>
            <a:r>
              <a:rPr dirty="0" sz="3200">
                <a:latin typeface="Tahoma"/>
                <a:cs typeface="Tahoma"/>
              </a:rPr>
              <a:t>identifica adresa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hostului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Hostul </a:t>
            </a:r>
            <a:r>
              <a:rPr dirty="0" sz="3200">
                <a:latin typeface="Tahoma"/>
                <a:cs typeface="Tahoma"/>
              </a:rPr>
              <a:t>are mai multe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aplicatii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Porturi </a:t>
            </a:r>
            <a:r>
              <a:rPr dirty="0" sz="3200">
                <a:latin typeface="Tahoma"/>
                <a:cs typeface="Tahoma"/>
              </a:rPr>
              <a:t>(identificator pe 16 biti)</a:t>
            </a:r>
            <a:endParaRPr sz="3200">
              <a:latin typeface="Tahoma"/>
              <a:cs typeface="Tahoma"/>
            </a:endParaRPr>
          </a:p>
          <a:p>
            <a:pPr algn="r" marR="1454150">
              <a:lnSpc>
                <a:spcPct val="100000"/>
              </a:lnSpc>
              <a:spcBef>
                <a:spcPts val="894"/>
              </a:spcBef>
              <a:tabLst>
                <a:tab pos="1708150" algn="l"/>
                <a:tab pos="3198495" algn="l"/>
                <a:tab pos="4608830" algn="l"/>
              </a:tabLst>
            </a:pPr>
            <a:r>
              <a:rPr dirty="0" sz="2400" b="1">
                <a:latin typeface="Tahoma"/>
                <a:cs typeface="Tahoma"/>
              </a:rPr>
              <a:t>Apl</a:t>
            </a:r>
            <a:r>
              <a:rPr dirty="0" sz="2400" spc="-10" b="1">
                <a:latin typeface="Tahoma"/>
                <a:cs typeface="Tahoma"/>
              </a:rPr>
              <a:t>i</a:t>
            </a:r>
            <a:r>
              <a:rPr dirty="0" sz="2400" spc="-5" b="1">
                <a:latin typeface="Tahoma"/>
                <a:cs typeface="Tahoma"/>
              </a:rPr>
              <a:t>cat</a:t>
            </a:r>
            <a:r>
              <a:rPr dirty="0" sz="2400" spc="-15" b="1">
                <a:latin typeface="Tahoma"/>
                <a:cs typeface="Tahoma"/>
              </a:rPr>
              <a:t>i</a:t>
            </a:r>
            <a:r>
              <a:rPr dirty="0" sz="2400" b="1">
                <a:latin typeface="Tahoma"/>
                <a:cs typeface="Tahoma"/>
              </a:rPr>
              <a:t>i	</a:t>
            </a:r>
            <a:r>
              <a:rPr dirty="0" sz="2400">
                <a:latin typeface="Tahoma"/>
                <a:cs typeface="Tahoma"/>
              </a:rPr>
              <a:t>W</a:t>
            </a:r>
            <a:r>
              <a:rPr dirty="0" sz="2400" spc="-10">
                <a:latin typeface="Tahoma"/>
                <a:cs typeface="Tahoma"/>
              </a:rPr>
              <a:t>W</a:t>
            </a:r>
            <a:r>
              <a:rPr dirty="0" sz="2400">
                <a:latin typeface="Tahoma"/>
                <a:cs typeface="Tahoma"/>
              </a:rPr>
              <a:t>W	E-mail	</a:t>
            </a:r>
            <a:r>
              <a:rPr dirty="0" sz="2400" spc="-240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elnet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r" marR="1407795">
              <a:lnSpc>
                <a:spcPct val="100000"/>
              </a:lnSpc>
              <a:spcBef>
                <a:spcPts val="5"/>
              </a:spcBef>
              <a:tabLst>
                <a:tab pos="1600200" algn="l"/>
                <a:tab pos="2600325" algn="l"/>
                <a:tab pos="4076700" algn="l"/>
              </a:tabLst>
            </a:pPr>
            <a:r>
              <a:rPr dirty="0" sz="2400" spc="-5" b="1">
                <a:latin typeface="Tahoma"/>
                <a:cs typeface="Tahoma"/>
              </a:rPr>
              <a:t>P</a:t>
            </a:r>
            <a:r>
              <a:rPr dirty="0" sz="2400" spc="-15" b="1">
                <a:latin typeface="Tahoma"/>
                <a:cs typeface="Tahoma"/>
              </a:rPr>
              <a:t>o</a:t>
            </a:r>
            <a:r>
              <a:rPr dirty="0" sz="2400" b="1">
                <a:latin typeface="Tahoma"/>
                <a:cs typeface="Tahoma"/>
              </a:rPr>
              <a:t>rt	</a:t>
            </a:r>
            <a:r>
              <a:rPr dirty="0" sz="2400">
                <a:latin typeface="Tahoma"/>
                <a:cs typeface="Tahoma"/>
              </a:rPr>
              <a:t>80	25	23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64770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23573" y="3975195"/>
            <a:ext cx="4607545" cy="2698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9757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Socluri(Sockets)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840739" y="2013026"/>
            <a:ext cx="7677150" cy="190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3591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Sunt identificate de </a:t>
            </a:r>
            <a:r>
              <a:rPr dirty="0" sz="2800">
                <a:latin typeface="Tahoma"/>
                <a:cs typeface="Tahoma"/>
              </a:rPr>
              <a:t>protocol </a:t>
            </a:r>
            <a:r>
              <a:rPr dirty="0" sz="2800" spc="-5">
                <a:latin typeface="Tahoma"/>
                <a:cs typeface="Tahoma"/>
              </a:rPr>
              <a:t>si adresa/portul  locala/de la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distanta</a:t>
            </a:r>
            <a:endParaRPr sz="2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Aplicatiile pot fi referite de la </a:t>
            </a:r>
            <a:r>
              <a:rPr dirty="0" sz="2800">
                <a:latin typeface="Tahoma"/>
                <a:cs typeface="Tahoma"/>
              </a:rPr>
              <a:t>mai multe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socluri</a:t>
            </a:r>
            <a:endParaRPr sz="2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Soclurile sunt accesate de mai multe</a:t>
            </a:r>
            <a:r>
              <a:rPr dirty="0" sz="2800" spc="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aplicatii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1091311"/>
            <a:ext cx="7811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Primitive </a:t>
            </a:r>
            <a:r>
              <a:rPr dirty="0" spc="-5"/>
              <a:t>de </a:t>
            </a:r>
            <a:r>
              <a:rPr dirty="0" spc="-10"/>
              <a:t>serviciu </a:t>
            </a:r>
            <a:r>
              <a:rPr dirty="0" spc="-5"/>
              <a:t>socket</a:t>
            </a:r>
            <a:r>
              <a:rPr dirty="0" spc="-15"/>
              <a:t> </a:t>
            </a:r>
            <a:r>
              <a:rPr dirty="0" spc="-5"/>
              <a:t>API(1)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0" y="2057369"/>
            <a:ext cx="7150940" cy="3943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439" y="1091311"/>
            <a:ext cx="76752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Primitive de serviciu socket</a:t>
            </a:r>
            <a:r>
              <a:rPr dirty="0" spc="-20"/>
              <a:t> </a:t>
            </a:r>
            <a:r>
              <a:rPr dirty="0" spc="-5"/>
              <a:t>API(2)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2133611"/>
            <a:ext cx="8043520" cy="4271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1028826"/>
            <a:ext cx="78054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Proprietati </a:t>
            </a:r>
            <a:r>
              <a:rPr dirty="0" sz="4400"/>
              <a:t>ale</a:t>
            </a:r>
            <a:r>
              <a:rPr dirty="0" sz="4400" spc="-35"/>
              <a:t> </a:t>
            </a:r>
            <a:r>
              <a:rPr dirty="0" sz="4400" spc="-5"/>
              <a:t>soclurilor/corolar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8566"/>
            <a:ext cx="740600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4340" algn="l"/>
                <a:tab pos="434975" algn="l"/>
              </a:tabLst>
            </a:pPr>
            <a:r>
              <a:rPr dirty="0" sz="2000">
                <a:latin typeface="Tahoma"/>
                <a:cs typeface="Tahoma"/>
              </a:rPr>
              <a:t>este un punct de </a:t>
            </a:r>
            <a:r>
              <a:rPr dirty="0" sz="2000" spc="-5">
                <a:latin typeface="Tahoma"/>
                <a:cs typeface="Tahoma"/>
              </a:rPr>
              <a:t>comunicaţie prin care un </a:t>
            </a:r>
            <a:r>
              <a:rPr dirty="0" sz="2000">
                <a:latin typeface="Tahoma"/>
                <a:cs typeface="Tahoma"/>
              </a:rPr>
              <a:t>proces poate </a:t>
            </a:r>
            <a:r>
              <a:rPr dirty="0" sz="2000" spc="-5">
                <a:latin typeface="Tahoma"/>
                <a:cs typeface="Tahoma"/>
              </a:rPr>
              <a:t>emite  </a:t>
            </a:r>
            <a:r>
              <a:rPr dirty="0" sz="2000">
                <a:latin typeface="Tahoma"/>
                <a:cs typeface="Tahoma"/>
              </a:rPr>
              <a:t>sau </a:t>
            </a:r>
            <a:r>
              <a:rPr dirty="0" sz="2000" spc="-5">
                <a:latin typeface="Tahoma"/>
                <a:cs typeface="Tahoma"/>
              </a:rPr>
              <a:t>recepţiona </a:t>
            </a:r>
            <a:r>
              <a:rPr dirty="0" sz="2000">
                <a:latin typeface="Tahoma"/>
                <a:cs typeface="Tahoma"/>
              </a:rPr>
              <a:t>informaţie sub </a:t>
            </a:r>
            <a:r>
              <a:rPr dirty="0" sz="2000" spc="-5">
                <a:latin typeface="Tahoma"/>
                <a:cs typeface="Tahoma"/>
              </a:rPr>
              <a:t>forma unui flux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bytes;</a:t>
            </a:r>
            <a:endParaRPr sz="2000">
              <a:latin typeface="Tahoma"/>
              <a:cs typeface="Tahoma"/>
            </a:endParaRPr>
          </a:p>
          <a:p>
            <a:pPr marL="12700" marR="5905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34340" algn="l"/>
                <a:tab pos="434975" algn="l"/>
              </a:tabLst>
            </a:pPr>
            <a:r>
              <a:rPr dirty="0" sz="2000">
                <a:latin typeface="Tahoma"/>
                <a:cs typeface="Tahoma"/>
              </a:rPr>
              <a:t>este </a:t>
            </a:r>
            <a:r>
              <a:rPr dirty="0" sz="2000" spc="-5">
                <a:latin typeface="Tahoma"/>
                <a:cs typeface="Tahoma"/>
              </a:rPr>
              <a:t>identificat </a:t>
            </a:r>
            <a:r>
              <a:rPr dirty="0" sz="2000">
                <a:latin typeface="Tahoma"/>
                <a:cs typeface="Tahoma"/>
              </a:rPr>
              <a:t>printr-un descriptor, </a:t>
            </a:r>
            <a:r>
              <a:rPr dirty="0" sz="2000" spc="-5">
                <a:latin typeface="Tahoma"/>
                <a:cs typeface="Tahoma"/>
              </a:rPr>
              <a:t>asemănător cu cel pentru  fişier</a:t>
            </a:r>
            <a:endParaRPr sz="2000">
              <a:latin typeface="Tahoma"/>
              <a:cs typeface="Tahoma"/>
            </a:endParaRPr>
          </a:p>
          <a:p>
            <a:pPr marL="434340" indent="-42227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34340" algn="l"/>
                <a:tab pos="434975" algn="l"/>
              </a:tabLst>
            </a:pPr>
            <a:r>
              <a:rPr dirty="0" sz="2000" spc="-5">
                <a:latin typeface="Tahoma"/>
                <a:cs typeface="Tahoma"/>
              </a:rPr>
              <a:t>realizează </a:t>
            </a:r>
            <a:r>
              <a:rPr dirty="0" sz="2000">
                <a:latin typeface="Tahoma"/>
                <a:cs typeface="Tahoma"/>
              </a:rPr>
              <a:t>următoarele operaţii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elementare: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conectarea </a:t>
            </a:r>
            <a:r>
              <a:rPr dirty="0" sz="2000">
                <a:latin typeface="Tahoma"/>
                <a:cs typeface="Tahoma"/>
              </a:rPr>
              <a:t>la </a:t>
            </a:r>
            <a:r>
              <a:rPr dirty="0" sz="2000" spc="-5">
                <a:latin typeface="Tahoma"/>
                <a:cs typeface="Tahoma"/>
              </a:rPr>
              <a:t>staţia </a:t>
            </a:r>
            <a:r>
              <a:rPr dirty="0" sz="2000">
                <a:latin typeface="Tahoma"/>
                <a:cs typeface="Tahoma"/>
              </a:rPr>
              <a:t>de la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distanţă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5"/>
              </a:spcBef>
              <a:buChar char="•"/>
              <a:tabLst>
                <a:tab pos="208915" algn="l"/>
              </a:tabLst>
            </a:pPr>
            <a:r>
              <a:rPr dirty="0" sz="2000">
                <a:latin typeface="Tahoma"/>
                <a:cs typeface="Tahoma"/>
              </a:rPr>
              <a:t>emiterea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datelor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recepţionarea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datelor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închiderea </a:t>
            </a:r>
            <a:r>
              <a:rPr dirty="0" sz="2000">
                <a:latin typeface="Tahoma"/>
                <a:cs typeface="Tahoma"/>
              </a:rPr>
              <a:t>unei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conexiuni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ataşarea la un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port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aşteptarea cererilor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conexiune emise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staţiile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distanţă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acceptarea </a:t>
            </a:r>
            <a:r>
              <a:rPr dirty="0" sz="2000" spc="-5">
                <a:latin typeface="Tahoma"/>
                <a:cs typeface="Tahoma"/>
              </a:rPr>
              <a:t>cererilor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conexiune </a:t>
            </a:r>
            <a:r>
              <a:rPr dirty="0" sz="2000">
                <a:latin typeface="Tahoma"/>
                <a:cs typeface="Tahoma"/>
              </a:rPr>
              <a:t>la portul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7057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Transmitere parametri </a:t>
            </a:r>
            <a:r>
              <a:rPr dirty="0" sz="3600" spc="-10"/>
              <a:t>catre</a:t>
            </a:r>
            <a:r>
              <a:rPr dirty="0" sz="3600" spc="30"/>
              <a:t> </a:t>
            </a:r>
            <a:r>
              <a:rPr dirty="0" sz="3600" spc="-5"/>
              <a:t>functii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261617" y="2049526"/>
            <a:ext cx="7538720" cy="315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ahoma"/>
                <a:cs typeface="Tahoma"/>
              </a:rPr>
              <a:t>Pentru ca funcţiile amintite </a:t>
            </a:r>
            <a:r>
              <a:rPr dirty="0" sz="1800" b="1">
                <a:latin typeface="Tahoma"/>
                <a:cs typeface="Tahoma"/>
              </a:rPr>
              <a:t>să </a:t>
            </a:r>
            <a:r>
              <a:rPr dirty="0" sz="1800" spc="-5" b="1">
                <a:latin typeface="Tahoma"/>
                <a:cs typeface="Tahoma"/>
              </a:rPr>
              <a:t>poată </a:t>
            </a:r>
            <a:r>
              <a:rPr dirty="0" sz="1800" b="1">
                <a:latin typeface="Tahoma"/>
                <a:cs typeface="Tahoma"/>
              </a:rPr>
              <a:t>avea aceeaşi </a:t>
            </a:r>
            <a:r>
              <a:rPr dirty="0" sz="1800" spc="-5" b="1">
                <a:latin typeface="Tahoma"/>
                <a:cs typeface="Tahoma"/>
              </a:rPr>
              <a:t>sintaxă</a:t>
            </a:r>
            <a:r>
              <a:rPr dirty="0" sz="1800" spc="-6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apel independent de tipul de reţea şi, în consecinţă,</a:t>
            </a:r>
            <a:r>
              <a:rPr dirty="0" sz="1800" spc="7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355600" marR="5715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structura adresei, funcţiile primesc adresa printr-un pointer </a:t>
            </a:r>
            <a:r>
              <a:rPr dirty="0" sz="1800" b="1">
                <a:latin typeface="Tahoma"/>
                <a:cs typeface="Tahoma"/>
              </a:rPr>
              <a:t>la  zona </a:t>
            </a:r>
            <a:r>
              <a:rPr dirty="0" sz="1800" spc="-5" b="1">
                <a:latin typeface="Tahoma"/>
                <a:cs typeface="Tahoma"/>
              </a:rPr>
              <a:t>de </a:t>
            </a:r>
            <a:r>
              <a:rPr dirty="0" sz="1800" b="1">
                <a:latin typeface="Tahoma"/>
                <a:cs typeface="Tahoma"/>
              </a:rPr>
              <a:t>memorie </a:t>
            </a:r>
            <a:r>
              <a:rPr dirty="0" sz="1800" spc="-5" b="1">
                <a:latin typeface="Tahoma"/>
                <a:cs typeface="Tahoma"/>
              </a:rPr>
              <a:t>ce conţine adresa de reţea si</a:t>
            </a:r>
            <a:r>
              <a:rPr dirty="0" sz="1800" spc="1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portul.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Tahoma"/>
                <a:cs typeface="Tahoma"/>
              </a:rPr>
              <a:t>Structura </a:t>
            </a:r>
            <a:r>
              <a:rPr dirty="0" sz="1800" spc="-5" b="1">
                <a:latin typeface="Tahoma"/>
                <a:cs typeface="Tahoma"/>
              </a:rPr>
              <a:t>zonei respective de </a:t>
            </a:r>
            <a:r>
              <a:rPr dirty="0" sz="1800" b="1">
                <a:latin typeface="Tahoma"/>
                <a:cs typeface="Tahoma"/>
              </a:rPr>
              <a:t>memorie </a:t>
            </a:r>
            <a:r>
              <a:rPr dirty="0" sz="1800" spc="-10" b="1">
                <a:latin typeface="Tahoma"/>
                <a:cs typeface="Tahoma"/>
              </a:rPr>
              <a:t>depinde </a:t>
            </a:r>
            <a:r>
              <a:rPr dirty="0" sz="1800" spc="-5" b="1">
                <a:latin typeface="Tahoma"/>
                <a:cs typeface="Tahoma"/>
              </a:rPr>
              <a:t>de tipul</a:t>
            </a:r>
            <a:r>
              <a:rPr dirty="0" sz="1800" spc="9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reţelei</a:t>
            </a:r>
            <a:endParaRPr sz="1800">
              <a:latin typeface="Tahoma"/>
              <a:cs typeface="Tahoma"/>
            </a:endParaRPr>
          </a:p>
          <a:p>
            <a:pPr marL="355600" marR="209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ahoma"/>
                <a:cs typeface="Tahoma"/>
              </a:rPr>
              <a:t>utilizate. In toate cazurile, aceasta începe cu un întreg pe </a:t>
            </a:r>
            <a:r>
              <a:rPr dirty="0" sz="1800" b="1">
                <a:latin typeface="Tahoma"/>
                <a:cs typeface="Tahoma"/>
              </a:rPr>
              <a:t>16  </a:t>
            </a:r>
            <a:r>
              <a:rPr dirty="0" sz="1800" spc="-5" b="1">
                <a:latin typeface="Tahoma"/>
                <a:cs typeface="Tahoma"/>
              </a:rPr>
              <a:t>biţi, reprezentând tipul de reţea. Dimensiunea structurii de  date ce conţine adresa de reţea </a:t>
            </a:r>
            <a:r>
              <a:rPr dirty="0" sz="1800" spc="-10" b="1">
                <a:latin typeface="Tahoma"/>
                <a:cs typeface="Tahoma"/>
              </a:rPr>
              <a:t>depinde </a:t>
            </a:r>
            <a:r>
              <a:rPr dirty="0" sz="1800" spc="-5" b="1">
                <a:latin typeface="Tahoma"/>
                <a:cs typeface="Tahoma"/>
              </a:rPr>
              <a:t>de tipul de reţea şi, </a:t>
            </a:r>
            <a:r>
              <a:rPr dirty="0" sz="1800" b="1">
                <a:latin typeface="Tahoma"/>
                <a:cs typeface="Tahoma"/>
              </a:rPr>
              <a:t>în  </a:t>
            </a:r>
            <a:r>
              <a:rPr dirty="0" sz="1800" spc="-5" b="1">
                <a:latin typeface="Tahoma"/>
                <a:cs typeface="Tahoma"/>
              </a:rPr>
              <a:t>plus, pentru anumite tipuri de reţea, dimensiunea</a:t>
            </a:r>
            <a:r>
              <a:rPr dirty="0" sz="1800" spc="4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este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800" b="1">
                <a:latin typeface="Tahoma"/>
                <a:cs typeface="Tahoma"/>
              </a:rPr>
              <a:t>variabilă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143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Modelul</a:t>
            </a:r>
            <a:r>
              <a:rPr dirty="0" sz="4400" spc="-90"/>
              <a:t> </a:t>
            </a:r>
            <a:r>
              <a:rPr dirty="0" sz="4400" spc="-5"/>
              <a:t>client/server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7087870" cy="285496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SzPct val="5937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Paradigme </a:t>
            </a:r>
            <a:r>
              <a:rPr dirty="0" sz="3200">
                <a:latin typeface="Tahoma"/>
                <a:cs typeface="Tahoma"/>
              </a:rPr>
              <a:t>ale </a:t>
            </a:r>
            <a:r>
              <a:rPr dirty="0" sz="3200" spc="-5">
                <a:latin typeface="Tahoma"/>
                <a:cs typeface="Tahoma"/>
              </a:rPr>
              <a:t>comunicarii </a:t>
            </a:r>
            <a:r>
              <a:rPr dirty="0" sz="3200">
                <a:latin typeface="Tahoma"/>
                <a:cs typeface="Tahoma"/>
              </a:rPr>
              <a:t>in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retea: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Tahoma"/>
                <a:cs typeface="Tahoma"/>
              </a:rPr>
              <a:t>-modelul</a:t>
            </a:r>
            <a:r>
              <a:rPr dirty="0" sz="3200" spc="-5">
                <a:latin typeface="Tahoma"/>
                <a:cs typeface="Tahoma"/>
              </a:rPr>
              <a:t> client/server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Tahoma"/>
                <a:cs typeface="Tahoma"/>
              </a:rPr>
              <a:t>-apelul procedurilor la distanta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(RPC)</a:t>
            </a:r>
            <a:endParaRPr sz="32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Tahoma"/>
                <a:cs typeface="Tahoma"/>
              </a:rPr>
              <a:t>-comunicarea </a:t>
            </a:r>
            <a:r>
              <a:rPr dirty="0" sz="3200" spc="-295">
                <a:latin typeface="Tahoma"/>
                <a:cs typeface="Tahoma"/>
              </a:rPr>
              <a:t>punct‐la‐punct </a:t>
            </a:r>
            <a:r>
              <a:rPr dirty="0" sz="3200">
                <a:latin typeface="Tahoma"/>
                <a:cs typeface="Tahoma"/>
              </a:rPr>
              <a:t>(peer </a:t>
            </a:r>
            <a:r>
              <a:rPr dirty="0" sz="3200" spc="-5">
                <a:latin typeface="Tahoma"/>
                <a:cs typeface="Tahoma"/>
              </a:rPr>
              <a:t>to  </a:t>
            </a:r>
            <a:r>
              <a:rPr dirty="0" sz="3200">
                <a:latin typeface="Tahoma"/>
                <a:cs typeface="Tahoma"/>
              </a:rPr>
              <a:t>peer–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P2P)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Structuri(1)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024890" marR="212090" indent="-342900">
              <a:lnSpc>
                <a:spcPts val="2310"/>
              </a:lnSpc>
              <a:spcBef>
                <a:spcPts val="650"/>
              </a:spcBef>
            </a:pPr>
            <a:r>
              <a:rPr dirty="0" sz="2400" spc="-5"/>
              <a:t>Structura </a:t>
            </a:r>
            <a:r>
              <a:rPr dirty="0" sz="2400"/>
              <a:t>generală </a:t>
            </a:r>
            <a:r>
              <a:rPr dirty="0" sz="2400" spc="-5"/>
              <a:t>folosită </a:t>
            </a:r>
            <a:r>
              <a:rPr dirty="0" sz="2400"/>
              <a:t>pentru lucrul </a:t>
            </a:r>
            <a:r>
              <a:rPr dirty="0" sz="2400" spc="-5"/>
              <a:t>cu socketuri  este:</a:t>
            </a:r>
            <a:endParaRPr sz="2400"/>
          </a:p>
          <a:p>
            <a:pPr marL="1024890" indent="-342900">
              <a:lnSpc>
                <a:spcPts val="2855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500" spc="-50" i="1">
                <a:latin typeface="Tahoma"/>
                <a:cs typeface="Tahoma"/>
              </a:rPr>
              <a:t>struct</a:t>
            </a:r>
            <a:r>
              <a:rPr dirty="0" sz="2500" spc="-35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sockaddr</a:t>
            </a:r>
            <a:endParaRPr sz="2500">
              <a:latin typeface="Tahoma"/>
              <a:cs typeface="Tahoma"/>
            </a:endParaRPr>
          </a:p>
          <a:p>
            <a:pPr marL="1024890" indent="-342900">
              <a:lnSpc>
                <a:spcPts val="2880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500" spc="-50" i="1">
                <a:latin typeface="Tahoma"/>
                <a:cs typeface="Tahoma"/>
              </a:rPr>
              <a:t>{</a:t>
            </a:r>
            <a:endParaRPr sz="2500">
              <a:latin typeface="Tahoma"/>
              <a:cs typeface="Tahoma"/>
            </a:endParaRPr>
          </a:p>
          <a:p>
            <a:pPr marL="1024890" indent="-342900">
              <a:lnSpc>
                <a:spcPts val="2880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500" spc="-65" b="1" i="1">
                <a:latin typeface="Tahoma"/>
                <a:cs typeface="Tahoma"/>
              </a:rPr>
              <a:t>unsigned </a:t>
            </a:r>
            <a:r>
              <a:rPr dirty="0" sz="2500" spc="-50" i="1">
                <a:latin typeface="Tahoma"/>
                <a:cs typeface="Tahoma"/>
              </a:rPr>
              <a:t>short</a:t>
            </a:r>
            <a:r>
              <a:rPr dirty="0" sz="2500" spc="60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sa_family;</a:t>
            </a:r>
            <a:endParaRPr sz="2500">
              <a:latin typeface="Tahoma"/>
              <a:cs typeface="Tahoma"/>
            </a:endParaRPr>
          </a:p>
          <a:p>
            <a:pPr marL="1024890" indent="-342900">
              <a:lnSpc>
                <a:spcPts val="2880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500" spc="-60" b="1" i="1">
                <a:latin typeface="Tahoma"/>
                <a:cs typeface="Tahoma"/>
              </a:rPr>
              <a:t>char </a:t>
            </a:r>
            <a:r>
              <a:rPr dirty="0" sz="2500" spc="-50" i="1">
                <a:latin typeface="Tahoma"/>
                <a:cs typeface="Tahoma"/>
              </a:rPr>
              <a:t>sa_data[14]; </a:t>
            </a:r>
            <a:r>
              <a:rPr dirty="0" sz="2500" spc="-55" i="1">
                <a:latin typeface="Tahoma"/>
                <a:cs typeface="Tahoma"/>
              </a:rPr>
              <a:t>//14 </a:t>
            </a:r>
            <a:r>
              <a:rPr dirty="0" sz="2500" spc="-50" i="1">
                <a:latin typeface="Tahoma"/>
                <a:cs typeface="Tahoma"/>
              </a:rPr>
              <a:t>bytes pentru</a:t>
            </a:r>
            <a:r>
              <a:rPr dirty="0" sz="2500" spc="90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adrese</a:t>
            </a:r>
            <a:endParaRPr sz="2500">
              <a:latin typeface="Tahoma"/>
              <a:cs typeface="Tahoma"/>
            </a:endParaRPr>
          </a:p>
          <a:p>
            <a:pPr marL="1024890" indent="-342900">
              <a:lnSpc>
                <a:spcPts val="2930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500" spc="-50" i="1">
                <a:latin typeface="Tahoma"/>
                <a:cs typeface="Tahoma"/>
              </a:rPr>
              <a:t>}</a:t>
            </a:r>
            <a:endParaRPr sz="2500">
              <a:latin typeface="Tahoma"/>
              <a:cs typeface="Tahoma"/>
            </a:endParaRPr>
          </a:p>
          <a:p>
            <a:pPr marL="681990">
              <a:lnSpc>
                <a:spcPts val="2820"/>
              </a:lnSpc>
            </a:pPr>
            <a:r>
              <a:rPr dirty="0" sz="2400"/>
              <a:t>Membrii </a:t>
            </a:r>
            <a:r>
              <a:rPr dirty="0" sz="2400" spc="-5"/>
              <a:t>structurii</a:t>
            </a:r>
            <a:r>
              <a:rPr dirty="0" sz="2400" spc="-20"/>
              <a:t> </a:t>
            </a:r>
            <a:r>
              <a:rPr dirty="0" sz="2400" spc="-5"/>
              <a:t>sunt:</a:t>
            </a:r>
            <a:endParaRPr sz="2400"/>
          </a:p>
          <a:p>
            <a:pPr marL="1024890" indent="-342900">
              <a:lnSpc>
                <a:spcPts val="289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400"/>
              <a:t> </a:t>
            </a:r>
            <a:r>
              <a:rPr dirty="0" sz="2500" spc="-55" i="1">
                <a:latin typeface="Tahoma"/>
                <a:cs typeface="Tahoma"/>
              </a:rPr>
              <a:t>sa_family </a:t>
            </a:r>
            <a:r>
              <a:rPr dirty="0" sz="2400" spc="-5"/>
              <a:t>identifică familia </a:t>
            </a:r>
            <a:r>
              <a:rPr dirty="0" sz="2400"/>
              <a:t>de</a:t>
            </a:r>
            <a:r>
              <a:rPr dirty="0" sz="2400" spc="35"/>
              <a:t> </a:t>
            </a:r>
            <a:r>
              <a:rPr dirty="0" sz="2400" spc="-5"/>
              <a:t>adrese;</a:t>
            </a:r>
            <a:endParaRPr sz="2400">
              <a:latin typeface="Tahoma"/>
              <a:cs typeface="Tahoma"/>
            </a:endParaRPr>
          </a:p>
          <a:p>
            <a:pPr marL="1024890" indent="-342900">
              <a:lnSpc>
                <a:spcPts val="2645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400"/>
              <a:t> </a:t>
            </a:r>
            <a:r>
              <a:rPr dirty="0" sz="2500" spc="-55" i="1">
                <a:latin typeface="Tahoma"/>
                <a:cs typeface="Tahoma"/>
              </a:rPr>
              <a:t>sa_data </a:t>
            </a:r>
            <a:r>
              <a:rPr dirty="0" sz="2400"/>
              <a:t>identifică adresa de </a:t>
            </a:r>
            <a:r>
              <a:rPr dirty="0" sz="2400" spc="-5"/>
              <a:t>socket compusă</a:t>
            </a:r>
            <a:r>
              <a:rPr dirty="0" sz="2400" spc="-20"/>
              <a:t> </a:t>
            </a:r>
            <a:r>
              <a:rPr dirty="0" sz="2400"/>
              <a:t>din</a:t>
            </a:r>
            <a:endParaRPr sz="2400">
              <a:latin typeface="Tahoma"/>
              <a:cs typeface="Tahoma"/>
            </a:endParaRPr>
          </a:p>
          <a:p>
            <a:pPr marL="1024890">
              <a:lnSpc>
                <a:spcPts val="2580"/>
              </a:lnSpc>
            </a:pPr>
            <a:r>
              <a:rPr dirty="0" sz="2400"/>
              <a:t>numărul </a:t>
            </a:r>
            <a:r>
              <a:rPr dirty="0" sz="2400" spc="-5"/>
              <a:t>portului şi </a:t>
            </a:r>
            <a:r>
              <a:rPr dirty="0" sz="2400"/>
              <a:t>adresa</a:t>
            </a:r>
            <a:r>
              <a:rPr dirty="0" sz="2400" spc="-25"/>
              <a:t> </a:t>
            </a:r>
            <a:r>
              <a:rPr dirty="0" sz="2400" spc="-5"/>
              <a:t>IP.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Structuri(2)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917244" y="1881885"/>
            <a:ext cx="7711440" cy="452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dirty="0" sz="1800" spc="-5" b="1">
                <a:latin typeface="Tahoma"/>
                <a:cs typeface="Tahoma"/>
              </a:rPr>
              <a:t>Pentru </a:t>
            </a:r>
            <a:r>
              <a:rPr dirty="0" sz="1800" b="1">
                <a:latin typeface="Tahoma"/>
                <a:cs typeface="Tahoma"/>
              </a:rPr>
              <a:t>a lucra mai </a:t>
            </a:r>
            <a:r>
              <a:rPr dirty="0" sz="1800" spc="-5" b="1">
                <a:latin typeface="Tahoma"/>
                <a:cs typeface="Tahoma"/>
              </a:rPr>
              <a:t>uşor cu structura de </a:t>
            </a:r>
            <a:r>
              <a:rPr dirty="0" sz="1800" b="1">
                <a:latin typeface="Tahoma"/>
                <a:cs typeface="Tahoma"/>
              </a:rPr>
              <a:t>mai sus se </a:t>
            </a:r>
            <a:r>
              <a:rPr dirty="0" sz="1800" spc="-5" b="1">
                <a:latin typeface="Tahoma"/>
                <a:cs typeface="Tahoma"/>
              </a:rPr>
              <a:t>foloseşte </a:t>
            </a:r>
            <a:r>
              <a:rPr dirty="0" sz="1800" b="1">
                <a:latin typeface="Tahoma"/>
                <a:cs typeface="Tahoma"/>
              </a:rPr>
              <a:t>o</a:t>
            </a:r>
            <a:r>
              <a:rPr dirty="0" sz="1800" spc="-8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nouă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1789"/>
              </a:lnSpc>
            </a:pPr>
            <a:r>
              <a:rPr dirty="0" sz="1800" spc="-5" b="1">
                <a:latin typeface="Tahoma"/>
                <a:cs typeface="Tahoma"/>
              </a:rPr>
              <a:t>structură ajutătoare </a:t>
            </a:r>
            <a:r>
              <a:rPr dirty="0" sz="1900" spc="-55" b="1" i="1">
                <a:latin typeface="Tahoma"/>
                <a:cs typeface="Tahoma"/>
              </a:rPr>
              <a:t>sockaddr_in</a:t>
            </a:r>
            <a:r>
              <a:rPr dirty="0" sz="1800" spc="-55" b="1">
                <a:latin typeface="Tahoma"/>
                <a:cs typeface="Tahoma"/>
              </a:rPr>
              <a:t>. </a:t>
            </a:r>
            <a:r>
              <a:rPr dirty="0" sz="1800" spc="-5" b="1">
                <a:latin typeface="Tahoma"/>
                <a:cs typeface="Tahoma"/>
              </a:rPr>
              <a:t>Structura </a:t>
            </a:r>
            <a:r>
              <a:rPr dirty="0" sz="1900" spc="-60" b="1" i="1">
                <a:latin typeface="Tahoma"/>
                <a:cs typeface="Tahoma"/>
              </a:rPr>
              <a:t>sockaddr </a:t>
            </a:r>
            <a:r>
              <a:rPr dirty="0" sz="1800" spc="-5" b="1">
                <a:latin typeface="Tahoma"/>
                <a:cs typeface="Tahoma"/>
              </a:rPr>
              <a:t>este</a:t>
            </a:r>
            <a:r>
              <a:rPr dirty="0" sz="1800" spc="10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una</a:t>
            </a:r>
            <a:endParaRPr sz="1800">
              <a:latin typeface="Tahoma"/>
              <a:cs typeface="Tahoma"/>
            </a:endParaRPr>
          </a:p>
          <a:p>
            <a:pPr marL="12700" marR="830580">
              <a:lnSpc>
                <a:spcPct val="76500"/>
              </a:lnSpc>
              <a:spcBef>
                <a:spcPts val="280"/>
              </a:spcBef>
            </a:pPr>
            <a:r>
              <a:rPr dirty="0" sz="1800" spc="-10" b="1">
                <a:latin typeface="Tahoma"/>
                <a:cs typeface="Tahoma"/>
              </a:rPr>
              <a:t>generică </a:t>
            </a:r>
            <a:r>
              <a:rPr dirty="0" sz="1800" spc="-5" b="1">
                <a:latin typeface="Tahoma"/>
                <a:cs typeface="Tahoma"/>
              </a:rPr>
              <a:t>(o putem privi ca </a:t>
            </a:r>
            <a:r>
              <a:rPr dirty="0" sz="1800" b="1">
                <a:latin typeface="Tahoma"/>
                <a:cs typeface="Tahoma"/>
              </a:rPr>
              <a:t>o </a:t>
            </a:r>
            <a:r>
              <a:rPr dirty="0" sz="1800" spc="-5" b="1">
                <a:latin typeface="Tahoma"/>
                <a:cs typeface="Tahoma"/>
              </a:rPr>
              <a:t>clasă abstractă) menită </a:t>
            </a:r>
            <a:r>
              <a:rPr dirty="0" sz="1800" b="1">
                <a:latin typeface="Tahoma"/>
                <a:cs typeface="Tahoma"/>
              </a:rPr>
              <a:t>a </a:t>
            </a:r>
            <a:r>
              <a:rPr dirty="0" sz="1800" spc="-5" b="1">
                <a:latin typeface="Tahoma"/>
                <a:cs typeface="Tahoma"/>
              </a:rPr>
              <a:t>stoca  informaţii de adresă </a:t>
            </a:r>
            <a:r>
              <a:rPr dirty="0" sz="1800" spc="-10" b="1">
                <a:latin typeface="Tahoma"/>
                <a:cs typeface="Tahoma"/>
              </a:rPr>
              <a:t>pentru </a:t>
            </a:r>
            <a:r>
              <a:rPr dirty="0" sz="1800" spc="-5" b="1">
                <a:latin typeface="Tahoma"/>
                <a:cs typeface="Tahoma"/>
              </a:rPr>
              <a:t>oricare tip de</a:t>
            </a:r>
            <a:r>
              <a:rPr dirty="0" sz="1800" spc="35" b="1">
                <a:latin typeface="Tahoma"/>
                <a:cs typeface="Tahoma"/>
              </a:rPr>
              <a:t> </a:t>
            </a:r>
            <a:r>
              <a:rPr dirty="0" sz="1900" spc="-50" b="1" i="1">
                <a:latin typeface="Tahoma"/>
                <a:cs typeface="Tahoma"/>
              </a:rPr>
              <a:t>socketuri</a:t>
            </a:r>
            <a:r>
              <a:rPr dirty="0" sz="1800" spc="-50" b="1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90"/>
              </a:lnSpc>
            </a:pPr>
            <a:r>
              <a:rPr dirty="0" sz="1800" spc="-5">
                <a:latin typeface="Tahoma"/>
                <a:cs typeface="Tahoma"/>
              </a:rPr>
              <a:t>Structura </a:t>
            </a:r>
            <a:r>
              <a:rPr dirty="0" sz="1800">
                <a:latin typeface="Tahoma"/>
                <a:cs typeface="Tahoma"/>
              </a:rPr>
              <a:t>ajută la </a:t>
            </a:r>
            <a:r>
              <a:rPr dirty="0" sz="1800" spc="-5">
                <a:latin typeface="Tahoma"/>
                <a:cs typeface="Tahoma"/>
              </a:rPr>
              <a:t>referirea facilă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elementeloradresei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socket: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ts val="217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0" i="1">
                <a:latin typeface="Tahoma"/>
                <a:cs typeface="Tahoma"/>
              </a:rPr>
              <a:t>struct sockaddr_in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0" i="1">
                <a:latin typeface="Tahoma"/>
                <a:cs typeface="Tahoma"/>
              </a:rPr>
              <a:t>{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0" i="1">
                <a:latin typeface="Tahoma"/>
                <a:cs typeface="Tahoma"/>
              </a:rPr>
              <a:t>short </a:t>
            </a:r>
            <a:r>
              <a:rPr dirty="0" sz="1900" spc="-40" i="1">
                <a:latin typeface="Tahoma"/>
                <a:cs typeface="Tahoma"/>
              </a:rPr>
              <a:t>int</a:t>
            </a:r>
            <a:r>
              <a:rPr dirty="0" sz="1900" spc="-45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sin_family;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5" i="1">
                <a:latin typeface="Tahoma"/>
                <a:cs typeface="Tahoma"/>
              </a:rPr>
              <a:t>unsigned </a:t>
            </a:r>
            <a:r>
              <a:rPr dirty="0" sz="1900" spc="-50" i="1">
                <a:latin typeface="Tahoma"/>
                <a:cs typeface="Tahoma"/>
              </a:rPr>
              <a:t>short </a:t>
            </a:r>
            <a:r>
              <a:rPr dirty="0" sz="1900" spc="-40" i="1">
                <a:latin typeface="Tahoma"/>
                <a:cs typeface="Tahoma"/>
              </a:rPr>
              <a:t>int</a:t>
            </a:r>
            <a:r>
              <a:rPr dirty="0" sz="1900" spc="-10" i="1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sin_port;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0" i="1">
                <a:latin typeface="Tahoma"/>
                <a:cs typeface="Tahoma"/>
              </a:rPr>
              <a:t>struct sin_addr;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5" i="1">
                <a:latin typeface="Tahoma"/>
                <a:cs typeface="Tahoma"/>
              </a:rPr>
              <a:t>unsigned char </a:t>
            </a:r>
            <a:r>
              <a:rPr dirty="0" sz="1900" spc="-50" i="1">
                <a:latin typeface="Tahoma"/>
                <a:cs typeface="Tahoma"/>
              </a:rPr>
              <a:t>sin_zero[8];</a:t>
            </a:r>
            <a:r>
              <a:rPr dirty="0" sz="1900" spc="15" i="1">
                <a:latin typeface="Tahoma"/>
                <a:cs typeface="Tahoma"/>
              </a:rPr>
              <a:t> </a:t>
            </a:r>
            <a:r>
              <a:rPr dirty="0" sz="1900" spc="-45" i="1">
                <a:latin typeface="Tahoma"/>
                <a:cs typeface="Tahoma"/>
              </a:rPr>
              <a:t>//</a:t>
            </a:r>
            <a:endParaRPr sz="1900">
              <a:latin typeface="Tahoma"/>
              <a:cs typeface="Tahoma"/>
            </a:endParaRPr>
          </a:p>
          <a:p>
            <a:pPr marL="354965" indent="-342900">
              <a:lnSpc>
                <a:spcPts val="221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50" i="1">
                <a:latin typeface="Tahoma"/>
                <a:cs typeface="Tahoma"/>
              </a:rPr>
              <a:t>};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00"/>
              </a:lnSpc>
            </a:pPr>
            <a:r>
              <a:rPr dirty="0" sz="1800" spc="-5">
                <a:latin typeface="Tahoma"/>
                <a:cs typeface="Tahoma"/>
              </a:rPr>
              <a:t>Membrii: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ts val="21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sin_family </a:t>
            </a:r>
            <a:r>
              <a:rPr dirty="0" sz="1800" spc="-5">
                <a:latin typeface="Tahoma"/>
                <a:cs typeface="Tahoma"/>
              </a:rPr>
              <a:t>corespunde câmpului </a:t>
            </a:r>
            <a:r>
              <a:rPr dirty="0" sz="1900" spc="-50" i="1">
                <a:latin typeface="Tahoma"/>
                <a:cs typeface="Tahoma"/>
              </a:rPr>
              <a:t>sa_family </a:t>
            </a:r>
            <a:r>
              <a:rPr dirty="0" sz="1800">
                <a:latin typeface="Tahoma"/>
                <a:cs typeface="Tahoma"/>
              </a:rPr>
              <a:t>din </a:t>
            </a:r>
            <a:r>
              <a:rPr dirty="0" sz="1800" spc="-5">
                <a:latin typeface="Tahoma"/>
                <a:cs typeface="Tahoma"/>
              </a:rPr>
              <a:t>structura</a:t>
            </a:r>
            <a:r>
              <a:rPr dirty="0" sz="1800" spc="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sockaddr;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sin_port </a:t>
            </a:r>
            <a:r>
              <a:rPr dirty="0" sz="1800" spc="-5">
                <a:latin typeface="Tahoma"/>
                <a:cs typeface="Tahoma"/>
              </a:rPr>
              <a:t>identifică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portul;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ts val="216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Tahoma"/>
                <a:cs typeface="Tahoma"/>
              </a:rPr>
              <a:t> </a:t>
            </a:r>
            <a:r>
              <a:rPr dirty="0" sz="1900" spc="-55" i="1">
                <a:latin typeface="Tahoma"/>
                <a:cs typeface="Tahoma"/>
              </a:rPr>
              <a:t>sin_addr </a:t>
            </a:r>
            <a:r>
              <a:rPr dirty="0" sz="1800" spc="-5">
                <a:latin typeface="Tahoma"/>
                <a:cs typeface="Tahoma"/>
              </a:rPr>
              <a:t>identifică </a:t>
            </a:r>
            <a:r>
              <a:rPr dirty="0" sz="1800">
                <a:latin typeface="Tahoma"/>
                <a:cs typeface="Tahoma"/>
              </a:rPr>
              <a:t>adresa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IP;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ts val="222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Tahoma"/>
                <a:cs typeface="Tahoma"/>
              </a:rPr>
              <a:t> </a:t>
            </a:r>
            <a:r>
              <a:rPr dirty="0" sz="1900" spc="-50" i="1">
                <a:latin typeface="Tahoma"/>
                <a:cs typeface="Tahoma"/>
              </a:rPr>
              <a:t>sin_zero[8] </a:t>
            </a:r>
            <a:r>
              <a:rPr dirty="0" sz="1800">
                <a:latin typeface="Tahoma"/>
                <a:cs typeface="Tahoma"/>
              </a:rPr>
              <a:t>se </a:t>
            </a:r>
            <a:r>
              <a:rPr dirty="0" sz="1800" spc="-5">
                <a:latin typeface="Tahoma"/>
                <a:cs typeface="Tahoma"/>
              </a:rPr>
              <a:t>iniţializează cu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0.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6206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Big endian si </a:t>
            </a:r>
            <a:r>
              <a:rPr dirty="0" sz="4400"/>
              <a:t>little</a:t>
            </a:r>
            <a:r>
              <a:rPr dirty="0" sz="4400" spc="-110"/>
              <a:t> </a:t>
            </a:r>
            <a:r>
              <a:rPr dirty="0" sz="4400" spc="-5"/>
              <a:t>endian</a:t>
            </a:r>
            <a:endParaRPr sz="4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7919" y="4998049"/>
          <a:ext cx="7160259" cy="1282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985"/>
                <a:gridCol w="1271269"/>
                <a:gridCol w="1554479"/>
                <a:gridCol w="1554479"/>
                <a:gridCol w="1247775"/>
              </a:tblGrid>
              <a:tr h="5954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Metoda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3716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Adresa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0x100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Adresa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0x101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Adresa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0x102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Adresa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0x103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3657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Little-Endian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0x80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0x24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0x91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232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0x4a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</a:tr>
              <a:tr h="320843">
                <a:tc>
                  <a:txBody>
                    <a:bodyPr/>
                    <a:lstStyle/>
                    <a:p>
                      <a:pPr marL="127000">
                        <a:lnSpc>
                          <a:spcPts val="207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Tahoma"/>
                          <a:cs typeface="Tahoma"/>
                        </a:rPr>
                        <a:t>Big-Endian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07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0x4a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207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0x91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207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0x24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ts val="207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0x80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1140" y="2007464"/>
            <a:ext cx="8539480" cy="26689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latin typeface="Tahoma"/>
                <a:cs typeface="Tahoma"/>
              </a:rPr>
              <a:t>Ordinea de reprezentare a </a:t>
            </a:r>
            <a:r>
              <a:rPr dirty="0" sz="1400" spc="-5" b="1">
                <a:latin typeface="Tahoma"/>
                <a:cs typeface="Tahoma"/>
              </a:rPr>
              <a:t>numerelor </a:t>
            </a:r>
            <a:r>
              <a:rPr dirty="0" sz="1400" b="1">
                <a:latin typeface="Tahoma"/>
                <a:cs typeface="Tahoma"/>
              </a:rPr>
              <a:t>mai mari de un </a:t>
            </a:r>
            <a:r>
              <a:rPr dirty="0" sz="1400" spc="-5" b="1">
                <a:latin typeface="Tahoma"/>
                <a:cs typeface="Tahoma"/>
              </a:rPr>
              <a:t>octet (Little-Endian </a:t>
            </a:r>
            <a:r>
              <a:rPr dirty="0" sz="1400" b="1">
                <a:latin typeface="Tahoma"/>
                <a:cs typeface="Tahoma"/>
              </a:rPr>
              <a:t>vs</a:t>
            </a:r>
            <a:r>
              <a:rPr dirty="0" sz="1400" spc="8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Big-Endian)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Pentru reprezentarea valorilor mai mari </a:t>
            </a:r>
            <a:r>
              <a:rPr dirty="0" sz="1400">
                <a:latin typeface="Tahoma"/>
                <a:cs typeface="Tahoma"/>
              </a:rPr>
              <a:t>de un </a:t>
            </a:r>
            <a:r>
              <a:rPr dirty="0" sz="1400" spc="-5">
                <a:latin typeface="Tahoma"/>
                <a:cs typeface="Tahoma"/>
              </a:rPr>
              <a:t>octet există </a:t>
            </a:r>
            <a:r>
              <a:rPr dirty="0" sz="1400">
                <a:latin typeface="Tahoma"/>
                <a:cs typeface="Tahoma"/>
              </a:rPr>
              <a:t>două metode posibile, ambele </a:t>
            </a:r>
            <a:r>
              <a:rPr dirty="0" sz="1400" spc="-5">
                <a:latin typeface="Tahoma"/>
                <a:cs typeface="Tahoma"/>
              </a:rPr>
              <a:t>folosite </a:t>
            </a:r>
            <a:r>
              <a:rPr dirty="0" sz="1400">
                <a:latin typeface="Tahoma"/>
                <a:cs typeface="Tahoma"/>
              </a:rPr>
              <a:t>în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practică:</a:t>
            </a:r>
            <a:endParaRPr sz="1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Little-Endian: </a:t>
            </a:r>
            <a:r>
              <a:rPr dirty="0" sz="1400" spc="-5" b="1">
                <a:latin typeface="Tahoma"/>
                <a:cs typeface="Tahoma"/>
              </a:rPr>
              <a:t>cel </a:t>
            </a:r>
            <a:r>
              <a:rPr dirty="0" sz="1400" b="1">
                <a:latin typeface="Tahoma"/>
                <a:cs typeface="Tahoma"/>
              </a:rPr>
              <a:t>mai puțin </a:t>
            </a:r>
            <a:r>
              <a:rPr dirty="0" sz="1400" spc="-5" b="1">
                <a:latin typeface="Tahoma"/>
                <a:cs typeface="Tahoma"/>
              </a:rPr>
              <a:t>semnificativ octet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memorat primul </a:t>
            </a:r>
            <a:r>
              <a:rPr dirty="0" sz="1400" spc="-5">
                <a:latin typeface="Tahoma"/>
                <a:cs typeface="Tahoma"/>
              </a:rPr>
              <a:t>(octeții sunt memorații </a:t>
            </a:r>
            <a:r>
              <a:rPr dirty="0" sz="1400">
                <a:latin typeface="Tahoma"/>
                <a:cs typeface="Tahoma"/>
              </a:rPr>
              <a:t>în ordine  inversă). Acest model </a:t>
            </a:r>
            <a:r>
              <a:rPr dirty="0" sz="1400" spc="-5">
                <a:latin typeface="Tahoma"/>
                <a:cs typeface="Tahoma"/>
              </a:rPr>
              <a:t>este folosit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familia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procesoare </a:t>
            </a:r>
            <a:r>
              <a:rPr dirty="0" sz="1400">
                <a:latin typeface="Tahoma"/>
                <a:cs typeface="Tahoma"/>
              </a:rPr>
              <a:t>Intel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x86.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Big-Endian: </a:t>
            </a:r>
            <a:r>
              <a:rPr dirty="0" sz="1400" spc="-5" b="1">
                <a:latin typeface="Tahoma"/>
                <a:cs typeface="Tahoma"/>
              </a:rPr>
              <a:t>cel </a:t>
            </a:r>
            <a:r>
              <a:rPr dirty="0" sz="1400" b="1">
                <a:latin typeface="Tahoma"/>
                <a:cs typeface="Tahoma"/>
              </a:rPr>
              <a:t>mai </a:t>
            </a:r>
            <a:r>
              <a:rPr dirty="0" sz="1400" spc="-5" b="1">
                <a:latin typeface="Tahoma"/>
                <a:cs typeface="Tahoma"/>
              </a:rPr>
              <a:t>semnificativ </a:t>
            </a:r>
            <a:r>
              <a:rPr dirty="0" sz="1400" spc="-5">
                <a:latin typeface="Tahoma"/>
                <a:cs typeface="Tahoma"/>
              </a:rPr>
              <a:t>octet este </a:t>
            </a:r>
            <a:r>
              <a:rPr dirty="0" sz="1400">
                <a:latin typeface="Tahoma"/>
                <a:cs typeface="Tahoma"/>
              </a:rPr>
              <a:t>memorat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primul.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5600" marR="426084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400" b="1">
                <a:latin typeface="Tahoma"/>
                <a:cs typeface="Tahoma"/>
              </a:rPr>
              <a:t>Exemplu: </a:t>
            </a:r>
            <a:r>
              <a:rPr dirty="0" sz="1400" spc="-5">
                <a:latin typeface="Tahoma"/>
                <a:cs typeface="Tahoma"/>
              </a:rPr>
              <a:t>Dorim să stocăm valoarea </a:t>
            </a:r>
            <a:r>
              <a:rPr dirty="0" sz="1400">
                <a:latin typeface="Tahoma"/>
                <a:cs typeface="Tahoma"/>
              </a:rPr>
              <a:t>0x4a912480 în memorie pe 32 de biți (4 </a:t>
            </a:r>
            <a:r>
              <a:rPr dirty="0" sz="1400" spc="-5">
                <a:latin typeface="Tahoma"/>
                <a:cs typeface="Tahoma"/>
              </a:rPr>
              <a:t>octeți), </a:t>
            </a:r>
            <a:r>
              <a:rPr dirty="0" sz="1400">
                <a:latin typeface="Tahoma"/>
                <a:cs typeface="Tahoma"/>
              </a:rPr>
              <a:t>începând </a:t>
            </a:r>
            <a:r>
              <a:rPr dirty="0" sz="1400" spc="-5">
                <a:latin typeface="Tahoma"/>
                <a:cs typeface="Tahoma"/>
              </a:rPr>
              <a:t>cu  </a:t>
            </a:r>
            <a:r>
              <a:rPr dirty="0" sz="1400">
                <a:latin typeface="Tahoma"/>
                <a:cs typeface="Tahoma"/>
              </a:rPr>
              <a:t>adresa 0x100, </a:t>
            </a:r>
            <a:r>
              <a:rPr dirty="0" sz="1400" spc="-5">
                <a:latin typeface="Tahoma"/>
                <a:cs typeface="Tahoma"/>
              </a:rPr>
              <a:t>folosind </a:t>
            </a:r>
            <a:r>
              <a:rPr dirty="0" sz="1400">
                <a:latin typeface="Tahoma"/>
                <a:cs typeface="Tahoma"/>
              </a:rPr>
              <a:t>cele două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metode: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258445" marR="1416685" indent="-55244">
              <a:lnSpc>
                <a:spcPct val="100000"/>
              </a:lnSpc>
            </a:pPr>
            <a:r>
              <a:rPr dirty="0" sz="1400" b="1">
                <a:latin typeface="Tahoma"/>
                <a:cs typeface="Tahoma"/>
              </a:rPr>
              <a:t>Exemplu: </a:t>
            </a:r>
            <a:r>
              <a:rPr dirty="0" sz="1400" spc="-5">
                <a:latin typeface="Tahoma"/>
                <a:cs typeface="Tahoma"/>
              </a:rPr>
              <a:t>Dorim să stocăm </a:t>
            </a:r>
            <a:r>
              <a:rPr dirty="0" sz="1400" spc="-10">
                <a:latin typeface="Tahoma"/>
                <a:cs typeface="Tahoma"/>
              </a:rPr>
              <a:t>valoarea </a:t>
            </a:r>
            <a:r>
              <a:rPr dirty="0" sz="1400" spc="-10" b="1">
                <a:latin typeface="Tahoma"/>
                <a:cs typeface="Tahoma"/>
              </a:rPr>
              <a:t>0x4a912480 </a:t>
            </a:r>
            <a:r>
              <a:rPr dirty="0" sz="1400">
                <a:latin typeface="Tahoma"/>
                <a:cs typeface="Tahoma"/>
              </a:rPr>
              <a:t>în memorie pe 32 de biți (4 </a:t>
            </a:r>
            <a:r>
              <a:rPr dirty="0" sz="1400" spc="-5">
                <a:latin typeface="Tahoma"/>
                <a:cs typeface="Tahoma"/>
              </a:rPr>
              <a:t>octeți),  </a:t>
            </a:r>
            <a:r>
              <a:rPr dirty="0" sz="1400">
                <a:latin typeface="Tahoma"/>
                <a:cs typeface="Tahoma"/>
              </a:rPr>
              <a:t>începând </a:t>
            </a:r>
            <a:r>
              <a:rPr dirty="0" sz="1400" spc="-5">
                <a:latin typeface="Tahoma"/>
                <a:cs typeface="Tahoma"/>
              </a:rPr>
              <a:t>cu adresa </a:t>
            </a:r>
            <a:r>
              <a:rPr dirty="0" sz="1400">
                <a:latin typeface="Tahoma"/>
                <a:cs typeface="Tahoma"/>
              </a:rPr>
              <a:t>0x100, </a:t>
            </a:r>
            <a:r>
              <a:rPr dirty="0" sz="1400" spc="-5">
                <a:latin typeface="Tahoma"/>
                <a:cs typeface="Tahoma"/>
              </a:rPr>
              <a:t>folosind </a:t>
            </a:r>
            <a:r>
              <a:rPr dirty="0" sz="1400">
                <a:latin typeface="Tahoma"/>
                <a:cs typeface="Tahoma"/>
              </a:rPr>
              <a:t>cele două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metode: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Structuri(3)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44977"/>
            <a:ext cx="7570470" cy="397510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8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Valorile articolelor </a:t>
            </a:r>
            <a:r>
              <a:rPr dirty="0" sz="2950" spc="-75" i="1">
                <a:latin typeface="Tahoma"/>
                <a:cs typeface="Tahoma"/>
              </a:rPr>
              <a:t>sin_port </a:t>
            </a:r>
            <a:r>
              <a:rPr dirty="0" sz="2800" spc="-5">
                <a:latin typeface="Tahoma"/>
                <a:cs typeface="Tahoma"/>
              </a:rPr>
              <a:t>şi </a:t>
            </a:r>
            <a:r>
              <a:rPr dirty="0" sz="2950" spc="-80" i="1">
                <a:latin typeface="Tahoma"/>
                <a:cs typeface="Tahoma"/>
              </a:rPr>
              <a:t>sin_addr </a:t>
            </a:r>
            <a:r>
              <a:rPr dirty="0" sz="2800" spc="-5">
                <a:latin typeface="Tahoma"/>
                <a:cs typeface="Tahoma"/>
              </a:rPr>
              <a:t>trebuie  să fie în forma big endian. Pentru acest lucru  va trebui să se facă conversia între formatul  </a:t>
            </a:r>
            <a:r>
              <a:rPr dirty="0" sz="2800" spc="-10">
                <a:latin typeface="Tahoma"/>
                <a:cs typeface="Tahoma"/>
              </a:rPr>
              <a:t>little </a:t>
            </a:r>
            <a:r>
              <a:rPr dirty="0" sz="2800" spc="-5">
                <a:latin typeface="Tahoma"/>
                <a:cs typeface="Tahoma"/>
              </a:rPr>
              <a:t>endian (host order) şi cel big </a:t>
            </a:r>
            <a:r>
              <a:rPr dirty="0" sz="2800" spc="-10">
                <a:latin typeface="Tahoma"/>
                <a:cs typeface="Tahoma"/>
              </a:rPr>
              <a:t>endian  </a:t>
            </a:r>
            <a:r>
              <a:rPr dirty="0" sz="2800" spc="-5">
                <a:latin typeface="Tahoma"/>
                <a:cs typeface="Tahoma"/>
              </a:rPr>
              <a:t>(network order). </a:t>
            </a:r>
            <a:r>
              <a:rPr dirty="0" sz="2800" spc="-10">
                <a:latin typeface="Tahoma"/>
                <a:cs typeface="Tahoma"/>
              </a:rPr>
              <a:t>Pentru </a:t>
            </a:r>
            <a:r>
              <a:rPr dirty="0" sz="2800" spc="-5">
                <a:latin typeface="Tahoma"/>
                <a:cs typeface="Tahoma"/>
              </a:rPr>
              <a:t>aceste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conversii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285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se vor utiliza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funcţiile: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375"/>
              </a:lnSpc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950" spc="-70" i="1">
                <a:latin typeface="Tahoma"/>
                <a:cs typeface="Tahoma"/>
              </a:rPr>
              <a:t>htons() </a:t>
            </a:r>
            <a:r>
              <a:rPr dirty="0" sz="2800" spc="-5">
                <a:latin typeface="Tahoma"/>
                <a:cs typeface="Tahoma"/>
              </a:rPr>
              <a:t>– “host to network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short”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360"/>
              </a:lnSpc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950" spc="-70" i="1">
                <a:latin typeface="Tahoma"/>
                <a:cs typeface="Tahoma"/>
              </a:rPr>
              <a:t>htonl() </a:t>
            </a:r>
            <a:r>
              <a:rPr dirty="0" sz="2800" spc="-5">
                <a:latin typeface="Tahoma"/>
                <a:cs typeface="Tahoma"/>
              </a:rPr>
              <a:t>– “host to network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long”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360"/>
              </a:lnSpc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950" spc="-70" i="1">
                <a:latin typeface="Tahoma"/>
                <a:cs typeface="Tahoma"/>
              </a:rPr>
              <a:t>ntohs() </a:t>
            </a:r>
            <a:r>
              <a:rPr dirty="0" sz="2800" spc="-5">
                <a:latin typeface="Tahoma"/>
                <a:cs typeface="Tahoma"/>
              </a:rPr>
              <a:t>– “network to host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short”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450"/>
              </a:lnSpc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950" spc="-70" i="1">
                <a:latin typeface="Tahoma"/>
                <a:cs typeface="Tahoma"/>
              </a:rPr>
              <a:t>ntohl() </a:t>
            </a:r>
            <a:r>
              <a:rPr dirty="0" sz="2800" spc="-5">
                <a:latin typeface="Tahoma"/>
                <a:cs typeface="Tahoma"/>
              </a:rPr>
              <a:t>– “network to host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long”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Structuri(4)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59889"/>
            <a:ext cx="7564120" cy="399669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marR="137160" indent="-342900">
              <a:lnSpc>
                <a:spcPct val="79800"/>
              </a:lnSpc>
              <a:spcBef>
                <a:spcPts val="73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O altă funcţie utilă de </a:t>
            </a:r>
            <a:r>
              <a:rPr dirty="0" sz="2400" spc="-5">
                <a:latin typeface="Tahoma"/>
                <a:cs typeface="Tahoma"/>
              </a:rPr>
              <a:t>conversie este </a:t>
            </a:r>
            <a:r>
              <a:rPr dirty="0" sz="2500" spc="-45" i="1">
                <a:latin typeface="Tahoma"/>
                <a:cs typeface="Tahoma"/>
              </a:rPr>
              <a:t>inet_addr()</a:t>
            </a:r>
            <a:r>
              <a:rPr dirty="0" sz="2400" spc="-45">
                <a:latin typeface="Tahoma"/>
                <a:cs typeface="Tahoma"/>
              </a:rPr>
              <a:t>,  </a:t>
            </a:r>
            <a:r>
              <a:rPr dirty="0" sz="2400" spc="-5">
                <a:latin typeface="Tahoma"/>
                <a:cs typeface="Tahoma"/>
              </a:rPr>
              <a:t>care converteşte </a:t>
            </a:r>
            <a:r>
              <a:rPr dirty="0" sz="2400">
                <a:latin typeface="Tahoma"/>
                <a:cs typeface="Tahoma"/>
              </a:rPr>
              <a:t>adrese </a:t>
            </a:r>
            <a:r>
              <a:rPr dirty="0" sz="2400" spc="-5">
                <a:latin typeface="Tahoma"/>
                <a:cs typeface="Tahoma"/>
              </a:rPr>
              <a:t>IP </a:t>
            </a:r>
            <a:r>
              <a:rPr dirty="0" sz="2400">
                <a:latin typeface="Tahoma"/>
                <a:cs typeface="Tahoma"/>
              </a:rPr>
              <a:t>din </a:t>
            </a:r>
            <a:r>
              <a:rPr dirty="0" sz="2400" spc="-5">
                <a:latin typeface="Tahoma"/>
                <a:cs typeface="Tahoma"/>
              </a:rPr>
              <a:t>forma zecimală  </a:t>
            </a:r>
            <a:r>
              <a:rPr dirty="0" sz="2400">
                <a:latin typeface="Tahoma"/>
                <a:cs typeface="Tahoma"/>
              </a:rPr>
              <a:t>grupată în </a:t>
            </a:r>
            <a:r>
              <a:rPr dirty="0" sz="2400" spc="-5">
                <a:latin typeface="Tahoma"/>
                <a:cs typeface="Tahoma"/>
              </a:rPr>
              <a:t>cea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tipul unsigned </a:t>
            </a:r>
            <a:r>
              <a:rPr dirty="0" sz="2400">
                <a:latin typeface="Tahoma"/>
                <a:cs typeface="Tahoma"/>
              </a:rPr>
              <a:t>long în </a:t>
            </a:r>
            <a:r>
              <a:rPr dirty="0" sz="2400" spc="-5">
                <a:latin typeface="Tahoma"/>
                <a:cs typeface="Tahoma"/>
              </a:rPr>
              <a:t>formatul </a:t>
            </a:r>
            <a:r>
              <a:rPr dirty="0" sz="2400">
                <a:latin typeface="Tahoma"/>
                <a:cs typeface="Tahoma"/>
              </a:rPr>
              <a:t>big  </a:t>
            </a:r>
            <a:r>
              <a:rPr dirty="0" sz="2400" spc="-5">
                <a:latin typeface="Tahoma"/>
                <a:cs typeface="Tahoma"/>
              </a:rPr>
              <a:t>endian.</a:t>
            </a:r>
            <a:endParaRPr sz="2400">
              <a:latin typeface="Tahoma"/>
              <a:cs typeface="Tahoma"/>
            </a:endParaRPr>
          </a:p>
          <a:p>
            <a:pPr marL="355600" marR="77470" indent="-342900">
              <a:lnSpc>
                <a:spcPct val="77300"/>
              </a:lnSpc>
              <a:spcBef>
                <a:spcPts val="6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O altă funcţie </a:t>
            </a:r>
            <a:r>
              <a:rPr dirty="0" sz="2400" spc="-5">
                <a:latin typeface="Tahoma"/>
                <a:cs typeface="Tahoma"/>
              </a:rPr>
              <a:t>ce </a:t>
            </a:r>
            <a:r>
              <a:rPr dirty="0" sz="2400">
                <a:latin typeface="Tahoma"/>
                <a:cs typeface="Tahoma"/>
              </a:rPr>
              <a:t>poate </a:t>
            </a:r>
            <a:r>
              <a:rPr dirty="0" sz="2400" spc="-5">
                <a:latin typeface="Tahoma"/>
                <a:cs typeface="Tahoma"/>
              </a:rPr>
              <a:t>fi folosită </a:t>
            </a:r>
            <a:r>
              <a:rPr dirty="0" sz="2400">
                <a:latin typeface="Tahoma"/>
                <a:cs typeface="Tahoma"/>
              </a:rPr>
              <a:t>în locul </a:t>
            </a:r>
            <a:r>
              <a:rPr dirty="0" sz="2400" spc="-5">
                <a:latin typeface="Tahoma"/>
                <a:cs typeface="Tahoma"/>
              </a:rPr>
              <a:t>celei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mai  </a:t>
            </a:r>
            <a:r>
              <a:rPr dirty="0" sz="2400" spc="-5">
                <a:latin typeface="Tahoma"/>
                <a:cs typeface="Tahoma"/>
              </a:rPr>
              <a:t>sus este </a:t>
            </a:r>
            <a:r>
              <a:rPr dirty="0" sz="2500" spc="-45" i="1">
                <a:latin typeface="Tahoma"/>
                <a:cs typeface="Tahoma"/>
              </a:rPr>
              <a:t>inet_aton() </a:t>
            </a:r>
            <a:r>
              <a:rPr dirty="0" sz="2400" spc="-5">
                <a:latin typeface="Tahoma"/>
                <a:cs typeface="Tahoma"/>
              </a:rPr>
              <a:t>cu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prototipul: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80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40" i="1">
                <a:latin typeface="Tahoma"/>
                <a:cs typeface="Tahoma"/>
              </a:rPr>
              <a:t>int </a:t>
            </a:r>
            <a:r>
              <a:rPr dirty="0" sz="2500" spc="-50" i="1">
                <a:latin typeface="Tahoma"/>
                <a:cs typeface="Tahoma"/>
              </a:rPr>
              <a:t>inet_addr(const </a:t>
            </a:r>
            <a:r>
              <a:rPr dirty="0" sz="2500" spc="-55" i="1">
                <a:latin typeface="Tahoma"/>
                <a:cs typeface="Tahoma"/>
              </a:rPr>
              <a:t>char </a:t>
            </a:r>
            <a:r>
              <a:rPr dirty="0" sz="2500" spc="-50" i="1">
                <a:latin typeface="Tahoma"/>
                <a:cs typeface="Tahoma"/>
              </a:rPr>
              <a:t>*cp, struct in_addr</a:t>
            </a:r>
            <a:r>
              <a:rPr dirty="0" sz="2500" spc="35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*inp)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ts val="27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În cazul </a:t>
            </a:r>
            <a:r>
              <a:rPr dirty="0" sz="2400">
                <a:latin typeface="Tahoma"/>
                <a:cs typeface="Tahoma"/>
              </a:rPr>
              <a:t>în </a:t>
            </a:r>
            <a:r>
              <a:rPr dirty="0" sz="2400" spc="-5">
                <a:latin typeface="Tahoma"/>
                <a:cs typeface="Tahoma"/>
              </a:rPr>
              <a:t>care </a:t>
            </a:r>
            <a:r>
              <a:rPr dirty="0" sz="2400">
                <a:latin typeface="Tahoma"/>
                <a:cs typeface="Tahoma"/>
              </a:rPr>
              <a:t>avem o </a:t>
            </a:r>
            <a:r>
              <a:rPr dirty="0" sz="2400" spc="-5">
                <a:latin typeface="Tahoma"/>
                <a:cs typeface="Tahoma"/>
              </a:rPr>
              <a:t>structură </a:t>
            </a:r>
            <a:r>
              <a:rPr dirty="0" sz="2500" spc="-50" i="1">
                <a:latin typeface="Tahoma"/>
                <a:cs typeface="Tahoma"/>
              </a:rPr>
              <a:t>in_addr </a:t>
            </a:r>
            <a:r>
              <a:rPr dirty="0" sz="2400" spc="-5">
                <a:latin typeface="Tahoma"/>
                <a:cs typeface="Tahoma"/>
              </a:rPr>
              <a:t>şi </a:t>
            </a:r>
            <a:r>
              <a:rPr dirty="0" sz="2400">
                <a:latin typeface="Tahoma"/>
                <a:cs typeface="Tahoma"/>
              </a:rPr>
              <a:t>dorim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să</a:t>
            </a:r>
            <a:endParaRPr sz="2400">
              <a:latin typeface="Tahoma"/>
              <a:cs typeface="Tahoma"/>
            </a:endParaRPr>
          </a:p>
          <a:p>
            <a:pPr marL="355600" marR="5080">
              <a:lnSpc>
                <a:spcPct val="77300"/>
              </a:lnSpc>
              <a:spcBef>
                <a:spcPts val="355"/>
              </a:spcBef>
            </a:pPr>
            <a:r>
              <a:rPr dirty="0" sz="2400" spc="-5">
                <a:latin typeface="Tahoma"/>
                <a:cs typeface="Tahoma"/>
              </a:rPr>
              <a:t>afişăm adresa IP </a:t>
            </a:r>
            <a:r>
              <a:rPr dirty="0" sz="2400">
                <a:latin typeface="Tahoma"/>
                <a:cs typeface="Tahoma"/>
              </a:rPr>
              <a:t>în </a:t>
            </a:r>
            <a:r>
              <a:rPr dirty="0" sz="2400" spc="-5">
                <a:latin typeface="Tahoma"/>
                <a:cs typeface="Tahoma"/>
              </a:rPr>
              <a:t>format </a:t>
            </a:r>
            <a:r>
              <a:rPr dirty="0" sz="2400">
                <a:latin typeface="Tahoma"/>
                <a:cs typeface="Tahoma"/>
              </a:rPr>
              <a:t>little-endian, atunci </a:t>
            </a:r>
            <a:r>
              <a:rPr dirty="0" sz="2400" spc="-5">
                <a:latin typeface="Tahoma"/>
                <a:cs typeface="Tahoma"/>
              </a:rPr>
              <a:t>putem  </a:t>
            </a:r>
            <a:r>
              <a:rPr dirty="0" sz="2400">
                <a:latin typeface="Tahoma"/>
                <a:cs typeface="Tahoma"/>
              </a:rPr>
              <a:t>folosi funcţia </a:t>
            </a:r>
            <a:r>
              <a:rPr dirty="0" sz="2500" spc="-40" i="1">
                <a:latin typeface="Tahoma"/>
                <a:cs typeface="Tahoma"/>
              </a:rPr>
              <a:t>inet_ntoa()</a:t>
            </a:r>
            <a:r>
              <a:rPr dirty="0" sz="2400" spc="-40">
                <a:latin typeface="Tahoma"/>
                <a:cs typeface="Tahoma"/>
              </a:rPr>
              <a:t>,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astfel: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85"/>
              </a:lnSpc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40" i="1">
                <a:latin typeface="Tahoma"/>
                <a:cs typeface="Tahoma"/>
              </a:rPr>
              <a:t>printf </a:t>
            </a:r>
            <a:r>
              <a:rPr dirty="0" sz="2500" spc="-55" i="1">
                <a:latin typeface="Tahoma"/>
                <a:cs typeface="Tahoma"/>
              </a:rPr>
              <a:t>("%s",</a:t>
            </a:r>
            <a:r>
              <a:rPr dirty="0" sz="2500" spc="-30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inet_ntoa(ina.sin_addr));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Structuri(4)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2030321"/>
            <a:ext cx="7439025" cy="3975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ahoma"/>
                <a:cs typeface="Tahoma"/>
              </a:rPr>
              <a:t>Exemplu de iniţializare a structurii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950" spc="-75" i="1">
                <a:latin typeface="Tahoma"/>
                <a:cs typeface="Tahoma"/>
              </a:rPr>
              <a:t>sockaddr_in</a:t>
            </a:r>
            <a:r>
              <a:rPr dirty="0" sz="2800" spc="-75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560830">
              <a:lnSpc>
                <a:spcPct val="113900"/>
              </a:lnSpc>
            </a:pPr>
            <a:r>
              <a:rPr dirty="0" sz="2950" spc="-70" i="1">
                <a:latin typeface="Tahoma"/>
                <a:cs typeface="Tahoma"/>
              </a:rPr>
              <a:t>struct </a:t>
            </a:r>
            <a:r>
              <a:rPr dirty="0" sz="2950" spc="-80" i="1">
                <a:latin typeface="Tahoma"/>
                <a:cs typeface="Tahoma"/>
              </a:rPr>
              <a:t>sockaddr_in </a:t>
            </a:r>
            <a:r>
              <a:rPr dirty="0" sz="2950" spc="-85" i="1">
                <a:latin typeface="Tahoma"/>
                <a:cs typeface="Tahoma"/>
              </a:rPr>
              <a:t>my_addr;  </a:t>
            </a:r>
            <a:r>
              <a:rPr dirty="0" sz="2950" spc="-75" i="1">
                <a:latin typeface="Tahoma"/>
                <a:cs typeface="Tahoma"/>
              </a:rPr>
              <a:t>my_addr.sin_family </a:t>
            </a:r>
            <a:r>
              <a:rPr dirty="0" sz="2950" spc="-114" i="1">
                <a:latin typeface="Tahoma"/>
                <a:cs typeface="Tahoma"/>
              </a:rPr>
              <a:t>= </a:t>
            </a:r>
            <a:r>
              <a:rPr dirty="0" sz="2950" spc="-80" i="1">
                <a:latin typeface="Tahoma"/>
                <a:cs typeface="Tahoma"/>
              </a:rPr>
              <a:t>AF_INET;  </a:t>
            </a:r>
            <a:r>
              <a:rPr dirty="0" sz="2950" spc="-75" i="1">
                <a:latin typeface="Tahoma"/>
                <a:cs typeface="Tahoma"/>
              </a:rPr>
              <a:t>my_addr.sin_port </a:t>
            </a:r>
            <a:r>
              <a:rPr dirty="0" sz="2950" spc="-114" i="1">
                <a:latin typeface="Tahoma"/>
                <a:cs typeface="Tahoma"/>
              </a:rPr>
              <a:t>=</a:t>
            </a:r>
            <a:r>
              <a:rPr dirty="0" sz="2950" spc="-5" i="1">
                <a:latin typeface="Tahoma"/>
                <a:cs typeface="Tahoma"/>
              </a:rPr>
              <a:t> </a:t>
            </a:r>
            <a:r>
              <a:rPr dirty="0" sz="2950" spc="-85" i="1">
                <a:latin typeface="Tahoma"/>
                <a:cs typeface="Tahoma"/>
              </a:rPr>
              <a:t>htons(MYPORT);</a:t>
            </a:r>
            <a:endParaRPr sz="2950">
              <a:latin typeface="Tahoma"/>
              <a:cs typeface="Tahoma"/>
            </a:endParaRPr>
          </a:p>
          <a:p>
            <a:pPr marL="12700" marR="690245">
              <a:lnSpc>
                <a:spcPct val="104400"/>
              </a:lnSpc>
              <a:spcBef>
                <a:spcPts val="335"/>
              </a:spcBef>
            </a:pPr>
            <a:r>
              <a:rPr dirty="0" sz="2950" spc="-75" i="1">
                <a:latin typeface="Tahoma"/>
                <a:cs typeface="Tahoma"/>
              </a:rPr>
              <a:t>inet_aton("21.33.210.54",  &amp;(my_addr.sin_addr));  </a:t>
            </a:r>
            <a:r>
              <a:rPr dirty="0" sz="2950" spc="-80" i="1">
                <a:latin typeface="Tahoma"/>
                <a:cs typeface="Tahoma"/>
              </a:rPr>
              <a:t>memset(&amp;(my_addr.sin_zero), </a:t>
            </a:r>
            <a:r>
              <a:rPr dirty="0" sz="2950" spc="-35" i="1">
                <a:latin typeface="Tahoma"/>
                <a:cs typeface="Tahoma"/>
              </a:rPr>
              <a:t>' </a:t>
            </a:r>
            <a:r>
              <a:rPr dirty="0" sz="2950" spc="-60" i="1">
                <a:latin typeface="Tahoma"/>
                <a:cs typeface="Tahoma"/>
              </a:rPr>
              <a:t>\ </a:t>
            </a:r>
            <a:r>
              <a:rPr dirty="0" sz="2950" spc="-85" i="1">
                <a:latin typeface="Tahoma"/>
                <a:cs typeface="Tahoma"/>
              </a:rPr>
              <a:t>0 </a:t>
            </a:r>
            <a:r>
              <a:rPr dirty="0" sz="2950" spc="-35" i="1">
                <a:latin typeface="Tahoma"/>
                <a:cs typeface="Tahoma"/>
              </a:rPr>
              <a:t>' </a:t>
            </a:r>
            <a:r>
              <a:rPr dirty="0" sz="2950" spc="-50" i="1">
                <a:latin typeface="Tahoma"/>
                <a:cs typeface="Tahoma"/>
              </a:rPr>
              <a:t>, </a:t>
            </a:r>
            <a:r>
              <a:rPr dirty="0" sz="2950" spc="-85" i="1">
                <a:latin typeface="Tahoma"/>
                <a:cs typeface="Tahoma"/>
              </a:rPr>
              <a:t>8 </a:t>
            </a:r>
            <a:r>
              <a:rPr dirty="0" sz="2950" spc="-60" i="1">
                <a:latin typeface="Tahoma"/>
                <a:cs typeface="Tahoma"/>
              </a:rPr>
              <a:t>)</a:t>
            </a:r>
            <a:r>
              <a:rPr dirty="0" sz="2950" spc="100" i="1">
                <a:latin typeface="Tahoma"/>
                <a:cs typeface="Tahoma"/>
              </a:rPr>
              <a:t> </a:t>
            </a:r>
            <a:r>
              <a:rPr dirty="0" sz="2950" spc="-55" i="1">
                <a:latin typeface="Tahoma"/>
                <a:cs typeface="Tahoma"/>
              </a:rPr>
              <a:t>;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8568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Structuri(5)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96465"/>
            <a:ext cx="7373620" cy="40697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ct val="89700"/>
              </a:lnSpc>
              <a:spcBef>
                <a:spcPts val="434"/>
              </a:spcBef>
            </a:pPr>
            <a:r>
              <a:rPr dirty="0" sz="2400" spc="-5">
                <a:latin typeface="Tahoma"/>
                <a:cs typeface="Tahoma"/>
              </a:rPr>
              <a:t>Funcţia </a:t>
            </a:r>
            <a:r>
              <a:rPr dirty="0" sz="2500" spc="-50" i="1">
                <a:latin typeface="Tahoma"/>
                <a:cs typeface="Tahoma"/>
              </a:rPr>
              <a:t>socket() </a:t>
            </a:r>
            <a:r>
              <a:rPr dirty="0" sz="2400" spc="-5">
                <a:latin typeface="Tahoma"/>
                <a:cs typeface="Tahoma"/>
              </a:rPr>
              <a:t>crează </a:t>
            </a:r>
            <a:r>
              <a:rPr dirty="0" sz="2400">
                <a:latin typeface="Tahoma"/>
                <a:cs typeface="Tahoma"/>
              </a:rPr>
              <a:t>un </a:t>
            </a:r>
            <a:r>
              <a:rPr dirty="0" sz="2400" spc="-5">
                <a:latin typeface="Tahoma"/>
                <a:cs typeface="Tahoma"/>
              </a:rPr>
              <a:t>socket şi returnează  descriptorul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socket </a:t>
            </a:r>
            <a:r>
              <a:rPr dirty="0" sz="2400">
                <a:latin typeface="Tahoma"/>
                <a:cs typeface="Tahoma"/>
              </a:rPr>
              <a:t>(valoare întreagă prin </a:t>
            </a:r>
            <a:r>
              <a:rPr dirty="0" sz="2400" spc="-5">
                <a:latin typeface="Tahoma"/>
                <a:cs typeface="Tahoma"/>
              </a:rPr>
              <a:t>care se  identifică </a:t>
            </a:r>
            <a:r>
              <a:rPr dirty="0" sz="2400">
                <a:latin typeface="Tahoma"/>
                <a:cs typeface="Tahoma"/>
              </a:rPr>
              <a:t>un </a:t>
            </a:r>
            <a:r>
              <a:rPr dirty="0" sz="2400" spc="-5">
                <a:latin typeface="Tahoma"/>
                <a:cs typeface="Tahoma"/>
              </a:rPr>
              <a:t>socket) sau –1, </a:t>
            </a:r>
            <a:r>
              <a:rPr dirty="0" sz="2400">
                <a:latin typeface="Tahoma"/>
                <a:cs typeface="Tahoma"/>
              </a:rPr>
              <a:t>în </a:t>
            </a:r>
            <a:r>
              <a:rPr dirty="0" sz="2400" spc="-5">
                <a:latin typeface="Tahoma"/>
                <a:cs typeface="Tahoma"/>
              </a:rPr>
              <a:t>caz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eroare.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50" i="1">
                <a:latin typeface="Tahoma"/>
                <a:cs typeface="Tahoma"/>
              </a:rPr>
              <a:t>#include</a:t>
            </a:r>
            <a:r>
              <a:rPr dirty="0" sz="2500" spc="-55" i="1">
                <a:latin typeface="Tahoma"/>
                <a:cs typeface="Tahoma"/>
              </a:rPr>
              <a:t> &lt;sys/types.h&gt;</a:t>
            </a:r>
            <a:endParaRPr sz="25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50" i="1">
                <a:latin typeface="Tahoma"/>
                <a:cs typeface="Tahoma"/>
              </a:rPr>
              <a:t>#include</a:t>
            </a:r>
            <a:r>
              <a:rPr dirty="0" sz="2500" spc="-55" i="1">
                <a:latin typeface="Tahoma"/>
                <a:cs typeface="Tahoma"/>
              </a:rPr>
              <a:t> &lt;sys/socket.h&gt;</a:t>
            </a:r>
            <a:endParaRPr sz="25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40" i="1">
                <a:latin typeface="Tahoma"/>
                <a:cs typeface="Tahoma"/>
              </a:rPr>
              <a:t>int </a:t>
            </a:r>
            <a:r>
              <a:rPr dirty="0" sz="2500" spc="-50" i="1">
                <a:latin typeface="Tahoma"/>
                <a:cs typeface="Tahoma"/>
              </a:rPr>
              <a:t>socket </a:t>
            </a:r>
            <a:r>
              <a:rPr dirty="0" sz="2500" spc="-40" i="1">
                <a:latin typeface="Tahoma"/>
                <a:cs typeface="Tahoma"/>
              </a:rPr>
              <a:t>(int </a:t>
            </a:r>
            <a:r>
              <a:rPr dirty="0" sz="2500" spc="-55" i="1">
                <a:latin typeface="Tahoma"/>
                <a:cs typeface="Tahoma"/>
              </a:rPr>
              <a:t>domeniu, </a:t>
            </a:r>
            <a:r>
              <a:rPr dirty="0" sz="2500" spc="-40" i="1">
                <a:latin typeface="Tahoma"/>
                <a:cs typeface="Tahoma"/>
              </a:rPr>
              <a:t>int tip, int</a:t>
            </a:r>
            <a:r>
              <a:rPr dirty="0" sz="2500" spc="-10" i="1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protocol);</a:t>
            </a:r>
            <a:endParaRPr sz="2500">
              <a:latin typeface="Tahoma"/>
              <a:cs typeface="Tahoma"/>
            </a:endParaRPr>
          </a:p>
          <a:p>
            <a:pPr marL="354965" marR="242570" indent="-342900">
              <a:lnSpc>
                <a:spcPct val="864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In UNIX functia </a:t>
            </a:r>
            <a:r>
              <a:rPr dirty="0" sz="2500" spc="-50" i="1">
                <a:latin typeface="Tahoma"/>
                <a:cs typeface="Tahoma"/>
              </a:rPr>
              <a:t>soket() </a:t>
            </a:r>
            <a:r>
              <a:rPr dirty="0" sz="2500" spc="-55" i="1">
                <a:latin typeface="Tahoma"/>
                <a:cs typeface="Tahoma"/>
              </a:rPr>
              <a:t>creaza </a:t>
            </a:r>
            <a:r>
              <a:rPr dirty="0" sz="2500" spc="-60" i="1">
                <a:latin typeface="Tahoma"/>
                <a:cs typeface="Tahoma"/>
              </a:rPr>
              <a:t>un </a:t>
            </a:r>
            <a:r>
              <a:rPr dirty="0" sz="2500" spc="-55" i="1">
                <a:latin typeface="Tahoma"/>
                <a:cs typeface="Tahoma"/>
              </a:rPr>
              <a:t>socket </a:t>
            </a:r>
            <a:r>
              <a:rPr dirty="0" sz="2500" spc="-40" i="1">
                <a:latin typeface="Tahoma"/>
                <a:cs typeface="Tahoma"/>
              </a:rPr>
              <a:t>si  </a:t>
            </a:r>
            <a:r>
              <a:rPr dirty="0" sz="2500" spc="-55" i="1">
                <a:latin typeface="Tahoma"/>
                <a:cs typeface="Tahoma"/>
              </a:rPr>
              <a:t>returneaza </a:t>
            </a:r>
            <a:r>
              <a:rPr dirty="0" sz="2500" spc="-45" i="1">
                <a:latin typeface="Tahoma"/>
                <a:cs typeface="Tahoma"/>
              </a:rPr>
              <a:t>descriptorul </a:t>
            </a:r>
            <a:r>
              <a:rPr dirty="0" sz="2500" spc="-55" i="1">
                <a:latin typeface="Tahoma"/>
                <a:cs typeface="Tahoma"/>
              </a:rPr>
              <a:t>de </a:t>
            </a:r>
            <a:r>
              <a:rPr dirty="0" sz="2500" spc="-50" i="1">
                <a:latin typeface="Tahoma"/>
                <a:cs typeface="Tahoma"/>
              </a:rPr>
              <a:t>socket(valoare intreaga  </a:t>
            </a:r>
            <a:r>
              <a:rPr dirty="0" sz="2500" spc="-45" i="1">
                <a:latin typeface="Tahoma"/>
                <a:cs typeface="Tahoma"/>
              </a:rPr>
              <a:t>prin </a:t>
            </a:r>
            <a:r>
              <a:rPr dirty="0" sz="2500" spc="-55" i="1">
                <a:latin typeface="Tahoma"/>
                <a:cs typeface="Tahoma"/>
              </a:rPr>
              <a:t>care se </a:t>
            </a:r>
            <a:r>
              <a:rPr dirty="0" sz="2500" spc="-45" i="1">
                <a:latin typeface="Tahoma"/>
                <a:cs typeface="Tahoma"/>
              </a:rPr>
              <a:t>identifica </a:t>
            </a:r>
            <a:r>
              <a:rPr dirty="0" sz="2500" spc="-60" i="1">
                <a:latin typeface="Tahoma"/>
                <a:cs typeface="Tahoma"/>
              </a:rPr>
              <a:t>un </a:t>
            </a:r>
            <a:r>
              <a:rPr dirty="0" sz="2500" spc="-50" i="1">
                <a:latin typeface="Tahoma"/>
                <a:cs typeface="Tahoma"/>
              </a:rPr>
              <a:t>socket) </a:t>
            </a:r>
            <a:r>
              <a:rPr dirty="0" sz="2500" spc="-55" i="1">
                <a:latin typeface="Tahoma"/>
                <a:cs typeface="Tahoma"/>
              </a:rPr>
              <a:t>sau </a:t>
            </a:r>
            <a:r>
              <a:rPr dirty="0" sz="2500" spc="-45" i="1">
                <a:latin typeface="Tahoma"/>
                <a:cs typeface="Tahoma"/>
              </a:rPr>
              <a:t>-1, </a:t>
            </a:r>
            <a:r>
              <a:rPr dirty="0" sz="2500" spc="-40" i="1">
                <a:latin typeface="Tahoma"/>
                <a:cs typeface="Tahoma"/>
              </a:rPr>
              <a:t>in </a:t>
            </a:r>
            <a:r>
              <a:rPr dirty="0" sz="2500" spc="-55" i="1">
                <a:latin typeface="Tahoma"/>
                <a:cs typeface="Tahoma"/>
              </a:rPr>
              <a:t>caz de  </a:t>
            </a:r>
            <a:r>
              <a:rPr dirty="0" sz="2500" spc="-50" i="1">
                <a:latin typeface="Tahoma"/>
                <a:cs typeface="Tahoma"/>
              </a:rPr>
              <a:t>eroare.</a:t>
            </a:r>
            <a:endParaRPr sz="25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500" spc="-50" i="1">
                <a:latin typeface="Tahoma"/>
                <a:cs typeface="Tahoma"/>
              </a:rPr>
              <a:t>In </a:t>
            </a:r>
            <a:r>
              <a:rPr dirty="0" sz="2500" spc="-60" i="1">
                <a:latin typeface="Tahoma"/>
                <a:cs typeface="Tahoma"/>
              </a:rPr>
              <a:t>MS-Windows </a:t>
            </a:r>
            <a:r>
              <a:rPr dirty="0" sz="2500" spc="-50" i="1">
                <a:latin typeface="Tahoma"/>
                <a:cs typeface="Tahoma"/>
              </a:rPr>
              <a:t>-1 </a:t>
            </a:r>
            <a:r>
              <a:rPr dirty="0" sz="2500" spc="-60" i="1">
                <a:latin typeface="Tahoma"/>
                <a:cs typeface="Tahoma"/>
              </a:rPr>
              <a:t>nu </a:t>
            </a:r>
            <a:r>
              <a:rPr dirty="0" sz="2500" spc="-55" i="1">
                <a:latin typeface="Tahoma"/>
                <a:cs typeface="Tahoma"/>
              </a:rPr>
              <a:t>inseamna</a:t>
            </a:r>
            <a:r>
              <a:rPr dirty="0" sz="2500" spc="55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eroare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4022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Parametri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840739" y="2131898"/>
            <a:ext cx="7950200" cy="3977004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117475" indent="-279400">
              <a:lnSpc>
                <a:spcPct val="80000"/>
              </a:lnSpc>
              <a:spcBef>
                <a:spcPts val="535"/>
              </a:spcBef>
            </a:pPr>
            <a:r>
              <a:rPr dirty="0" sz="1800" spc="-5">
                <a:latin typeface="Tahoma"/>
                <a:cs typeface="Tahoma"/>
              </a:rPr>
              <a:t>Domeniul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comunicaţie </a:t>
            </a:r>
            <a:r>
              <a:rPr dirty="0" sz="1800">
                <a:latin typeface="Tahoma"/>
                <a:cs typeface="Tahoma"/>
              </a:rPr>
              <a:t>poate </a:t>
            </a:r>
            <a:r>
              <a:rPr dirty="0" sz="1800" spc="-5">
                <a:latin typeface="Tahoma"/>
                <a:cs typeface="Tahoma"/>
              </a:rPr>
              <a:t>fi setat cu valori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tipul AF_ceva, cum </a:t>
            </a:r>
            <a:r>
              <a:rPr dirty="0" sz="1800">
                <a:latin typeface="Tahoma"/>
                <a:cs typeface="Tahoma"/>
              </a:rPr>
              <a:t>ar </a:t>
            </a:r>
            <a:r>
              <a:rPr dirty="0" sz="1800" spc="-5">
                <a:latin typeface="Tahoma"/>
                <a:cs typeface="Tahoma"/>
              </a:rPr>
              <a:t>fi:  </a:t>
            </a:r>
            <a:r>
              <a:rPr dirty="0" sz="1800">
                <a:latin typeface="Tahoma"/>
                <a:cs typeface="Tahoma"/>
              </a:rPr>
              <a:t>AF_UNIX – </a:t>
            </a:r>
            <a:r>
              <a:rPr dirty="0" sz="1800" spc="-5">
                <a:latin typeface="Tahoma"/>
                <a:cs typeface="Tahoma"/>
              </a:rPr>
              <a:t>stabileşte </a:t>
            </a:r>
            <a:r>
              <a:rPr dirty="0" sz="1800">
                <a:latin typeface="Tahoma"/>
                <a:cs typeface="Tahoma"/>
              </a:rPr>
              <a:t>domeniul de </a:t>
            </a:r>
            <a:r>
              <a:rPr dirty="0" sz="1800" spc="-5">
                <a:latin typeface="Tahoma"/>
                <a:cs typeface="Tahoma"/>
              </a:rPr>
              <a:t>comunicare locală </a:t>
            </a:r>
            <a:r>
              <a:rPr dirty="0" sz="1800">
                <a:latin typeface="Tahoma"/>
                <a:cs typeface="Tahoma"/>
              </a:rPr>
              <a:t>UNIX </a:t>
            </a:r>
            <a:r>
              <a:rPr dirty="0" sz="1800" spc="-5">
                <a:latin typeface="Tahoma"/>
                <a:cs typeface="Tahoma"/>
              </a:rPr>
              <a:t>sau AF_INET </a:t>
            </a:r>
            <a:r>
              <a:rPr dirty="0" sz="1800">
                <a:latin typeface="Tahoma"/>
                <a:cs typeface="Tahoma"/>
              </a:rPr>
              <a:t>–  </a:t>
            </a:r>
            <a:r>
              <a:rPr dirty="0" sz="1800" spc="-5">
                <a:latin typeface="Tahoma"/>
                <a:cs typeface="Tahoma"/>
              </a:rPr>
              <a:t>utilizat pentru comunicaţii </a:t>
            </a:r>
            <a:r>
              <a:rPr dirty="0" sz="1800">
                <a:latin typeface="Tahoma"/>
                <a:cs typeface="Tahoma"/>
              </a:rPr>
              <a:t>între procese </a:t>
            </a:r>
            <a:r>
              <a:rPr dirty="0" sz="1800" spc="-5">
                <a:latin typeface="Tahoma"/>
                <a:cs typeface="Tahoma"/>
              </a:rPr>
              <a:t>aflate </a:t>
            </a:r>
            <a:r>
              <a:rPr dirty="0" sz="1800">
                <a:latin typeface="Tahoma"/>
                <a:cs typeface="Tahoma"/>
              </a:rPr>
              <a:t>pe </a:t>
            </a:r>
            <a:r>
              <a:rPr dirty="0" sz="1800" spc="-5">
                <a:latin typeface="Tahoma"/>
                <a:cs typeface="Tahoma"/>
              </a:rPr>
              <a:t>aceeaşi maşină sau </a:t>
            </a:r>
            <a:r>
              <a:rPr dirty="0" sz="1800">
                <a:latin typeface="Tahoma"/>
                <a:cs typeface="Tahoma"/>
              </a:rPr>
              <a:t>pe  </a:t>
            </a:r>
            <a:r>
              <a:rPr dirty="0" sz="1800" spc="-5">
                <a:latin typeface="Tahoma"/>
                <a:cs typeface="Tahoma"/>
              </a:rPr>
              <a:t>maşini diferite, folosind stiva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protocoale </a:t>
            </a:r>
            <a:r>
              <a:rPr dirty="0" sz="1800">
                <a:latin typeface="Tahoma"/>
                <a:cs typeface="Tahoma"/>
              </a:rPr>
              <a:t>TCP/IP </a:t>
            </a:r>
            <a:r>
              <a:rPr dirty="0" sz="1800" spc="-5">
                <a:latin typeface="Tahoma"/>
                <a:cs typeface="Tahoma"/>
              </a:rPr>
              <a:t>(domeniul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Internet).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ts val="1730"/>
              </a:lnSpc>
            </a:pPr>
            <a:r>
              <a:rPr dirty="0" sz="1800" spc="-5">
                <a:latin typeface="Tahoma"/>
                <a:cs typeface="Tahoma"/>
              </a:rPr>
              <a:t>Pentru exemplele curente vom utiliza cea de-a </a:t>
            </a:r>
            <a:r>
              <a:rPr dirty="0" sz="1800">
                <a:latin typeface="Tahoma"/>
                <a:cs typeface="Tahoma"/>
              </a:rPr>
              <a:t>doua</a:t>
            </a:r>
            <a:r>
              <a:rPr dirty="0" sz="1800" spc="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variantă.</a:t>
            </a:r>
            <a:endParaRPr sz="1800">
              <a:latin typeface="Tahoma"/>
              <a:cs typeface="Tahoma"/>
            </a:endParaRPr>
          </a:p>
          <a:p>
            <a:pPr algn="r" marR="49530">
              <a:lnSpc>
                <a:spcPts val="1895"/>
              </a:lnSpc>
            </a:pPr>
            <a:r>
              <a:rPr dirty="0" sz="1800">
                <a:latin typeface="Tahoma"/>
                <a:cs typeface="Tahoma"/>
              </a:rPr>
              <a:t>În </a:t>
            </a:r>
            <a:r>
              <a:rPr dirty="0" sz="1800" spc="-5">
                <a:latin typeface="Tahoma"/>
                <a:cs typeface="Tahoma"/>
              </a:rPr>
              <a:t>acest caz, fiecare socket </a:t>
            </a:r>
            <a:r>
              <a:rPr dirty="0" sz="1800">
                <a:latin typeface="Tahoma"/>
                <a:cs typeface="Tahoma"/>
              </a:rPr>
              <a:t>va avea </a:t>
            </a:r>
            <a:r>
              <a:rPr dirty="0" sz="1800" spc="-5">
                <a:latin typeface="Tahoma"/>
                <a:cs typeface="Tahoma"/>
              </a:rPr>
              <a:t>asociată </a:t>
            </a:r>
            <a:r>
              <a:rPr dirty="0" sz="1800">
                <a:latin typeface="Tahoma"/>
                <a:cs typeface="Tahoma"/>
              </a:rPr>
              <a:t>o adresă </a:t>
            </a:r>
            <a:r>
              <a:rPr dirty="0" sz="1800" spc="-5">
                <a:latin typeface="Tahoma"/>
                <a:cs typeface="Tahoma"/>
              </a:rPr>
              <a:t>formată </a:t>
            </a:r>
            <a:r>
              <a:rPr dirty="0" sz="1800">
                <a:latin typeface="Tahoma"/>
                <a:cs typeface="Tahoma"/>
              </a:rPr>
              <a:t>din adresa </a:t>
            </a:r>
            <a:r>
              <a:rPr dirty="0" sz="1800" spc="-5">
                <a:latin typeface="Tahoma"/>
                <a:cs typeface="Tahoma"/>
              </a:rPr>
              <a:t>IP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algn="r" marR="5080">
              <a:lnSpc>
                <a:spcPts val="2005"/>
              </a:lnSpc>
            </a:pPr>
            <a:r>
              <a:rPr dirty="0" sz="1800">
                <a:latin typeface="Tahoma"/>
                <a:cs typeface="Tahoma"/>
              </a:rPr>
              <a:t>maşinii gazdă </a:t>
            </a:r>
            <a:r>
              <a:rPr dirty="0" sz="1800" spc="-5">
                <a:latin typeface="Tahoma"/>
                <a:cs typeface="Tahoma"/>
              </a:rPr>
              <a:t>şi </a:t>
            </a:r>
            <a:r>
              <a:rPr dirty="0" sz="1800">
                <a:latin typeface="Tahoma"/>
                <a:cs typeface="Tahoma"/>
              </a:rPr>
              <a:t>un număr de 16 </a:t>
            </a:r>
            <a:r>
              <a:rPr dirty="0" sz="1800" spc="-5">
                <a:latin typeface="Tahoma"/>
                <a:cs typeface="Tahoma"/>
              </a:rPr>
              <a:t>biţi, local gazdei respective, </a:t>
            </a:r>
            <a:r>
              <a:rPr dirty="0" sz="1800">
                <a:latin typeface="Tahoma"/>
                <a:cs typeface="Tahoma"/>
              </a:rPr>
              <a:t>denumit</a:t>
            </a:r>
            <a:r>
              <a:rPr dirty="0" sz="1800" spc="35">
                <a:latin typeface="Tahoma"/>
                <a:cs typeface="Tahoma"/>
              </a:rPr>
              <a:t> </a:t>
            </a:r>
            <a:r>
              <a:rPr dirty="0" sz="1900" spc="-45" i="1">
                <a:latin typeface="Tahoma"/>
                <a:cs typeface="Tahoma"/>
              </a:rPr>
              <a:t>port.</a:t>
            </a:r>
            <a:endParaRPr sz="1900">
              <a:latin typeface="Tahoma"/>
              <a:cs typeface="Tahoma"/>
            </a:endParaRPr>
          </a:p>
          <a:p>
            <a:pPr marL="355600" marR="39370" indent="-343535">
              <a:lnSpc>
                <a:spcPct val="78800"/>
              </a:lnSpc>
              <a:spcBef>
                <a:spcPts val="445"/>
              </a:spcBef>
            </a:pPr>
            <a:r>
              <a:rPr dirty="0" sz="1800">
                <a:latin typeface="Tahoma"/>
                <a:cs typeface="Tahoma"/>
              </a:rPr>
              <a:t>Tipul de </a:t>
            </a:r>
            <a:r>
              <a:rPr dirty="0" sz="1800" spc="-5">
                <a:latin typeface="Tahoma"/>
                <a:cs typeface="Tahoma"/>
              </a:rPr>
              <a:t>socket utilizat: </a:t>
            </a:r>
            <a:r>
              <a:rPr dirty="0" sz="1800">
                <a:latin typeface="Tahoma"/>
                <a:cs typeface="Tahoma"/>
              </a:rPr>
              <a:t>SOCK_STREAM </a:t>
            </a:r>
            <a:r>
              <a:rPr dirty="0" sz="1800" spc="-5">
                <a:latin typeface="Tahoma"/>
                <a:cs typeface="Tahoma"/>
              </a:rPr>
              <a:t>(comunicarea se </a:t>
            </a:r>
            <a:r>
              <a:rPr dirty="0" sz="1800">
                <a:latin typeface="Tahoma"/>
                <a:cs typeface="Tahoma"/>
              </a:rPr>
              <a:t>va </a:t>
            </a:r>
            <a:r>
              <a:rPr dirty="0" sz="1800" spc="-5">
                <a:latin typeface="Tahoma"/>
                <a:cs typeface="Tahoma"/>
              </a:rPr>
              <a:t>realiza full-duplex,  sigură, orientată-conexiune </a:t>
            </a:r>
            <a:r>
              <a:rPr dirty="0" sz="1800">
                <a:latin typeface="Tahoma"/>
                <a:cs typeface="Tahoma"/>
              </a:rPr>
              <a:t>prin </a:t>
            </a:r>
            <a:r>
              <a:rPr dirty="0" sz="1800" spc="-5">
                <a:latin typeface="Tahoma"/>
                <a:cs typeface="Tahoma"/>
              </a:rPr>
              <a:t>flux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date) sau SOCK_DGRAM </a:t>
            </a:r>
            <a:r>
              <a:rPr dirty="0" sz="1800" spc="-10">
                <a:latin typeface="Tahoma"/>
                <a:cs typeface="Tahoma"/>
              </a:rPr>
              <a:t>(fără  </a:t>
            </a:r>
            <a:r>
              <a:rPr dirty="0" sz="1800" spc="-5">
                <a:latin typeface="Tahoma"/>
                <a:cs typeface="Tahoma"/>
              </a:rPr>
              <a:t>conexiune </a:t>
            </a:r>
            <a:r>
              <a:rPr dirty="0" sz="1800">
                <a:latin typeface="Tahoma"/>
                <a:cs typeface="Tahoma"/>
              </a:rPr>
              <a:t>prin </a:t>
            </a:r>
            <a:r>
              <a:rPr dirty="0" sz="1800" spc="-5">
                <a:latin typeface="Tahoma"/>
                <a:cs typeface="Tahoma"/>
              </a:rPr>
              <a:t>datagrame). </a:t>
            </a:r>
            <a:r>
              <a:rPr dirty="0" sz="1800">
                <a:latin typeface="Tahoma"/>
                <a:cs typeface="Tahoma"/>
              </a:rPr>
              <a:t>Se mai </a:t>
            </a:r>
            <a:r>
              <a:rPr dirty="0" sz="1800" spc="-5">
                <a:latin typeface="Tahoma"/>
                <a:cs typeface="Tahoma"/>
              </a:rPr>
              <a:t>poate folosi </a:t>
            </a:r>
            <a:r>
              <a:rPr dirty="0" sz="1800">
                <a:latin typeface="Tahoma"/>
                <a:cs typeface="Tahoma"/>
              </a:rPr>
              <a:t>şi </a:t>
            </a:r>
            <a:r>
              <a:rPr dirty="0" sz="1800" spc="-5">
                <a:latin typeface="Tahoma"/>
                <a:cs typeface="Tahoma"/>
              </a:rPr>
              <a:t>constanta </a:t>
            </a:r>
            <a:r>
              <a:rPr dirty="0" sz="1800">
                <a:latin typeface="Tahoma"/>
                <a:cs typeface="Tahoma"/>
              </a:rPr>
              <a:t>SOCK_RAW  </a:t>
            </a:r>
            <a:r>
              <a:rPr dirty="0" sz="1800" spc="-5">
                <a:latin typeface="Tahoma"/>
                <a:cs typeface="Tahoma"/>
              </a:rPr>
              <a:t>care </a:t>
            </a:r>
            <a:r>
              <a:rPr dirty="0" sz="1800">
                <a:latin typeface="Tahoma"/>
                <a:cs typeface="Tahoma"/>
              </a:rPr>
              <a:t>oferă un </a:t>
            </a:r>
            <a:r>
              <a:rPr dirty="0" sz="1800" spc="-5">
                <a:latin typeface="Tahoma"/>
                <a:cs typeface="Tahoma"/>
              </a:rPr>
              <a:t>acces </a:t>
            </a:r>
            <a:r>
              <a:rPr dirty="0" sz="1800">
                <a:latin typeface="Tahoma"/>
                <a:cs typeface="Tahoma"/>
              </a:rPr>
              <a:t>la </a:t>
            </a:r>
            <a:r>
              <a:rPr dirty="0" sz="1800" spc="-5">
                <a:latin typeface="Tahoma"/>
                <a:cs typeface="Tahoma"/>
              </a:rPr>
              <a:t>protocolul reţea </a:t>
            </a:r>
            <a:r>
              <a:rPr dirty="0" sz="1900" spc="-10" i="1">
                <a:latin typeface="Tahoma"/>
                <a:cs typeface="Tahoma"/>
              </a:rPr>
              <a:t>(</a:t>
            </a:r>
            <a:r>
              <a:rPr dirty="0" sz="1800" spc="-10">
                <a:latin typeface="Tahoma"/>
                <a:cs typeface="Tahoma"/>
              </a:rPr>
              <a:t>protocolul </a:t>
            </a:r>
            <a:r>
              <a:rPr dirty="0" sz="1800">
                <a:latin typeface="Tahoma"/>
                <a:cs typeface="Tahoma"/>
              </a:rPr>
              <a:t>IP), de nivel</a:t>
            </a:r>
            <a:r>
              <a:rPr dirty="0" sz="1800" spc="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inferior.</a:t>
            </a:r>
            <a:endParaRPr sz="1800">
              <a:latin typeface="Tahoma"/>
              <a:cs typeface="Tahoma"/>
            </a:endParaRPr>
          </a:p>
          <a:p>
            <a:pPr marL="355600" marR="179070" indent="-343535">
              <a:lnSpc>
                <a:spcPct val="80000"/>
              </a:lnSpc>
              <a:spcBef>
                <a:spcPts val="415"/>
              </a:spcBef>
            </a:pPr>
            <a:r>
              <a:rPr dirty="0" sz="1800" spc="-5">
                <a:latin typeface="Tahoma"/>
                <a:cs typeface="Tahoma"/>
              </a:rPr>
              <a:t>Protocol specifică protocolul particular care </a:t>
            </a:r>
            <a:r>
              <a:rPr dirty="0" sz="1800">
                <a:latin typeface="Tahoma"/>
                <a:cs typeface="Tahoma"/>
              </a:rPr>
              <a:t>va </a:t>
            </a:r>
            <a:r>
              <a:rPr dirty="0" sz="1800" spc="-5">
                <a:latin typeface="Tahoma"/>
                <a:cs typeface="Tahoma"/>
              </a:rPr>
              <a:t>fi utilizat pentru transmisia  datelor. </a:t>
            </a:r>
            <a:r>
              <a:rPr dirty="0" sz="1800">
                <a:latin typeface="Tahoma"/>
                <a:cs typeface="Tahoma"/>
              </a:rPr>
              <a:t>Acesta poate </a:t>
            </a:r>
            <a:r>
              <a:rPr dirty="0" sz="1800" spc="-5">
                <a:latin typeface="Tahoma"/>
                <a:cs typeface="Tahoma"/>
              </a:rPr>
              <a:t>fi setat </a:t>
            </a:r>
            <a:r>
              <a:rPr dirty="0" sz="1800">
                <a:latin typeface="Tahoma"/>
                <a:cs typeface="Tahoma"/>
              </a:rPr>
              <a:t>pe </a:t>
            </a:r>
            <a:r>
              <a:rPr dirty="0" sz="1800" spc="-5">
                <a:latin typeface="Tahoma"/>
                <a:cs typeface="Tahoma"/>
              </a:rPr>
              <a:t>“0” </a:t>
            </a:r>
            <a:r>
              <a:rPr dirty="0" sz="1800">
                <a:latin typeface="Tahoma"/>
                <a:cs typeface="Tahoma"/>
              </a:rPr>
              <a:t>pentru </a:t>
            </a:r>
            <a:r>
              <a:rPr dirty="0" sz="1800" spc="-5">
                <a:latin typeface="Tahoma"/>
                <a:cs typeface="Tahoma"/>
              </a:rPr>
              <a:t>ca </a:t>
            </a:r>
            <a:r>
              <a:rPr dirty="0" sz="1800">
                <a:latin typeface="Tahoma"/>
                <a:cs typeface="Tahoma"/>
              </a:rPr>
              <a:t>funcţia </a:t>
            </a:r>
            <a:r>
              <a:rPr dirty="0" sz="1800" spc="-5">
                <a:latin typeface="Tahoma"/>
                <a:cs typeface="Tahoma"/>
              </a:rPr>
              <a:t>să-şi </a:t>
            </a:r>
            <a:r>
              <a:rPr dirty="0" sz="1800">
                <a:latin typeface="Tahoma"/>
                <a:cs typeface="Tahoma"/>
              </a:rPr>
              <a:t>poată alege  </a:t>
            </a:r>
            <a:r>
              <a:rPr dirty="0" sz="1800" spc="-5">
                <a:latin typeface="Tahoma"/>
                <a:cs typeface="Tahoma"/>
              </a:rPr>
              <a:t>protocolul corect automat.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exemplu, pentru </a:t>
            </a:r>
            <a:r>
              <a:rPr dirty="0" sz="1800">
                <a:latin typeface="Tahoma"/>
                <a:cs typeface="Tahoma"/>
              </a:rPr>
              <a:t>domeniul </a:t>
            </a:r>
            <a:r>
              <a:rPr dirty="0" sz="1800" spc="-5">
                <a:latin typeface="Tahoma"/>
                <a:cs typeface="Tahoma"/>
              </a:rPr>
              <a:t>AF_INET </a:t>
            </a:r>
            <a:r>
              <a:rPr dirty="0" sz="1800">
                <a:latin typeface="Tahoma"/>
                <a:cs typeface="Tahoma"/>
              </a:rPr>
              <a:t>şi </a:t>
            </a:r>
            <a:r>
              <a:rPr dirty="0" sz="1800" spc="-5">
                <a:latin typeface="Tahoma"/>
                <a:cs typeface="Tahoma"/>
              </a:rPr>
              <a:t>tipul  </a:t>
            </a:r>
            <a:r>
              <a:rPr dirty="0" sz="1800">
                <a:latin typeface="Tahoma"/>
                <a:cs typeface="Tahoma"/>
              </a:rPr>
              <a:t>SOCK_STREAM </a:t>
            </a:r>
            <a:r>
              <a:rPr dirty="0" sz="1800" spc="-5">
                <a:latin typeface="Tahoma"/>
                <a:cs typeface="Tahoma"/>
              </a:rPr>
              <a:t>se </a:t>
            </a:r>
            <a:r>
              <a:rPr dirty="0" sz="1800">
                <a:latin typeface="Tahoma"/>
                <a:cs typeface="Tahoma"/>
              </a:rPr>
              <a:t>va </a:t>
            </a:r>
            <a:r>
              <a:rPr dirty="0" sz="1800" spc="-5">
                <a:latin typeface="Tahoma"/>
                <a:cs typeface="Tahoma"/>
              </a:rPr>
              <a:t>considera protocolul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transport </a:t>
            </a:r>
            <a:r>
              <a:rPr dirty="0" sz="1800">
                <a:latin typeface="Tahoma"/>
                <a:cs typeface="Tahoma"/>
              </a:rPr>
              <a:t>TCP, iar </a:t>
            </a:r>
            <a:r>
              <a:rPr dirty="0" sz="1800" spc="-5">
                <a:latin typeface="Tahoma"/>
                <a:cs typeface="Tahoma"/>
              </a:rPr>
              <a:t>pentru  cazul în care </a:t>
            </a:r>
            <a:r>
              <a:rPr dirty="0" sz="1800">
                <a:latin typeface="Tahoma"/>
                <a:cs typeface="Tahoma"/>
              </a:rPr>
              <a:t>domain </a:t>
            </a:r>
            <a:r>
              <a:rPr dirty="0" sz="1800" spc="-5">
                <a:latin typeface="Tahoma"/>
                <a:cs typeface="Tahoma"/>
              </a:rPr>
              <a:t>este AF_INET </a:t>
            </a:r>
            <a:r>
              <a:rPr dirty="0" sz="1800">
                <a:latin typeface="Tahoma"/>
                <a:cs typeface="Tahoma"/>
              </a:rPr>
              <a:t>şi </a:t>
            </a:r>
            <a:r>
              <a:rPr dirty="0" sz="1800" spc="-5">
                <a:latin typeface="Tahoma"/>
                <a:cs typeface="Tahoma"/>
              </a:rPr>
              <a:t>tipul SOCK_DGRAM se </a:t>
            </a:r>
            <a:r>
              <a:rPr dirty="0" sz="1800">
                <a:latin typeface="Tahoma"/>
                <a:cs typeface="Tahoma"/>
              </a:rPr>
              <a:t>va </a:t>
            </a:r>
            <a:r>
              <a:rPr dirty="0" sz="1800" spc="-5">
                <a:latin typeface="Tahoma"/>
                <a:cs typeface="Tahoma"/>
              </a:rPr>
              <a:t>considera  implicit protocolul </a:t>
            </a:r>
            <a:r>
              <a:rPr dirty="0" sz="1800">
                <a:latin typeface="Tahoma"/>
                <a:cs typeface="Tahoma"/>
              </a:rPr>
              <a:t>de </a:t>
            </a:r>
            <a:r>
              <a:rPr dirty="0" sz="1800" spc="-5">
                <a:latin typeface="Tahoma"/>
                <a:cs typeface="Tahoma"/>
              </a:rPr>
              <a:t>transport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UDP.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91311"/>
            <a:ext cx="7378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Comunicatie client-server</a:t>
            </a:r>
            <a:r>
              <a:rPr dirty="0" spc="-70"/>
              <a:t> </a:t>
            </a:r>
            <a:r>
              <a:rPr dirty="0" spc="-5"/>
              <a:t>TCP/IP</a:t>
            </a:r>
          </a:p>
        </p:txBody>
      </p:sp>
      <p:sp>
        <p:nvSpPr>
          <p:cNvPr id="7" name="object 7"/>
          <p:cNvSpPr/>
          <p:nvPr/>
        </p:nvSpPr>
        <p:spPr>
          <a:xfrm>
            <a:off x="2133600" y="1752606"/>
            <a:ext cx="5394197" cy="4876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1406"/>
            <a:ext cx="3977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Clientul</a:t>
            </a:r>
            <a:r>
              <a:rPr dirty="0" spc="-60"/>
              <a:t> </a:t>
            </a:r>
            <a:r>
              <a:rPr dirty="0" spc="-5"/>
              <a:t>apelează: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4801"/>
            <a:ext cx="7260590" cy="30302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5600" marR="6350" indent="-342900">
              <a:lnSpc>
                <a:spcPts val="2400"/>
              </a:lnSpc>
              <a:spcBef>
                <a:spcPts val="290"/>
              </a:spcBef>
              <a:buClr>
                <a:srgbClr val="3333CC"/>
              </a:buClr>
              <a:buSzPct val="57142"/>
              <a:buFont typeface="Wingdings"/>
              <a:buChar char="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dirty="0" sz="2100" spc="-55" i="1">
                <a:latin typeface="Tahoma"/>
                <a:cs typeface="Tahoma"/>
              </a:rPr>
              <a:t>gethostbyname() </a:t>
            </a: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converti numele unui calculator </a:t>
            </a:r>
            <a:r>
              <a:rPr dirty="0" sz="2000">
                <a:latin typeface="Tahoma"/>
                <a:cs typeface="Tahoma"/>
              </a:rPr>
              <a:t>în  adresa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IP;</a:t>
            </a:r>
            <a:endParaRPr sz="2000">
              <a:latin typeface="Tahoma"/>
              <a:cs typeface="Tahoma"/>
            </a:endParaRPr>
          </a:p>
          <a:p>
            <a:pPr marL="355600" marR="57785" indent="-342900">
              <a:lnSpc>
                <a:spcPts val="2400"/>
              </a:lnSpc>
              <a:spcBef>
                <a:spcPts val="5"/>
              </a:spcBef>
              <a:buClr>
                <a:srgbClr val="3333CC"/>
              </a:buClr>
              <a:buSzPct val="57142"/>
              <a:buFont typeface="Wingdings"/>
              <a:buChar char="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dirty="0" sz="2100" spc="-50" i="1">
                <a:latin typeface="Tahoma"/>
                <a:cs typeface="Tahoma"/>
              </a:rPr>
              <a:t>getprotobyname() </a:t>
            </a: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converti numele unui </a:t>
            </a:r>
            <a:r>
              <a:rPr dirty="0" sz="2000">
                <a:latin typeface="Tahoma"/>
                <a:cs typeface="Tahoma"/>
              </a:rPr>
              <a:t>protocol în  </a:t>
            </a:r>
            <a:r>
              <a:rPr dirty="0" sz="2000" spc="-5">
                <a:latin typeface="Tahoma"/>
                <a:cs typeface="Tahoma"/>
              </a:rPr>
              <a:t>forma </a:t>
            </a:r>
            <a:r>
              <a:rPr dirty="0" sz="2000">
                <a:latin typeface="Tahoma"/>
                <a:cs typeface="Tahoma"/>
              </a:rPr>
              <a:t>binară </a:t>
            </a:r>
            <a:r>
              <a:rPr dirty="0" sz="2000" spc="-5">
                <a:latin typeface="Tahoma"/>
                <a:cs typeface="Tahoma"/>
              </a:rPr>
              <a:t>folosită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sockets;</a:t>
            </a:r>
            <a:endParaRPr sz="2000">
              <a:latin typeface="Tahoma"/>
              <a:cs typeface="Tahoma"/>
            </a:endParaRPr>
          </a:p>
          <a:p>
            <a:pPr marL="434340" indent="-422275">
              <a:lnSpc>
                <a:spcPts val="2280"/>
              </a:lnSpc>
              <a:buClr>
                <a:srgbClr val="3333CC"/>
              </a:buClr>
              <a:buSzPct val="57142"/>
              <a:buFont typeface="Wingdings"/>
              <a:buChar char=""/>
              <a:tabLst>
                <a:tab pos="434340" algn="l"/>
                <a:tab pos="434975" algn="l"/>
              </a:tabLst>
            </a:pPr>
            <a:r>
              <a:rPr dirty="0" sz="2100" spc="-45" i="1">
                <a:latin typeface="Tahoma"/>
                <a:cs typeface="Tahoma"/>
              </a:rPr>
              <a:t>socket() </a:t>
            </a:r>
            <a:r>
              <a:rPr dirty="0" sz="2000">
                <a:latin typeface="Tahoma"/>
                <a:cs typeface="Tahoma"/>
              </a:rPr>
              <a:t>pentru a </a:t>
            </a:r>
            <a:r>
              <a:rPr dirty="0" sz="2000" spc="-5">
                <a:latin typeface="Tahoma"/>
                <a:cs typeface="Tahoma"/>
              </a:rPr>
              <a:t>crea </a:t>
            </a:r>
            <a:r>
              <a:rPr dirty="0" sz="2000">
                <a:latin typeface="Tahoma"/>
                <a:cs typeface="Tahoma"/>
              </a:rPr>
              <a:t>un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socket;</a:t>
            </a:r>
            <a:endParaRPr sz="2000">
              <a:latin typeface="Tahoma"/>
              <a:cs typeface="Tahoma"/>
            </a:endParaRPr>
          </a:p>
          <a:p>
            <a:pPr marL="434340" indent="-422275">
              <a:lnSpc>
                <a:spcPts val="2400"/>
              </a:lnSpc>
              <a:buClr>
                <a:srgbClr val="3333CC"/>
              </a:buClr>
              <a:buSzPct val="57142"/>
              <a:buFont typeface="Wingdings"/>
              <a:buChar char=""/>
              <a:tabLst>
                <a:tab pos="434340" algn="l"/>
                <a:tab pos="434975" algn="l"/>
              </a:tabLst>
            </a:pPr>
            <a:r>
              <a:rPr dirty="0" sz="2100" spc="-50" i="1">
                <a:latin typeface="Tahoma"/>
                <a:cs typeface="Tahoma"/>
              </a:rPr>
              <a:t>connect() </a:t>
            </a:r>
            <a:r>
              <a:rPr dirty="0" sz="2000">
                <a:latin typeface="Tahoma"/>
                <a:cs typeface="Tahoma"/>
              </a:rPr>
              <a:t>pentru a </a:t>
            </a:r>
            <a:r>
              <a:rPr dirty="0" sz="2000" spc="-5">
                <a:latin typeface="Tahoma"/>
                <a:cs typeface="Tahoma"/>
              </a:rPr>
              <a:t>conecta </a:t>
            </a:r>
            <a:r>
              <a:rPr dirty="0" sz="2000">
                <a:latin typeface="Tahoma"/>
                <a:cs typeface="Tahoma"/>
              </a:rPr>
              <a:t>socket-ul la un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server;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450"/>
              </a:lnSpc>
              <a:buClr>
                <a:srgbClr val="3333CC"/>
              </a:buClr>
              <a:buSzPct val="5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100" spc="-50" i="1">
                <a:latin typeface="Tahoma"/>
                <a:cs typeface="Tahoma"/>
              </a:rPr>
              <a:t>recv() </a:t>
            </a:r>
            <a:r>
              <a:rPr dirty="0" sz="2000">
                <a:latin typeface="Tahoma"/>
                <a:cs typeface="Tahoma"/>
              </a:rPr>
              <a:t>(în mod </a:t>
            </a:r>
            <a:r>
              <a:rPr dirty="0" sz="2000" spc="-5">
                <a:latin typeface="Tahoma"/>
                <a:cs typeface="Tahoma"/>
              </a:rPr>
              <a:t>repetat) pentru transferul tuturor </a:t>
            </a:r>
            <a:r>
              <a:rPr dirty="0" sz="2000">
                <a:latin typeface="Tahoma"/>
                <a:cs typeface="Tahoma"/>
              </a:rPr>
              <a:t>datelor de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</a:t>
            </a:r>
            <a:endParaRPr sz="2000">
              <a:latin typeface="Tahoma"/>
              <a:cs typeface="Tahoma"/>
            </a:endParaRPr>
          </a:p>
          <a:p>
            <a:pPr marL="927100" marR="403225" indent="-571500">
              <a:lnSpc>
                <a:spcPct val="80000"/>
              </a:lnSpc>
              <a:spcBef>
                <a:spcPts val="470"/>
              </a:spcBef>
            </a:pPr>
            <a:r>
              <a:rPr dirty="0" sz="2000" spc="-5">
                <a:latin typeface="Tahoma"/>
                <a:cs typeface="Tahoma"/>
              </a:rPr>
              <a:t>server </a:t>
            </a:r>
            <a:r>
              <a:rPr dirty="0" sz="2000">
                <a:latin typeface="Tahoma"/>
                <a:cs typeface="Tahoma"/>
              </a:rPr>
              <a:t>(clientul nu are de </a:t>
            </a:r>
            <a:r>
              <a:rPr dirty="0" sz="2000" spc="-5">
                <a:latin typeface="Tahoma"/>
                <a:cs typeface="Tahoma"/>
              </a:rPr>
              <a:t>unde şti </a:t>
            </a:r>
            <a:r>
              <a:rPr dirty="0" sz="2000">
                <a:latin typeface="Tahoma"/>
                <a:cs typeface="Tahoma"/>
              </a:rPr>
              <a:t>dacă </a:t>
            </a:r>
            <a:r>
              <a:rPr dirty="0" sz="2000" spc="-5">
                <a:latin typeface="Tahoma"/>
                <a:cs typeface="Tahoma"/>
              </a:rPr>
              <a:t>serverul transmite  </a:t>
            </a:r>
            <a:r>
              <a:rPr dirty="0" sz="2000">
                <a:latin typeface="Tahoma"/>
                <a:cs typeface="Tahoma"/>
              </a:rPr>
              <a:t>datele </a:t>
            </a:r>
            <a:r>
              <a:rPr dirty="0" sz="2000" spc="-5">
                <a:latin typeface="Tahoma"/>
                <a:cs typeface="Tahoma"/>
              </a:rPr>
              <a:t>într-un </a:t>
            </a:r>
            <a:r>
              <a:rPr dirty="0" sz="2000">
                <a:latin typeface="Tahoma"/>
                <a:cs typeface="Tahoma"/>
              </a:rPr>
              <a:t>singur mesaj sau în mai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multe);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ts val="2420"/>
              </a:lnSpc>
              <a:buClr>
                <a:srgbClr val="3333CC"/>
              </a:buClr>
              <a:buSzPct val="5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100" spc="-45" i="1">
                <a:latin typeface="Tahoma"/>
                <a:cs typeface="Tahoma"/>
              </a:rPr>
              <a:t>close() </a:t>
            </a:r>
            <a:r>
              <a:rPr dirty="0" sz="2000">
                <a:latin typeface="Tahoma"/>
                <a:cs typeface="Tahoma"/>
              </a:rPr>
              <a:t>pentru a </a:t>
            </a:r>
            <a:r>
              <a:rPr dirty="0" sz="2000" spc="-5">
                <a:latin typeface="Tahoma"/>
                <a:cs typeface="Tahoma"/>
              </a:rPr>
              <a:t>închide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socket-ul.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143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Modelul</a:t>
            </a:r>
            <a:r>
              <a:rPr dirty="0" sz="4400" spc="-90"/>
              <a:t> </a:t>
            </a:r>
            <a:r>
              <a:rPr dirty="0" sz="4400" spc="-5"/>
              <a:t>client/server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588250" cy="3391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Proces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Oferă </a:t>
            </a:r>
            <a:r>
              <a:rPr dirty="0" sz="2400" spc="-5">
                <a:latin typeface="Tahoma"/>
                <a:cs typeface="Tahoma"/>
              </a:rPr>
              <a:t>servicii </a:t>
            </a:r>
            <a:r>
              <a:rPr dirty="0" sz="2400">
                <a:latin typeface="Tahoma"/>
                <a:cs typeface="Tahoma"/>
              </a:rPr>
              <a:t>obţinute prin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reţea</a:t>
            </a:r>
            <a:endParaRPr sz="2400">
              <a:latin typeface="Tahoma"/>
              <a:cs typeface="Tahoma"/>
            </a:endParaRPr>
          </a:p>
          <a:p>
            <a:pPr marL="274955" marR="5080" indent="-2749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Acceptă (iterativ sau concurent) cereri </a:t>
            </a:r>
            <a:r>
              <a:rPr dirty="0" sz="2400">
                <a:latin typeface="Tahoma"/>
                <a:cs typeface="Tahoma"/>
              </a:rPr>
              <a:t>de la un </a:t>
            </a:r>
            <a:r>
              <a:rPr dirty="0" sz="2400" spc="-5">
                <a:latin typeface="Tahoma"/>
                <a:cs typeface="Tahoma"/>
              </a:rPr>
              <a:t>proces  client, realizează </a:t>
            </a:r>
            <a:r>
              <a:rPr dirty="0" sz="2400">
                <a:latin typeface="Tahoma"/>
                <a:cs typeface="Tahoma"/>
              </a:rPr>
              <a:t>un anumit </a:t>
            </a:r>
            <a:r>
              <a:rPr dirty="0" sz="2400" spc="-5">
                <a:latin typeface="Tahoma"/>
                <a:cs typeface="Tahoma"/>
              </a:rPr>
              <a:t>serviciu şi returnează  rezultatul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Proces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Iniţializează comunicarea cu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Solicita </a:t>
            </a:r>
            <a:r>
              <a:rPr dirty="0" sz="2400">
                <a:latin typeface="Tahoma"/>
                <a:cs typeface="Tahoma"/>
              </a:rPr>
              <a:t>un </a:t>
            </a:r>
            <a:r>
              <a:rPr dirty="0" sz="2400" spc="-5">
                <a:latin typeface="Tahoma"/>
                <a:cs typeface="Tahoma"/>
              </a:rPr>
              <a:t>serviciu, </a:t>
            </a:r>
            <a:r>
              <a:rPr dirty="0" sz="2400">
                <a:latin typeface="Tahoma"/>
                <a:cs typeface="Tahoma"/>
              </a:rPr>
              <a:t>apoi </a:t>
            </a:r>
            <a:r>
              <a:rPr dirty="0" sz="2400" spc="-5">
                <a:latin typeface="Tahoma"/>
                <a:cs typeface="Tahoma"/>
              </a:rPr>
              <a:t>aşteapta </a:t>
            </a:r>
            <a:r>
              <a:rPr dirty="0" sz="2400">
                <a:latin typeface="Tahoma"/>
                <a:cs typeface="Tahoma"/>
              </a:rPr>
              <a:t>răspunsul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serverului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732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Serverul</a:t>
            </a:r>
            <a:r>
              <a:rPr dirty="0" sz="4400" spc="-85"/>
              <a:t> </a:t>
            </a:r>
            <a:r>
              <a:rPr dirty="0" sz="4400"/>
              <a:t>apeleaza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681990" marR="165735">
              <a:lnSpc>
                <a:spcPts val="2400"/>
              </a:lnSpc>
              <a:spcBef>
                <a:spcPts val="29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50" i="1">
                <a:latin typeface="Tahoma"/>
                <a:cs typeface="Tahoma"/>
              </a:rPr>
              <a:t>getprotobyname() </a:t>
            </a:r>
            <a:r>
              <a:rPr dirty="0"/>
              <a:t>pentru a </a:t>
            </a:r>
            <a:r>
              <a:rPr dirty="0" spc="-5"/>
              <a:t>converti numele unui </a:t>
            </a:r>
            <a:r>
              <a:rPr dirty="0"/>
              <a:t>protocol în  </a:t>
            </a:r>
            <a:r>
              <a:rPr dirty="0" spc="-5"/>
              <a:t>forma </a:t>
            </a:r>
            <a:r>
              <a:rPr dirty="0"/>
              <a:t>binară </a:t>
            </a:r>
            <a:r>
              <a:rPr dirty="0" spc="-5"/>
              <a:t>folosită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sockets;</a:t>
            </a:r>
            <a:endParaRPr sz="2100">
              <a:latin typeface="Tahoma"/>
              <a:cs typeface="Tahoma"/>
            </a:endParaRPr>
          </a:p>
          <a:p>
            <a:pPr marL="1024890" indent="-342900">
              <a:lnSpc>
                <a:spcPts val="2285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45" i="1">
                <a:latin typeface="Tahoma"/>
                <a:cs typeface="Tahoma"/>
              </a:rPr>
              <a:t>socket() </a:t>
            </a:r>
            <a:r>
              <a:rPr dirty="0"/>
              <a:t>pentru a </a:t>
            </a:r>
            <a:r>
              <a:rPr dirty="0" spc="-5"/>
              <a:t>crea </a:t>
            </a:r>
            <a:r>
              <a:rPr dirty="0"/>
              <a:t>un</a:t>
            </a:r>
            <a:r>
              <a:rPr dirty="0" spc="-45"/>
              <a:t> </a:t>
            </a:r>
            <a:r>
              <a:rPr dirty="0"/>
              <a:t>socket;</a:t>
            </a:r>
            <a:endParaRPr sz="2100">
              <a:latin typeface="Tahoma"/>
              <a:cs typeface="Tahoma"/>
            </a:endParaRPr>
          </a:p>
          <a:p>
            <a:pPr marL="1024890" indent="-342900">
              <a:lnSpc>
                <a:spcPts val="240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50" i="1">
                <a:latin typeface="Tahoma"/>
                <a:cs typeface="Tahoma"/>
              </a:rPr>
              <a:t>bind() </a:t>
            </a:r>
            <a:r>
              <a:rPr dirty="0"/>
              <a:t>pentru a specifica portul local pentru</a:t>
            </a:r>
            <a:r>
              <a:rPr dirty="0" spc="-40"/>
              <a:t> </a:t>
            </a:r>
            <a:r>
              <a:rPr dirty="0" spc="-5"/>
              <a:t>socket;</a:t>
            </a:r>
            <a:endParaRPr sz="2100">
              <a:latin typeface="Tahoma"/>
              <a:cs typeface="Tahoma"/>
            </a:endParaRPr>
          </a:p>
          <a:p>
            <a:pPr marL="1024890" indent="-342900">
              <a:lnSpc>
                <a:spcPts val="240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40" i="1">
                <a:latin typeface="Tahoma"/>
                <a:cs typeface="Tahoma"/>
              </a:rPr>
              <a:t>listen() </a:t>
            </a:r>
            <a:r>
              <a:rPr dirty="0"/>
              <a:t>pentru a plasa socket-ul în modul pasiv, apoi în</a:t>
            </a:r>
            <a:r>
              <a:rPr dirty="0" spc="-140"/>
              <a:t> </a:t>
            </a:r>
            <a:r>
              <a:rPr dirty="0"/>
              <a:t>buclă;</a:t>
            </a:r>
            <a:endParaRPr sz="2100">
              <a:latin typeface="Tahoma"/>
              <a:cs typeface="Tahoma"/>
            </a:endParaRPr>
          </a:p>
          <a:p>
            <a:pPr marL="1024890" indent="-342900">
              <a:lnSpc>
                <a:spcPts val="245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45" i="1">
                <a:latin typeface="Tahoma"/>
                <a:cs typeface="Tahoma"/>
              </a:rPr>
              <a:t>accept() </a:t>
            </a:r>
            <a:r>
              <a:rPr dirty="0"/>
              <a:t>pentru a accepta o </a:t>
            </a:r>
            <a:r>
              <a:rPr dirty="0" spc="-5"/>
              <a:t>cerere </a:t>
            </a:r>
            <a:r>
              <a:rPr dirty="0"/>
              <a:t>de </a:t>
            </a:r>
            <a:r>
              <a:rPr dirty="0" spc="-5"/>
              <a:t>conectare </a:t>
            </a:r>
            <a:r>
              <a:rPr dirty="0"/>
              <a:t>şi a </a:t>
            </a:r>
            <a:r>
              <a:rPr dirty="0" spc="-5"/>
              <a:t>crea</a:t>
            </a:r>
            <a:r>
              <a:rPr dirty="0" spc="-70"/>
              <a:t> </a:t>
            </a:r>
            <a:r>
              <a:rPr dirty="0"/>
              <a:t>un</a:t>
            </a:r>
            <a:endParaRPr sz="2100">
              <a:latin typeface="Tahoma"/>
              <a:cs typeface="Tahoma"/>
            </a:endParaRPr>
          </a:p>
          <a:p>
            <a:pPr marL="681990">
              <a:lnSpc>
                <a:spcPts val="2340"/>
              </a:lnSpc>
            </a:pPr>
            <a:r>
              <a:rPr dirty="0"/>
              <a:t>socket nou </a:t>
            </a:r>
            <a:r>
              <a:rPr dirty="0" spc="-5"/>
              <a:t>pentru </a:t>
            </a:r>
            <a:r>
              <a:rPr dirty="0"/>
              <a:t>această</a:t>
            </a:r>
            <a:r>
              <a:rPr dirty="0" spc="-85"/>
              <a:t> </a:t>
            </a:r>
            <a:r>
              <a:rPr dirty="0" spc="-5"/>
              <a:t>conexiune;</a:t>
            </a:r>
          </a:p>
          <a:p>
            <a:pPr marL="1024890" indent="-342900">
              <a:lnSpc>
                <a:spcPts val="241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50" i="1">
                <a:latin typeface="Tahoma"/>
                <a:cs typeface="Tahoma"/>
              </a:rPr>
              <a:t>send() </a:t>
            </a:r>
            <a:r>
              <a:rPr dirty="0"/>
              <a:t>pentru a </a:t>
            </a:r>
            <a:r>
              <a:rPr dirty="0" spc="-5"/>
              <a:t>trimite</a:t>
            </a:r>
            <a:r>
              <a:rPr dirty="0" spc="-30"/>
              <a:t> </a:t>
            </a:r>
            <a:r>
              <a:rPr dirty="0"/>
              <a:t>date;</a:t>
            </a:r>
            <a:endParaRPr sz="2100">
              <a:latin typeface="Tahoma"/>
              <a:cs typeface="Tahoma"/>
            </a:endParaRPr>
          </a:p>
          <a:p>
            <a:pPr marL="1024890" indent="-342900">
              <a:lnSpc>
                <a:spcPts val="245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z="2100" spc="-45" i="1">
                <a:latin typeface="Tahoma"/>
                <a:cs typeface="Tahoma"/>
              </a:rPr>
              <a:t>close() </a:t>
            </a:r>
            <a:r>
              <a:rPr dirty="0"/>
              <a:t>pentru a </a:t>
            </a:r>
            <a:r>
              <a:rPr dirty="0" spc="-5"/>
              <a:t>închide </a:t>
            </a:r>
            <a:r>
              <a:rPr dirty="0"/>
              <a:t>noul</a:t>
            </a:r>
            <a:r>
              <a:rPr dirty="0" spc="-40"/>
              <a:t> </a:t>
            </a:r>
            <a:r>
              <a:rPr dirty="0"/>
              <a:t>socket.</a:t>
            </a:r>
            <a:endParaRPr sz="2100">
              <a:latin typeface="Tahoma"/>
              <a:cs typeface="Tahoma"/>
            </a:endParaRPr>
          </a:p>
          <a:p>
            <a:pPr marL="1024890" marR="479425" indent="-342900">
              <a:lnSpc>
                <a:spcPct val="801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1024890" algn="l"/>
                <a:tab pos="1025525" algn="l"/>
              </a:tabLst>
            </a:pPr>
            <a:r>
              <a:rPr dirty="0" spc="-5"/>
              <a:t>Primitivele </a:t>
            </a:r>
            <a:r>
              <a:rPr dirty="0"/>
              <a:t>blocante </a:t>
            </a:r>
            <a:r>
              <a:rPr dirty="0" spc="-5"/>
              <a:t>folosite sunt </a:t>
            </a:r>
            <a:r>
              <a:rPr dirty="0"/>
              <a:t>accept, </a:t>
            </a:r>
            <a:r>
              <a:rPr dirty="0" spc="-5"/>
              <a:t>connect </a:t>
            </a:r>
            <a:r>
              <a:rPr dirty="0"/>
              <a:t>(3 </a:t>
            </a:r>
            <a:r>
              <a:rPr dirty="0" spc="-5"/>
              <a:t>way  </a:t>
            </a:r>
            <a:r>
              <a:rPr dirty="0"/>
              <a:t>handshake) şi gethostbyname (conectare </a:t>
            </a:r>
            <a:r>
              <a:rPr dirty="0" spc="-5"/>
              <a:t>cu un server</a:t>
            </a:r>
            <a:r>
              <a:rPr dirty="0" spc="-160"/>
              <a:t> </a:t>
            </a:r>
            <a:r>
              <a:rPr dirty="0"/>
              <a:t>de  nume).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61617" y="2048001"/>
            <a:ext cx="55575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9375"/>
              <a:buFont typeface="Wingdings"/>
              <a:buChar char=""/>
              <a:tabLst>
                <a:tab pos="354965" algn="l"/>
                <a:tab pos="355600" algn="l"/>
                <a:tab pos="2084070" algn="l"/>
              </a:tabLst>
            </a:pPr>
            <a:r>
              <a:rPr dirty="0" sz="3200">
                <a:solidFill>
                  <a:srgbClr val="3333CC"/>
                </a:solidFill>
                <a:latin typeface="Tahoma"/>
                <a:cs typeface="Tahoma"/>
              </a:rPr>
              <a:t>Clientul:	</a:t>
            </a:r>
            <a:r>
              <a:rPr dirty="0" sz="3200" spc="-5">
                <a:solidFill>
                  <a:srgbClr val="3333CC"/>
                </a:solidFill>
                <a:latin typeface="Tahoma"/>
                <a:cs typeface="Tahoma"/>
              </a:rPr>
              <a:t>Initiaza</a:t>
            </a:r>
            <a:r>
              <a:rPr dirty="0" sz="3200" spc="-5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3333CC"/>
                </a:solidFill>
                <a:latin typeface="Tahoma"/>
                <a:cs typeface="Tahoma"/>
              </a:rPr>
              <a:t>conexiunea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1370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Clienti </a:t>
            </a:r>
            <a:r>
              <a:rPr dirty="0" sz="4400" spc="-5"/>
              <a:t>si</a:t>
            </a:r>
            <a:r>
              <a:rPr dirty="0" sz="4400" spc="-120"/>
              <a:t> </a:t>
            </a:r>
            <a:r>
              <a:rPr dirty="0" sz="4400" spc="-5"/>
              <a:t>Servere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27100" y="3156330"/>
            <a:ext cx="359473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2540">
              <a:lnSpc>
                <a:spcPct val="100000"/>
              </a:lnSpc>
              <a:spcBef>
                <a:spcPts val="100"/>
              </a:spcBef>
              <a:tabLst>
                <a:tab pos="2566670" algn="l"/>
              </a:tabLst>
            </a:pP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Client</a:t>
            </a:r>
            <a:r>
              <a:rPr dirty="0" sz="2400" spc="10">
                <a:solidFill>
                  <a:srgbClr val="3333CC"/>
                </a:solidFill>
                <a:latin typeface="Tahoma"/>
                <a:cs typeface="Tahoma"/>
              </a:rPr>
              <a:t>u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l:	</a:t>
            </a:r>
            <a:r>
              <a:rPr dirty="0" sz="2400" spc="15">
                <a:solidFill>
                  <a:srgbClr val="3333CC"/>
                </a:solidFill>
                <a:latin typeface="Tahoma"/>
                <a:cs typeface="Tahoma"/>
              </a:rPr>
              <a:t>B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2400" spc="5">
                <a:solidFill>
                  <a:srgbClr val="3333CC"/>
                </a:solidFill>
                <a:latin typeface="Tahoma"/>
                <a:cs typeface="Tahoma"/>
              </a:rPr>
              <a:t>g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dan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“Buna, </a:t>
            </a: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eu sunt</a:t>
            </a:r>
            <a:r>
              <a:rPr dirty="0" sz="2400" spc="-5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3333CC"/>
                </a:solidFill>
                <a:latin typeface="Tahoma"/>
                <a:cs typeface="Tahoma"/>
              </a:rPr>
              <a:t>Bogdan.”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1228" y="3080130"/>
            <a:ext cx="2206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Ser</a:t>
            </a:r>
            <a:r>
              <a:rPr dirty="0" sz="2400" spc="-3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erul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:	Joana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0475" y="4421504"/>
            <a:ext cx="7806055" cy="165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925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“Buna, Bogdan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eu sunt</a:t>
            </a:r>
            <a:r>
              <a:rPr dirty="0" sz="2400" spc="-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Joana”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745"/>
              </a:lnSpc>
            </a:pP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“O zi 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buna,</a:t>
            </a:r>
            <a:r>
              <a:rPr dirty="0" sz="24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3333CC"/>
                </a:solidFill>
                <a:latin typeface="Tahoma"/>
                <a:cs typeface="Tahoma"/>
              </a:rPr>
              <a:t>Joana.”</a:t>
            </a:r>
            <a:endParaRPr sz="2400">
              <a:latin typeface="Tahoma"/>
              <a:cs typeface="Tahoma"/>
            </a:endParaRPr>
          </a:p>
          <a:p>
            <a:pPr marL="356235" indent="-343535">
              <a:lnSpc>
                <a:spcPts val="3704"/>
              </a:lnSpc>
              <a:buSzPct val="59375"/>
              <a:buFont typeface="Wingdings"/>
              <a:buChar char=""/>
              <a:tabLst>
                <a:tab pos="356235" algn="l"/>
                <a:tab pos="356870" algn="l"/>
                <a:tab pos="2224405" algn="l"/>
              </a:tabLst>
            </a:pP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Serverul:	Pasiv asteapta sa</a:t>
            </a:r>
            <a:r>
              <a:rPr dirty="0" sz="32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ahoma"/>
                <a:cs typeface="Tahoma"/>
              </a:rPr>
              <a:t>raspunda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0" y="4000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89000" y="50800"/>
                </a:lnTo>
                <a:lnTo>
                  <a:pt x="850900" y="50800"/>
                </a:lnTo>
                <a:lnTo>
                  <a:pt x="850900" y="25400"/>
                </a:lnTo>
                <a:lnTo>
                  <a:pt x="889000" y="2540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38200" y="50800"/>
                </a:lnTo>
                <a:lnTo>
                  <a:pt x="838200" y="25400"/>
                </a:lnTo>
                <a:close/>
              </a:path>
              <a:path w="914400" h="76200">
                <a:moveTo>
                  <a:pt x="889000" y="25400"/>
                </a:moveTo>
                <a:lnTo>
                  <a:pt x="850900" y="25400"/>
                </a:lnTo>
                <a:lnTo>
                  <a:pt x="850900" y="50800"/>
                </a:lnTo>
                <a:lnTo>
                  <a:pt x="889000" y="50800"/>
                </a:lnTo>
                <a:lnTo>
                  <a:pt x="914400" y="38100"/>
                </a:lnTo>
                <a:lnTo>
                  <a:pt x="889000" y="254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86200" y="4686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8382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838200" h="76200">
                <a:moveTo>
                  <a:pt x="8382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838200" y="50800"/>
                </a:lnTo>
                <a:lnTo>
                  <a:pt x="8382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7200" y="5372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889000" y="50800"/>
                </a:lnTo>
                <a:lnTo>
                  <a:pt x="850900" y="50800"/>
                </a:lnTo>
                <a:lnTo>
                  <a:pt x="850900" y="25400"/>
                </a:lnTo>
                <a:lnTo>
                  <a:pt x="889000" y="2540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38200" y="50800"/>
                </a:lnTo>
                <a:lnTo>
                  <a:pt x="838200" y="25400"/>
                </a:lnTo>
                <a:close/>
              </a:path>
              <a:path w="914400" h="76200">
                <a:moveTo>
                  <a:pt x="889000" y="25400"/>
                </a:moveTo>
                <a:lnTo>
                  <a:pt x="850900" y="25400"/>
                </a:lnTo>
                <a:lnTo>
                  <a:pt x="850900" y="50800"/>
                </a:lnTo>
                <a:lnTo>
                  <a:pt x="889000" y="50800"/>
                </a:lnTo>
                <a:lnTo>
                  <a:pt x="914400" y="38100"/>
                </a:lnTo>
                <a:lnTo>
                  <a:pt x="889000" y="254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491" y="1091311"/>
            <a:ext cx="7086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2608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ts val="284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Asigneaza un port la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soclu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385699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conxiune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ts val="284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ts val="284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049" y="2777997"/>
            <a:ext cx="8037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Serverul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porneste pentru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fi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gata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sa primeasca</a:t>
            </a:r>
            <a:r>
              <a:rPr dirty="0" sz="24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conexiuni…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2608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Creaza un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soclu</a:t>
            </a:r>
            <a:r>
              <a:rPr dirty="0" sz="24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3856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284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ts val="284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580" y="2595117"/>
            <a:ext cx="71107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Cream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un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soclu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pentru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conexiunice ce vor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veni</a:t>
            </a:r>
            <a:r>
              <a:rPr dirty="0" sz="18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((servSock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800" spc="-25">
                <a:solidFill>
                  <a:srgbClr val="FF0000"/>
                </a:solidFill>
                <a:latin typeface="Tahoma"/>
                <a:cs typeface="Tahoma"/>
              </a:rPr>
              <a:t>socket(PF_INET,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SOCK_STREAM,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IPPROTO_TCP))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DieWithError("socket()</a:t>
            </a:r>
            <a:r>
              <a:rPr dirty="0" sz="18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4160901"/>
            <a:ext cx="4260850" cy="149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Leaga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soclul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la un</a:t>
            </a: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3856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284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ts val="284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2046478"/>
            <a:ext cx="8620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370195" algn="l"/>
                <a:tab pos="5493385" algn="l"/>
              </a:tabLst>
            </a:pP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echoServAddr.sin_family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8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AF_INET;	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adrese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din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familia Internet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  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echoServAddr.sin_addr.s_addr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htonl(INADDR_ANY);/*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Pentru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orice interfata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  </a:t>
            </a: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echoServAddr.sin_port</a:t>
            </a:r>
            <a:r>
              <a:rPr dirty="0" sz="18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htons(echoServPort);		/*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Port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local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3144139"/>
            <a:ext cx="8255000" cy="105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(bind(servSock, (struct sockaddr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*) 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&amp;echoServAddr,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sizeof(echoServAddr))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DieWithError("bind()</a:t>
            </a:r>
            <a:r>
              <a:rPr dirty="0" sz="18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  <a:p>
            <a:pPr algn="r" marR="1276985">
              <a:lnSpc>
                <a:spcPct val="100000"/>
              </a:lnSpc>
              <a:spcBef>
                <a:spcPts val="89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ts val="284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Seteaza soclul pentru</a:t>
            </a:r>
            <a:r>
              <a:rPr dirty="0" sz="24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3856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284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ts val="284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2320797"/>
            <a:ext cx="7910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1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marcarea soclului astfel ca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sa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fie afiasat pentru eventuale conexiuni care  vor veni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 */</a:t>
            </a:r>
            <a:endParaRPr sz="1800">
              <a:latin typeface="Tahoma"/>
              <a:cs typeface="Tahoma"/>
            </a:endParaRPr>
          </a:p>
          <a:p>
            <a:pPr marL="584200" marR="3656965" indent="-28702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(listen(servSock,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MAXPENDING)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DieWithError("listen()</a:t>
            </a:r>
            <a:r>
              <a:rPr dirty="0" sz="18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4171569"/>
            <a:ext cx="44215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046478"/>
            <a:ext cx="35115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for (;;) /* merge continuu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clntLen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8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sizeof(echoClntAddr);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727" y="3144139"/>
            <a:ext cx="8114665" cy="105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((clntSock=accept(servSock,(struct sockaddr </a:t>
            </a: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*)&amp;echoClntAddr,&amp;clntLen))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DieWithError("accept()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  <a:p>
            <a:pPr algn="r" marR="1517650">
              <a:lnSpc>
                <a:spcPct val="100000"/>
              </a:lnSpc>
              <a:spcBef>
                <a:spcPts val="89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4171569"/>
            <a:ext cx="44215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172" y="2595117"/>
            <a:ext cx="8546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Serverul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este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blocat in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asteptarea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unei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conexiuni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de la un</a:t>
            </a:r>
            <a:r>
              <a:rPr dirty="0" sz="24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client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960" y="3214406"/>
            <a:ext cx="7655559" cy="98298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Mai tirziu, un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client se decide sa dialogheze cu</a:t>
            </a:r>
            <a:r>
              <a:rPr dirty="0" sz="24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serverul…</a:t>
            </a:r>
            <a:endParaRPr sz="2400">
              <a:latin typeface="Tahoma"/>
              <a:cs typeface="Tahoma"/>
            </a:endParaRPr>
          </a:p>
          <a:p>
            <a:pPr marL="5299710">
              <a:lnSpc>
                <a:spcPct val="100000"/>
              </a:lnSpc>
              <a:spcBef>
                <a:spcPts val="89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Creaza un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soclu</a:t>
            </a:r>
            <a:r>
              <a:rPr dirty="0" sz="24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727" y="2595117"/>
            <a:ext cx="66662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254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crearea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unui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soclu utilizind </a:t>
            </a: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TCP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((sock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800" spc="-25">
                <a:solidFill>
                  <a:srgbClr val="FF0000"/>
                </a:solidFill>
                <a:latin typeface="Tahoma"/>
                <a:cs typeface="Tahoma"/>
              </a:rPr>
              <a:t>socket(PF_INET,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SOCK_STREAM,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IPPROTO_TCP))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</a:t>
            </a:r>
            <a:r>
              <a:rPr dirty="0" sz="1800" spc="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  <a:p>
            <a:pPr algn="ctr" marR="2905125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DieWithError("socket()</a:t>
            </a:r>
            <a:r>
              <a:rPr dirty="0" sz="18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34434"/>
            <a:ext cx="2986405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41033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0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AutoNum type="arabicPeriod"/>
              <a:tabLst>
                <a:tab pos="545465" algn="l"/>
                <a:tab pos="546100" algn="l"/>
              </a:tabLst>
            </a:pPr>
            <a:r>
              <a:rPr dirty="0" sz="2000">
                <a:latin typeface="Tahoma"/>
                <a:cs typeface="Tahoma"/>
              </a:rPr>
              <a:t>Create a TCP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socket</a:t>
            </a:r>
            <a:endParaRPr sz="20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60000"/>
              <a:buAutoNum type="arabicPeriod"/>
              <a:tabLst>
                <a:tab pos="545465" algn="l"/>
                <a:tab pos="546100" algn="l"/>
              </a:tabLst>
            </a:pP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Stabileste</a:t>
            </a:r>
            <a:r>
              <a:rPr dirty="0" sz="2000" spc="-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conexiunea</a:t>
            </a:r>
            <a:endParaRPr sz="20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60000"/>
              <a:buAutoNum type="arabicPeriod"/>
              <a:tabLst>
                <a:tab pos="545465" algn="l"/>
                <a:tab pos="546100" algn="l"/>
              </a:tabLst>
            </a:pPr>
            <a:r>
              <a:rPr dirty="0" sz="2000">
                <a:latin typeface="Tahoma"/>
                <a:cs typeface="Tahoma"/>
              </a:rPr>
              <a:t>Comunica</a:t>
            </a:r>
            <a:endParaRPr sz="20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AutoNum type="arabicPeriod"/>
              <a:tabLst>
                <a:tab pos="545465" algn="l"/>
                <a:tab pos="546100" algn="l"/>
              </a:tabLst>
            </a:pPr>
            <a:r>
              <a:rPr dirty="0" sz="2000" spc="-5">
                <a:latin typeface="Tahoma"/>
                <a:cs typeface="Tahoma"/>
              </a:rPr>
              <a:t>Inchide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conexiunea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300" spc="5">
                <a:solidFill>
                  <a:srgbClr val="333399"/>
                </a:solidFill>
                <a:latin typeface="Tahoma"/>
                <a:cs typeface="Tahoma"/>
              </a:rPr>
              <a:t>a.	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428" y="6000699"/>
            <a:ext cx="3093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727" y="2046478"/>
            <a:ext cx="82753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33370" algn="l"/>
                <a:tab pos="2882900" algn="l"/>
                <a:tab pos="5084445" algn="l"/>
              </a:tabLst>
            </a:pP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echoServAddr.sin_family		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AF_INET;	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familia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adrese Internet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  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echoServAddr.sin_addr.s_addr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inet_addr(servIP);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adrea serverului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  </a:t>
            </a: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echoServAddr.sin_port	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htons(echoServPort); /* portul serverului</a:t>
            </a:r>
            <a:r>
              <a:rPr dirty="0" sz="18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118745" indent="-28702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(connect(sock, (struct sockaddr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*) 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&amp;echoServAddr,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sizeof(echoServAddr))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DieWithError("connect()</a:t>
            </a:r>
            <a:r>
              <a:rPr dirty="0" sz="18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143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Modelul</a:t>
            </a:r>
            <a:r>
              <a:rPr dirty="0" sz="4400" spc="-90"/>
              <a:t> </a:t>
            </a:r>
            <a:r>
              <a:rPr dirty="0" sz="4400" spc="-5"/>
              <a:t>client/server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7141"/>
            <a:ext cx="5993130" cy="280860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95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Moduri de interactiune (via </a:t>
            </a:r>
            <a:r>
              <a:rPr dirty="0" sz="2000" spc="-5">
                <a:latin typeface="Tahoma"/>
                <a:cs typeface="Tahoma"/>
              </a:rPr>
              <a:t>canale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comunicatie):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65">
                <a:latin typeface="Tahoma"/>
                <a:cs typeface="Tahoma"/>
              </a:rPr>
              <a:t>orientat‐conexiune </a:t>
            </a:r>
            <a:r>
              <a:rPr dirty="0" sz="1600" spc="-5">
                <a:latin typeface="Tahoma"/>
                <a:cs typeface="Tahoma"/>
              </a:rPr>
              <a:t>– </a:t>
            </a:r>
            <a:r>
              <a:rPr dirty="0" sz="1600" spc="-10">
                <a:latin typeface="Tahoma"/>
                <a:cs typeface="Tahoma"/>
              </a:rPr>
              <a:t>se foloseste</a:t>
            </a:r>
            <a:r>
              <a:rPr dirty="0" sz="1600" spc="15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TCP</a:t>
            </a:r>
            <a:endParaRPr sz="16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60">
                <a:latin typeface="Tahoma"/>
                <a:cs typeface="Tahoma"/>
              </a:rPr>
              <a:t>neorientat‐conexiune </a:t>
            </a:r>
            <a:r>
              <a:rPr dirty="0" sz="1600" spc="-5">
                <a:latin typeface="Tahoma"/>
                <a:cs typeface="Tahoma"/>
              </a:rPr>
              <a:t>– se </a:t>
            </a:r>
            <a:r>
              <a:rPr dirty="0" sz="1600" spc="-10">
                <a:latin typeface="Tahoma"/>
                <a:cs typeface="Tahoma"/>
              </a:rPr>
              <a:t>utilizeaza</a:t>
            </a:r>
            <a:r>
              <a:rPr dirty="0" sz="1600" spc="1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UDP</a:t>
            </a:r>
            <a:endParaRPr sz="16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75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Implementare: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10">
                <a:latin typeface="Tahoma"/>
                <a:cs typeface="Tahoma"/>
              </a:rPr>
              <a:t>iterativă </a:t>
            </a:r>
            <a:r>
              <a:rPr dirty="0" sz="1600" spc="-5">
                <a:latin typeface="Tahoma"/>
                <a:cs typeface="Tahoma"/>
              </a:rPr>
              <a:t>– </a:t>
            </a:r>
            <a:r>
              <a:rPr dirty="0" sz="1600" spc="-10">
                <a:latin typeface="Tahoma"/>
                <a:cs typeface="Tahoma"/>
              </a:rPr>
              <a:t>fiecare cerere </a:t>
            </a:r>
            <a:r>
              <a:rPr dirty="0" sz="1600" spc="-5">
                <a:latin typeface="Tahoma"/>
                <a:cs typeface="Tahoma"/>
              </a:rPr>
              <a:t>e </a:t>
            </a:r>
            <a:r>
              <a:rPr dirty="0" sz="1600" spc="-10">
                <a:latin typeface="Tahoma"/>
                <a:cs typeface="Tahoma"/>
              </a:rPr>
              <a:t>tratata </a:t>
            </a:r>
            <a:r>
              <a:rPr dirty="0" sz="1600" spc="-5">
                <a:latin typeface="Tahoma"/>
                <a:cs typeface="Tahoma"/>
              </a:rPr>
              <a:t>pe </a:t>
            </a:r>
            <a:r>
              <a:rPr dirty="0" sz="1600">
                <a:latin typeface="Tahoma"/>
                <a:cs typeface="Tahoma"/>
              </a:rPr>
              <a:t>rând,</a:t>
            </a:r>
            <a:r>
              <a:rPr dirty="0" sz="1600" spc="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secvenţial</a:t>
            </a:r>
            <a:endParaRPr sz="16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10">
                <a:latin typeface="Tahoma"/>
                <a:cs typeface="Tahoma"/>
              </a:rPr>
              <a:t>concurentă </a:t>
            </a:r>
            <a:r>
              <a:rPr dirty="0" sz="1600" spc="-5">
                <a:latin typeface="Tahoma"/>
                <a:cs typeface="Tahoma"/>
              </a:rPr>
              <a:t>– </a:t>
            </a:r>
            <a:r>
              <a:rPr dirty="0" sz="1600" spc="-10">
                <a:latin typeface="Tahoma"/>
                <a:cs typeface="Tahoma"/>
              </a:rPr>
              <a:t>cererile </a:t>
            </a:r>
            <a:r>
              <a:rPr dirty="0" sz="1600" spc="-5">
                <a:latin typeface="Tahoma"/>
                <a:cs typeface="Tahoma"/>
              </a:rPr>
              <a:t>sunt </a:t>
            </a:r>
            <a:r>
              <a:rPr dirty="0" sz="1600" spc="-10">
                <a:latin typeface="Tahoma"/>
                <a:cs typeface="Tahoma"/>
              </a:rPr>
              <a:t>procesate</a:t>
            </a:r>
            <a:r>
              <a:rPr dirty="0" sz="1600" spc="7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concurent</a:t>
            </a:r>
            <a:endParaRPr sz="16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10">
                <a:latin typeface="Tahoma"/>
                <a:cs typeface="Tahoma"/>
              </a:rPr>
              <a:t>Procese fiu/copil </a:t>
            </a:r>
            <a:r>
              <a:rPr dirty="0" sz="1600" spc="-5">
                <a:latin typeface="Tahoma"/>
                <a:cs typeface="Tahoma"/>
              </a:rPr>
              <a:t>pentru </a:t>
            </a:r>
            <a:r>
              <a:rPr dirty="0" sz="1600" spc="-10">
                <a:latin typeface="Tahoma"/>
                <a:cs typeface="Tahoma"/>
              </a:rPr>
              <a:t>fiecare cerere </a:t>
            </a:r>
            <a:r>
              <a:rPr dirty="0" sz="1600" spc="-5">
                <a:latin typeface="Tahoma"/>
                <a:cs typeface="Tahoma"/>
              </a:rPr>
              <a:t>de</a:t>
            </a:r>
            <a:r>
              <a:rPr dirty="0" sz="1600" spc="9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procesat</a:t>
            </a:r>
            <a:endParaRPr sz="16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10">
                <a:latin typeface="Tahoma"/>
                <a:cs typeface="Tahoma"/>
              </a:rPr>
              <a:t>Multiplexarea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conexiunii</a:t>
            </a:r>
            <a:endParaRPr sz="16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"/>
              <a:tabLst>
                <a:tab pos="756285" algn="l"/>
                <a:tab pos="756920" algn="l"/>
              </a:tabLst>
            </a:pPr>
            <a:r>
              <a:rPr dirty="0" sz="1600" spc="-5">
                <a:latin typeface="Tahoma"/>
                <a:cs typeface="Tahoma"/>
              </a:rPr>
              <a:t>Tehnici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combinate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spcBef>
                <a:spcPts val="80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Stabileste</a:t>
            </a:r>
            <a:r>
              <a:rPr dirty="0" sz="2400" spc="-7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775330"/>
            <a:ext cx="8115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((clntSock=accept(servSock,(struct sockaddr </a:t>
            </a:r>
            <a:r>
              <a:rPr dirty="0" sz="1800" spc="-15">
                <a:solidFill>
                  <a:srgbClr val="FF0000"/>
                </a:solidFill>
                <a:latin typeface="Tahoma"/>
                <a:cs typeface="Tahoma"/>
              </a:rPr>
              <a:t>*)&amp;echoClntAddr,&amp;clntLen))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&lt; 0) 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DieWithError("accept()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1083310"/>
            <a:ext cx="70872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Accepta o noua</a:t>
            </a:r>
            <a:r>
              <a:rPr dirty="0" sz="2400" spc="-8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968" y="2241930"/>
            <a:ext cx="663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8480" algn="l"/>
                <a:tab pos="4703445" algn="l"/>
              </a:tabLst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echoStringLen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8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strlen(echoString);	/*	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lungimea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intrarii</a:t>
            </a:r>
            <a:r>
              <a:rPr dirty="0" sz="18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2790571"/>
            <a:ext cx="72669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trimite stringul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la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server</a:t>
            </a:r>
            <a:r>
              <a:rPr dirty="0" sz="18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 marL="297815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(send(sock, echoString, echoStringLen,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0)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!=</a:t>
            </a:r>
            <a:r>
              <a:rPr dirty="0" sz="18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echoStringLen)</a:t>
            </a:r>
            <a:endParaRPr sz="18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DieWithError("send()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s-a trimis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un numar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diferit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octeti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decit</a:t>
            </a:r>
            <a:r>
              <a:rPr dirty="0" sz="1800" spc="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cel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asteptat");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21632"/>
            <a:ext cx="3472179" cy="1844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Inchide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805504"/>
            <a:ext cx="442150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428" y="5634938"/>
            <a:ext cx="40176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469265" algn="l"/>
                <a:tab pos="469900" algn="l"/>
              </a:tabLst>
            </a:pPr>
            <a:r>
              <a:rPr dirty="0" sz="2400">
                <a:latin typeface="Tahoma"/>
                <a:cs typeface="Tahoma"/>
              </a:rPr>
              <a:t>Inchide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580" y="2320797"/>
            <a:ext cx="705230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/* primirea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mesajului de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la client</a:t>
            </a:r>
            <a:r>
              <a:rPr dirty="0" sz="1800" spc="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*/</a:t>
            </a:r>
            <a:endParaRPr sz="180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((recvMsgSize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recv(clntSocket, </a:t>
            </a:r>
            <a:r>
              <a:rPr dirty="0" sz="1800" spc="-30">
                <a:solidFill>
                  <a:srgbClr val="FF0000"/>
                </a:solidFill>
                <a:latin typeface="Tahoma"/>
                <a:cs typeface="Tahoma"/>
              </a:rPr>
              <a:t>echoBuffer,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RCVBUFSIZE,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0)) &lt; 0) 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DieWithError("recv()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failed");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Interactiunea TCP</a:t>
            </a:r>
            <a:r>
              <a:rPr dirty="0" spc="30"/>
              <a:t> </a:t>
            </a:r>
            <a:r>
              <a:rPr dirty="0" spc="-10"/>
              <a:t>Client/Server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3921632"/>
            <a:ext cx="3472179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6515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Clientul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84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latin typeface="Tahoma"/>
                <a:cs typeface="Tahoma"/>
              </a:rPr>
              <a:t>Stabileste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85"/>
              </a:spcBef>
              <a:buClr>
                <a:srgbClr val="3333CC"/>
              </a:buClr>
              <a:buSzPct val="60416"/>
              <a:buAutoNum type="arabicPeriod"/>
              <a:tabLst>
                <a:tab pos="545465" algn="l"/>
                <a:tab pos="546100" algn="l"/>
              </a:tabLst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Inchide</a:t>
            </a:r>
            <a:r>
              <a:rPr dirty="0" sz="24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3805504"/>
            <a:ext cx="447484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Serverul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Creaza un </a:t>
            </a:r>
            <a:r>
              <a:rPr dirty="0" sz="2400" spc="-5">
                <a:latin typeface="Tahoma"/>
                <a:cs typeface="Tahoma"/>
              </a:rPr>
              <a:t>soclu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TCP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Leaga </a:t>
            </a:r>
            <a:r>
              <a:rPr dirty="0" sz="2400" spc="-5">
                <a:latin typeface="Tahoma"/>
                <a:cs typeface="Tahoma"/>
              </a:rPr>
              <a:t>soclul </a:t>
            </a:r>
            <a:r>
              <a:rPr dirty="0" sz="2400">
                <a:latin typeface="Tahoma"/>
                <a:cs typeface="Tahoma"/>
              </a:rPr>
              <a:t>la un</a:t>
            </a:r>
            <a:r>
              <a:rPr dirty="0" sz="2400" spc="-5">
                <a:latin typeface="Tahoma"/>
                <a:cs typeface="Tahoma"/>
              </a:rPr>
              <a:t> port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Seteaza soclul pentru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afisare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AutoNum type="arabicPeriod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Repeta:</a:t>
            </a:r>
            <a:endParaRPr sz="2400">
              <a:latin typeface="Tahoma"/>
              <a:cs typeface="Tahoma"/>
            </a:endParaRPr>
          </a:p>
          <a:p>
            <a:pPr lvl="1" marL="927100" indent="-457834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927100" algn="l"/>
                <a:tab pos="927735" algn="l"/>
              </a:tabLst>
            </a:pPr>
            <a:r>
              <a:rPr dirty="0" sz="2400">
                <a:latin typeface="Tahoma"/>
                <a:cs typeface="Tahoma"/>
              </a:rPr>
              <a:t>Accepta o noua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conexiune</a:t>
            </a:r>
            <a:endParaRPr sz="2400">
              <a:latin typeface="Tahoma"/>
              <a:cs typeface="Tahoma"/>
            </a:endParaRPr>
          </a:p>
          <a:p>
            <a:pPr lvl="1" marL="927100" indent="-457834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927100" algn="l"/>
                <a:tab pos="927735" algn="l"/>
              </a:tabLst>
            </a:pPr>
            <a:r>
              <a:rPr dirty="0" sz="2400">
                <a:latin typeface="Tahoma"/>
                <a:cs typeface="Tahoma"/>
              </a:rPr>
              <a:t>Comunica</a:t>
            </a:r>
            <a:endParaRPr sz="2400">
              <a:latin typeface="Tahoma"/>
              <a:cs typeface="Tahoma"/>
            </a:endParaRPr>
          </a:p>
          <a:p>
            <a:pPr lvl="1" marL="927100" indent="-457834">
              <a:lnSpc>
                <a:spcPct val="100000"/>
              </a:lnSpc>
              <a:buClr>
                <a:srgbClr val="333399"/>
              </a:buClr>
              <a:buSzPct val="54166"/>
              <a:buAutoNum type="alphaLcPeriod"/>
              <a:tabLst>
                <a:tab pos="927100" algn="l"/>
                <a:tab pos="927735" algn="l"/>
              </a:tabLst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Inchide</a:t>
            </a:r>
            <a:r>
              <a:rPr dirty="0" sz="24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conexiunea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716" y="2821051"/>
            <a:ext cx="1228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ose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so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k);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4467" y="2821051"/>
            <a:ext cx="173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close(clntSocket)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8600" y="6629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70951" y="5521325"/>
            <a:ext cx="11430" cy="1108075"/>
          </a:xfrm>
          <a:custGeom>
            <a:avLst/>
            <a:gdLst/>
            <a:ahLst/>
            <a:cxnLst/>
            <a:rect l="l" t="t" r="r" b="b"/>
            <a:pathLst>
              <a:path w="11429" h="1108075">
                <a:moveTo>
                  <a:pt x="11049" y="11080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89623" y="5483225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812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1981200" h="76200">
                <a:moveTo>
                  <a:pt x="19812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1981200" y="50800"/>
                </a:lnTo>
                <a:lnTo>
                  <a:pt x="19812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0063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Comunicatie</a:t>
            </a:r>
            <a:r>
              <a:rPr dirty="0" sz="4400" spc="-105"/>
              <a:t> </a:t>
            </a:r>
            <a:r>
              <a:rPr dirty="0" sz="4400"/>
              <a:t>UDP/IP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676400" y="1905000"/>
            <a:ext cx="6002094" cy="4803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5065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Tipuri de</a:t>
            </a:r>
            <a:r>
              <a:rPr dirty="0" sz="4400" spc="-90"/>
              <a:t> </a:t>
            </a:r>
            <a:r>
              <a:rPr dirty="0" sz="4400"/>
              <a:t>primitive</a:t>
            </a:r>
            <a:endParaRPr sz="4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7437" y="3195637"/>
          <a:ext cx="3451860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/>
                <a:gridCol w="914400"/>
                <a:gridCol w="861694"/>
                <a:gridCol w="922020"/>
              </a:tblGrid>
              <a:tr h="466725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92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246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57437" y="4338637"/>
          <a:ext cx="3443604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/>
                <a:gridCol w="914400"/>
                <a:gridCol w="861694"/>
                <a:gridCol w="914400"/>
              </a:tblGrid>
              <a:tr h="466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246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92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59740" y="1948719"/>
            <a:ext cx="7708900" cy="46018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156970" indent="-343535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156970" algn="l"/>
                <a:tab pos="1157605" algn="l"/>
              </a:tabLst>
            </a:pPr>
            <a:r>
              <a:rPr dirty="0" sz="3200">
                <a:latin typeface="Tahoma"/>
                <a:cs typeface="Tahoma"/>
              </a:rPr>
              <a:t>Integer</a:t>
            </a:r>
            <a:endParaRPr sz="3200">
              <a:latin typeface="Tahoma"/>
              <a:cs typeface="Tahoma"/>
            </a:endParaRPr>
          </a:p>
          <a:p>
            <a:pPr lvl="1" marL="1558290" indent="-28702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557655" algn="l"/>
                <a:tab pos="1558290" algn="l"/>
              </a:tabLst>
            </a:pPr>
            <a:r>
              <a:rPr dirty="0" sz="2800" spc="-5">
                <a:latin typeface="Tahoma"/>
                <a:cs typeface="Tahoma"/>
              </a:rPr>
              <a:t>Reprezentarea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nativa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Tahoma"/>
                <a:cs typeface="Tahoma"/>
              </a:rPr>
              <a:t>Little-Endian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Big-Endian</a:t>
            </a:r>
            <a:endParaRPr sz="2400">
              <a:latin typeface="Tahoma"/>
              <a:cs typeface="Tahoma"/>
            </a:endParaRPr>
          </a:p>
          <a:p>
            <a:pPr lvl="1" marL="1558290" indent="-287020">
              <a:lnSpc>
                <a:spcPct val="100000"/>
              </a:lnSpc>
              <a:spcBef>
                <a:spcPts val="88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557655" algn="l"/>
                <a:tab pos="1558290" algn="l"/>
              </a:tabLst>
            </a:pPr>
            <a:r>
              <a:rPr dirty="0" sz="2800" spc="-5">
                <a:latin typeface="Tahoma"/>
                <a:cs typeface="Tahoma"/>
              </a:rPr>
              <a:t>Network byte order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(Big-Endian)</a:t>
            </a:r>
            <a:endParaRPr sz="2800">
              <a:latin typeface="Tahoma"/>
              <a:cs typeface="Tahoma"/>
            </a:endParaRPr>
          </a:p>
          <a:p>
            <a:pPr lvl="2" marL="1957070" indent="-2292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957705" algn="l"/>
              </a:tabLst>
            </a:pPr>
            <a:r>
              <a:rPr dirty="0" sz="2400">
                <a:latin typeface="Tahoma"/>
                <a:cs typeface="Tahoma"/>
              </a:rPr>
              <a:t>Utilizat pentru multi-byte, </a:t>
            </a:r>
            <a:r>
              <a:rPr dirty="0" sz="2400" spc="-5">
                <a:latin typeface="Tahoma"/>
                <a:cs typeface="Tahoma"/>
              </a:rPr>
              <a:t>schimbul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datelor</a:t>
            </a:r>
            <a:endParaRPr sz="2400">
              <a:latin typeface="Tahoma"/>
              <a:cs typeface="Tahoma"/>
            </a:endParaRPr>
          </a:p>
          <a:p>
            <a:pPr marL="195707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binare</a:t>
            </a:r>
            <a:endParaRPr sz="2400">
              <a:latin typeface="Tahoma"/>
              <a:cs typeface="Tahoma"/>
            </a:endParaRPr>
          </a:p>
          <a:p>
            <a:pPr lvl="2" marL="1957070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957705" algn="l"/>
              </a:tabLst>
            </a:pPr>
            <a:r>
              <a:rPr dirty="0" sz="2400">
                <a:latin typeface="Tahoma"/>
                <a:cs typeface="Tahoma"/>
              </a:rPr>
              <a:t>htonl(), htons(), ntohl(),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ntohs()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74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10"/>
              <a:t> </a:t>
            </a:r>
            <a:r>
              <a:rPr dirty="0" sz="4400"/>
              <a:t>UDP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613400" cy="33178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 b="1">
                <a:latin typeface="Tahoma"/>
                <a:cs typeface="Tahoma"/>
              </a:rPr>
              <a:t>socket() se va </a:t>
            </a:r>
            <a:r>
              <a:rPr dirty="0" sz="2000" spc="-5" b="1">
                <a:latin typeface="Tahoma"/>
                <a:cs typeface="Tahoma"/>
              </a:rPr>
              <a:t>folosi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SOCK_DGRAM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in </a:t>
            </a:r>
            <a:r>
              <a:rPr dirty="0" sz="2000" spc="-5">
                <a:latin typeface="Tahoma"/>
                <a:cs typeface="Tahoma"/>
              </a:rPr>
              <a:t>loc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SOCK_STREAM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Apelurile </a:t>
            </a:r>
            <a:r>
              <a:rPr dirty="0" sz="2000" spc="-5" b="1">
                <a:latin typeface="Tahoma"/>
                <a:cs typeface="Tahoma"/>
              </a:rPr>
              <a:t>listen(), accept(), connect()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nu </a:t>
            </a:r>
            <a:r>
              <a:rPr dirty="0" sz="2000" spc="-5">
                <a:latin typeface="Tahoma"/>
                <a:cs typeface="Tahoma"/>
              </a:rPr>
              <a:t>vor </a:t>
            </a:r>
            <a:r>
              <a:rPr dirty="0" sz="2000">
                <a:latin typeface="Tahoma"/>
                <a:cs typeface="Tahoma"/>
              </a:rPr>
              <a:t>mai </a:t>
            </a:r>
            <a:r>
              <a:rPr dirty="0" sz="2000" spc="-5">
                <a:latin typeface="Tahoma"/>
                <a:cs typeface="Tahoma"/>
              </a:rPr>
              <a:t>fi utilizate </a:t>
            </a:r>
            <a:r>
              <a:rPr dirty="0" sz="2000">
                <a:latin typeface="Tahoma"/>
                <a:cs typeface="Tahoma"/>
              </a:rPr>
              <a:t>in mod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uzual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Pentru citire/scriere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datagrame,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Tahoma"/>
                <a:cs typeface="Tahoma"/>
              </a:rPr>
              <a:t>se pot </a:t>
            </a:r>
            <a:r>
              <a:rPr dirty="0" sz="2000" spc="-5">
                <a:latin typeface="Tahoma"/>
                <a:cs typeface="Tahoma"/>
              </a:rPr>
              <a:t>folosi </a:t>
            </a:r>
            <a:r>
              <a:rPr dirty="0" sz="2000" spc="-5" b="1">
                <a:latin typeface="Tahoma"/>
                <a:cs typeface="Tahoma"/>
              </a:rPr>
              <a:t>sendto() </a:t>
            </a:r>
            <a:r>
              <a:rPr dirty="0" sz="2000" b="1">
                <a:latin typeface="Tahoma"/>
                <a:cs typeface="Tahoma"/>
              </a:rPr>
              <a:t>si </a:t>
            </a:r>
            <a:r>
              <a:rPr dirty="0" sz="2000" spc="-5" b="1">
                <a:latin typeface="Tahoma"/>
                <a:cs typeface="Tahoma"/>
              </a:rPr>
              <a:t>recvfrom(), respectiv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pot utiliza, mai </a:t>
            </a:r>
            <a:r>
              <a:rPr dirty="0" sz="2000" spc="-5">
                <a:latin typeface="Tahoma"/>
                <a:cs typeface="Tahoma"/>
              </a:rPr>
              <a:t>general, </a:t>
            </a:r>
            <a:r>
              <a:rPr dirty="0" sz="2000" b="1">
                <a:latin typeface="Tahoma"/>
                <a:cs typeface="Tahoma"/>
              </a:rPr>
              <a:t>send() si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recv()</a:t>
            </a:r>
            <a:endParaRPr sz="2000">
              <a:latin typeface="Tahoma"/>
              <a:cs typeface="Tahoma"/>
            </a:endParaRPr>
          </a:p>
          <a:p>
            <a:pPr marL="12700" marR="361950">
              <a:lnSpc>
                <a:spcPct val="120000"/>
              </a:lnSpc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Nimeni </a:t>
            </a:r>
            <a:r>
              <a:rPr dirty="0" sz="2000">
                <a:latin typeface="Tahoma"/>
                <a:cs typeface="Tahoma"/>
              </a:rPr>
              <a:t>nu garanteaza </a:t>
            </a:r>
            <a:r>
              <a:rPr dirty="0" sz="2000" spc="-5">
                <a:latin typeface="Tahoma"/>
                <a:cs typeface="Tahoma"/>
              </a:rPr>
              <a:t>ca </a:t>
            </a:r>
            <a:r>
              <a:rPr dirty="0" sz="2000">
                <a:latin typeface="Tahoma"/>
                <a:cs typeface="Tahoma"/>
              </a:rPr>
              <a:t>datele </a:t>
            </a:r>
            <a:r>
              <a:rPr dirty="0" sz="2000" spc="-5">
                <a:latin typeface="Tahoma"/>
                <a:cs typeface="Tahoma"/>
              </a:rPr>
              <a:t>expediate  </a:t>
            </a:r>
            <a:r>
              <a:rPr dirty="0" sz="2000">
                <a:latin typeface="Tahoma"/>
                <a:cs typeface="Tahoma"/>
              </a:rPr>
              <a:t>au ajuns la </a:t>
            </a:r>
            <a:r>
              <a:rPr dirty="0" sz="2000" spc="-5">
                <a:latin typeface="Tahoma"/>
                <a:cs typeface="Tahoma"/>
              </a:rPr>
              <a:t>destinatar </a:t>
            </a:r>
            <a:r>
              <a:rPr dirty="0" sz="2000">
                <a:latin typeface="Tahoma"/>
                <a:cs typeface="Tahoma"/>
              </a:rPr>
              <a:t>sau </a:t>
            </a:r>
            <a:r>
              <a:rPr dirty="0" sz="2000" spc="-5">
                <a:latin typeface="Tahoma"/>
                <a:cs typeface="Tahoma"/>
              </a:rPr>
              <a:t>ca </a:t>
            </a:r>
            <a:r>
              <a:rPr dirty="0" sz="2000">
                <a:latin typeface="Tahoma"/>
                <a:cs typeface="Tahoma"/>
              </a:rPr>
              <a:t>nu sint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duplicate!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74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10"/>
              <a:t> </a:t>
            </a:r>
            <a:r>
              <a:rPr dirty="0" sz="4400"/>
              <a:t>UDP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2133600" y="2270188"/>
            <a:ext cx="4911634" cy="433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74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10"/>
              <a:t> </a:t>
            </a:r>
            <a:r>
              <a:rPr dirty="0" sz="4400"/>
              <a:t>UDP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550659" cy="44157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 spc="-110">
                <a:latin typeface="Tahoma"/>
                <a:cs typeface="Tahoma"/>
              </a:rPr>
              <a:t>Socket‐urile </a:t>
            </a:r>
            <a:r>
              <a:rPr dirty="0" sz="2000">
                <a:latin typeface="Tahoma"/>
                <a:cs typeface="Tahoma"/>
              </a:rPr>
              <a:t>UDP </a:t>
            </a:r>
            <a:r>
              <a:rPr dirty="0" sz="2000" spc="-5">
                <a:latin typeface="Tahoma"/>
                <a:cs typeface="Tahoma"/>
              </a:rPr>
              <a:t>pot fi </a:t>
            </a:r>
            <a:r>
              <a:rPr dirty="0" sz="2000">
                <a:latin typeface="Tahoma"/>
                <a:cs typeface="Tahoma"/>
              </a:rPr>
              <a:t>conectate: </a:t>
            </a:r>
            <a:r>
              <a:rPr dirty="0" sz="2000" spc="-5">
                <a:latin typeface="Tahoma"/>
                <a:cs typeface="Tahoma"/>
              </a:rPr>
              <a:t>clientul </a:t>
            </a:r>
            <a:r>
              <a:rPr dirty="0" sz="2000">
                <a:latin typeface="Tahoma"/>
                <a:cs typeface="Tahoma"/>
              </a:rPr>
              <a:t>poate</a:t>
            </a:r>
            <a:r>
              <a:rPr dirty="0" sz="2000" spc="7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folosi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ahoma"/>
                <a:cs typeface="Tahoma"/>
              </a:rPr>
              <a:t>connect() pentru </a:t>
            </a:r>
            <a:r>
              <a:rPr dirty="0" sz="2000" b="1">
                <a:latin typeface="Tahoma"/>
                <a:cs typeface="Tahoma"/>
              </a:rPr>
              <a:t>a </a:t>
            </a:r>
            <a:r>
              <a:rPr dirty="0" sz="2000" spc="-5" b="1">
                <a:latin typeface="Tahoma"/>
                <a:cs typeface="Tahoma"/>
              </a:rPr>
              <a:t>specifica </a:t>
            </a:r>
            <a:r>
              <a:rPr dirty="0" sz="2000" b="1">
                <a:latin typeface="Tahoma"/>
                <a:cs typeface="Tahoma"/>
              </a:rPr>
              <a:t>adresa </a:t>
            </a:r>
            <a:r>
              <a:rPr dirty="0" sz="2000" spc="-5" b="1">
                <a:latin typeface="Tahoma"/>
                <a:cs typeface="Tahoma"/>
              </a:rPr>
              <a:t>(IP,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port)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punctului terminal </a:t>
            </a:r>
            <a:r>
              <a:rPr dirty="0" sz="2000">
                <a:latin typeface="Tahoma"/>
                <a:cs typeface="Tahoma"/>
              </a:rPr>
              <a:t>(serverul) –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pseudoconexiuni</a:t>
            </a:r>
            <a:endParaRPr sz="2000">
              <a:latin typeface="Tahoma"/>
              <a:cs typeface="Tahoma"/>
            </a:endParaRPr>
          </a:p>
          <a:p>
            <a:pPr marL="12700" marR="748665">
              <a:lnSpc>
                <a:spcPct val="120000"/>
              </a:lnSpc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Convenabil pentru </a:t>
            </a:r>
            <a:r>
              <a:rPr dirty="0" sz="2000" spc="-5">
                <a:latin typeface="Tahoma"/>
                <a:cs typeface="Tahoma"/>
              </a:rPr>
              <a:t>transmiterea </a:t>
            </a:r>
            <a:r>
              <a:rPr dirty="0" sz="2000">
                <a:latin typeface="Tahoma"/>
                <a:cs typeface="Tahoma"/>
              </a:rPr>
              <a:t>mai multor  datagrame la acelasi </a:t>
            </a:r>
            <a:r>
              <a:rPr dirty="0" sz="2000" spc="-5">
                <a:latin typeface="Tahoma"/>
                <a:cs typeface="Tahoma"/>
              </a:rPr>
              <a:t>server, fara </a:t>
            </a:r>
            <a:r>
              <a:rPr dirty="0" sz="2000">
                <a:latin typeface="Tahoma"/>
                <a:cs typeface="Tahoma"/>
              </a:rPr>
              <a:t>a mai </a:t>
            </a:r>
            <a:r>
              <a:rPr dirty="0" sz="2000" spc="-5">
                <a:latin typeface="Tahoma"/>
                <a:cs typeface="Tahoma"/>
              </a:rPr>
              <a:t>specifica  </a:t>
            </a:r>
            <a:r>
              <a:rPr dirty="0" sz="2000">
                <a:latin typeface="Tahoma"/>
                <a:cs typeface="Tahoma"/>
              </a:rPr>
              <a:t>adresa </a:t>
            </a:r>
            <a:r>
              <a:rPr dirty="0" sz="2000" spc="-5">
                <a:latin typeface="Tahoma"/>
                <a:cs typeface="Tahoma"/>
              </a:rPr>
              <a:t>serverului pentru fiecare </a:t>
            </a:r>
            <a:r>
              <a:rPr dirty="0" sz="2000">
                <a:latin typeface="Tahoma"/>
                <a:cs typeface="Tahoma"/>
              </a:rPr>
              <a:t>datagrama in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parte</a:t>
            </a:r>
            <a:endParaRPr sz="2000">
              <a:latin typeface="Tahoma"/>
              <a:cs typeface="Tahoma"/>
            </a:endParaRPr>
          </a:p>
          <a:p>
            <a:pPr marL="12700" marR="213995">
              <a:lnSpc>
                <a:spcPct val="120000"/>
              </a:lnSpc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UDP, </a:t>
            </a:r>
            <a:r>
              <a:rPr dirty="0" sz="2000" spc="-5" b="1">
                <a:latin typeface="Tahoma"/>
                <a:cs typeface="Tahoma"/>
              </a:rPr>
              <a:t>connect() </a:t>
            </a:r>
            <a:r>
              <a:rPr dirty="0" sz="2000" b="1">
                <a:latin typeface="Tahoma"/>
                <a:cs typeface="Tahoma"/>
              </a:rPr>
              <a:t>va retine </a:t>
            </a:r>
            <a:r>
              <a:rPr dirty="0" sz="2000" spc="-5" b="1">
                <a:latin typeface="Tahoma"/>
                <a:cs typeface="Tahoma"/>
              </a:rPr>
              <a:t>doar informatiile  </a:t>
            </a:r>
            <a:r>
              <a:rPr dirty="0" sz="2000">
                <a:latin typeface="Tahoma"/>
                <a:cs typeface="Tahoma"/>
              </a:rPr>
              <a:t>despre punctul </a:t>
            </a:r>
            <a:r>
              <a:rPr dirty="0" sz="2000" spc="-5">
                <a:latin typeface="Tahoma"/>
                <a:cs typeface="Tahoma"/>
              </a:rPr>
              <a:t>terminal, fara </a:t>
            </a:r>
            <a:r>
              <a:rPr dirty="0" sz="2000">
                <a:latin typeface="Tahoma"/>
                <a:cs typeface="Tahoma"/>
              </a:rPr>
              <a:t>a se </a:t>
            </a:r>
            <a:r>
              <a:rPr dirty="0" sz="2000" spc="-5">
                <a:latin typeface="Tahoma"/>
                <a:cs typeface="Tahoma"/>
              </a:rPr>
              <a:t>initia </a:t>
            </a:r>
            <a:r>
              <a:rPr dirty="0" sz="2000">
                <a:latin typeface="Tahoma"/>
                <a:cs typeface="Tahoma"/>
              </a:rPr>
              <a:t>nici un </a:t>
            </a:r>
            <a:r>
              <a:rPr dirty="0" sz="2000" spc="-5">
                <a:latin typeface="Tahoma"/>
                <a:cs typeface="Tahoma"/>
              </a:rPr>
              <a:t>schimb 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Desi </a:t>
            </a:r>
            <a:r>
              <a:rPr dirty="0" sz="2000" spc="-5" b="1">
                <a:latin typeface="Tahoma"/>
                <a:cs typeface="Tahoma"/>
              </a:rPr>
              <a:t>connect() </a:t>
            </a:r>
            <a:r>
              <a:rPr dirty="0" sz="2000" b="1">
                <a:latin typeface="Tahoma"/>
                <a:cs typeface="Tahoma"/>
              </a:rPr>
              <a:t>raporteaza succes, nu </a:t>
            </a:r>
            <a:r>
              <a:rPr dirty="0" sz="2000" spc="-5" b="1">
                <a:latin typeface="Tahoma"/>
                <a:cs typeface="Tahoma"/>
              </a:rPr>
              <a:t>inseamna</a:t>
            </a:r>
            <a:r>
              <a:rPr dirty="0" sz="2000" spc="-13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ca  </a:t>
            </a:r>
            <a:r>
              <a:rPr dirty="0" sz="2000">
                <a:latin typeface="Tahoma"/>
                <a:cs typeface="Tahoma"/>
              </a:rPr>
              <a:t>adresa </a:t>
            </a:r>
            <a:r>
              <a:rPr dirty="0" sz="2000" spc="-5">
                <a:latin typeface="Tahoma"/>
                <a:cs typeface="Tahoma"/>
              </a:rPr>
              <a:t>punctului terminal </a:t>
            </a:r>
            <a:r>
              <a:rPr dirty="0" sz="2000">
                <a:latin typeface="Tahoma"/>
                <a:cs typeface="Tahoma"/>
              </a:rPr>
              <a:t>e </a:t>
            </a:r>
            <a:r>
              <a:rPr dirty="0" sz="2000" spc="-5">
                <a:latin typeface="Tahoma"/>
                <a:cs typeface="Tahoma"/>
              </a:rPr>
              <a:t>valida </a:t>
            </a:r>
            <a:r>
              <a:rPr dirty="0" sz="2000">
                <a:latin typeface="Tahoma"/>
                <a:cs typeface="Tahoma"/>
              </a:rPr>
              <a:t>sau </a:t>
            </a:r>
            <a:r>
              <a:rPr dirty="0" sz="2000" spc="-5">
                <a:latin typeface="Tahoma"/>
                <a:cs typeface="Tahoma"/>
              </a:rPr>
              <a:t>serverul este  disponibil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74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10"/>
              <a:t> </a:t>
            </a:r>
            <a:r>
              <a:rPr dirty="0" sz="4400"/>
              <a:t>UDP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5259705" cy="25863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Font typeface="Tahoma"/>
              <a:buChar char="•"/>
              <a:tabLst>
                <a:tab pos="208279" algn="l"/>
              </a:tabLst>
            </a:pPr>
            <a:r>
              <a:rPr dirty="0" sz="2000" spc="-5" b="1">
                <a:latin typeface="Tahoma"/>
                <a:cs typeface="Tahoma"/>
              </a:rPr>
              <a:t>Pseudoconexiuni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UDP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Se poate utiliza </a:t>
            </a:r>
            <a:r>
              <a:rPr dirty="0" sz="2000" spc="-5" b="1">
                <a:latin typeface="Tahoma"/>
                <a:cs typeface="Tahoma"/>
              </a:rPr>
              <a:t>shutdown() pentru </a:t>
            </a:r>
            <a:r>
              <a:rPr dirty="0" sz="2000" b="1">
                <a:latin typeface="Tahoma"/>
                <a:cs typeface="Tahoma"/>
              </a:rPr>
              <a:t>a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opri</a:t>
            </a:r>
            <a:endParaRPr sz="2000">
              <a:latin typeface="Tahoma"/>
              <a:cs typeface="Tahoma"/>
            </a:endParaRPr>
          </a:p>
          <a:p>
            <a:pPr marL="12700" marR="1476375">
              <a:lnSpc>
                <a:spcPct val="120000"/>
              </a:lnSpc>
            </a:pPr>
            <a:r>
              <a:rPr dirty="0" sz="2000" spc="-5">
                <a:latin typeface="Tahoma"/>
                <a:cs typeface="Tahoma"/>
              </a:rPr>
              <a:t>directionat transmiterea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date,  </a:t>
            </a:r>
            <a:r>
              <a:rPr dirty="0" sz="2000">
                <a:latin typeface="Tahoma"/>
                <a:cs typeface="Tahoma"/>
              </a:rPr>
              <a:t>dar </a:t>
            </a:r>
            <a:r>
              <a:rPr dirty="0" sz="2000" spc="-5">
                <a:latin typeface="Tahoma"/>
                <a:cs typeface="Tahoma"/>
              </a:rPr>
              <a:t>nu </a:t>
            </a:r>
            <a:r>
              <a:rPr dirty="0" sz="2000">
                <a:latin typeface="Tahoma"/>
                <a:cs typeface="Tahoma"/>
              </a:rPr>
              <a:t>se </a:t>
            </a:r>
            <a:r>
              <a:rPr dirty="0" sz="2000" spc="-5">
                <a:latin typeface="Tahoma"/>
                <a:cs typeface="Tahoma"/>
              </a:rPr>
              <a:t>va trimite </a:t>
            </a:r>
            <a:r>
              <a:rPr dirty="0" sz="2000">
                <a:latin typeface="Tahoma"/>
                <a:cs typeface="Tahoma"/>
              </a:rPr>
              <a:t>nici un mesaj  partenerului de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conversatie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4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Primitiva </a:t>
            </a:r>
            <a:r>
              <a:rPr dirty="0" sz="2000" spc="-5" b="1">
                <a:latin typeface="Tahoma"/>
                <a:cs typeface="Tahoma"/>
              </a:rPr>
              <a:t>connect() poate fi</a:t>
            </a:r>
            <a:r>
              <a:rPr dirty="0" sz="2000" spc="-1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apelata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si pentru a </a:t>
            </a:r>
            <a:r>
              <a:rPr dirty="0" sz="2000" spc="-5">
                <a:latin typeface="Tahoma"/>
                <a:cs typeface="Tahoma"/>
              </a:rPr>
              <a:t>elimina </a:t>
            </a:r>
            <a:r>
              <a:rPr dirty="0" sz="2000">
                <a:latin typeface="Tahoma"/>
                <a:cs typeface="Tahoma"/>
              </a:rPr>
              <a:t>o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80">
                <a:latin typeface="Tahoma"/>
                <a:cs typeface="Tahoma"/>
              </a:rPr>
              <a:t>pseudo‐conexiune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3228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API</a:t>
            </a:r>
            <a:r>
              <a:rPr dirty="0" sz="4400" spc="-90"/>
              <a:t> </a:t>
            </a:r>
            <a:r>
              <a:rPr dirty="0" sz="4400" spc="-5"/>
              <a:t>retea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2049526"/>
            <a:ext cx="7084059" cy="319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105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Necesitatea </a:t>
            </a:r>
            <a:r>
              <a:rPr dirty="0" sz="2000" spc="-5">
                <a:latin typeface="Tahoma"/>
                <a:cs typeface="Tahoma"/>
              </a:rPr>
              <a:t>existentei unui API(Application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Programming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1622425" algn="l"/>
              </a:tabLst>
            </a:pPr>
            <a:r>
              <a:rPr dirty="0" sz="2000" spc="-5">
                <a:latin typeface="Tahoma"/>
                <a:cs typeface="Tahoma"/>
              </a:rPr>
              <a:t>Interface)	pentru realizarea </a:t>
            </a:r>
            <a:r>
              <a:rPr dirty="0" sz="2000">
                <a:latin typeface="Tahoma"/>
                <a:cs typeface="Tahoma"/>
              </a:rPr>
              <a:t>de aplicaţii în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reţea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Interfaţa </a:t>
            </a:r>
            <a:r>
              <a:rPr dirty="0" sz="2000">
                <a:latin typeface="Tahoma"/>
                <a:cs typeface="Tahoma"/>
              </a:rPr>
              <a:t>generică pentru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programare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Suport </a:t>
            </a:r>
            <a:r>
              <a:rPr dirty="0" sz="2000">
                <a:latin typeface="Tahoma"/>
                <a:cs typeface="Tahoma"/>
              </a:rPr>
              <a:t>pentru </a:t>
            </a:r>
            <a:r>
              <a:rPr dirty="0" sz="2000" spc="-5">
                <a:latin typeface="Tahoma"/>
                <a:cs typeface="Tahoma"/>
              </a:rPr>
              <a:t>comunicaţii </a:t>
            </a:r>
            <a:r>
              <a:rPr dirty="0" sz="2000" spc="-70">
                <a:latin typeface="Tahoma"/>
                <a:cs typeface="Tahoma"/>
              </a:rPr>
              <a:t>orientate‐conexiune </a:t>
            </a:r>
            <a:r>
              <a:rPr dirty="0" sz="2000">
                <a:latin typeface="Tahoma"/>
                <a:cs typeface="Tahoma"/>
              </a:rPr>
              <a:t>şi </a:t>
            </a:r>
            <a:r>
              <a:rPr dirty="0" sz="2000" spc="-5">
                <a:latin typeface="Tahoma"/>
                <a:cs typeface="Tahoma"/>
              </a:rPr>
              <a:t>prin</a:t>
            </a:r>
            <a:r>
              <a:rPr dirty="0" sz="2000" spc="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mesaje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Compatibilitate cu serviciile I/O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comune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Independenţa </a:t>
            </a:r>
            <a:r>
              <a:rPr dirty="0" sz="2000">
                <a:latin typeface="Tahoma"/>
                <a:cs typeface="Tahoma"/>
              </a:rPr>
              <a:t>de hardware şi de </a:t>
            </a:r>
            <a:r>
              <a:rPr dirty="0" sz="2000" spc="-5">
                <a:latin typeface="Tahoma"/>
                <a:cs typeface="Tahoma"/>
              </a:rPr>
              <a:t>sistemul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operare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Suport </a:t>
            </a:r>
            <a:r>
              <a:rPr dirty="0" sz="2000">
                <a:latin typeface="Tahoma"/>
                <a:cs typeface="Tahoma"/>
              </a:rPr>
              <a:t>pentru </a:t>
            </a:r>
            <a:r>
              <a:rPr dirty="0" sz="2000" spc="-5">
                <a:latin typeface="Tahoma"/>
                <a:cs typeface="Tahoma"/>
              </a:rPr>
              <a:t>familii </a:t>
            </a:r>
            <a:r>
              <a:rPr dirty="0" sz="2000">
                <a:latin typeface="Tahoma"/>
                <a:cs typeface="Tahoma"/>
              </a:rPr>
              <a:t>(suite) de protocoale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multiple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Independenţa în reprezentarea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adreselor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Oferirea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servicii </a:t>
            </a:r>
            <a:r>
              <a:rPr dirty="0" sz="2000">
                <a:latin typeface="Tahoma"/>
                <a:cs typeface="Tahoma"/>
              </a:rPr>
              <a:t>speciale pentru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aplicaţii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3021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Alte</a:t>
            </a:r>
            <a:r>
              <a:rPr dirty="0" sz="4400" spc="-85"/>
              <a:t> </a:t>
            </a:r>
            <a:r>
              <a:rPr dirty="0" sz="4400"/>
              <a:t>primitive|I/O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6490335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 b="1">
                <a:latin typeface="Tahoma"/>
                <a:cs typeface="Tahoma"/>
              </a:rPr>
              <a:t>readv()/writev() </a:t>
            </a:r>
            <a:r>
              <a:rPr dirty="0" sz="2000" b="1">
                <a:latin typeface="Tahoma"/>
                <a:cs typeface="Tahoma"/>
              </a:rPr>
              <a:t>– </a:t>
            </a:r>
            <a:r>
              <a:rPr dirty="0" sz="2000" spc="-5" b="1">
                <a:latin typeface="Tahoma"/>
                <a:cs typeface="Tahoma"/>
              </a:rPr>
              <a:t>Mai generale ca</a:t>
            </a:r>
            <a:r>
              <a:rPr dirty="0" sz="2000" spc="3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read()/write(),</a:t>
            </a:r>
            <a:endParaRPr sz="2000">
              <a:latin typeface="Tahoma"/>
              <a:cs typeface="Tahoma"/>
            </a:endParaRPr>
          </a:p>
          <a:p>
            <a:pPr marL="12700" marR="1497330">
              <a:lnSpc>
                <a:spcPct val="120000"/>
              </a:lnSpc>
            </a:pPr>
            <a:r>
              <a:rPr dirty="0" sz="2000">
                <a:latin typeface="Tahoma"/>
                <a:cs typeface="Tahoma"/>
              </a:rPr>
              <a:t>ofera posibilitatea de a </a:t>
            </a:r>
            <a:r>
              <a:rPr dirty="0" sz="2000" spc="-5">
                <a:latin typeface="Tahoma"/>
                <a:cs typeface="Tahoma"/>
              </a:rPr>
              <a:t>transmite </a:t>
            </a:r>
            <a:r>
              <a:rPr dirty="0" sz="2000">
                <a:latin typeface="Tahoma"/>
                <a:cs typeface="Tahoma"/>
              </a:rPr>
              <a:t>date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aflate  in </a:t>
            </a:r>
            <a:r>
              <a:rPr dirty="0" sz="2000" spc="-5">
                <a:latin typeface="Tahoma"/>
                <a:cs typeface="Tahoma"/>
              </a:rPr>
              <a:t>zone </a:t>
            </a:r>
            <a:r>
              <a:rPr dirty="0" sz="2000">
                <a:latin typeface="Tahoma"/>
                <a:cs typeface="Tahoma"/>
              </a:rPr>
              <a:t>necontigue de memorie  </a:t>
            </a:r>
            <a:r>
              <a:rPr dirty="0" sz="2000" spc="-5" b="1">
                <a:latin typeface="Tahoma"/>
                <a:cs typeface="Tahoma"/>
              </a:rPr>
              <a:t>recv()/send()</a:t>
            </a:r>
            <a:endParaRPr sz="2000">
              <a:latin typeface="Tahoma"/>
              <a:cs typeface="Tahoma"/>
            </a:endParaRPr>
          </a:p>
          <a:p>
            <a:pPr marL="12700" marR="1389380">
              <a:lnSpc>
                <a:spcPct val="115100"/>
              </a:lnSpc>
              <a:spcBef>
                <a:spcPts val="12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Ofera modalitati </a:t>
            </a:r>
            <a:r>
              <a:rPr dirty="0" sz="2000" spc="-5">
                <a:latin typeface="Tahoma"/>
                <a:cs typeface="Tahoma"/>
              </a:rPr>
              <a:t>de controlare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transmisiei 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e.g., </a:t>
            </a:r>
            <a:r>
              <a:rPr dirty="0" sz="2100" spc="-50" i="1">
                <a:latin typeface="Tahoma"/>
                <a:cs typeface="Tahoma"/>
              </a:rPr>
              <a:t>receptare/trimitere </a:t>
            </a:r>
            <a:r>
              <a:rPr dirty="0" sz="2100" spc="-55" i="1">
                <a:latin typeface="Tahoma"/>
                <a:cs typeface="Tahoma"/>
              </a:rPr>
              <a:t>de </a:t>
            </a:r>
            <a:r>
              <a:rPr dirty="0" sz="2100" spc="-50" i="1">
                <a:latin typeface="Tahoma"/>
                <a:cs typeface="Tahoma"/>
              </a:rPr>
              <a:t>packete  </a:t>
            </a:r>
            <a:r>
              <a:rPr dirty="0" sz="2000" spc="-45">
                <a:latin typeface="Tahoma"/>
                <a:cs typeface="Tahoma"/>
              </a:rPr>
              <a:t>“</a:t>
            </a:r>
            <a:r>
              <a:rPr dirty="0" sz="2100" spc="-45" i="1">
                <a:latin typeface="Tahoma"/>
                <a:cs typeface="Tahoma"/>
              </a:rPr>
              <a:t>outofband”,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45">
                <a:latin typeface="Tahoma"/>
                <a:cs typeface="Tahoma"/>
              </a:rPr>
              <a:t>“</a:t>
            </a:r>
            <a:r>
              <a:rPr dirty="0" sz="2100" spc="-45" i="1">
                <a:latin typeface="Tahoma"/>
                <a:cs typeface="Tahoma"/>
              </a:rPr>
              <a:t>urgent data”, </a:t>
            </a:r>
            <a:r>
              <a:rPr dirty="0" sz="2100" spc="-50" i="1">
                <a:latin typeface="Tahoma"/>
                <a:cs typeface="Tahoma"/>
              </a:rPr>
              <a:t>fara rutare</a:t>
            </a:r>
            <a:r>
              <a:rPr dirty="0" sz="2100" spc="-45" i="1">
                <a:latin typeface="Tahoma"/>
                <a:cs typeface="Tahoma"/>
              </a:rPr>
              <a:t> locala,…)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 spc="-5" b="1">
                <a:latin typeface="Tahoma"/>
                <a:cs typeface="Tahoma"/>
              </a:rPr>
              <a:t>recvmsg()/sendmsg()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Receptioneaza/transmite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mesaje,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5">
                <a:latin typeface="Tahoma"/>
                <a:cs typeface="Tahoma"/>
              </a:rPr>
              <a:t>extragindu‐le </a:t>
            </a:r>
            <a:r>
              <a:rPr dirty="0" sz="2000" spc="-5">
                <a:latin typeface="Tahoma"/>
                <a:cs typeface="Tahoma"/>
              </a:rPr>
              <a:t>din structura</a:t>
            </a:r>
            <a:r>
              <a:rPr dirty="0" sz="2000" spc="95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msghdr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8140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Alte</a:t>
            </a:r>
            <a:r>
              <a:rPr dirty="0" sz="4400" spc="-75"/>
              <a:t> </a:t>
            </a:r>
            <a:r>
              <a:rPr dirty="0" sz="4400"/>
              <a:t>primitive|informatii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2005326"/>
            <a:ext cx="6734809" cy="4034154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000" b="1">
                <a:latin typeface="Tahoma"/>
                <a:cs typeface="Tahoma"/>
              </a:rPr>
              <a:t>getsockname()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>
                <a:latin typeface="Tahoma"/>
                <a:cs typeface="Tahoma"/>
              </a:rPr>
              <a:t>– Returneaza numele </a:t>
            </a:r>
            <a:r>
              <a:rPr dirty="0" sz="2000" spc="-5">
                <a:latin typeface="Tahoma"/>
                <a:cs typeface="Tahoma"/>
              </a:rPr>
              <a:t>curent </a:t>
            </a:r>
            <a:r>
              <a:rPr dirty="0" sz="2000">
                <a:latin typeface="Tahoma"/>
                <a:cs typeface="Tahoma"/>
              </a:rPr>
              <a:t>al </a:t>
            </a:r>
            <a:r>
              <a:rPr dirty="0" sz="2000" spc="-5">
                <a:latin typeface="Tahoma"/>
                <a:cs typeface="Tahoma"/>
              </a:rPr>
              <a:t>unui </a:t>
            </a:r>
            <a:r>
              <a:rPr dirty="0" sz="2100" spc="-50" i="1">
                <a:latin typeface="Tahoma"/>
                <a:cs typeface="Tahoma"/>
              </a:rPr>
              <a:t>socket</a:t>
            </a:r>
            <a:r>
              <a:rPr dirty="0" sz="2100" spc="-130" i="1">
                <a:latin typeface="Tahoma"/>
                <a:cs typeface="Tahoma"/>
              </a:rPr>
              <a:t> </a:t>
            </a:r>
            <a:r>
              <a:rPr dirty="0" sz="2100" spc="-40" i="1">
                <a:latin typeface="Tahoma"/>
                <a:cs typeface="Tahoma"/>
              </a:rPr>
              <a:t>(local)</a:t>
            </a:r>
            <a:endParaRPr sz="21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59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adresa la </a:t>
            </a:r>
            <a:r>
              <a:rPr dirty="0" sz="2000" spc="-5">
                <a:latin typeface="Tahoma"/>
                <a:cs typeface="Tahoma"/>
              </a:rPr>
              <a:t>care </a:t>
            </a:r>
            <a:r>
              <a:rPr dirty="0" sz="2000">
                <a:latin typeface="Tahoma"/>
                <a:cs typeface="Tahoma"/>
              </a:rPr>
              <a:t>este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atasat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ahoma"/>
                <a:cs typeface="Tahoma"/>
              </a:rPr>
              <a:t>int getsockname( int sockfd, </a:t>
            </a:r>
            <a:r>
              <a:rPr dirty="0" sz="2000" spc="-5" b="1">
                <a:latin typeface="Tahoma"/>
                <a:cs typeface="Tahoma"/>
              </a:rPr>
              <a:t>struct </a:t>
            </a:r>
            <a:r>
              <a:rPr dirty="0" sz="2000" b="1">
                <a:latin typeface="Tahoma"/>
                <a:cs typeface="Tahoma"/>
              </a:rPr>
              <a:t>sockaddr</a:t>
            </a:r>
            <a:r>
              <a:rPr dirty="0" sz="2000" spc="-18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*name,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ahoma"/>
                <a:cs typeface="Tahoma"/>
              </a:rPr>
              <a:t>socklen_t </a:t>
            </a:r>
            <a:r>
              <a:rPr dirty="0" sz="2000" spc="-5" b="1">
                <a:latin typeface="Tahoma"/>
                <a:cs typeface="Tahoma"/>
              </a:rPr>
              <a:t>*namelen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ahoma"/>
                <a:cs typeface="Tahoma"/>
              </a:rPr>
              <a:t>getpeername()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– Returneaza informatii despre </a:t>
            </a:r>
            <a:r>
              <a:rPr dirty="0" sz="2000" spc="-5">
                <a:latin typeface="Tahoma"/>
                <a:cs typeface="Tahoma"/>
              </a:rPr>
              <a:t>celalalt capat </a:t>
            </a:r>
            <a:r>
              <a:rPr dirty="0" sz="2000">
                <a:latin typeface="Tahoma"/>
                <a:cs typeface="Tahoma"/>
              </a:rPr>
              <a:t>al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conexiunii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ahoma"/>
                <a:cs typeface="Tahoma"/>
              </a:rPr>
              <a:t>int getpeername( int </a:t>
            </a:r>
            <a:r>
              <a:rPr dirty="0" sz="2000" b="1">
                <a:latin typeface="Tahoma"/>
                <a:cs typeface="Tahoma"/>
              </a:rPr>
              <a:t>sockfd, </a:t>
            </a:r>
            <a:r>
              <a:rPr dirty="0" sz="2000" spc="-5" b="1">
                <a:latin typeface="Tahoma"/>
                <a:cs typeface="Tahoma"/>
              </a:rPr>
              <a:t>struct </a:t>
            </a:r>
            <a:r>
              <a:rPr dirty="0" sz="2000" b="1">
                <a:latin typeface="Tahoma"/>
                <a:cs typeface="Tahoma"/>
              </a:rPr>
              <a:t>sockaddr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*name,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ahoma"/>
                <a:cs typeface="Tahoma"/>
              </a:rPr>
              <a:t>socklen_t *namelen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);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279" y="3803980"/>
            <a:ext cx="21005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000000"/>
                </a:solidFill>
                <a:latin typeface="Tahoma"/>
                <a:cs typeface="Tahoma"/>
              </a:rPr>
              <a:t>Intrebari?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23228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API</a:t>
            </a:r>
            <a:r>
              <a:rPr dirty="0" sz="4400" spc="-90"/>
              <a:t> </a:t>
            </a:r>
            <a:r>
              <a:rPr dirty="0" sz="4400" spc="-5"/>
              <a:t>retea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723995"/>
            <a:ext cx="7258050" cy="2891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TCP/IP nu </a:t>
            </a:r>
            <a:r>
              <a:rPr dirty="0" sz="2000" spc="-5">
                <a:latin typeface="Tahoma"/>
                <a:cs typeface="Tahoma"/>
              </a:rPr>
              <a:t>include definirea unui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  <a:p>
            <a:pPr marL="208279" indent="-196215">
              <a:lnSpc>
                <a:spcPct val="100000"/>
              </a:lnSpc>
              <a:spcBef>
                <a:spcPts val="480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pot utiliza mai multe </a:t>
            </a:r>
            <a:r>
              <a:rPr dirty="0" sz="2000" spc="-185">
                <a:latin typeface="Tahoma"/>
                <a:cs typeface="Tahoma"/>
              </a:rPr>
              <a:t>API‐uri </a:t>
            </a:r>
            <a:r>
              <a:rPr dirty="0" sz="2000" spc="-5">
                <a:latin typeface="Tahoma"/>
                <a:cs typeface="Tahoma"/>
              </a:rPr>
              <a:t>pentru </a:t>
            </a:r>
            <a:r>
              <a:rPr dirty="0" sz="2000">
                <a:latin typeface="Tahoma"/>
                <a:cs typeface="Tahoma"/>
              </a:rPr>
              <a:t>programarea</a:t>
            </a:r>
            <a:r>
              <a:rPr dirty="0" sz="2000" spc="-3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aplicatiilor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Internet </a:t>
            </a:r>
            <a:r>
              <a:rPr dirty="0" sz="2000">
                <a:latin typeface="Tahoma"/>
                <a:cs typeface="Tahoma"/>
              </a:rPr>
              <a:t>(TCP/IP)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SzPct val="95238"/>
              <a:buFont typeface="Tahoma"/>
              <a:buChar char="–"/>
              <a:tabLst>
                <a:tab pos="231140" algn="l"/>
              </a:tabLst>
            </a:pPr>
            <a:r>
              <a:rPr dirty="0" sz="2100" spc="-180" i="1">
                <a:latin typeface="Tahoma"/>
                <a:cs typeface="Tahoma"/>
              </a:rPr>
              <a:t>Socket‐uri </a:t>
            </a:r>
            <a:r>
              <a:rPr dirty="0" sz="2100" spc="-65" i="1">
                <a:latin typeface="Tahoma"/>
                <a:cs typeface="Tahoma"/>
              </a:rPr>
              <a:t>BSD </a:t>
            </a:r>
            <a:r>
              <a:rPr dirty="0" sz="2100" spc="-50" i="1">
                <a:latin typeface="Tahoma"/>
                <a:cs typeface="Tahoma"/>
              </a:rPr>
              <a:t>(Berkeley </a:t>
            </a:r>
            <a:r>
              <a:rPr dirty="0" sz="2100" spc="-55" i="1">
                <a:latin typeface="Tahoma"/>
                <a:cs typeface="Tahoma"/>
              </a:rPr>
              <a:t>System</a:t>
            </a:r>
            <a:r>
              <a:rPr dirty="0" sz="2100" spc="114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Distribution)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TLI </a:t>
            </a:r>
            <a:r>
              <a:rPr dirty="0" sz="2000" spc="-45">
                <a:latin typeface="Tahoma"/>
                <a:cs typeface="Tahoma"/>
              </a:rPr>
              <a:t>(</a:t>
            </a:r>
            <a:r>
              <a:rPr dirty="0" sz="2100" spc="-45" i="1">
                <a:latin typeface="Tahoma"/>
                <a:cs typeface="Tahoma"/>
              </a:rPr>
              <a:t>Transport </a:t>
            </a:r>
            <a:r>
              <a:rPr dirty="0" sz="2100" spc="-50" i="1">
                <a:latin typeface="Tahoma"/>
                <a:cs typeface="Tahoma"/>
              </a:rPr>
              <a:t>Layer </a:t>
            </a:r>
            <a:r>
              <a:rPr dirty="0" sz="2100" spc="-45" i="1">
                <a:latin typeface="Tahoma"/>
                <a:cs typeface="Tahoma"/>
              </a:rPr>
              <a:t>Interface) </a:t>
            </a:r>
            <a:r>
              <a:rPr dirty="0" sz="2100" spc="-55" i="1">
                <a:latin typeface="Tahoma"/>
                <a:cs typeface="Tahoma"/>
              </a:rPr>
              <a:t>– AT&amp;T,</a:t>
            </a:r>
            <a:r>
              <a:rPr dirty="0" sz="2100" spc="-7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XTI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64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Winsock1 </a:t>
            </a:r>
            <a:r>
              <a:rPr dirty="0" sz="2000" spc="-5">
                <a:latin typeface="Tahoma"/>
                <a:cs typeface="Tahoma"/>
              </a:rPr>
              <a:t>şi </a:t>
            </a:r>
            <a:r>
              <a:rPr dirty="0" sz="2000">
                <a:latin typeface="Tahoma"/>
                <a:cs typeface="Tahoma"/>
              </a:rPr>
              <a:t>2 de la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Microsoft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MacTCP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Funcţii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oferite: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517" y="5118353"/>
            <a:ext cx="161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Wingdings"/>
                <a:cs typeface="Wingdings"/>
              </a:rPr>
              <a:t>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517" y="5484063"/>
            <a:ext cx="161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Wingdings"/>
                <a:cs typeface="Wingdings"/>
              </a:rPr>
              <a:t>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517" y="5849823"/>
            <a:ext cx="161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Wingdings"/>
                <a:cs typeface="Wingdings"/>
              </a:rPr>
              <a:t>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4517" y="6215583"/>
            <a:ext cx="161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Wingdings"/>
                <a:cs typeface="Wingdings"/>
              </a:rPr>
              <a:t>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517" y="4589373"/>
            <a:ext cx="638556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15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dirty="0" sz="2000">
                <a:latin typeface="Tahoma"/>
                <a:cs typeface="Tahoma"/>
              </a:rPr>
              <a:t>specificare de puncte </a:t>
            </a:r>
            <a:r>
              <a:rPr dirty="0" sz="2000" spc="-5">
                <a:latin typeface="Tahoma"/>
                <a:cs typeface="Tahoma"/>
              </a:rPr>
              <a:t>terminale </a:t>
            </a:r>
            <a:r>
              <a:rPr dirty="0" sz="2000">
                <a:latin typeface="Tahoma"/>
                <a:cs typeface="Tahoma"/>
              </a:rPr>
              <a:t>locale şi la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distanţă,  iniţiere şi acceptare de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conexiuni,</a:t>
            </a:r>
            <a:endParaRPr sz="2000">
              <a:latin typeface="Tahoma"/>
              <a:cs typeface="Tahoma"/>
            </a:endParaRPr>
          </a:p>
          <a:p>
            <a:pPr marL="584200" marR="2446655">
              <a:lnSpc>
                <a:spcPct val="120000"/>
              </a:lnSpc>
            </a:pPr>
            <a:r>
              <a:rPr dirty="0" sz="2000" spc="-5">
                <a:latin typeface="Tahoma"/>
                <a:cs typeface="Tahoma"/>
              </a:rPr>
              <a:t>trimitere </a:t>
            </a:r>
            <a:r>
              <a:rPr dirty="0" sz="2000">
                <a:latin typeface="Tahoma"/>
                <a:cs typeface="Tahoma"/>
              </a:rPr>
              <a:t>şi </a:t>
            </a:r>
            <a:r>
              <a:rPr dirty="0" sz="2000" spc="-5">
                <a:latin typeface="Tahoma"/>
                <a:cs typeface="Tahoma"/>
              </a:rPr>
              <a:t>receptare </a:t>
            </a:r>
            <a:r>
              <a:rPr dirty="0" sz="2000">
                <a:latin typeface="Tahoma"/>
                <a:cs typeface="Tahoma"/>
              </a:rPr>
              <a:t>de date,  </a:t>
            </a:r>
            <a:r>
              <a:rPr dirty="0" sz="2000" spc="-5">
                <a:latin typeface="Tahoma"/>
                <a:cs typeface="Tahoma"/>
              </a:rPr>
              <a:t>terminare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conexiune,</a:t>
            </a:r>
            <a:endParaRPr sz="20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tratare </a:t>
            </a:r>
            <a:r>
              <a:rPr dirty="0" sz="2000" spc="-5">
                <a:latin typeface="Tahoma"/>
                <a:cs typeface="Tahoma"/>
              </a:rPr>
              <a:t>erori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658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Socket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709865"/>
            <a:ext cx="7301230" cy="35153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90"/>
              </a:spcBef>
              <a:buSzPct val="95238"/>
              <a:buFont typeface="Tahoma"/>
              <a:buChar char="•"/>
              <a:tabLst>
                <a:tab pos="208279" algn="l"/>
              </a:tabLst>
            </a:pPr>
            <a:r>
              <a:rPr dirty="0" sz="2100" spc="-185" i="1">
                <a:latin typeface="Tahoma"/>
                <a:cs typeface="Tahoma"/>
              </a:rPr>
              <a:t>Socket‐uri </a:t>
            </a:r>
            <a:r>
              <a:rPr dirty="0" sz="2100" spc="-70" i="1">
                <a:latin typeface="Tahoma"/>
                <a:cs typeface="Tahoma"/>
              </a:rPr>
              <a:t>BSD </a:t>
            </a:r>
            <a:r>
              <a:rPr dirty="0" sz="2100" spc="-50" i="1">
                <a:latin typeface="Tahoma"/>
                <a:cs typeface="Tahoma"/>
              </a:rPr>
              <a:t>(Berkeley </a:t>
            </a:r>
            <a:r>
              <a:rPr dirty="0" sz="2100" spc="-60" i="1">
                <a:latin typeface="Tahoma"/>
                <a:cs typeface="Tahoma"/>
              </a:rPr>
              <a:t>System</a:t>
            </a:r>
            <a:r>
              <a:rPr dirty="0" sz="2100" spc="-32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Distribution)</a:t>
            </a:r>
            <a:endParaRPr sz="2100">
              <a:latin typeface="Tahoma"/>
              <a:cs typeface="Tahoma"/>
            </a:endParaRPr>
          </a:p>
          <a:p>
            <a:pPr marL="208915" marR="5080" indent="-208915">
              <a:lnSpc>
                <a:spcPct val="100000"/>
              </a:lnSpc>
              <a:spcBef>
                <a:spcPts val="459"/>
              </a:spcBef>
              <a:buChar char="•"/>
              <a:tabLst>
                <a:tab pos="208915" algn="l"/>
              </a:tabLst>
            </a:pPr>
            <a:r>
              <a:rPr dirty="0" sz="2000" spc="-5">
                <a:latin typeface="Tahoma"/>
                <a:cs typeface="Tahoma"/>
              </a:rPr>
              <a:t>Facilitate generala, independenta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hardware, </a:t>
            </a:r>
            <a:r>
              <a:rPr dirty="0" sz="2000">
                <a:latin typeface="Tahoma"/>
                <a:cs typeface="Tahoma"/>
              </a:rPr>
              <a:t>protocol </a:t>
            </a:r>
            <a:r>
              <a:rPr dirty="0" sz="2000" spc="-5">
                <a:latin typeface="Tahoma"/>
                <a:cs typeface="Tahoma"/>
              </a:rPr>
              <a:t>si tipul 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transmitere, </a:t>
            </a:r>
            <a:r>
              <a:rPr dirty="0" sz="2000">
                <a:latin typeface="Tahoma"/>
                <a:cs typeface="Tahoma"/>
              </a:rPr>
              <a:t>pentru </a:t>
            </a:r>
            <a:r>
              <a:rPr dirty="0" sz="2000" spc="-5">
                <a:latin typeface="Tahoma"/>
                <a:cs typeface="Tahoma"/>
              </a:rPr>
              <a:t>comunicarea </a:t>
            </a:r>
            <a:r>
              <a:rPr dirty="0" sz="2000">
                <a:latin typeface="Tahoma"/>
                <a:cs typeface="Tahoma"/>
              </a:rPr>
              <a:t>intre </a:t>
            </a:r>
            <a:r>
              <a:rPr dirty="0" sz="2000" spc="-5">
                <a:latin typeface="Tahoma"/>
                <a:cs typeface="Tahoma"/>
              </a:rPr>
              <a:t>procese </a:t>
            </a:r>
            <a:r>
              <a:rPr dirty="0" sz="2000">
                <a:latin typeface="Tahoma"/>
                <a:cs typeface="Tahoma"/>
              </a:rPr>
              <a:t>aflate pe  masini </a:t>
            </a:r>
            <a:r>
              <a:rPr dirty="0" sz="2000" spc="-5">
                <a:latin typeface="Tahoma"/>
                <a:cs typeface="Tahoma"/>
              </a:rPr>
              <a:t>diferite,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retea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Suporta </a:t>
            </a:r>
            <a:r>
              <a:rPr dirty="0" sz="2000">
                <a:latin typeface="Tahoma"/>
                <a:cs typeface="Tahoma"/>
              </a:rPr>
              <a:t>pentru </a:t>
            </a:r>
            <a:r>
              <a:rPr dirty="0" sz="2000" spc="-5">
                <a:latin typeface="Tahoma"/>
                <a:cs typeface="Tahoma"/>
              </a:rPr>
              <a:t>familii multiple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protocoale</a:t>
            </a:r>
            <a:endParaRPr sz="2000">
              <a:latin typeface="Tahoma"/>
              <a:cs typeface="Tahoma"/>
            </a:endParaRPr>
          </a:p>
          <a:p>
            <a:pPr marL="231140" marR="333375" indent="-231140">
              <a:lnSpc>
                <a:spcPts val="2400"/>
              </a:lnSpc>
              <a:spcBef>
                <a:spcPts val="56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Protocolul domeniului </a:t>
            </a:r>
            <a:r>
              <a:rPr dirty="0" sz="2000">
                <a:latin typeface="Tahoma"/>
                <a:cs typeface="Tahoma"/>
              </a:rPr>
              <a:t>UNIX pentru </a:t>
            </a:r>
            <a:r>
              <a:rPr dirty="0" sz="2000" spc="-5">
                <a:latin typeface="Tahoma"/>
                <a:cs typeface="Tahoma"/>
              </a:rPr>
              <a:t>comunicatii </a:t>
            </a:r>
            <a:r>
              <a:rPr dirty="0" sz="2000">
                <a:latin typeface="Tahoma"/>
                <a:cs typeface="Tahoma"/>
              </a:rPr>
              <a:t>(locale) intre  masini UNIX </a:t>
            </a:r>
            <a:r>
              <a:rPr dirty="0" sz="2000" spc="-35">
                <a:latin typeface="Tahoma"/>
                <a:cs typeface="Tahoma"/>
              </a:rPr>
              <a:t>(</a:t>
            </a:r>
            <a:r>
              <a:rPr dirty="0" sz="2100" spc="-35" i="1">
                <a:latin typeface="Tahoma"/>
                <a:cs typeface="Tahoma"/>
              </a:rPr>
              <a:t>e.g.,</a:t>
            </a:r>
            <a:r>
              <a:rPr dirty="0" sz="2100" spc="-110" i="1">
                <a:latin typeface="Tahoma"/>
                <a:cs typeface="Tahoma"/>
              </a:rPr>
              <a:t> </a:t>
            </a:r>
            <a:r>
              <a:rPr dirty="0" sz="2100" spc="-55" i="1">
                <a:latin typeface="Tahoma"/>
                <a:cs typeface="Tahoma"/>
              </a:rPr>
              <a:t>uucp)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0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Protocolul domeniului Internet folosind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TCP/IP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Altele: XNS Xerox,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ISO/OSI,…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Independenţă în reprezentarea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adreselor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658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Socket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50694"/>
            <a:ext cx="6844030" cy="16891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SzPct val="5937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Similar </a:t>
            </a:r>
            <a:r>
              <a:rPr dirty="0" sz="3200">
                <a:latin typeface="Tahoma"/>
                <a:cs typeface="Tahoma"/>
              </a:rPr>
              <a:t>unui </a:t>
            </a:r>
            <a:r>
              <a:rPr dirty="0" sz="3200" spc="-5">
                <a:latin typeface="Tahoma"/>
                <a:cs typeface="Tahoma"/>
              </a:rPr>
              <a:t>descriptor </a:t>
            </a:r>
            <a:r>
              <a:rPr dirty="0" sz="3200">
                <a:latin typeface="Tahoma"/>
                <a:cs typeface="Tahoma"/>
              </a:rPr>
              <a:t>de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fisier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ts val="3840"/>
              </a:lnSpc>
              <a:spcBef>
                <a:spcPts val="900"/>
              </a:spcBef>
              <a:buClr>
                <a:srgbClr val="3333CC"/>
              </a:buClr>
              <a:buSzPct val="5937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Diferente </a:t>
            </a:r>
            <a:r>
              <a:rPr dirty="0" sz="3200">
                <a:latin typeface="Tahoma"/>
                <a:cs typeface="Tahoma"/>
              </a:rPr>
              <a:t>apar la </a:t>
            </a:r>
            <a:r>
              <a:rPr dirty="0" sz="3200" spc="-5">
                <a:latin typeface="Tahoma"/>
                <a:cs typeface="Tahoma"/>
              </a:rPr>
              <a:t>creare </a:t>
            </a:r>
            <a:r>
              <a:rPr dirty="0" sz="3200">
                <a:latin typeface="Tahoma"/>
                <a:cs typeface="Tahoma"/>
              </a:rPr>
              <a:t>şi la diferite  operaţiuni de </a:t>
            </a:r>
            <a:r>
              <a:rPr dirty="0" sz="3200" spc="-5">
                <a:latin typeface="Tahoma"/>
                <a:cs typeface="Tahoma"/>
              </a:rPr>
              <a:t>control </a:t>
            </a:r>
            <a:r>
              <a:rPr dirty="0" sz="3200">
                <a:latin typeface="Tahoma"/>
                <a:cs typeface="Tahoma"/>
              </a:rPr>
              <a:t>a </a:t>
            </a:r>
            <a:r>
              <a:rPr dirty="0" sz="3350" spc="-235" i="1">
                <a:latin typeface="Tahoma"/>
                <a:cs typeface="Tahoma"/>
              </a:rPr>
              <a:t>socket‐urilor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6021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Client/server</a:t>
            </a:r>
            <a:r>
              <a:rPr dirty="0" sz="4400" spc="-100"/>
              <a:t> </a:t>
            </a:r>
            <a:r>
              <a:rPr dirty="0" sz="4400" spc="-5"/>
              <a:t>TCP|server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2005326"/>
            <a:ext cx="7365365" cy="440245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450"/>
              </a:spcBef>
              <a:buChar char="•"/>
              <a:tabLst>
                <a:tab pos="208279" algn="l"/>
              </a:tabLst>
            </a:pPr>
            <a:r>
              <a:rPr dirty="0" sz="2000">
                <a:latin typeface="Tahoma"/>
                <a:cs typeface="Tahoma"/>
              </a:rPr>
              <a:t>Modelul </a:t>
            </a:r>
            <a:r>
              <a:rPr dirty="0" sz="2000" spc="-5">
                <a:latin typeface="Tahoma"/>
                <a:cs typeface="Tahoma"/>
              </a:rPr>
              <a:t>unui server </a:t>
            </a:r>
            <a:r>
              <a:rPr dirty="0" sz="2000">
                <a:latin typeface="Tahoma"/>
                <a:cs typeface="Tahoma"/>
              </a:rPr>
              <a:t>TCP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iterativ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5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Creare </a:t>
            </a:r>
            <a:r>
              <a:rPr dirty="0" sz="2100" spc="-50" i="1">
                <a:latin typeface="Tahoma"/>
                <a:cs typeface="Tahoma"/>
              </a:rPr>
              <a:t>socket pentru </a:t>
            </a:r>
            <a:r>
              <a:rPr dirty="0" sz="2100" spc="-45" i="1">
                <a:latin typeface="Tahoma"/>
                <a:cs typeface="Tahoma"/>
              </a:rPr>
              <a:t>tratarea </a:t>
            </a:r>
            <a:r>
              <a:rPr dirty="0" sz="2100" spc="-50" i="1">
                <a:latin typeface="Tahoma"/>
                <a:cs typeface="Tahoma"/>
              </a:rPr>
              <a:t>conexiunilor </a:t>
            </a:r>
            <a:r>
              <a:rPr dirty="0" sz="2100" spc="-55" i="1">
                <a:latin typeface="Tahoma"/>
                <a:cs typeface="Tahoma"/>
              </a:rPr>
              <a:t>cu </a:t>
            </a:r>
            <a:r>
              <a:rPr dirty="0" sz="2100" spc="-40" i="1">
                <a:latin typeface="Tahoma"/>
                <a:cs typeface="Tahoma"/>
              </a:rPr>
              <a:t>clientii:</a:t>
            </a:r>
            <a:r>
              <a:rPr dirty="0" sz="2100" spc="8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socket()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Pregatirea structurilor </a:t>
            </a:r>
            <a:r>
              <a:rPr dirty="0" sz="2000">
                <a:latin typeface="Tahoma"/>
                <a:cs typeface="Tahoma"/>
              </a:rPr>
              <a:t>de date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(sockaddr_in)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80"/>
              </a:spcBef>
              <a:buChar char="–"/>
              <a:tabLst>
                <a:tab pos="231140" algn="l"/>
              </a:tabLst>
            </a:pPr>
            <a:r>
              <a:rPr dirty="0" sz="2000">
                <a:latin typeface="Tahoma"/>
                <a:cs typeface="Tahoma"/>
              </a:rPr>
              <a:t>Atasarea </a:t>
            </a:r>
            <a:r>
              <a:rPr dirty="0" sz="2100" spc="-165" i="1">
                <a:latin typeface="Tahoma"/>
                <a:cs typeface="Tahoma"/>
              </a:rPr>
              <a:t>socket‐ului </a:t>
            </a:r>
            <a:r>
              <a:rPr dirty="0" sz="2100" spc="-40" i="1">
                <a:latin typeface="Tahoma"/>
                <a:cs typeface="Tahoma"/>
              </a:rPr>
              <a:t>la </a:t>
            </a:r>
            <a:r>
              <a:rPr dirty="0" sz="2100" spc="-50" i="1">
                <a:latin typeface="Tahoma"/>
                <a:cs typeface="Tahoma"/>
              </a:rPr>
              <a:t>adresa </a:t>
            </a:r>
            <a:r>
              <a:rPr dirty="0" sz="2100" spc="-45" i="1">
                <a:latin typeface="Tahoma"/>
                <a:cs typeface="Tahoma"/>
              </a:rPr>
              <a:t>locala </a:t>
            </a:r>
            <a:r>
              <a:rPr dirty="0" sz="2100" spc="-40" i="1">
                <a:latin typeface="Tahoma"/>
                <a:cs typeface="Tahoma"/>
              </a:rPr>
              <a:t>(port):</a:t>
            </a:r>
            <a:r>
              <a:rPr dirty="0" sz="2100" spc="55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bind()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Pregatirea </a:t>
            </a:r>
            <a:r>
              <a:rPr dirty="0" sz="2100" spc="-165" i="1">
                <a:latin typeface="Tahoma"/>
                <a:cs typeface="Tahoma"/>
              </a:rPr>
              <a:t>socket‐ului </a:t>
            </a:r>
            <a:r>
              <a:rPr dirty="0" sz="2100" spc="-50" i="1">
                <a:latin typeface="Tahoma"/>
                <a:cs typeface="Tahoma"/>
              </a:rPr>
              <a:t>pentru ascultarea</a:t>
            </a:r>
            <a:r>
              <a:rPr dirty="0" sz="2100" spc="65" i="1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portului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Tahoma"/>
                <a:cs typeface="Tahoma"/>
              </a:rPr>
              <a:t>in </a:t>
            </a:r>
            <a:r>
              <a:rPr dirty="0" sz="2000" spc="-5">
                <a:latin typeface="Tahoma"/>
                <a:cs typeface="Tahoma"/>
              </a:rPr>
              <a:t>vederea stabilirii conexiunii </a:t>
            </a:r>
            <a:r>
              <a:rPr dirty="0" sz="2000">
                <a:latin typeface="Tahoma"/>
                <a:cs typeface="Tahoma"/>
              </a:rPr>
              <a:t>cu </a:t>
            </a:r>
            <a:r>
              <a:rPr dirty="0" sz="2000" spc="-5">
                <a:latin typeface="Tahoma"/>
                <a:cs typeface="Tahoma"/>
              </a:rPr>
              <a:t>clientii:</a:t>
            </a:r>
            <a:r>
              <a:rPr dirty="0" sz="2000" spc="20">
                <a:latin typeface="Tahoma"/>
                <a:cs typeface="Tahoma"/>
              </a:rPr>
              <a:t> </a:t>
            </a:r>
            <a:r>
              <a:rPr dirty="0" sz="2100" spc="-40" i="1">
                <a:latin typeface="Tahoma"/>
                <a:cs typeface="Tahoma"/>
              </a:rPr>
              <a:t>listen()</a:t>
            </a:r>
            <a:endParaRPr sz="2100">
              <a:latin typeface="Tahoma"/>
              <a:cs typeface="Tahoma"/>
            </a:endParaRPr>
          </a:p>
          <a:p>
            <a:pPr marL="12700" marR="998219">
              <a:lnSpc>
                <a:spcPct val="115799"/>
              </a:lnSpc>
              <a:spcBef>
                <a:spcPts val="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Asteptarea realizarii </a:t>
            </a:r>
            <a:r>
              <a:rPr dirty="0" sz="2000">
                <a:latin typeface="Tahoma"/>
                <a:cs typeface="Tahoma"/>
              </a:rPr>
              <a:t>unei </a:t>
            </a:r>
            <a:r>
              <a:rPr dirty="0" sz="2000" spc="-5">
                <a:latin typeface="Tahoma"/>
                <a:cs typeface="Tahoma"/>
              </a:rPr>
              <a:t>conexiuni cu un </a:t>
            </a:r>
            <a:r>
              <a:rPr dirty="0" sz="2000">
                <a:latin typeface="Tahoma"/>
                <a:cs typeface="Tahoma"/>
              </a:rPr>
              <a:t>anumit </a:t>
            </a:r>
            <a:r>
              <a:rPr dirty="0" sz="2000" spc="-5">
                <a:latin typeface="Tahoma"/>
                <a:cs typeface="Tahoma"/>
              </a:rPr>
              <a:t>client  </a:t>
            </a:r>
            <a:r>
              <a:rPr dirty="0" sz="2000">
                <a:latin typeface="Tahoma"/>
                <a:cs typeface="Tahoma"/>
              </a:rPr>
              <a:t>(deschidere pasiva):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accept()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Procesarea cererilor clientului, </a:t>
            </a:r>
            <a:r>
              <a:rPr dirty="0" sz="2000" spc="-110">
                <a:latin typeface="Tahoma"/>
                <a:cs typeface="Tahoma"/>
              </a:rPr>
              <a:t>folosindu‐se </a:t>
            </a:r>
            <a:r>
              <a:rPr dirty="0" sz="2100" spc="-195" i="1">
                <a:latin typeface="Tahoma"/>
                <a:cs typeface="Tahoma"/>
              </a:rPr>
              <a:t>socket‐ul</a:t>
            </a:r>
            <a:r>
              <a:rPr dirty="0" sz="2100" spc="6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returnat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000">
                <a:latin typeface="Tahoma"/>
                <a:cs typeface="Tahoma"/>
              </a:rPr>
              <a:t>de </a:t>
            </a:r>
            <a:r>
              <a:rPr dirty="0" sz="2100" spc="-45" i="1">
                <a:latin typeface="Tahoma"/>
                <a:cs typeface="Tahoma"/>
              </a:rPr>
              <a:t>accept() </a:t>
            </a:r>
            <a:r>
              <a:rPr dirty="0" sz="2000" spc="-5">
                <a:latin typeface="Tahoma"/>
                <a:cs typeface="Tahoma"/>
              </a:rPr>
              <a:t>pentru clentul respectiv: succesiune </a:t>
            </a:r>
            <a:r>
              <a:rPr dirty="0" sz="2000">
                <a:latin typeface="Tahoma"/>
                <a:cs typeface="Tahoma"/>
              </a:rPr>
              <a:t>de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100" spc="-45" i="1">
                <a:latin typeface="Tahoma"/>
                <a:cs typeface="Tahoma"/>
              </a:rPr>
              <a:t>read()/write()</a:t>
            </a:r>
            <a:endParaRPr sz="21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59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Inchiderea (directionata)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conexiunii cu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clientul: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100" spc="-45" i="1">
                <a:latin typeface="Tahoma"/>
                <a:cs typeface="Tahoma"/>
              </a:rPr>
              <a:t>close(),</a:t>
            </a:r>
            <a:r>
              <a:rPr dirty="0" sz="2100" spc="-70" i="1">
                <a:latin typeface="Tahoma"/>
                <a:cs typeface="Tahoma"/>
              </a:rPr>
              <a:t> </a:t>
            </a:r>
            <a:r>
              <a:rPr dirty="0" sz="2100" spc="-50" i="1">
                <a:latin typeface="Tahoma"/>
                <a:cs typeface="Tahoma"/>
              </a:rPr>
              <a:t>shutdown()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Tomai</dc:creator>
  <dc:title>The Pocket Guide to  TCP/IP Sockets: C Version</dc:title>
  <dcterms:created xsi:type="dcterms:W3CDTF">2019-10-16T13:12:46Z</dcterms:created>
  <dcterms:modified xsi:type="dcterms:W3CDTF">2019-10-16T13:12:46Z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2019-10-16T00:00:00Z</vt:filetime>
  </property>
</Properties>
</file>