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jpg" ContentType="image/jp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3687" y="2546413"/>
            <a:ext cx="438784" cy="474980"/>
          </a:xfrm>
          <a:custGeom>
            <a:avLst/>
            <a:gdLst/>
            <a:ahLst/>
            <a:cxnLst/>
            <a:rect l="l" t="t" r="r" b="b"/>
            <a:pathLst>
              <a:path w="438784" h="474980">
                <a:moveTo>
                  <a:pt x="0" y="474662"/>
                </a:moveTo>
                <a:lnTo>
                  <a:pt x="438645" y="474662"/>
                </a:lnTo>
                <a:lnTo>
                  <a:pt x="43864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77494" y="2546413"/>
            <a:ext cx="32898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7512" y="2968688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79">
                <a:moveTo>
                  <a:pt x="0" y="474662"/>
                </a:moveTo>
                <a:lnTo>
                  <a:pt x="422732" y="474662"/>
                </a:lnTo>
                <a:lnTo>
                  <a:pt x="42273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87400" y="2968688"/>
            <a:ext cx="369887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8956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6508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15912" y="3260788"/>
            <a:ext cx="8693150" cy="55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10986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1098613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337" y="15208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2123" y="1028826"/>
            <a:ext cx="461975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1325" y="1976371"/>
            <a:ext cx="8461349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6.png"/><Relationship Id="rId4" Type="http://schemas.openxmlformats.org/officeDocument/2006/relationships/image" Target="../media/image7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7.png"/><Relationship Id="rId4" Type="http://schemas.openxmlformats.org/officeDocument/2006/relationships/image" Target="../media/image4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4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7.png"/><Relationship Id="rId4" Type="http://schemas.openxmlformats.org/officeDocument/2006/relationships/image" Target="../media/image4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7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7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7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7.png"/><Relationship Id="rId4" Type="http://schemas.openxmlformats.org/officeDocument/2006/relationships/image" Target="../media/image5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7.png"/><Relationship Id="rId4" Type="http://schemas.openxmlformats.org/officeDocument/2006/relationships/image" Target="../media/image6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6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7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7.png"/><Relationship Id="rId4" Type="http://schemas.openxmlformats.org/officeDocument/2006/relationships/image" Target="../media/image6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7.png"/><Relationship Id="rId4" Type="http://schemas.openxmlformats.org/officeDocument/2006/relationships/image" Target="../media/image69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7.png"/><Relationship Id="rId4" Type="http://schemas.openxmlformats.org/officeDocument/2006/relationships/image" Target="../media/image6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7.png"/><Relationship Id="rId4" Type="http://schemas.openxmlformats.org/officeDocument/2006/relationships/image" Target="../media/image7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5844" y="837946"/>
            <a:ext cx="7275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Securitatea </a:t>
            </a:r>
            <a:r>
              <a:rPr dirty="0" sz="3600" spc="-5"/>
              <a:t>retelelor </a:t>
            </a:r>
            <a:r>
              <a:rPr dirty="0" sz="3600"/>
              <a:t>de</a:t>
            </a:r>
            <a:r>
              <a:rPr dirty="0" sz="3600" spc="5"/>
              <a:t> </a:t>
            </a:r>
            <a:r>
              <a:rPr dirty="0" sz="3600" spc="-5"/>
              <a:t>calculatoare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6743" rIns="0" bIns="0" rtlCol="0" vert="horz">
            <a:spAutoFit/>
          </a:bodyPr>
          <a:lstStyle/>
          <a:p>
            <a:pPr marL="778510" marR="12763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778510" algn="l"/>
                <a:tab pos="779145" algn="l"/>
              </a:tabLst>
            </a:pPr>
            <a:r>
              <a:rPr dirty="0" sz="1600" spc="-5"/>
              <a:t>Reţelele de calculatoare </a:t>
            </a:r>
            <a:r>
              <a:rPr dirty="0" sz="1600" spc="-10"/>
              <a:t>sunt </a:t>
            </a:r>
            <a:r>
              <a:rPr dirty="0" sz="1600" spc="-5"/>
              <a:t>o resursă partajată, </a:t>
            </a:r>
            <a:r>
              <a:rPr dirty="0" sz="1600" spc="-10"/>
              <a:t>folosită </a:t>
            </a:r>
            <a:r>
              <a:rPr dirty="0" sz="1600" spc="-5"/>
              <a:t>de către mai  multe aplicaţii în diverse </a:t>
            </a:r>
            <a:r>
              <a:rPr dirty="0" sz="1600" spc="-10"/>
              <a:t>scopuri. </a:t>
            </a:r>
            <a:r>
              <a:rPr dirty="0" sz="1600" spc="-5"/>
              <a:t>Uneori, datele transmise între </a:t>
            </a:r>
            <a:r>
              <a:rPr dirty="0" sz="1600" spc="-10"/>
              <a:t>procesele  </a:t>
            </a:r>
            <a:r>
              <a:rPr dirty="0" sz="1600" spc="-5"/>
              <a:t>aplicaţie </a:t>
            </a:r>
            <a:r>
              <a:rPr dirty="0" sz="1600" spc="-10"/>
              <a:t>sunt </a:t>
            </a:r>
            <a:r>
              <a:rPr dirty="0" sz="1600" spc="-5"/>
              <a:t>confidenţiale </a:t>
            </a:r>
            <a:r>
              <a:rPr dirty="0" sz="1600" spc="-10"/>
              <a:t>şi </a:t>
            </a:r>
            <a:r>
              <a:rPr dirty="0" sz="1600"/>
              <a:t>ar </a:t>
            </a:r>
            <a:r>
              <a:rPr dirty="0" sz="1600" spc="-5"/>
              <a:t>fi de dorit ca ele </a:t>
            </a:r>
            <a:r>
              <a:rPr dirty="0" sz="1600" spc="-10"/>
              <a:t>să nu </a:t>
            </a:r>
            <a:r>
              <a:rPr dirty="0" sz="1600" spc="-5"/>
              <a:t>fie </a:t>
            </a:r>
            <a:r>
              <a:rPr dirty="0" sz="1600" spc="-10"/>
              <a:t>citite </a:t>
            </a:r>
            <a:r>
              <a:rPr dirty="0" sz="1600" spc="-5"/>
              <a:t>decât de  </a:t>
            </a:r>
            <a:r>
              <a:rPr dirty="0" sz="1600" spc="-10"/>
              <a:t>cei </a:t>
            </a:r>
            <a:r>
              <a:rPr dirty="0" sz="1600" spc="-5"/>
              <a:t>cărora li </a:t>
            </a:r>
            <a:r>
              <a:rPr dirty="0" sz="1600" spc="-10"/>
              <a:t>se </a:t>
            </a:r>
            <a:r>
              <a:rPr dirty="0" sz="1600" spc="-5"/>
              <a:t>adresează. De exemplu, când cumpărăm </a:t>
            </a:r>
            <a:r>
              <a:rPr dirty="0" sz="1600" spc="-10"/>
              <a:t>un </a:t>
            </a:r>
            <a:r>
              <a:rPr dirty="0" sz="1600" spc="-5"/>
              <a:t>produs pe  </a:t>
            </a:r>
            <a:r>
              <a:rPr dirty="0" sz="1600"/>
              <a:t>WWW, </a:t>
            </a:r>
            <a:r>
              <a:rPr dirty="0" sz="1600" spc="-5"/>
              <a:t>utilizatorii trimit uneori numărul cărţii de credit prin reţea. Acest  lucru este destul de riscant, deoarece este </a:t>
            </a:r>
            <a:r>
              <a:rPr dirty="0" sz="1600" spc="-10"/>
              <a:t>usor </a:t>
            </a:r>
            <a:r>
              <a:rPr dirty="0" sz="1600" spc="-5"/>
              <a:t>pentru o altă persoană </a:t>
            </a:r>
            <a:r>
              <a:rPr dirty="0" sz="1600" spc="-10"/>
              <a:t>să  </a:t>
            </a:r>
            <a:r>
              <a:rPr dirty="0" sz="1600" spc="-5"/>
              <a:t>proiecteze </a:t>
            </a:r>
            <a:r>
              <a:rPr dirty="0" sz="1600" spc="-10"/>
              <a:t>un </a:t>
            </a:r>
            <a:r>
              <a:rPr dirty="0" sz="1600" spc="-5"/>
              <a:t>program aplicaţie care </a:t>
            </a:r>
            <a:r>
              <a:rPr dirty="0" sz="1600" spc="-10"/>
              <a:t>să "asculte" </a:t>
            </a:r>
            <a:r>
              <a:rPr dirty="0" sz="1600" spc="-5"/>
              <a:t>reţeaua </a:t>
            </a:r>
            <a:r>
              <a:rPr dirty="0" sz="1600" spc="-10"/>
              <a:t>şi să citească  </a:t>
            </a:r>
            <a:r>
              <a:rPr dirty="0" sz="1600" spc="-5"/>
              <a:t>pachetele care o traversează. Deci e </a:t>
            </a:r>
            <a:r>
              <a:rPr dirty="0" sz="1600" spc="-10"/>
              <a:t>necesară </a:t>
            </a:r>
            <a:r>
              <a:rPr dirty="0" sz="1600" spc="-5"/>
              <a:t>transformarea datelor  trimise pe </a:t>
            </a:r>
            <a:r>
              <a:rPr dirty="0" sz="1600" spc="-10"/>
              <a:t>un </a:t>
            </a:r>
            <a:r>
              <a:rPr dirty="0" sz="1600" spc="-5"/>
              <a:t>canal capăt la capăt, prin criptarea</a:t>
            </a:r>
            <a:r>
              <a:rPr dirty="0" sz="1600" spc="275"/>
              <a:t> </a:t>
            </a:r>
            <a:r>
              <a:rPr dirty="0" sz="1600" spc="-10"/>
              <a:t>lor</a:t>
            </a:r>
            <a:r>
              <a:rPr dirty="0" sz="1600" spc="-10" b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778510" marR="5080" indent="-34353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778510" algn="l"/>
                <a:tab pos="779145" algn="l"/>
              </a:tabLst>
            </a:pPr>
            <a:r>
              <a:rPr dirty="0" sz="1600" spc="-5"/>
              <a:t>Criptografia este o </a:t>
            </a:r>
            <a:r>
              <a:rPr dirty="0" sz="1600" spc="-10"/>
              <a:t>ştiinţă </a:t>
            </a:r>
            <a:r>
              <a:rPr dirty="0" sz="1600" spc="-5"/>
              <a:t>în cadrul criptologiei. Cuvântul criptologie este  îşi are originea în limba greacă. El este </a:t>
            </a:r>
            <a:r>
              <a:rPr dirty="0" sz="1600" spc="-10"/>
              <a:t>compus </a:t>
            </a:r>
            <a:r>
              <a:rPr dirty="0" sz="1600" spc="-5"/>
              <a:t>din două </a:t>
            </a:r>
            <a:r>
              <a:rPr dirty="0" sz="1600" spc="-10"/>
              <a:t>cuvinte: </a:t>
            </a:r>
            <a:r>
              <a:rPr dirty="0" sz="1600" spc="-5"/>
              <a:t>“kryptos”  care înseamnă </a:t>
            </a:r>
            <a:r>
              <a:rPr dirty="0" sz="1600" spc="-10"/>
              <a:t>ascuns, </a:t>
            </a:r>
            <a:r>
              <a:rPr dirty="0" sz="1600" spc="-5"/>
              <a:t>secret, tainic </a:t>
            </a:r>
            <a:r>
              <a:rPr dirty="0" sz="1600" spc="-10"/>
              <a:t>şi “logos” </a:t>
            </a:r>
            <a:r>
              <a:rPr dirty="0" sz="1600" spc="-5"/>
              <a:t>= cuvânt, adică </a:t>
            </a:r>
            <a:r>
              <a:rPr dirty="0" sz="1600" spc="-10"/>
              <a:t>cuvânt  ascuns. </a:t>
            </a:r>
            <a:r>
              <a:rPr dirty="0" sz="1600" spc="-5"/>
              <a:t>Criptologia este la fel de veche ca </a:t>
            </a:r>
            <a:r>
              <a:rPr dirty="0" sz="1600" spc="-10"/>
              <a:t>scrisul </a:t>
            </a:r>
            <a:r>
              <a:rPr dirty="0" sz="1600" spc="-5"/>
              <a:t>în sine, </a:t>
            </a:r>
            <a:r>
              <a:rPr dirty="0" sz="1600" spc="-10"/>
              <a:t>şi </a:t>
            </a:r>
            <a:r>
              <a:rPr dirty="0" sz="1600" spc="-5"/>
              <a:t>a </a:t>
            </a:r>
            <a:r>
              <a:rPr dirty="0" sz="1600" spc="-10"/>
              <a:t>fost folosită  </a:t>
            </a:r>
            <a:r>
              <a:rPr dirty="0" sz="1600" spc="-5"/>
              <a:t>timp de </a:t>
            </a:r>
            <a:r>
              <a:rPr dirty="0" sz="1600" spc="-10"/>
              <a:t>sute </a:t>
            </a:r>
            <a:r>
              <a:rPr dirty="0" sz="1600" spc="-5"/>
              <a:t>de ani pentru protecţia militară </a:t>
            </a:r>
            <a:r>
              <a:rPr dirty="0" sz="1600" spc="-10"/>
              <a:t>şi comunicaţiile </a:t>
            </a:r>
            <a:r>
              <a:rPr dirty="0" sz="1600" spc="-5"/>
              <a:t>diplomatice.  De exemplu, faimosul </a:t>
            </a:r>
            <a:r>
              <a:rPr dirty="0" sz="1600" spc="-10"/>
              <a:t>Julius </a:t>
            </a:r>
            <a:r>
              <a:rPr dirty="0" sz="1600" spc="-5"/>
              <a:t>Caesar a </a:t>
            </a:r>
            <a:r>
              <a:rPr dirty="0" sz="1600" spc="-10"/>
              <a:t>folosit un cifru </a:t>
            </a:r>
            <a:r>
              <a:rPr dirty="0" sz="1600" spc="-5"/>
              <a:t>pentru a proteja  mesajele către trupele</a:t>
            </a:r>
            <a:r>
              <a:rPr dirty="0" sz="1600" spc="90"/>
              <a:t> </a:t>
            </a:r>
            <a:r>
              <a:rPr dirty="0" sz="1600" spc="-5"/>
              <a:t>sale.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3835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Aspecte ale</a:t>
            </a:r>
            <a:r>
              <a:rPr dirty="0" spc="-90"/>
              <a:t> </a:t>
            </a:r>
            <a:r>
              <a:rPr dirty="0" spc="-5"/>
              <a:t>securităţii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6791325" cy="35375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Font typeface="Tahoma"/>
              <a:buChar char="•"/>
              <a:tabLst>
                <a:tab pos="246379" algn="l"/>
              </a:tabLst>
            </a:pPr>
            <a:r>
              <a:rPr dirty="0" sz="2400" spc="-5" b="1">
                <a:latin typeface="Tahoma"/>
                <a:cs typeface="Tahoma"/>
              </a:rPr>
              <a:t>Intimitatea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Vizeaza drepturile ce trebuie respectate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privind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ahoma"/>
                <a:cs typeface="Tahoma"/>
              </a:rPr>
              <a:t>caracterul (subiectul) </a:t>
            </a:r>
            <a:r>
              <a:rPr dirty="0" sz="2400">
                <a:latin typeface="Tahoma"/>
                <a:cs typeface="Tahoma"/>
              </a:rPr>
              <a:t>datelor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vehiculate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Breşe: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8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stocarea </a:t>
            </a:r>
            <a:r>
              <a:rPr dirty="0" sz="2400">
                <a:latin typeface="Tahoma"/>
                <a:cs typeface="Tahoma"/>
              </a:rPr>
              <a:t>necorespunzatoare a datelor la nivel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400" spc="-5">
                <a:latin typeface="Tahoma"/>
                <a:cs typeface="Tahoma"/>
              </a:rPr>
              <a:t>server </a:t>
            </a:r>
            <a:r>
              <a:rPr dirty="0" sz="2400" spc="-40">
                <a:latin typeface="Tahoma"/>
                <a:cs typeface="Tahoma"/>
              </a:rPr>
              <a:t>(</a:t>
            </a:r>
            <a:r>
              <a:rPr dirty="0" sz="2500" spc="-40" i="1">
                <a:latin typeface="Tahoma"/>
                <a:cs typeface="Tahoma"/>
              </a:rPr>
              <a:t>information</a:t>
            </a:r>
            <a:r>
              <a:rPr dirty="0" sz="2500" spc="-75" i="1">
                <a:latin typeface="Tahoma"/>
                <a:cs typeface="Tahoma"/>
              </a:rPr>
              <a:t> </a:t>
            </a:r>
            <a:r>
              <a:rPr dirty="0" sz="2500" spc="-50" i="1">
                <a:latin typeface="Tahoma"/>
                <a:cs typeface="Tahoma"/>
              </a:rPr>
              <a:t>disclosure)</a:t>
            </a:r>
            <a:endParaRPr sz="25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45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atacuri de </a:t>
            </a:r>
            <a:r>
              <a:rPr dirty="0" sz="2400" spc="-5">
                <a:latin typeface="Tahoma"/>
                <a:cs typeface="Tahoma"/>
              </a:rPr>
              <a:t>tip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phishing</a:t>
            </a:r>
            <a:endParaRPr sz="25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5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configurarea </a:t>
            </a:r>
            <a:r>
              <a:rPr dirty="0" sz="2400">
                <a:latin typeface="Tahoma"/>
                <a:cs typeface="Tahoma"/>
              </a:rPr>
              <a:t>necorespunzatoare a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sistemelor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0746"/>
            <a:ext cx="3736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Acceptarea</a:t>
            </a:r>
            <a:r>
              <a:rPr dirty="0" sz="3600" spc="-50"/>
              <a:t> </a:t>
            </a:r>
            <a:r>
              <a:rPr dirty="0" sz="3600"/>
              <a:t>originii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612140" y="2013026"/>
            <a:ext cx="8227059" cy="3977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2405" marR="5080" indent="-18034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"/>
              <a:tabLst>
                <a:tab pos="193040" algn="l"/>
              </a:tabLst>
            </a:pPr>
            <a:r>
              <a:rPr dirty="0" sz="1800" b="1">
                <a:latin typeface="Tahoma"/>
                <a:cs typeface="Tahoma"/>
              </a:rPr>
              <a:t>Acceptarea </a:t>
            </a:r>
            <a:r>
              <a:rPr dirty="0" sz="1800" spc="-5" b="1">
                <a:latin typeface="Tahoma"/>
                <a:cs typeface="Tahoma"/>
              </a:rPr>
              <a:t>originii protejează împotriva refuzului uneia dintre  entităţi care </a:t>
            </a:r>
            <a:r>
              <a:rPr dirty="0" sz="1800" b="1">
                <a:latin typeface="Tahoma"/>
                <a:cs typeface="Tahoma"/>
              </a:rPr>
              <a:t>este </a:t>
            </a:r>
            <a:r>
              <a:rPr dirty="0" sz="1800" spc="-5" b="1">
                <a:latin typeface="Tahoma"/>
                <a:cs typeface="Tahoma"/>
              </a:rPr>
              <a:t>implicată într-o convorbire, </a:t>
            </a:r>
            <a:r>
              <a:rPr dirty="0" sz="1800" b="1">
                <a:latin typeface="Tahoma"/>
                <a:cs typeface="Tahoma"/>
              </a:rPr>
              <a:t>de a </a:t>
            </a:r>
            <a:r>
              <a:rPr dirty="0" sz="1800" spc="-5" b="1">
                <a:latin typeface="Tahoma"/>
                <a:cs typeface="Tahoma"/>
              </a:rPr>
              <a:t>participa în  totalitate </a:t>
            </a:r>
            <a:r>
              <a:rPr dirty="0" sz="1800" b="1">
                <a:latin typeface="Tahoma"/>
                <a:cs typeface="Tahoma"/>
              </a:rPr>
              <a:t>sau </a:t>
            </a:r>
            <a:r>
              <a:rPr dirty="0" sz="1800" spc="-5" b="1">
                <a:latin typeface="Tahoma"/>
                <a:cs typeface="Tahoma"/>
              </a:rPr>
              <a:t>parţial la</a:t>
            </a:r>
            <a:r>
              <a:rPr dirty="0" sz="1800" spc="-1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comunicaţie.</a:t>
            </a:r>
            <a:endParaRPr sz="1800">
              <a:latin typeface="Tahoma"/>
              <a:cs typeface="Tahoma"/>
            </a:endParaRPr>
          </a:p>
          <a:p>
            <a:pPr algn="just" marL="192405" marR="7620" indent="-18034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"/>
              <a:tabLst>
                <a:tab pos="193040" algn="l"/>
              </a:tabLst>
            </a:pPr>
            <a:r>
              <a:rPr dirty="0" sz="1800">
                <a:latin typeface="Tahoma"/>
                <a:cs typeface="Tahoma"/>
              </a:rPr>
              <a:t>Acceptarea unei dovezi a </a:t>
            </a:r>
            <a:r>
              <a:rPr dirty="0" sz="1800" spc="-5">
                <a:latin typeface="Tahoma"/>
                <a:cs typeface="Tahoma"/>
              </a:rPr>
              <a:t>originii, </a:t>
            </a:r>
            <a:r>
              <a:rPr dirty="0" sz="1800">
                <a:latin typeface="Tahoma"/>
                <a:cs typeface="Tahoma"/>
              </a:rPr>
              <a:t>protejează </a:t>
            </a:r>
            <a:r>
              <a:rPr dirty="0" sz="1800" spc="-5">
                <a:latin typeface="Tahoma"/>
                <a:cs typeface="Tahoma"/>
              </a:rPr>
              <a:t>împotriva oricărei </a:t>
            </a:r>
            <a:r>
              <a:rPr dirty="0" sz="1800">
                <a:latin typeface="Tahoma"/>
                <a:cs typeface="Tahoma"/>
              </a:rPr>
              <a:t>intenţii a  </a:t>
            </a:r>
            <a:r>
              <a:rPr dirty="0" sz="1800" spc="-5">
                <a:latin typeface="Tahoma"/>
                <a:cs typeface="Tahoma"/>
              </a:rPr>
              <a:t>transmiţătorului </a:t>
            </a:r>
            <a:r>
              <a:rPr dirty="0" sz="1800">
                <a:latin typeface="Tahoma"/>
                <a:cs typeface="Tahoma"/>
              </a:rPr>
              <a:t>de a </a:t>
            </a:r>
            <a:r>
              <a:rPr dirty="0" sz="1800" spc="-5">
                <a:latin typeface="Tahoma"/>
                <a:cs typeface="Tahoma"/>
              </a:rPr>
              <a:t>respinge trimiterea </a:t>
            </a:r>
            <a:r>
              <a:rPr dirty="0" sz="1800">
                <a:latin typeface="Tahoma"/>
                <a:cs typeface="Tahoma"/>
              </a:rPr>
              <a:t>unui mesaj, </a:t>
            </a:r>
            <a:r>
              <a:rPr dirty="0" sz="1800" spc="-5">
                <a:latin typeface="Tahoma"/>
                <a:cs typeface="Tahoma"/>
              </a:rPr>
              <a:t>în timp ce </a:t>
            </a:r>
            <a:r>
              <a:rPr dirty="0" sz="1800">
                <a:latin typeface="Tahoma"/>
                <a:cs typeface="Tahoma"/>
              </a:rPr>
              <a:t>acceptarea  unei dovezi a </a:t>
            </a:r>
            <a:r>
              <a:rPr dirty="0" sz="1800" spc="-5">
                <a:latin typeface="Tahoma"/>
                <a:cs typeface="Tahoma"/>
              </a:rPr>
              <a:t>livrării, </a:t>
            </a:r>
            <a:r>
              <a:rPr dirty="0" sz="1800">
                <a:latin typeface="Tahoma"/>
                <a:cs typeface="Tahoma"/>
              </a:rPr>
              <a:t>protejează </a:t>
            </a:r>
            <a:r>
              <a:rPr dirty="0" sz="1800" spc="-5">
                <a:latin typeface="Tahoma"/>
                <a:cs typeface="Tahoma"/>
              </a:rPr>
              <a:t>împotriva </a:t>
            </a:r>
            <a:r>
              <a:rPr dirty="0" sz="1800">
                <a:latin typeface="Tahoma"/>
                <a:cs typeface="Tahoma"/>
              </a:rPr>
              <a:t>oricărei </a:t>
            </a:r>
            <a:r>
              <a:rPr dirty="0" sz="1800" spc="-5">
                <a:latin typeface="Tahoma"/>
                <a:cs typeface="Tahoma"/>
              </a:rPr>
              <a:t>tentative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5">
                <a:latin typeface="Tahoma"/>
                <a:cs typeface="Tahoma"/>
              </a:rPr>
              <a:t>destinatarului </a:t>
            </a:r>
            <a:r>
              <a:rPr dirty="0" sz="1800">
                <a:latin typeface="Tahoma"/>
                <a:cs typeface="Tahoma"/>
              </a:rPr>
              <a:t>de  </a:t>
            </a:r>
            <a:r>
              <a:rPr dirty="0" sz="1800" spc="-5">
                <a:latin typeface="Tahoma"/>
                <a:cs typeface="Tahoma"/>
              </a:rPr>
              <a:t>negare, falsificare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5">
                <a:latin typeface="Tahoma"/>
                <a:cs typeface="Tahoma"/>
              </a:rPr>
              <a:t>mesajului recepţionat. Un exemplu va ilustra importanţa  </a:t>
            </a:r>
            <a:r>
              <a:rPr dirty="0" sz="1800">
                <a:latin typeface="Tahoma"/>
                <a:cs typeface="Tahoma"/>
              </a:rPr>
              <a:t>acceptării </a:t>
            </a:r>
            <a:r>
              <a:rPr dirty="0" sz="1800" spc="-5">
                <a:latin typeface="Tahoma"/>
                <a:cs typeface="Tahoma"/>
              </a:rPr>
              <a:t>originii.</a:t>
            </a:r>
            <a:endParaRPr sz="1800">
              <a:latin typeface="Tahoma"/>
              <a:cs typeface="Tahoma"/>
            </a:endParaRPr>
          </a:p>
          <a:p>
            <a:pPr algn="just" marL="192405" marR="5080" indent="-18034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"/>
              <a:tabLst>
                <a:tab pos="193040" algn="l"/>
              </a:tabLst>
            </a:pPr>
            <a:r>
              <a:rPr dirty="0" sz="1800" spc="-5" b="1">
                <a:latin typeface="Tahoma"/>
                <a:cs typeface="Tahoma"/>
              </a:rPr>
              <a:t>Presupunem că </a:t>
            </a:r>
            <a:r>
              <a:rPr dirty="0" sz="1800" b="1">
                <a:latin typeface="Tahoma"/>
                <a:cs typeface="Tahoma"/>
              </a:rPr>
              <a:t>B </a:t>
            </a:r>
            <a:r>
              <a:rPr dirty="0" sz="1800" spc="-5" b="1">
                <a:latin typeface="Tahoma"/>
                <a:cs typeface="Tahoma"/>
              </a:rPr>
              <a:t>este proprietarul unei companii de corespondenţă  prin mail. Pentru el este </a:t>
            </a:r>
            <a:r>
              <a:rPr dirty="0" sz="1800" b="1">
                <a:latin typeface="Tahoma"/>
                <a:cs typeface="Tahoma"/>
              </a:rPr>
              <a:t>foarte </a:t>
            </a:r>
            <a:r>
              <a:rPr dirty="0" sz="1800" spc="-5" b="1">
                <a:latin typeface="Tahoma"/>
                <a:cs typeface="Tahoma"/>
              </a:rPr>
              <a:t>important să poată </a:t>
            </a:r>
            <a:r>
              <a:rPr dirty="0" sz="1800" b="1">
                <a:latin typeface="Tahoma"/>
                <a:cs typeface="Tahoma"/>
              </a:rPr>
              <a:t>arăta </a:t>
            </a:r>
            <a:r>
              <a:rPr dirty="0" sz="1800" spc="-5" b="1">
                <a:latin typeface="Tahoma"/>
                <a:cs typeface="Tahoma"/>
              </a:rPr>
              <a:t>unei </a:t>
            </a:r>
            <a:r>
              <a:rPr dirty="0" sz="1800" b="1">
                <a:latin typeface="Tahoma"/>
                <a:cs typeface="Tahoma"/>
              </a:rPr>
              <a:t>a </a:t>
            </a:r>
            <a:r>
              <a:rPr dirty="0" sz="1800" spc="-5" b="1">
                <a:latin typeface="Tahoma"/>
                <a:cs typeface="Tahoma"/>
              </a:rPr>
              <a:t>treia  părţi că </a:t>
            </a:r>
            <a:r>
              <a:rPr dirty="0" sz="1800" b="1">
                <a:latin typeface="Tahoma"/>
                <a:cs typeface="Tahoma"/>
              </a:rPr>
              <a:t>A </a:t>
            </a:r>
            <a:r>
              <a:rPr dirty="0" sz="1800" spc="-5" b="1">
                <a:latin typeface="Tahoma"/>
                <a:cs typeface="Tahoma"/>
              </a:rPr>
              <a:t>într-adevăr </a:t>
            </a:r>
            <a:r>
              <a:rPr dirty="0" sz="1800" b="1">
                <a:latin typeface="Tahoma"/>
                <a:cs typeface="Tahoma"/>
              </a:rPr>
              <a:t>a </a:t>
            </a:r>
            <a:r>
              <a:rPr dirty="0" sz="1800" spc="-5" b="1">
                <a:latin typeface="Tahoma"/>
                <a:cs typeface="Tahoma"/>
              </a:rPr>
              <a:t>cerut lucrurile pe care le presupune </a:t>
            </a:r>
            <a:r>
              <a:rPr dirty="0" sz="1800" b="1">
                <a:latin typeface="Tahoma"/>
                <a:cs typeface="Tahoma"/>
              </a:rPr>
              <a:t>el, </a:t>
            </a:r>
            <a:r>
              <a:rPr dirty="0" sz="1800" spc="-5" b="1">
                <a:latin typeface="Tahoma"/>
                <a:cs typeface="Tahoma"/>
              </a:rPr>
              <a:t>altfel,  i-ar fi foarte uşor unui client să </a:t>
            </a:r>
            <a:r>
              <a:rPr dirty="0" sz="1800" b="1">
                <a:latin typeface="Tahoma"/>
                <a:cs typeface="Tahoma"/>
              </a:rPr>
              <a:t>nege </a:t>
            </a:r>
            <a:r>
              <a:rPr dirty="0" sz="1800" spc="-5" b="1">
                <a:latin typeface="Tahoma"/>
                <a:cs typeface="Tahoma"/>
              </a:rPr>
              <a:t>achiziţionarea bunurilor.</a:t>
            </a:r>
            <a:r>
              <a:rPr dirty="0" sz="1800" spc="254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În  </a:t>
            </a:r>
            <a:r>
              <a:rPr dirty="0" sz="1800" spc="-5" b="1">
                <a:latin typeface="Tahoma"/>
                <a:cs typeface="Tahoma"/>
              </a:rPr>
              <a:t>limbajul </a:t>
            </a:r>
            <a:r>
              <a:rPr dirty="0" sz="1800" spc="-10" b="1">
                <a:latin typeface="Tahoma"/>
                <a:cs typeface="Tahoma"/>
              </a:rPr>
              <a:t>cuvintelor </a:t>
            </a:r>
            <a:r>
              <a:rPr dirty="0" sz="1800" spc="-5" b="1">
                <a:latin typeface="Tahoma"/>
                <a:cs typeface="Tahoma"/>
              </a:rPr>
              <a:t>scrise pe hârtie, acceptarea originii este furnizată  de semnătura </a:t>
            </a:r>
            <a:r>
              <a:rPr dirty="0" sz="1800" b="1">
                <a:latin typeface="Tahoma"/>
                <a:cs typeface="Tahoma"/>
              </a:rPr>
              <a:t>manuală.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0746"/>
            <a:ext cx="44107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Aspecte ale</a:t>
            </a:r>
            <a:r>
              <a:rPr dirty="0" sz="3600" spc="-80"/>
              <a:t> </a:t>
            </a:r>
            <a:r>
              <a:rPr dirty="0" sz="3600" spc="-5"/>
              <a:t>securitatii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840739" y="2001672"/>
            <a:ext cx="8011795" cy="31959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 b="1">
                <a:latin typeface="Tahoma"/>
                <a:cs typeface="Tahoma"/>
              </a:rPr>
              <a:t>Confidenţialitatea</a:t>
            </a:r>
            <a:r>
              <a:rPr dirty="0" sz="1600" spc="6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datelor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10">
                <a:latin typeface="Tahoma"/>
                <a:cs typeface="Tahoma"/>
              </a:rPr>
              <a:t>Acest </a:t>
            </a:r>
            <a:r>
              <a:rPr dirty="0" sz="1600" spc="-5">
                <a:latin typeface="Tahoma"/>
                <a:cs typeface="Tahoma"/>
              </a:rPr>
              <a:t>aspect al </a:t>
            </a:r>
            <a:r>
              <a:rPr dirty="0" sz="1600" spc="-10">
                <a:latin typeface="Tahoma"/>
                <a:cs typeface="Tahoma"/>
              </a:rPr>
              <a:t>securităţii </a:t>
            </a:r>
            <a:r>
              <a:rPr dirty="0" sz="1600" spc="-5">
                <a:latin typeface="Tahoma"/>
                <a:cs typeface="Tahoma"/>
              </a:rPr>
              <a:t>datelor </a:t>
            </a:r>
            <a:r>
              <a:rPr dirty="0" sz="1600" spc="-10">
                <a:latin typeface="Tahoma"/>
                <a:cs typeface="Tahoma"/>
              </a:rPr>
              <a:t>este </a:t>
            </a:r>
            <a:r>
              <a:rPr dirty="0" sz="1600" spc="-5">
                <a:latin typeface="Tahoma"/>
                <a:cs typeface="Tahoma"/>
              </a:rPr>
              <a:t>cu siguranţă cel mai vechi şi mai</a:t>
            </a:r>
            <a:r>
              <a:rPr dirty="0" sz="1600" spc="13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cunoscut.</a:t>
            </a:r>
            <a:endParaRPr sz="1600">
              <a:latin typeface="Tahoma"/>
              <a:cs typeface="Tahoma"/>
            </a:endParaRPr>
          </a:p>
          <a:p>
            <a:pPr marL="355600" marR="426084" indent="-34353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 b="1">
                <a:latin typeface="Tahoma"/>
                <a:cs typeface="Tahoma"/>
              </a:rPr>
              <a:t>Cu ajutorul confidenţialităţii datelor, ne protejăm împotriva dezvăluirii  neautorizate a mesajelor. Dacă A trimite </a:t>
            </a:r>
            <a:r>
              <a:rPr dirty="0" sz="1600" spc="-10" b="1">
                <a:latin typeface="Tahoma"/>
                <a:cs typeface="Tahoma"/>
              </a:rPr>
              <a:t>un </a:t>
            </a:r>
            <a:r>
              <a:rPr dirty="0" sz="1600" spc="-5" b="1">
                <a:latin typeface="Tahoma"/>
                <a:cs typeface="Tahoma"/>
              </a:rPr>
              <a:t>mesaj lui B pe care îl  interceptează </a:t>
            </a:r>
            <a:r>
              <a:rPr dirty="0" sz="1600" spc="-10" b="1">
                <a:latin typeface="Tahoma"/>
                <a:cs typeface="Tahoma"/>
              </a:rPr>
              <a:t>un </a:t>
            </a:r>
            <a:r>
              <a:rPr dirty="0" sz="1600" spc="-5" b="1">
                <a:latin typeface="Tahoma"/>
                <a:cs typeface="Tahoma"/>
              </a:rPr>
              <a:t>inamic, </a:t>
            </a:r>
            <a:r>
              <a:rPr dirty="0" sz="1600" spc="-10" b="1">
                <a:latin typeface="Tahoma"/>
                <a:cs typeface="Tahoma"/>
              </a:rPr>
              <a:t>se </a:t>
            </a:r>
            <a:r>
              <a:rPr dirty="0" sz="1600" spc="-5" b="1">
                <a:latin typeface="Tahoma"/>
                <a:cs typeface="Tahoma"/>
              </a:rPr>
              <a:t>doreşte ca inamicul </a:t>
            </a:r>
            <a:r>
              <a:rPr dirty="0" sz="1600" spc="-10" b="1">
                <a:latin typeface="Tahoma"/>
                <a:cs typeface="Tahoma"/>
              </a:rPr>
              <a:t>să nu </a:t>
            </a:r>
            <a:r>
              <a:rPr dirty="0" sz="1600" spc="-5" b="1">
                <a:latin typeface="Tahoma"/>
                <a:cs typeface="Tahoma"/>
              </a:rPr>
              <a:t>poată înţelege  niciodată </a:t>
            </a:r>
            <a:r>
              <a:rPr dirty="0" sz="1600" spc="-10" b="1">
                <a:latin typeface="Tahoma"/>
                <a:cs typeface="Tahoma"/>
              </a:rPr>
              <a:t>conţinutul</a:t>
            </a:r>
            <a:r>
              <a:rPr dirty="0" sz="1600" spc="10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mesajului.</a:t>
            </a:r>
            <a:endParaRPr sz="16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Tahoma"/>
                <a:cs typeface="Tahoma"/>
              </a:rPr>
              <a:t>Confidenţialitatea datelor </a:t>
            </a:r>
            <a:r>
              <a:rPr dirty="0" sz="1600" spc="-10">
                <a:latin typeface="Tahoma"/>
                <a:cs typeface="Tahoma"/>
              </a:rPr>
              <a:t>este </a:t>
            </a:r>
            <a:r>
              <a:rPr dirty="0" sz="1600" spc="-5">
                <a:latin typeface="Tahoma"/>
                <a:cs typeface="Tahoma"/>
              </a:rPr>
              <a:t>foarte importantă in lumea </a:t>
            </a:r>
            <a:r>
              <a:rPr dirty="0" sz="1600" spc="-10">
                <a:latin typeface="Tahoma"/>
                <a:cs typeface="Tahoma"/>
              </a:rPr>
              <a:t>medicală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5">
                <a:latin typeface="Tahoma"/>
                <a:cs typeface="Tahoma"/>
              </a:rPr>
              <a:t>asemenea  </a:t>
            </a:r>
            <a:r>
              <a:rPr dirty="0" sz="1600" spc="-10">
                <a:latin typeface="Tahoma"/>
                <a:cs typeface="Tahoma"/>
              </a:rPr>
              <a:t>în sectorul </a:t>
            </a:r>
            <a:r>
              <a:rPr dirty="0" sz="1600" spc="-5">
                <a:latin typeface="Tahoma"/>
                <a:cs typeface="Tahoma"/>
              </a:rPr>
              <a:t>bancar. În </a:t>
            </a:r>
            <a:r>
              <a:rPr dirty="0" sz="1600" spc="-10">
                <a:latin typeface="Tahoma"/>
                <a:cs typeface="Tahoma"/>
              </a:rPr>
              <a:t>întreaga </a:t>
            </a:r>
            <a:r>
              <a:rPr dirty="0" sz="1600" spc="-5">
                <a:latin typeface="Tahoma"/>
                <a:cs typeface="Tahoma"/>
              </a:rPr>
              <a:t>lume </a:t>
            </a:r>
            <a:r>
              <a:rPr dirty="0" sz="1600" spc="-10">
                <a:latin typeface="Tahoma"/>
                <a:cs typeface="Tahoma"/>
              </a:rPr>
              <a:t>se </a:t>
            </a:r>
            <a:r>
              <a:rPr dirty="0" sz="1600" spc="-5">
                <a:latin typeface="Tahoma"/>
                <a:cs typeface="Tahoma"/>
              </a:rPr>
              <a:t>fac mii de </a:t>
            </a:r>
            <a:r>
              <a:rPr dirty="0" sz="1600" spc="-10">
                <a:latin typeface="Tahoma"/>
                <a:cs typeface="Tahoma"/>
              </a:rPr>
              <a:t>tranzacţii în fiecare </a:t>
            </a:r>
            <a:r>
              <a:rPr dirty="0" sz="1600" spc="-5">
                <a:latin typeface="Tahoma"/>
                <a:cs typeface="Tahoma"/>
              </a:rPr>
              <a:t>zi </a:t>
            </a:r>
            <a:r>
              <a:rPr dirty="0" sz="1600" spc="-10">
                <a:latin typeface="Tahoma"/>
                <a:cs typeface="Tahoma"/>
              </a:rPr>
              <a:t>şi </a:t>
            </a:r>
            <a:r>
              <a:rPr dirty="0" sz="1600" spc="-5">
                <a:latin typeface="Tahoma"/>
                <a:cs typeface="Tahoma"/>
              </a:rPr>
              <a:t>toate  acestea </a:t>
            </a:r>
            <a:r>
              <a:rPr dirty="0" sz="1600" spc="-10">
                <a:latin typeface="Tahoma"/>
                <a:cs typeface="Tahoma"/>
              </a:rPr>
              <a:t>trebuie trecute </a:t>
            </a:r>
            <a:r>
              <a:rPr dirty="0" sz="1600" spc="-5">
                <a:latin typeface="Tahoma"/>
                <a:cs typeface="Tahoma"/>
              </a:rPr>
              <a:t>de la o </a:t>
            </a:r>
            <a:r>
              <a:rPr dirty="0" sz="1600" spc="-10">
                <a:latin typeface="Tahoma"/>
                <a:cs typeface="Tahoma"/>
              </a:rPr>
              <a:t>instituţie financiară </a:t>
            </a:r>
            <a:r>
              <a:rPr dirty="0" sz="1600" spc="-5">
                <a:latin typeface="Tahoma"/>
                <a:cs typeface="Tahoma"/>
              </a:rPr>
              <a:t>la alta. </a:t>
            </a:r>
            <a:r>
              <a:rPr dirty="0" sz="1600" spc="-10">
                <a:latin typeface="Tahoma"/>
                <a:cs typeface="Tahoma"/>
              </a:rPr>
              <a:t>Dacă </a:t>
            </a:r>
            <a:r>
              <a:rPr dirty="0" sz="1600" spc="-5">
                <a:latin typeface="Tahoma"/>
                <a:cs typeface="Tahoma"/>
              </a:rPr>
              <a:t>nu </a:t>
            </a:r>
            <a:r>
              <a:rPr dirty="0" sz="1600" spc="-10">
                <a:latin typeface="Tahoma"/>
                <a:cs typeface="Tahoma"/>
              </a:rPr>
              <a:t>există nici </a:t>
            </a:r>
            <a:r>
              <a:rPr dirty="0" sz="1600" spc="-5">
                <a:latin typeface="Tahoma"/>
                <a:cs typeface="Tahoma"/>
              </a:rPr>
              <a:t>un mod  de a </a:t>
            </a:r>
            <a:r>
              <a:rPr dirty="0" sz="1600" spc="-10">
                <a:latin typeface="Tahoma"/>
                <a:cs typeface="Tahoma"/>
              </a:rPr>
              <a:t>proteja confidenţialitatea, toată </a:t>
            </a:r>
            <a:r>
              <a:rPr dirty="0" sz="1600" spc="-5">
                <a:latin typeface="Tahoma"/>
                <a:cs typeface="Tahoma"/>
              </a:rPr>
              <a:t>lumea ar fi în măsură să </a:t>
            </a:r>
            <a:r>
              <a:rPr dirty="0" sz="1600" spc="-10">
                <a:latin typeface="Tahoma"/>
                <a:cs typeface="Tahoma"/>
              </a:rPr>
              <a:t>vadă </a:t>
            </a:r>
            <a:r>
              <a:rPr dirty="0" sz="1600" spc="-5">
                <a:latin typeface="Tahoma"/>
                <a:cs typeface="Tahoma"/>
              </a:rPr>
              <a:t>ce </a:t>
            </a:r>
            <a:r>
              <a:rPr dirty="0" sz="1600">
                <a:latin typeface="Tahoma"/>
                <a:cs typeface="Tahoma"/>
              </a:rPr>
              <a:t>s-a  </a:t>
            </a:r>
            <a:r>
              <a:rPr dirty="0" sz="1600" spc="-10">
                <a:latin typeface="Tahoma"/>
                <a:cs typeface="Tahoma"/>
              </a:rPr>
              <a:t>tranzacţionat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00" spc="-10">
                <a:latin typeface="Tahoma"/>
                <a:cs typeface="Tahoma"/>
              </a:rPr>
              <a:t>cine </a:t>
            </a:r>
            <a:r>
              <a:rPr dirty="0" sz="1600" spc="-5">
                <a:latin typeface="Tahoma"/>
                <a:cs typeface="Tahoma"/>
              </a:rPr>
              <a:t>a cumpărat şi ce </a:t>
            </a:r>
            <a:r>
              <a:rPr dirty="0" sz="1600" spc="-10">
                <a:latin typeface="Tahoma"/>
                <a:cs typeface="Tahoma"/>
              </a:rPr>
              <a:t>retrageri </a:t>
            </a:r>
            <a:r>
              <a:rPr dirty="0" sz="1600" spc="-5">
                <a:latin typeface="Tahoma"/>
                <a:cs typeface="Tahoma"/>
              </a:rPr>
              <a:t>au avut </a:t>
            </a:r>
            <a:r>
              <a:rPr dirty="0" sz="1600" spc="-10">
                <a:latin typeface="Tahoma"/>
                <a:cs typeface="Tahoma"/>
              </a:rPr>
              <a:t>loc, </a:t>
            </a:r>
            <a:r>
              <a:rPr dirty="0" sz="1600" spc="-5">
                <a:latin typeface="Tahoma"/>
                <a:cs typeface="Tahoma"/>
              </a:rPr>
              <a:t>şi aşa mai</a:t>
            </a:r>
            <a:r>
              <a:rPr dirty="0" sz="1600" spc="14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departe.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10">
                <a:latin typeface="Tahoma"/>
                <a:cs typeface="Tahoma"/>
              </a:rPr>
              <a:t>Pentru </a:t>
            </a:r>
            <a:r>
              <a:rPr dirty="0" sz="1600" spc="-5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furniza confidenţialitate, este necesară cifrarea</a:t>
            </a:r>
            <a:r>
              <a:rPr dirty="0" sz="1600" spc="15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mesajelor.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3860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Aspecte ale</a:t>
            </a:r>
            <a:r>
              <a:rPr dirty="0" spc="-70"/>
              <a:t> </a:t>
            </a:r>
            <a:r>
              <a:rPr dirty="0" spc="-5"/>
              <a:t>securitatii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897255" indent="-233679">
              <a:lnSpc>
                <a:spcPct val="100000"/>
              </a:lnSpc>
              <a:spcBef>
                <a:spcPts val="675"/>
              </a:spcBef>
              <a:buFont typeface="Tahoma"/>
              <a:buChar char="•"/>
              <a:tabLst>
                <a:tab pos="898525" algn="l"/>
              </a:tabLst>
            </a:pPr>
            <a:r>
              <a:rPr dirty="0" spc="-5"/>
              <a:t>Confidentialitatea</a:t>
            </a:r>
          </a:p>
          <a:p>
            <a:pPr marL="92583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927100" algn="l"/>
              </a:tabLst>
            </a:pPr>
            <a:r>
              <a:rPr dirty="0" spc="-5" b="0">
                <a:latin typeface="Tahoma"/>
                <a:cs typeface="Tahoma"/>
              </a:rPr>
              <a:t>Imposibilitatea </a:t>
            </a:r>
            <a:r>
              <a:rPr dirty="0" b="0">
                <a:latin typeface="Tahoma"/>
                <a:cs typeface="Tahoma"/>
              </a:rPr>
              <a:t>unei </a:t>
            </a:r>
            <a:r>
              <a:rPr dirty="0" spc="-5" b="0">
                <a:latin typeface="Tahoma"/>
                <a:cs typeface="Tahoma"/>
              </a:rPr>
              <a:t>terte entitati sa </a:t>
            </a:r>
            <a:r>
              <a:rPr dirty="0" b="0">
                <a:latin typeface="Tahoma"/>
                <a:cs typeface="Tahoma"/>
              </a:rPr>
              <a:t>aiba </a:t>
            </a:r>
            <a:r>
              <a:rPr dirty="0" spc="-5" b="0">
                <a:latin typeface="Tahoma"/>
                <a:cs typeface="Tahoma"/>
              </a:rPr>
              <a:t>acces </a:t>
            </a:r>
            <a:r>
              <a:rPr dirty="0" b="0">
                <a:latin typeface="Tahoma"/>
                <a:cs typeface="Tahoma"/>
              </a:rPr>
              <a:t>la</a:t>
            </a:r>
            <a:r>
              <a:rPr dirty="0" spc="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datele</a:t>
            </a:r>
          </a:p>
          <a:p>
            <a:pPr marL="1006475">
              <a:lnSpc>
                <a:spcPct val="100000"/>
              </a:lnSpc>
            </a:pPr>
            <a:r>
              <a:rPr dirty="0" spc="-5" b="0">
                <a:latin typeface="Tahoma"/>
                <a:cs typeface="Tahoma"/>
              </a:rPr>
              <a:t>vehiculate </a:t>
            </a:r>
            <a:r>
              <a:rPr dirty="0" b="0">
                <a:latin typeface="Tahoma"/>
                <a:cs typeface="Tahoma"/>
              </a:rPr>
              <a:t>intre doi</a:t>
            </a:r>
            <a:r>
              <a:rPr dirty="0" spc="-4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receptori</a:t>
            </a:r>
          </a:p>
          <a:p>
            <a:pPr marL="92583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927100" algn="l"/>
              </a:tabLst>
            </a:pPr>
            <a:r>
              <a:rPr dirty="0" spc="-5" b="0">
                <a:latin typeface="Tahoma"/>
                <a:cs typeface="Tahoma"/>
              </a:rPr>
              <a:t>Solutii:</a:t>
            </a:r>
          </a:p>
          <a:p>
            <a:pPr marL="1006475" marR="115570" indent="-342900">
              <a:lnSpc>
                <a:spcPts val="2880"/>
              </a:lnSpc>
              <a:spcBef>
                <a:spcPts val="675"/>
              </a:spcBef>
              <a:buChar char="•"/>
              <a:tabLst>
                <a:tab pos="898525" algn="l"/>
              </a:tabLst>
            </a:pPr>
            <a:r>
              <a:rPr dirty="0" spc="-5" b="0">
                <a:latin typeface="Tahoma"/>
                <a:cs typeface="Tahoma"/>
              </a:rPr>
              <a:t>conexiuni private </a:t>
            </a:r>
            <a:r>
              <a:rPr dirty="0" b="0">
                <a:latin typeface="Tahoma"/>
                <a:cs typeface="Tahoma"/>
              </a:rPr>
              <a:t>intre </a:t>
            </a:r>
            <a:r>
              <a:rPr dirty="0" spc="-5" b="0">
                <a:latin typeface="Tahoma"/>
                <a:cs typeface="Tahoma"/>
              </a:rPr>
              <a:t>cele </a:t>
            </a:r>
            <a:r>
              <a:rPr dirty="0" b="0">
                <a:latin typeface="Tahoma"/>
                <a:cs typeface="Tahoma"/>
              </a:rPr>
              <a:t>2 puncte </a:t>
            </a:r>
            <a:r>
              <a:rPr dirty="0" spc="-5" b="0">
                <a:latin typeface="Tahoma"/>
                <a:cs typeface="Tahoma"/>
              </a:rPr>
              <a:t>terminale </a:t>
            </a:r>
            <a:r>
              <a:rPr dirty="0" b="0">
                <a:latin typeface="Tahoma"/>
                <a:cs typeface="Tahoma"/>
              </a:rPr>
              <a:t>ale  </a:t>
            </a:r>
            <a:r>
              <a:rPr dirty="0" spc="-5" b="0">
                <a:latin typeface="Tahoma"/>
                <a:cs typeface="Tahoma"/>
              </a:rPr>
              <a:t>canalului </a:t>
            </a:r>
            <a:r>
              <a:rPr dirty="0" b="0">
                <a:latin typeface="Tahoma"/>
                <a:cs typeface="Tahoma"/>
              </a:rPr>
              <a:t>de </a:t>
            </a:r>
            <a:r>
              <a:rPr dirty="0" spc="-5" b="0">
                <a:latin typeface="Tahoma"/>
                <a:cs typeface="Tahoma"/>
              </a:rPr>
              <a:t>comunicatie; datele circula </a:t>
            </a:r>
            <a:r>
              <a:rPr dirty="0" spc="-170" b="0">
                <a:latin typeface="Tahoma"/>
                <a:cs typeface="Tahoma"/>
              </a:rPr>
              <a:t>printr‐un </a:t>
            </a:r>
            <a:r>
              <a:rPr dirty="0" spc="-5" b="0">
                <a:latin typeface="Tahoma"/>
                <a:cs typeface="Tahoma"/>
              </a:rPr>
              <a:t>tunel  oferit </a:t>
            </a:r>
            <a:r>
              <a:rPr dirty="0" b="0">
                <a:latin typeface="Tahoma"/>
                <a:cs typeface="Tahoma"/>
              </a:rPr>
              <a:t>de o </a:t>
            </a:r>
            <a:r>
              <a:rPr dirty="0" spc="-10" b="0">
                <a:latin typeface="Tahoma"/>
                <a:cs typeface="Tahoma"/>
              </a:rPr>
              <a:t>retea </a:t>
            </a:r>
            <a:r>
              <a:rPr dirty="0" spc="-5" b="0">
                <a:latin typeface="Tahoma"/>
                <a:cs typeface="Tahoma"/>
              </a:rPr>
              <a:t>privata virtuala </a:t>
            </a:r>
            <a:r>
              <a:rPr dirty="0" b="0">
                <a:latin typeface="Tahoma"/>
                <a:cs typeface="Tahoma"/>
              </a:rPr>
              <a:t>(VPN – </a:t>
            </a:r>
            <a:r>
              <a:rPr dirty="0" sz="2500" spc="-45" b="0" i="1">
                <a:latin typeface="Tahoma"/>
                <a:cs typeface="Tahoma"/>
              </a:rPr>
              <a:t>Virtual </a:t>
            </a:r>
            <a:r>
              <a:rPr dirty="0" sz="2500" spc="-50" b="0" i="1">
                <a:latin typeface="Tahoma"/>
                <a:cs typeface="Tahoma"/>
              </a:rPr>
              <a:t>Private  </a:t>
            </a:r>
            <a:r>
              <a:rPr dirty="0" sz="2500" spc="-60" b="0" i="1">
                <a:latin typeface="Tahoma"/>
                <a:cs typeface="Tahoma"/>
              </a:rPr>
              <a:t>Network)</a:t>
            </a:r>
            <a:endParaRPr sz="2500">
              <a:latin typeface="Tahoma"/>
              <a:cs typeface="Tahoma"/>
            </a:endParaRPr>
          </a:p>
          <a:p>
            <a:pPr marL="897255" indent="-233679">
              <a:lnSpc>
                <a:spcPct val="100000"/>
              </a:lnSpc>
              <a:spcBef>
                <a:spcPts val="480"/>
              </a:spcBef>
              <a:buChar char="•"/>
              <a:tabLst>
                <a:tab pos="898525" algn="l"/>
              </a:tabLst>
            </a:pPr>
            <a:r>
              <a:rPr dirty="0" spc="-5" b="0">
                <a:latin typeface="Tahoma"/>
                <a:cs typeface="Tahoma"/>
              </a:rPr>
              <a:t>criptarea </a:t>
            </a:r>
            <a:r>
              <a:rPr dirty="0" b="0">
                <a:latin typeface="Tahoma"/>
                <a:cs typeface="Tahoma"/>
              </a:rPr>
              <a:t>datelor </a:t>
            </a:r>
            <a:r>
              <a:rPr dirty="0" spc="-5" b="0">
                <a:latin typeface="Tahoma"/>
                <a:cs typeface="Tahoma"/>
              </a:rPr>
              <a:t>via </a:t>
            </a:r>
            <a:r>
              <a:rPr dirty="0" b="0">
                <a:latin typeface="Tahoma"/>
                <a:cs typeface="Tahoma"/>
              </a:rPr>
              <a:t>diverse </a:t>
            </a:r>
            <a:r>
              <a:rPr dirty="0" spc="-5" b="0">
                <a:latin typeface="Tahoma"/>
                <a:cs typeface="Tahoma"/>
              </a:rPr>
              <a:t>tehnici</a:t>
            </a:r>
            <a:r>
              <a:rPr dirty="0" spc="-30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(biblioteci</a:t>
            </a:r>
          </a:p>
          <a:p>
            <a:pPr marL="1006475">
              <a:lnSpc>
                <a:spcPct val="100000"/>
              </a:lnSpc>
            </a:pPr>
            <a:r>
              <a:rPr dirty="0" spc="-5" b="0">
                <a:latin typeface="Tahoma"/>
                <a:cs typeface="Tahoma"/>
              </a:rPr>
              <a:t>specializate si/sau oferite </a:t>
            </a:r>
            <a:r>
              <a:rPr dirty="0" b="0">
                <a:latin typeface="Tahoma"/>
                <a:cs typeface="Tahoma"/>
              </a:rPr>
              <a:t>de mediile de</a:t>
            </a:r>
            <a:r>
              <a:rPr dirty="0" spc="-25" b="0">
                <a:latin typeface="Tahoma"/>
                <a:cs typeface="Tahoma"/>
              </a:rPr>
              <a:t> </a:t>
            </a:r>
            <a:r>
              <a:rPr dirty="0" b="0">
                <a:latin typeface="Tahoma"/>
                <a:cs typeface="Tahoma"/>
              </a:rPr>
              <a:t>dezvoltare)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6558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Criptarea</a:t>
            </a:r>
            <a:r>
              <a:rPr dirty="0" spc="-80"/>
              <a:t> </a:t>
            </a:r>
            <a:r>
              <a:rPr dirty="0" spc="-5"/>
              <a:t>simetrica</a:t>
            </a:r>
          </a:p>
        </p:txBody>
      </p:sp>
      <p:sp>
        <p:nvSpPr>
          <p:cNvPr id="7" name="object 7"/>
          <p:cNvSpPr/>
          <p:nvPr/>
        </p:nvSpPr>
        <p:spPr>
          <a:xfrm>
            <a:off x="1803513" y="4546753"/>
            <a:ext cx="4501950" cy="1961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9740" y="2086178"/>
            <a:ext cx="8086725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3750"/>
              <a:buFont typeface="Wingdings"/>
              <a:buChar char=""/>
              <a:tabLst>
                <a:tab pos="106680" algn="l"/>
              </a:tabLst>
            </a:pPr>
            <a:r>
              <a:rPr dirty="0" sz="1600" spc="-5">
                <a:latin typeface="Tahoma"/>
                <a:cs typeface="Tahoma"/>
              </a:rPr>
              <a:t>Î</a:t>
            </a:r>
            <a:r>
              <a:rPr dirty="0" sz="1600" spc="-5">
                <a:latin typeface="Arial"/>
                <a:cs typeface="Arial"/>
              </a:rPr>
              <a:t>n esenţă există două tipuri de scheme de criptare. Cele mai vechi şi cele mai folositoare  până </a:t>
            </a:r>
            <a:r>
              <a:rPr dirty="0" sz="1600" spc="-5">
                <a:latin typeface="Tahoma"/>
                <a:cs typeface="Tahoma"/>
              </a:rPr>
              <a:t>î</a:t>
            </a:r>
            <a:r>
              <a:rPr dirty="0" sz="1600" spc="-5">
                <a:latin typeface="Arial"/>
                <a:cs typeface="Arial"/>
              </a:rPr>
              <a:t>n </a:t>
            </a:r>
            <a:r>
              <a:rPr dirty="0" sz="1600" spc="-10">
                <a:latin typeface="Arial"/>
                <a:cs typeface="Arial"/>
              </a:rPr>
              <a:t>prezent </a:t>
            </a:r>
            <a:r>
              <a:rPr dirty="0" sz="1600" spc="-5">
                <a:latin typeface="Arial"/>
                <a:cs typeface="Arial"/>
              </a:rPr>
              <a:t>sunt criptările simetrice. </a:t>
            </a:r>
            <a:r>
              <a:rPr dirty="0" sz="1600" spc="-5">
                <a:latin typeface="Tahoma"/>
                <a:cs typeface="Tahoma"/>
              </a:rPr>
              <a:t>Î</a:t>
            </a:r>
            <a:r>
              <a:rPr dirty="0" sz="1600" spc="-5">
                <a:latin typeface="Arial"/>
                <a:cs typeface="Arial"/>
              </a:rPr>
              <a:t>n aceste scheme, cheia folosită </a:t>
            </a:r>
            <a:r>
              <a:rPr dirty="0" sz="1600" spc="-10">
                <a:latin typeface="Arial"/>
                <a:cs typeface="Arial"/>
              </a:rPr>
              <a:t>pentru  </a:t>
            </a:r>
            <a:r>
              <a:rPr dirty="0" sz="1600" spc="-5">
                <a:latin typeface="Arial"/>
                <a:cs typeface="Arial"/>
              </a:rPr>
              <a:t>decriptarea textului cifrat este echivalentă cu cea folosită </a:t>
            </a:r>
            <a:r>
              <a:rPr dirty="0" sz="1600" spc="-10">
                <a:latin typeface="Arial"/>
                <a:cs typeface="Arial"/>
              </a:rPr>
              <a:t>pentru </a:t>
            </a:r>
            <a:r>
              <a:rPr dirty="0" sz="1600" spc="-5">
                <a:latin typeface="Arial"/>
                <a:cs typeface="Arial"/>
              </a:rPr>
              <a:t>criptarea textului</a:t>
            </a:r>
            <a:r>
              <a:rPr dirty="0" sz="1600" spc="1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iniţial.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650">
              <a:latin typeface="Times New Roman"/>
              <a:cs typeface="Times New Roman"/>
            </a:endParaRPr>
          </a:p>
          <a:p>
            <a:pPr marL="106045" indent="-93980">
              <a:lnSpc>
                <a:spcPct val="100000"/>
              </a:lnSpc>
              <a:buSzPct val="93750"/>
              <a:buFont typeface="Wingdings"/>
              <a:buChar char=""/>
              <a:tabLst>
                <a:tab pos="106680" algn="l"/>
              </a:tabLst>
            </a:pPr>
            <a:r>
              <a:rPr dirty="0" sz="1600" spc="-10" b="1">
                <a:latin typeface="Arial"/>
                <a:cs typeface="Arial"/>
              </a:rPr>
              <a:t>Algoritmii </a:t>
            </a:r>
            <a:r>
              <a:rPr dirty="0" sz="1600" spc="-5" b="1">
                <a:latin typeface="Arial"/>
                <a:cs typeface="Arial"/>
              </a:rPr>
              <a:t>cu </a:t>
            </a:r>
            <a:r>
              <a:rPr dirty="0" sz="1600" spc="-10" b="1">
                <a:latin typeface="Arial"/>
                <a:cs typeface="Arial"/>
              </a:rPr>
              <a:t>cheie secretă sunt simetrici, </a:t>
            </a:r>
            <a:r>
              <a:rPr dirty="0" sz="1600" spc="-5" b="1">
                <a:latin typeface="Tahoma"/>
                <a:cs typeface="Tahoma"/>
              </a:rPr>
              <a:t>î</a:t>
            </a:r>
            <a:r>
              <a:rPr dirty="0" sz="1600" spc="-5" b="1">
                <a:latin typeface="Arial"/>
                <a:cs typeface="Arial"/>
              </a:rPr>
              <a:t>n </a:t>
            </a:r>
            <a:r>
              <a:rPr dirty="0" sz="1600" spc="-10" b="1">
                <a:latin typeface="Arial"/>
                <a:cs typeface="Arial"/>
              </a:rPr>
              <a:t>sensul </a:t>
            </a:r>
            <a:r>
              <a:rPr dirty="0" sz="1600" spc="-5" b="1">
                <a:latin typeface="Arial"/>
                <a:cs typeface="Arial"/>
              </a:rPr>
              <a:t>că </a:t>
            </a:r>
            <a:r>
              <a:rPr dirty="0" sz="1600" spc="-10" b="1">
                <a:latin typeface="Arial"/>
                <a:cs typeface="Arial"/>
              </a:rPr>
              <a:t>ambii </a:t>
            </a:r>
            <a:r>
              <a:rPr dirty="0" sz="1600" spc="-5" b="1">
                <a:latin typeface="Arial"/>
                <a:cs typeface="Arial"/>
              </a:rPr>
              <a:t>participanţi</a:t>
            </a:r>
            <a:r>
              <a:rPr dirty="0" sz="1600" spc="4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angajaţi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ahoma"/>
                <a:cs typeface="Tahoma"/>
              </a:rPr>
              <a:t>î</a:t>
            </a:r>
            <a:r>
              <a:rPr dirty="0" sz="1600" spc="-5" b="1">
                <a:latin typeface="Arial"/>
                <a:cs typeface="Arial"/>
              </a:rPr>
              <a:t>n comunicaţie partajează o </a:t>
            </a:r>
            <a:r>
              <a:rPr dirty="0" sz="1600" spc="-10" b="1">
                <a:latin typeface="Arial"/>
                <a:cs typeface="Arial"/>
              </a:rPr>
              <a:t>singură</a:t>
            </a:r>
            <a:r>
              <a:rPr dirty="0" sz="1600" spc="10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cheie.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08585">
              <a:lnSpc>
                <a:spcPct val="100000"/>
              </a:lnSpc>
              <a:buSzPct val="93750"/>
              <a:buFont typeface="Wingdings"/>
              <a:buChar char=""/>
              <a:tabLst>
                <a:tab pos="106680" algn="l"/>
              </a:tabLst>
            </a:pPr>
            <a:r>
              <a:rPr dirty="0" sz="1600" spc="-5" b="1">
                <a:latin typeface="Arial"/>
                <a:cs typeface="Arial"/>
              </a:rPr>
              <a:t>Figura de jos ilustrează folosirea criptografiei cu </a:t>
            </a:r>
            <a:r>
              <a:rPr dirty="0" sz="1600" spc="-10" b="1">
                <a:latin typeface="Arial"/>
                <a:cs typeface="Arial"/>
              </a:rPr>
              <a:t>cheie secretă </a:t>
            </a:r>
            <a:r>
              <a:rPr dirty="0" sz="1600" spc="-5" b="1">
                <a:latin typeface="Arial"/>
                <a:cs typeface="Arial"/>
              </a:rPr>
              <a:t>pentru a transmite  data </a:t>
            </a:r>
            <a:r>
              <a:rPr dirty="0" sz="1600" spc="-5" b="1">
                <a:latin typeface="Tahoma"/>
                <a:cs typeface="Tahoma"/>
              </a:rPr>
              <a:t>î</a:t>
            </a:r>
            <a:r>
              <a:rPr dirty="0" sz="1600" spc="-5" b="1">
                <a:latin typeface="Arial"/>
                <a:cs typeface="Arial"/>
              </a:rPr>
              <a:t>ntr-un canal</a:t>
            </a:r>
            <a:r>
              <a:rPr dirty="0" sz="1600" spc="55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nesigur.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9510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Criptarea</a:t>
            </a:r>
            <a:r>
              <a:rPr dirty="0" spc="-75"/>
              <a:t> </a:t>
            </a:r>
            <a:r>
              <a:rPr dirty="0"/>
              <a:t>asimetrica</a:t>
            </a:r>
          </a:p>
        </p:txBody>
      </p:sp>
      <p:sp>
        <p:nvSpPr>
          <p:cNvPr id="7" name="object 7"/>
          <p:cNvSpPr/>
          <p:nvPr/>
        </p:nvSpPr>
        <p:spPr>
          <a:xfrm>
            <a:off x="2092300" y="4326081"/>
            <a:ext cx="4785279" cy="1733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1767" y="2921889"/>
            <a:ext cx="461771" cy="151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8572" y="2820923"/>
            <a:ext cx="289559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74291" y="2820923"/>
            <a:ext cx="827532" cy="403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66493" y="2958603"/>
            <a:ext cx="113867" cy="114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9575" y="2820923"/>
            <a:ext cx="1267968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05044" y="2820923"/>
            <a:ext cx="699515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60720" y="2820923"/>
            <a:ext cx="28956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06440" y="2820923"/>
            <a:ext cx="867156" cy="403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54752" y="2820923"/>
            <a:ext cx="1464563" cy="403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2140" y="2008377"/>
            <a:ext cx="7397750" cy="2162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2710">
              <a:lnSpc>
                <a:spcPct val="100000"/>
              </a:lnSpc>
              <a:spcBef>
                <a:spcPts val="105"/>
              </a:spcBef>
              <a:buSzPct val="92857"/>
              <a:buFont typeface="Wingdings"/>
              <a:buChar char=""/>
              <a:tabLst>
                <a:tab pos="95250" algn="l"/>
              </a:tabLst>
            </a:pPr>
            <a:r>
              <a:rPr dirty="0" sz="1400" spc="-5" b="1">
                <a:latin typeface="Arial"/>
                <a:cs typeface="Arial"/>
              </a:rPr>
              <a:t>Algoritmii de </a:t>
            </a:r>
            <a:r>
              <a:rPr dirty="0" sz="1400" b="1">
                <a:latin typeface="Arial"/>
                <a:cs typeface="Arial"/>
              </a:rPr>
              <a:t>criptare </a:t>
            </a:r>
            <a:r>
              <a:rPr dirty="0" sz="1400" spc="-5" b="1">
                <a:latin typeface="Arial"/>
                <a:cs typeface="Arial"/>
              </a:rPr>
              <a:t>asimetrică sau de </a:t>
            </a:r>
            <a:r>
              <a:rPr dirty="0" sz="1400" b="1">
                <a:latin typeface="Arial"/>
                <a:cs typeface="Arial"/>
              </a:rPr>
              <a:t>criptare cu </a:t>
            </a:r>
            <a:r>
              <a:rPr dirty="0" sz="1400" spc="-5" b="1">
                <a:latin typeface="Arial"/>
                <a:cs typeface="Arial"/>
              </a:rPr>
              <a:t>chei publice sunt </a:t>
            </a:r>
            <a:r>
              <a:rPr dirty="0" sz="1400" b="1">
                <a:latin typeface="Arial"/>
                <a:cs typeface="Arial"/>
              </a:rPr>
              <a:t>cele </a:t>
            </a:r>
            <a:r>
              <a:rPr dirty="0" sz="1400" spc="-5" b="1">
                <a:latin typeface="Arial"/>
                <a:cs typeface="Arial"/>
              </a:rPr>
              <a:t>mai </a:t>
            </a:r>
            <a:r>
              <a:rPr dirty="0" sz="1400" b="1">
                <a:latin typeface="Arial"/>
                <a:cs typeface="Arial"/>
              </a:rPr>
              <a:t>recente  </a:t>
            </a:r>
            <a:r>
              <a:rPr dirty="0" sz="1400" spc="-5" b="1">
                <a:latin typeface="Arial"/>
                <a:cs typeface="Arial"/>
              </a:rPr>
              <a:t>unelte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criptografice.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 marR="227965">
              <a:lnSpc>
                <a:spcPct val="100000"/>
              </a:lnSpc>
              <a:buSzPct val="92857"/>
              <a:buFont typeface="Wingdings"/>
              <a:buChar char=""/>
              <a:tabLst>
                <a:tab pos="95250" algn="l"/>
              </a:tabLst>
            </a:pPr>
            <a:r>
              <a:rPr dirty="0" sz="1400" spc="-5" b="1">
                <a:latin typeface="Arial"/>
                <a:cs typeface="Arial"/>
              </a:rPr>
              <a:t>Pe de </a:t>
            </a:r>
            <a:r>
              <a:rPr dirty="0" sz="1400" b="1">
                <a:latin typeface="Arial"/>
                <a:cs typeface="Arial"/>
              </a:rPr>
              <a:t>altă parte, </a:t>
            </a:r>
            <a:r>
              <a:rPr dirty="0" sz="1400" spc="-5" b="1">
                <a:latin typeface="Arial"/>
                <a:cs typeface="Arial"/>
              </a:rPr>
              <a:t>criptografia </a:t>
            </a:r>
            <a:r>
              <a:rPr dirty="0" sz="1400" b="1">
                <a:latin typeface="Arial"/>
                <a:cs typeface="Arial"/>
              </a:rPr>
              <a:t>cu </a:t>
            </a:r>
            <a:r>
              <a:rPr dirty="0" sz="1400" spc="-5" b="1">
                <a:latin typeface="Arial"/>
                <a:cs typeface="Arial"/>
              </a:rPr>
              <a:t>cheie publică implică faptul ca </a:t>
            </a:r>
            <a:r>
              <a:rPr dirty="0" sz="1400" b="1">
                <a:latin typeface="Arial"/>
                <a:cs typeface="Arial"/>
              </a:rPr>
              <a:t>fiecare </a:t>
            </a:r>
            <a:r>
              <a:rPr dirty="0" sz="1400" spc="-5" b="1">
                <a:latin typeface="Arial"/>
                <a:cs typeface="Arial"/>
              </a:rPr>
              <a:t>participant să  aibă 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cheie privată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care </a:t>
            </a:r>
            <a:r>
              <a:rPr dirty="0" sz="1400" spc="-5" b="1">
                <a:latin typeface="Arial"/>
                <a:cs typeface="Arial"/>
              </a:rPr>
              <a:t>nu </a:t>
            </a:r>
            <a:r>
              <a:rPr dirty="0" sz="1400" b="1">
                <a:latin typeface="Arial"/>
                <a:cs typeface="Arial"/>
              </a:rPr>
              <a:t>este </a:t>
            </a:r>
            <a:r>
              <a:rPr dirty="0" sz="1400" spc="-5" b="1">
                <a:latin typeface="Arial"/>
                <a:cs typeface="Arial"/>
              </a:rPr>
              <a:t>partajată </a:t>
            </a:r>
            <a:r>
              <a:rPr dirty="0" sz="1400" b="1">
                <a:latin typeface="Arial"/>
                <a:cs typeface="Arial"/>
              </a:rPr>
              <a:t>cu </a:t>
            </a:r>
            <a:r>
              <a:rPr dirty="0" sz="1400" spc="-5" b="1">
                <a:latin typeface="Arial"/>
                <a:cs typeface="Arial"/>
              </a:rPr>
              <a:t>nimeni şi 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cheie publică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care</a:t>
            </a:r>
            <a:r>
              <a:rPr dirty="0" sz="1400" spc="-2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este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5" b="1">
                <a:latin typeface="Arial"/>
                <a:cs typeface="Arial"/>
              </a:rPr>
              <a:t>publicată, </a:t>
            </a:r>
            <a:r>
              <a:rPr dirty="0" sz="1400" b="1">
                <a:latin typeface="Arial"/>
                <a:cs typeface="Arial"/>
              </a:rPr>
              <a:t>astfel </a:t>
            </a:r>
            <a:r>
              <a:rPr dirty="0" sz="1400" spc="-5" b="1">
                <a:latin typeface="Tahoma"/>
                <a:cs typeface="Tahoma"/>
              </a:rPr>
              <a:t>î</a:t>
            </a:r>
            <a:r>
              <a:rPr dirty="0" sz="1400" spc="-5" b="1">
                <a:latin typeface="Arial"/>
                <a:cs typeface="Arial"/>
              </a:rPr>
              <a:t>ncât toată </a:t>
            </a:r>
            <a:r>
              <a:rPr dirty="0" sz="1400" b="1">
                <a:latin typeface="Arial"/>
                <a:cs typeface="Arial"/>
              </a:rPr>
              <a:t>lumea </a:t>
            </a:r>
            <a:r>
              <a:rPr dirty="0" sz="1400" spc="-5" b="1">
                <a:latin typeface="Arial"/>
                <a:cs typeface="Arial"/>
              </a:rPr>
              <a:t>ştie de</a:t>
            </a:r>
            <a:r>
              <a:rPr dirty="0" sz="1400" spc="-1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buSzPct val="92857"/>
              <a:buFont typeface="Wingdings"/>
              <a:buChar char=""/>
              <a:tabLst>
                <a:tab pos="95250" algn="l"/>
              </a:tabLst>
            </a:pPr>
            <a:r>
              <a:rPr dirty="0" sz="1400" b="1">
                <a:latin typeface="Arial"/>
                <a:cs typeface="Arial"/>
              </a:rPr>
              <a:t>Pentru a trimite </a:t>
            </a:r>
            <a:r>
              <a:rPr dirty="0" sz="1400" spc="-5" b="1">
                <a:latin typeface="Arial"/>
                <a:cs typeface="Arial"/>
              </a:rPr>
              <a:t>un mesaj sigur </a:t>
            </a:r>
            <a:r>
              <a:rPr dirty="0" sz="1400" b="1">
                <a:latin typeface="Arial"/>
                <a:cs typeface="Arial"/>
              </a:rPr>
              <a:t>la </a:t>
            </a:r>
            <a:r>
              <a:rPr dirty="0" sz="1400" spc="-5" b="1">
                <a:latin typeface="Arial"/>
                <a:cs typeface="Arial"/>
              </a:rPr>
              <a:t>un </a:t>
            </a:r>
            <a:r>
              <a:rPr dirty="0" sz="1400" b="1">
                <a:latin typeface="Arial"/>
                <a:cs typeface="Arial"/>
              </a:rPr>
              <a:t>asemenea </a:t>
            </a:r>
            <a:r>
              <a:rPr dirty="0" sz="1400" spc="-5" b="1">
                <a:latin typeface="Arial"/>
                <a:cs typeface="Arial"/>
              </a:rPr>
              <a:t>participant, </a:t>
            </a:r>
            <a:r>
              <a:rPr dirty="0" sz="1400" b="1">
                <a:latin typeface="Arial"/>
                <a:cs typeface="Arial"/>
              </a:rPr>
              <a:t>se criptează mesajul  </a:t>
            </a:r>
            <a:r>
              <a:rPr dirty="0" sz="1400" spc="-5" b="1">
                <a:latin typeface="Arial"/>
                <a:cs typeface="Arial"/>
              </a:rPr>
              <a:t>folosind cheia cunoscută </a:t>
            </a:r>
            <a:r>
              <a:rPr dirty="0" sz="1400" b="1">
                <a:latin typeface="Arial"/>
                <a:cs typeface="Arial"/>
              </a:rPr>
              <a:t>(cheia </a:t>
            </a:r>
            <a:r>
              <a:rPr dirty="0" sz="1400" spc="-5" b="1">
                <a:latin typeface="Arial"/>
                <a:cs typeface="Arial"/>
              </a:rPr>
              <a:t>publică). Participantul decriptează </a:t>
            </a:r>
            <a:r>
              <a:rPr dirty="0" sz="1400" b="1">
                <a:latin typeface="Arial"/>
                <a:cs typeface="Arial"/>
              </a:rPr>
              <a:t>mesajul </a:t>
            </a:r>
            <a:r>
              <a:rPr dirty="0" sz="1400" spc="-5" b="1">
                <a:latin typeface="Arial"/>
                <a:cs typeface="Arial"/>
              </a:rPr>
              <a:t>folosindu-şi  cheia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privată.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7346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Criptare </a:t>
            </a:r>
            <a:r>
              <a:rPr dirty="0" spc="-10"/>
              <a:t>cu </a:t>
            </a:r>
            <a:r>
              <a:rPr dirty="0" spc="-5"/>
              <a:t>functii</a:t>
            </a:r>
            <a:r>
              <a:rPr dirty="0" spc="-100"/>
              <a:t> </a:t>
            </a:r>
            <a:r>
              <a:rPr dirty="0"/>
              <a:t>hash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740" y="2049526"/>
            <a:ext cx="8409940" cy="4031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ahoma"/>
                <a:cs typeface="Tahoma"/>
              </a:rPr>
              <a:t>Există un </a:t>
            </a:r>
            <a:r>
              <a:rPr dirty="0" sz="1800" b="1">
                <a:latin typeface="Tahoma"/>
                <a:cs typeface="Tahoma"/>
              </a:rPr>
              <a:t>al </a:t>
            </a:r>
            <a:r>
              <a:rPr dirty="0" sz="1800" spc="-5" b="1">
                <a:latin typeface="Tahoma"/>
                <a:cs typeface="Tahoma"/>
              </a:rPr>
              <a:t>treilea tip de algoritm criptografic, numit funcţie hash sau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message</a:t>
            </a:r>
            <a:r>
              <a:rPr dirty="0" sz="180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digest(MDx).</a:t>
            </a:r>
            <a:endParaRPr sz="1800">
              <a:latin typeface="Tahoma"/>
              <a:cs typeface="Tahoma"/>
            </a:endParaRPr>
          </a:p>
          <a:p>
            <a:pPr marL="355600" marR="14604" indent="-3429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ahoma"/>
                <a:cs typeface="Tahoma"/>
              </a:rPr>
              <a:t>Spre deosebire de tipurile anterioare, folosirea unei funcţii hash nu  implică folosirea unor chei. </a:t>
            </a:r>
            <a:r>
              <a:rPr dirty="0" sz="1800" b="1">
                <a:latin typeface="Tahoma"/>
                <a:cs typeface="Tahoma"/>
              </a:rPr>
              <a:t>In loc </a:t>
            </a:r>
            <a:r>
              <a:rPr dirty="0" sz="1800" spc="-5" b="1">
                <a:latin typeface="Tahoma"/>
                <a:cs typeface="Tahoma"/>
              </a:rPr>
              <a:t>de aceasta, ideea este de </a:t>
            </a:r>
            <a:r>
              <a:rPr dirty="0" sz="1800" b="1">
                <a:latin typeface="Tahoma"/>
                <a:cs typeface="Tahoma"/>
              </a:rPr>
              <a:t>a mapa </a:t>
            </a:r>
            <a:r>
              <a:rPr dirty="0" sz="1800" spc="-5" b="1">
                <a:latin typeface="Tahoma"/>
                <a:cs typeface="Tahoma"/>
              </a:rPr>
              <a:t>un  mesaj lung într-un mesaj de </a:t>
            </a:r>
            <a:r>
              <a:rPr dirty="0" sz="1800" b="1">
                <a:latin typeface="Tahoma"/>
                <a:cs typeface="Tahoma"/>
              </a:rPr>
              <a:t>o </a:t>
            </a:r>
            <a:r>
              <a:rPr dirty="0" sz="1800" spc="-5" b="1">
                <a:latin typeface="Tahoma"/>
                <a:cs typeface="Tahoma"/>
              </a:rPr>
              <a:t>anumită lungime fixă, </a:t>
            </a:r>
            <a:r>
              <a:rPr dirty="0" sz="1800" b="1">
                <a:latin typeface="Tahoma"/>
                <a:cs typeface="Tahoma"/>
              </a:rPr>
              <a:t>analog </a:t>
            </a:r>
            <a:r>
              <a:rPr dirty="0" sz="1800" spc="-5" b="1">
                <a:latin typeface="Tahoma"/>
                <a:cs typeface="Tahoma"/>
              </a:rPr>
              <a:t>felului </a:t>
            </a:r>
            <a:r>
              <a:rPr dirty="0" sz="1800" b="1">
                <a:latin typeface="Tahoma"/>
                <a:cs typeface="Tahoma"/>
              </a:rPr>
              <a:t>în  </a:t>
            </a:r>
            <a:r>
              <a:rPr dirty="0" sz="1800" spc="-5" b="1">
                <a:latin typeface="Tahoma"/>
                <a:cs typeface="Tahoma"/>
              </a:rPr>
              <a:t>care </a:t>
            </a:r>
            <a:r>
              <a:rPr dirty="0" sz="1800" b="1">
                <a:latin typeface="Tahoma"/>
                <a:cs typeface="Tahoma"/>
              </a:rPr>
              <a:t>o </a:t>
            </a:r>
            <a:r>
              <a:rPr dirty="0" sz="1800" spc="-5" b="1">
                <a:latin typeface="Tahoma"/>
                <a:cs typeface="Tahoma"/>
              </a:rPr>
              <a:t>funcţie hash obişnuită </a:t>
            </a:r>
            <a:r>
              <a:rPr dirty="0" sz="1800" b="1">
                <a:latin typeface="Tahoma"/>
                <a:cs typeface="Tahoma"/>
              </a:rPr>
              <a:t>mapează valori </a:t>
            </a:r>
            <a:r>
              <a:rPr dirty="0" sz="1800" spc="-5" b="1">
                <a:latin typeface="Tahoma"/>
                <a:cs typeface="Tahoma"/>
              </a:rPr>
              <a:t>dintr-un spaţiu </a:t>
            </a:r>
            <a:r>
              <a:rPr dirty="0" sz="1800" b="1">
                <a:latin typeface="Tahoma"/>
                <a:cs typeface="Tahoma"/>
              </a:rPr>
              <a:t>larg în  valori </a:t>
            </a:r>
            <a:r>
              <a:rPr dirty="0" sz="1800" spc="-5" b="1">
                <a:latin typeface="Tahoma"/>
                <a:cs typeface="Tahoma"/>
              </a:rPr>
              <a:t>într-un spaţiu</a:t>
            </a:r>
            <a:r>
              <a:rPr dirty="0" sz="1800" spc="-4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îngust.</a:t>
            </a:r>
            <a:endParaRPr sz="1800">
              <a:latin typeface="Tahoma"/>
              <a:cs typeface="Tahoma"/>
            </a:endParaRPr>
          </a:p>
          <a:p>
            <a:pPr marL="354965" marR="78105" indent="-342900">
              <a:lnSpc>
                <a:spcPts val="2160"/>
              </a:lnSpc>
              <a:spcBef>
                <a:spcPts val="505"/>
              </a:spcBef>
              <a:buClr>
                <a:srgbClr val="3333CC"/>
              </a:buClr>
              <a:buSzPct val="5526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900" spc="-60" b="1" i="1">
                <a:latin typeface="Tahoma"/>
                <a:cs typeface="Tahoma"/>
              </a:rPr>
              <a:t>Această </a:t>
            </a:r>
            <a:r>
              <a:rPr dirty="0" sz="1900" spc="-70" b="1" i="1">
                <a:latin typeface="Tahoma"/>
                <a:cs typeface="Tahoma"/>
              </a:rPr>
              <a:t>metodă </a:t>
            </a:r>
            <a:r>
              <a:rPr dirty="0" sz="1900" spc="-60" b="1" i="1">
                <a:latin typeface="Tahoma"/>
                <a:cs typeface="Tahoma"/>
              </a:rPr>
              <a:t>calculează </a:t>
            </a:r>
            <a:r>
              <a:rPr dirty="0" sz="1900" spc="-65" b="1" i="1">
                <a:latin typeface="Tahoma"/>
                <a:cs typeface="Tahoma"/>
              </a:rPr>
              <a:t>o </a:t>
            </a:r>
            <a:r>
              <a:rPr dirty="0" sz="1900" spc="-70" b="1" i="1">
                <a:latin typeface="Tahoma"/>
                <a:cs typeface="Tahoma"/>
              </a:rPr>
              <a:t>sumă </a:t>
            </a:r>
            <a:r>
              <a:rPr dirty="0" sz="1900" spc="-65" b="1" i="1">
                <a:latin typeface="Tahoma"/>
                <a:cs typeface="Tahoma"/>
              </a:rPr>
              <a:t>de </a:t>
            </a:r>
            <a:r>
              <a:rPr dirty="0" sz="1900" spc="-55" b="1" i="1">
                <a:latin typeface="Tahoma"/>
                <a:cs typeface="Tahoma"/>
              </a:rPr>
              <a:t>control criptografică  </a:t>
            </a:r>
            <a:r>
              <a:rPr dirty="0" sz="1900" spc="-60" b="1" i="1">
                <a:latin typeface="Tahoma"/>
                <a:cs typeface="Tahoma"/>
              </a:rPr>
              <a:t>(cryptographic </a:t>
            </a:r>
            <a:r>
              <a:rPr dirty="0" sz="1900" spc="-65" b="1" i="1">
                <a:latin typeface="Tahoma"/>
                <a:cs typeface="Tahoma"/>
              </a:rPr>
              <a:t>checksum) </a:t>
            </a:r>
            <a:r>
              <a:rPr dirty="0" sz="1900" spc="-60" b="1" i="1">
                <a:latin typeface="Tahoma"/>
                <a:cs typeface="Tahoma"/>
              </a:rPr>
              <a:t>a unui </a:t>
            </a:r>
            <a:r>
              <a:rPr dirty="0" sz="1900" spc="-50" b="1" i="1">
                <a:latin typeface="Tahoma"/>
                <a:cs typeface="Tahoma"/>
              </a:rPr>
              <a:t>mesaj</a:t>
            </a:r>
            <a:r>
              <a:rPr dirty="0" sz="1800" spc="-50" b="1">
                <a:latin typeface="Tahoma"/>
                <a:cs typeface="Tahoma"/>
              </a:rPr>
              <a:t>. </a:t>
            </a:r>
            <a:r>
              <a:rPr dirty="0" sz="1800" b="1">
                <a:latin typeface="Tahoma"/>
                <a:cs typeface="Tahoma"/>
              </a:rPr>
              <a:t>Asta </a:t>
            </a:r>
            <a:r>
              <a:rPr dirty="0" sz="1800" spc="-5" b="1">
                <a:latin typeface="Tahoma"/>
                <a:cs typeface="Tahoma"/>
              </a:rPr>
              <a:t>înseamnă că, </a:t>
            </a:r>
            <a:r>
              <a:rPr dirty="0" sz="1800" b="1">
                <a:latin typeface="Tahoma"/>
                <a:cs typeface="Tahoma"/>
              </a:rPr>
              <a:t>aşa </a:t>
            </a:r>
            <a:r>
              <a:rPr dirty="0" sz="1800" spc="-5" b="1">
                <a:latin typeface="Tahoma"/>
                <a:cs typeface="Tahoma"/>
              </a:rPr>
              <a:t>cum </a:t>
            </a:r>
            <a:r>
              <a:rPr dirty="0" sz="1800" b="1">
                <a:latin typeface="Tahoma"/>
                <a:cs typeface="Tahoma"/>
              </a:rPr>
              <a:t>o  sumă </a:t>
            </a:r>
            <a:r>
              <a:rPr dirty="0" sz="1800" spc="-5" b="1">
                <a:latin typeface="Tahoma"/>
                <a:cs typeface="Tahoma"/>
              </a:rPr>
              <a:t>de control obişnuită protejează destinatarul de schimbări  accidentale </a:t>
            </a:r>
            <a:r>
              <a:rPr dirty="0" sz="1800" b="1">
                <a:latin typeface="Tahoma"/>
                <a:cs typeface="Tahoma"/>
              </a:rPr>
              <a:t>ale </a:t>
            </a:r>
            <a:r>
              <a:rPr dirty="0" sz="1800" spc="-5" b="1">
                <a:latin typeface="Tahoma"/>
                <a:cs typeface="Tahoma"/>
              </a:rPr>
              <a:t>mesajului, </a:t>
            </a:r>
            <a:r>
              <a:rPr dirty="0" sz="1900" spc="-65" b="1" i="1">
                <a:latin typeface="Tahoma"/>
                <a:cs typeface="Tahoma"/>
              </a:rPr>
              <a:t>o </a:t>
            </a:r>
            <a:r>
              <a:rPr dirty="0" sz="1900" spc="-70" b="1" i="1">
                <a:latin typeface="Tahoma"/>
                <a:cs typeface="Tahoma"/>
              </a:rPr>
              <a:t>sumă </a:t>
            </a:r>
            <a:r>
              <a:rPr dirty="0" sz="1900" spc="-65" b="1" i="1">
                <a:latin typeface="Tahoma"/>
                <a:cs typeface="Tahoma"/>
              </a:rPr>
              <a:t>de </a:t>
            </a:r>
            <a:r>
              <a:rPr dirty="0" sz="1900" spc="-55" b="1" i="1">
                <a:latin typeface="Tahoma"/>
                <a:cs typeface="Tahoma"/>
              </a:rPr>
              <a:t>control criptografică </a:t>
            </a:r>
            <a:r>
              <a:rPr dirty="0" sz="1900" spc="-60" b="1" i="1">
                <a:latin typeface="Tahoma"/>
                <a:cs typeface="Tahoma"/>
              </a:rPr>
              <a:t>protejează  </a:t>
            </a:r>
            <a:r>
              <a:rPr dirty="0" sz="1900" spc="-55" b="1" i="1">
                <a:latin typeface="Tahoma"/>
                <a:cs typeface="Tahoma"/>
              </a:rPr>
              <a:t>destinatarul </a:t>
            </a:r>
            <a:r>
              <a:rPr dirty="0" sz="1900" spc="-70" b="1" i="1">
                <a:latin typeface="Tahoma"/>
                <a:cs typeface="Tahoma"/>
              </a:rPr>
              <a:t>de </a:t>
            </a:r>
            <a:r>
              <a:rPr dirty="0" sz="1900" spc="-55" b="1" i="1">
                <a:latin typeface="Tahoma"/>
                <a:cs typeface="Tahoma"/>
              </a:rPr>
              <a:t>modificări maliţioase </a:t>
            </a:r>
            <a:r>
              <a:rPr dirty="0" sz="1900" spc="-50" b="1" i="1">
                <a:latin typeface="Tahoma"/>
                <a:cs typeface="Tahoma"/>
              </a:rPr>
              <a:t>ale</a:t>
            </a:r>
            <a:r>
              <a:rPr dirty="0" sz="1900" spc="60" b="1" i="1">
                <a:latin typeface="Tahoma"/>
                <a:cs typeface="Tahoma"/>
              </a:rPr>
              <a:t> </a:t>
            </a:r>
            <a:r>
              <a:rPr dirty="0" sz="1900" spc="-55" b="1" i="1">
                <a:latin typeface="Tahoma"/>
                <a:cs typeface="Tahoma"/>
              </a:rPr>
              <a:t>mesajului</a:t>
            </a:r>
            <a:r>
              <a:rPr dirty="0" sz="1800" spc="-55" b="1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ahoma"/>
                <a:cs typeface="Tahoma"/>
              </a:rPr>
              <a:t>Deşi </a:t>
            </a:r>
            <a:r>
              <a:rPr dirty="0" sz="1800" b="1">
                <a:latin typeface="Tahoma"/>
                <a:cs typeface="Tahoma"/>
              </a:rPr>
              <a:t>nu-l vom </a:t>
            </a:r>
            <a:r>
              <a:rPr dirty="0" sz="1800" spc="-5" b="1">
                <a:latin typeface="Tahoma"/>
                <a:cs typeface="Tahoma"/>
              </a:rPr>
              <a:t>descrie </a:t>
            </a:r>
            <a:r>
              <a:rPr dirty="0" sz="1800" b="1">
                <a:latin typeface="Tahoma"/>
                <a:cs typeface="Tahoma"/>
              </a:rPr>
              <a:t>în </a:t>
            </a:r>
            <a:r>
              <a:rPr dirty="0" sz="1800" spc="-5" b="1">
                <a:latin typeface="Tahoma"/>
                <a:cs typeface="Tahoma"/>
              </a:rPr>
              <a:t>detaliu, cel </a:t>
            </a:r>
            <a:r>
              <a:rPr dirty="0" sz="1800" b="1">
                <a:latin typeface="Tahoma"/>
                <a:cs typeface="Tahoma"/>
              </a:rPr>
              <a:t>mai </a:t>
            </a:r>
            <a:r>
              <a:rPr dirty="0" sz="1800" spc="-5" b="1">
                <a:latin typeface="Tahoma"/>
                <a:cs typeface="Tahoma"/>
              </a:rPr>
              <a:t>folosit algoritm pentru</a:t>
            </a:r>
            <a:r>
              <a:rPr dirty="0" sz="1800" spc="-8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calcula </a:t>
            </a:r>
            <a:r>
              <a:rPr dirty="0" sz="1800" b="1">
                <a:latin typeface="Tahoma"/>
                <a:cs typeface="Tahoma"/>
              </a:rPr>
              <a:t>suma </a:t>
            </a:r>
            <a:r>
              <a:rPr dirty="0" sz="1800" spc="-5" b="1">
                <a:latin typeface="Tahoma"/>
                <a:cs typeface="Tahoma"/>
              </a:rPr>
              <a:t>de control este MD5(Message Digest versiunea 5).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487121"/>
            <a:ext cx="37020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Algoritmul</a:t>
            </a:r>
            <a:r>
              <a:rPr dirty="0" spc="-80"/>
              <a:t> </a:t>
            </a:r>
            <a:r>
              <a:rPr dirty="0" spc="-5"/>
              <a:t>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6217" y="2041905"/>
            <a:ext cx="7258684" cy="3268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marR="91630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dirty="0" sz="2800" spc="-5">
                <a:latin typeface="Arial"/>
                <a:cs typeface="Arial"/>
              </a:rPr>
              <a:t>Foloseste </a:t>
            </a:r>
            <a:r>
              <a:rPr dirty="0" sz="2800">
                <a:latin typeface="Arial"/>
                <a:cs typeface="Arial"/>
              </a:rPr>
              <a:t>operatii </a:t>
            </a:r>
            <a:r>
              <a:rPr dirty="0" sz="2800" spc="-5">
                <a:latin typeface="Arial"/>
                <a:cs typeface="Arial"/>
              </a:rPr>
              <a:t>de XOR, </a:t>
            </a:r>
            <a:r>
              <a:rPr dirty="0" sz="2800">
                <a:latin typeface="Arial"/>
                <a:cs typeface="Arial"/>
              </a:rPr>
              <a:t>substitutii,  permutari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dirty="0" sz="2800" spc="-5">
                <a:latin typeface="Arial"/>
                <a:cs typeface="Arial"/>
              </a:rPr>
              <a:t>Mesajul de </a:t>
            </a:r>
            <a:r>
              <a:rPr dirty="0" sz="2800">
                <a:latin typeface="Arial"/>
                <a:cs typeface="Arial"/>
              </a:rPr>
              <a:t>intrare este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m</a:t>
            </a:r>
            <a:r>
              <a:rPr dirty="0" baseline="-21021" sz="2775" spc="7">
                <a:latin typeface="Arial"/>
                <a:cs typeface="Arial"/>
              </a:rPr>
              <a:t>1</a:t>
            </a:r>
            <a:r>
              <a:rPr dirty="0" sz="2800" spc="5">
                <a:latin typeface="Arial"/>
                <a:cs typeface="Arial"/>
              </a:rPr>
              <a:t>……m</a:t>
            </a:r>
            <a:r>
              <a:rPr dirty="0" baseline="-21021" sz="2775" spc="7">
                <a:latin typeface="Arial"/>
                <a:cs typeface="Arial"/>
              </a:rPr>
              <a:t>64</a:t>
            </a:r>
            <a:endParaRPr baseline="-21021" sz="2775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dirty="0" sz="2800" spc="-5">
                <a:latin typeface="Arial"/>
                <a:cs typeface="Arial"/>
              </a:rPr>
              <a:t>Are </a:t>
            </a:r>
            <a:r>
              <a:rPr dirty="0" sz="2800">
                <a:latin typeface="Arial"/>
                <a:cs typeface="Arial"/>
              </a:rPr>
              <a:t>un bloc </a:t>
            </a:r>
            <a:r>
              <a:rPr dirty="0" sz="2800" spc="-5">
                <a:latin typeface="Arial"/>
                <a:cs typeface="Arial"/>
              </a:rPr>
              <a:t>de </a:t>
            </a:r>
            <a:r>
              <a:rPr dirty="0" sz="2800">
                <a:latin typeface="Arial"/>
                <a:cs typeface="Arial"/>
              </a:rPr>
              <a:t>intrare </a:t>
            </a:r>
            <a:r>
              <a:rPr dirty="0" sz="2800" spc="-5">
                <a:latin typeface="Arial"/>
                <a:cs typeface="Arial"/>
              </a:rPr>
              <a:t>de 2t biti, </a:t>
            </a:r>
            <a:r>
              <a:rPr dirty="0" sz="2800">
                <a:latin typeface="Arial"/>
                <a:cs typeface="Arial"/>
              </a:rPr>
              <a:t>care </a:t>
            </a:r>
            <a:r>
              <a:rPr dirty="0" sz="2800" spc="-5">
                <a:latin typeface="Arial"/>
                <a:cs typeface="Arial"/>
              </a:rPr>
              <a:t>este  impartit in doua </a:t>
            </a:r>
            <a:r>
              <a:rPr dirty="0" sz="2800" spc="5">
                <a:latin typeface="Arial"/>
                <a:cs typeface="Arial"/>
              </a:rPr>
              <a:t>L</a:t>
            </a:r>
            <a:r>
              <a:rPr dirty="0" baseline="-21021" sz="2775" spc="7">
                <a:latin typeface="Arial"/>
                <a:cs typeface="Arial"/>
              </a:rPr>
              <a:t>0</a:t>
            </a:r>
            <a:r>
              <a:rPr dirty="0" sz="2800" spc="5">
                <a:latin typeface="Arial"/>
                <a:cs typeface="Arial"/>
              </a:rPr>
              <a:t>:R</a:t>
            </a:r>
            <a:r>
              <a:rPr dirty="0" baseline="-21021" sz="2775" spc="7">
                <a:latin typeface="Arial"/>
                <a:cs typeface="Arial"/>
              </a:rPr>
              <a:t>0 </a:t>
            </a:r>
            <a:r>
              <a:rPr dirty="0" sz="2800" spc="-5">
                <a:latin typeface="Arial"/>
                <a:cs typeface="Arial"/>
              </a:rPr>
              <a:t>si </a:t>
            </a:r>
            <a:r>
              <a:rPr dirty="0" sz="2800">
                <a:latin typeface="Arial"/>
                <a:cs typeface="Arial"/>
              </a:rPr>
              <a:t>care </a:t>
            </a:r>
            <a:r>
              <a:rPr dirty="0" sz="2800" spc="-5">
                <a:latin typeface="Arial"/>
                <a:cs typeface="Arial"/>
              </a:rPr>
              <a:t>dupa </a:t>
            </a:r>
            <a:r>
              <a:rPr dirty="0" sz="2800">
                <a:latin typeface="Arial"/>
                <a:cs typeface="Arial"/>
              </a:rPr>
              <a:t>‘</a:t>
            </a:r>
            <a:r>
              <a:rPr dirty="0" sz="2800" i="1">
                <a:latin typeface="Arial"/>
                <a:cs typeface="Arial"/>
              </a:rPr>
              <a:t>i </a:t>
            </a:r>
            <a:r>
              <a:rPr dirty="0" sz="2800" spc="-5" i="1">
                <a:latin typeface="Arial"/>
                <a:cs typeface="Arial"/>
              </a:rPr>
              <a:t>‘ </a:t>
            </a:r>
            <a:r>
              <a:rPr dirty="0" sz="2800" spc="-5">
                <a:latin typeface="Arial"/>
                <a:cs typeface="Arial"/>
              </a:rPr>
              <a:t>runde  devine</a:t>
            </a:r>
            <a:r>
              <a:rPr dirty="0" sz="2800">
                <a:latin typeface="Arial"/>
                <a:cs typeface="Arial"/>
              </a:rPr>
              <a:t> L</a:t>
            </a:r>
            <a:r>
              <a:rPr dirty="0" baseline="-21021" sz="277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:R</a:t>
            </a:r>
            <a:r>
              <a:rPr dirty="0" baseline="-21021" sz="2775">
                <a:latin typeface="Arial"/>
                <a:cs typeface="Arial"/>
              </a:rPr>
              <a:t>i</a:t>
            </a:r>
            <a:endParaRPr baseline="-21021" sz="2775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dirty="0" sz="2800" spc="-5">
                <a:latin typeface="Arial"/>
                <a:cs typeface="Arial"/>
              </a:rPr>
              <a:t>Cheia de </a:t>
            </a:r>
            <a:r>
              <a:rPr dirty="0" sz="2800">
                <a:latin typeface="Arial"/>
                <a:cs typeface="Arial"/>
              </a:rPr>
              <a:t>criptare este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K</a:t>
            </a:r>
            <a:r>
              <a:rPr dirty="0" baseline="-21021" sz="2775" spc="7">
                <a:latin typeface="Arial"/>
                <a:cs typeface="Arial"/>
              </a:rPr>
              <a:t>1….</a:t>
            </a:r>
            <a:r>
              <a:rPr dirty="0" sz="2800" spc="5">
                <a:latin typeface="Arial"/>
                <a:cs typeface="Arial"/>
              </a:rPr>
              <a:t>K</a:t>
            </a:r>
            <a:r>
              <a:rPr dirty="0" baseline="-21021" sz="2775" spc="7">
                <a:latin typeface="Arial"/>
                <a:cs typeface="Arial"/>
              </a:rPr>
              <a:t>16</a:t>
            </a:r>
            <a:endParaRPr baseline="-21021" sz="27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6589" y="1028826"/>
            <a:ext cx="37071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Algoritmul</a:t>
            </a:r>
            <a:r>
              <a:rPr dirty="0" spc="-100"/>
              <a:t> </a:t>
            </a:r>
            <a:r>
              <a:rPr dirty="0" spc="-5"/>
              <a:t>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8566"/>
            <a:ext cx="7543165" cy="356044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286385" marR="46990" indent="-274320">
              <a:lnSpc>
                <a:spcPts val="1920"/>
              </a:lnSpc>
              <a:spcBef>
                <a:spcPts val="565"/>
              </a:spcBef>
              <a:buClr>
                <a:srgbClr val="3333CC"/>
              </a:buClr>
              <a:buSzPct val="60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dirty="0" sz="2000" spc="-5">
                <a:latin typeface="Tahoma"/>
                <a:cs typeface="Tahoma"/>
              </a:rPr>
              <a:t>Cifrarea </a:t>
            </a:r>
            <a:r>
              <a:rPr dirty="0" sz="2000">
                <a:latin typeface="Tahoma"/>
                <a:cs typeface="Tahoma"/>
              </a:rPr>
              <a:t>constă </a:t>
            </a:r>
            <a:r>
              <a:rPr dirty="0" sz="2000" spc="-5">
                <a:latin typeface="Tahoma"/>
                <a:cs typeface="Tahoma"/>
              </a:rPr>
              <a:t>din trei categorii </a:t>
            </a:r>
            <a:r>
              <a:rPr dirty="0" sz="2000">
                <a:latin typeface="Tahoma"/>
                <a:cs typeface="Tahoma"/>
              </a:rPr>
              <a:t>de </a:t>
            </a:r>
            <a:r>
              <a:rPr dirty="0" sz="2000" spc="-5">
                <a:latin typeface="Tahoma"/>
                <a:cs typeface="Tahoma"/>
              </a:rPr>
              <a:t>prelucrări care se fac asupra  </a:t>
            </a:r>
            <a:r>
              <a:rPr dirty="0" sz="2000">
                <a:latin typeface="Tahoma"/>
                <a:cs typeface="Tahoma"/>
              </a:rPr>
              <a:t>blocului </a:t>
            </a:r>
            <a:r>
              <a:rPr dirty="0" sz="2000" spc="-5">
                <a:latin typeface="Tahoma"/>
                <a:cs typeface="Tahoma"/>
              </a:rPr>
              <a:t>cu </a:t>
            </a:r>
            <a:r>
              <a:rPr dirty="0" sz="2000">
                <a:latin typeface="Tahoma"/>
                <a:cs typeface="Tahoma"/>
              </a:rPr>
              <a:t>text </a:t>
            </a:r>
            <a:r>
              <a:rPr dirty="0" sz="2000" spc="-5">
                <a:latin typeface="Tahoma"/>
                <a:cs typeface="Tahoma"/>
              </a:rPr>
              <a:t>clar de </a:t>
            </a:r>
            <a:r>
              <a:rPr dirty="0" sz="2000">
                <a:latin typeface="Tahoma"/>
                <a:cs typeface="Tahoma"/>
              </a:rPr>
              <a:t>la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intrare:</a:t>
            </a:r>
            <a:endParaRPr sz="2000">
              <a:latin typeface="Tahoma"/>
              <a:cs typeface="Tahoma"/>
            </a:endParaRPr>
          </a:p>
          <a:p>
            <a:pPr lvl="1" marL="561340" indent="-285115">
              <a:lnSpc>
                <a:spcPts val="2135"/>
              </a:lnSpc>
              <a:buClr>
                <a:srgbClr val="FF0000"/>
              </a:buClr>
              <a:buSzPct val="55555"/>
              <a:buFont typeface="Wingdings 2"/>
              <a:buChar char=""/>
              <a:tabLst>
                <a:tab pos="560705" algn="l"/>
                <a:tab pos="561340" algn="l"/>
              </a:tabLst>
            </a:pPr>
            <a:r>
              <a:rPr dirty="0" sz="1800">
                <a:latin typeface="Tahoma"/>
                <a:cs typeface="Tahoma"/>
              </a:rPr>
              <a:t>1. </a:t>
            </a:r>
            <a:r>
              <a:rPr dirty="0" sz="1800" spc="-5">
                <a:latin typeface="Tahoma"/>
                <a:cs typeface="Tahoma"/>
              </a:rPr>
              <a:t>Blocul </a:t>
            </a:r>
            <a:r>
              <a:rPr dirty="0" sz="1800">
                <a:latin typeface="Tahoma"/>
                <a:cs typeface="Tahoma"/>
              </a:rPr>
              <a:t>de date </a:t>
            </a:r>
            <a:r>
              <a:rPr dirty="0" sz="1800" spc="-5">
                <a:latin typeface="Tahoma"/>
                <a:cs typeface="Tahoma"/>
              </a:rPr>
              <a:t>este supus </a:t>
            </a:r>
            <a:r>
              <a:rPr dirty="0" sz="1800">
                <a:latin typeface="Tahoma"/>
                <a:cs typeface="Tahoma"/>
              </a:rPr>
              <a:t>unei permutări </a:t>
            </a:r>
            <a:r>
              <a:rPr dirty="0" sz="1800" spc="-5">
                <a:latin typeface="Tahoma"/>
                <a:cs typeface="Tahoma"/>
              </a:rPr>
              <a:t>iniţiale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Pinit.</a:t>
            </a:r>
            <a:endParaRPr sz="1800">
              <a:latin typeface="Tahoma"/>
              <a:cs typeface="Tahoma"/>
            </a:endParaRPr>
          </a:p>
          <a:p>
            <a:pPr lvl="1" marL="560705" marR="5080" indent="-285115">
              <a:lnSpc>
                <a:spcPct val="80000"/>
              </a:lnSpc>
              <a:spcBef>
                <a:spcPts val="415"/>
              </a:spcBef>
              <a:buClr>
                <a:srgbClr val="FF0000"/>
              </a:buClr>
              <a:buSzPct val="55555"/>
              <a:buFont typeface="Wingdings 2"/>
              <a:buChar char=""/>
              <a:tabLst>
                <a:tab pos="560705" algn="l"/>
                <a:tab pos="561340" algn="l"/>
              </a:tabLst>
            </a:pPr>
            <a:r>
              <a:rPr dirty="0" sz="1800">
                <a:latin typeface="Tahoma"/>
                <a:cs typeface="Tahoma"/>
              </a:rPr>
              <a:t>2. </a:t>
            </a:r>
            <a:r>
              <a:rPr dirty="0" sz="1800" spc="-5">
                <a:latin typeface="Tahoma"/>
                <a:cs typeface="Tahoma"/>
              </a:rPr>
              <a:t>Blocul </a:t>
            </a:r>
            <a:r>
              <a:rPr dirty="0" sz="1800">
                <a:latin typeface="Tahoma"/>
                <a:cs typeface="Tahoma"/>
              </a:rPr>
              <a:t>permutat </a:t>
            </a:r>
            <a:r>
              <a:rPr dirty="0" sz="1800" spc="-5">
                <a:latin typeface="Tahoma"/>
                <a:cs typeface="Tahoma"/>
              </a:rPr>
              <a:t>trece printr-un calcul complex care </a:t>
            </a:r>
            <a:r>
              <a:rPr dirty="0" sz="1800">
                <a:latin typeface="Tahoma"/>
                <a:cs typeface="Tahoma"/>
              </a:rPr>
              <a:t>depinde de  </a:t>
            </a:r>
            <a:r>
              <a:rPr dirty="0" sz="1800" spc="-5">
                <a:latin typeface="Tahoma"/>
                <a:cs typeface="Tahoma"/>
              </a:rPr>
              <a:t>cheie şi care constă </a:t>
            </a:r>
            <a:r>
              <a:rPr dirty="0" sz="1800">
                <a:latin typeface="Tahoma"/>
                <a:cs typeface="Tahoma"/>
              </a:rPr>
              <a:t>din </a:t>
            </a:r>
            <a:r>
              <a:rPr dirty="0" sz="1800" b="1">
                <a:latin typeface="Tahoma"/>
                <a:cs typeface="Tahoma"/>
              </a:rPr>
              <a:t>16 </a:t>
            </a:r>
            <a:r>
              <a:rPr dirty="0" sz="1800" spc="-5" b="1">
                <a:latin typeface="Tahoma"/>
                <a:cs typeface="Tahoma"/>
              </a:rPr>
              <a:t>iteraţii funcţional identice</a:t>
            </a:r>
            <a:r>
              <a:rPr dirty="0" sz="1800" spc="-5">
                <a:latin typeface="Tahoma"/>
                <a:cs typeface="Tahoma"/>
              </a:rPr>
              <a:t>.  Considerând cei </a:t>
            </a:r>
            <a:r>
              <a:rPr dirty="0" sz="1800">
                <a:latin typeface="Tahoma"/>
                <a:cs typeface="Tahoma"/>
              </a:rPr>
              <a:t>64 biţi ai unui </a:t>
            </a:r>
            <a:r>
              <a:rPr dirty="0" sz="1800" spc="-5">
                <a:latin typeface="Tahoma"/>
                <a:cs typeface="Tahoma"/>
              </a:rPr>
              <a:t>bloc supuşi </a:t>
            </a:r>
            <a:r>
              <a:rPr dirty="0" sz="1800">
                <a:latin typeface="Tahoma"/>
                <a:cs typeface="Tahoma"/>
              </a:rPr>
              <a:t>unei </a:t>
            </a:r>
            <a:r>
              <a:rPr dirty="0" sz="1800" spc="-5">
                <a:latin typeface="Tahoma"/>
                <a:cs typeface="Tahoma"/>
              </a:rPr>
              <a:t>iteraţii “i”, se </a:t>
            </a:r>
            <a:r>
              <a:rPr dirty="0" sz="1800">
                <a:latin typeface="Tahoma"/>
                <a:cs typeface="Tahoma"/>
              </a:rPr>
              <a:t>notează  </a:t>
            </a:r>
            <a:r>
              <a:rPr dirty="0" sz="1800" spc="-5">
                <a:latin typeface="Tahoma"/>
                <a:cs typeface="Tahoma"/>
              </a:rPr>
              <a:t>cu Li-1 şi Ri-1 cele două </a:t>
            </a:r>
            <a:r>
              <a:rPr dirty="0" sz="1800">
                <a:latin typeface="Tahoma"/>
                <a:cs typeface="Tahoma"/>
              </a:rPr>
              <a:t>jumătăţi de 32 de </a:t>
            </a:r>
            <a:r>
              <a:rPr dirty="0" sz="1800" spc="-5">
                <a:latin typeface="Tahoma"/>
                <a:cs typeface="Tahoma"/>
              </a:rPr>
              <a:t>biţi, stînga şi </a:t>
            </a:r>
            <a:r>
              <a:rPr dirty="0" sz="1800">
                <a:latin typeface="Tahoma"/>
                <a:cs typeface="Tahoma"/>
              </a:rPr>
              <a:t>dreapta,  </a:t>
            </a:r>
            <a:r>
              <a:rPr dirty="0" sz="1800" spc="-5">
                <a:latin typeface="Tahoma"/>
                <a:cs typeface="Tahoma"/>
              </a:rPr>
              <a:t>care-l compun. Fie ki cheia pentru iteraţia “i” şi </a:t>
            </a:r>
            <a:r>
              <a:rPr dirty="0" sz="1800">
                <a:latin typeface="Tahoma"/>
                <a:cs typeface="Tahoma"/>
              </a:rPr>
              <a:t>un </a:t>
            </a:r>
            <a:r>
              <a:rPr dirty="0" sz="1800" spc="-5">
                <a:latin typeface="Tahoma"/>
                <a:cs typeface="Tahoma"/>
              </a:rPr>
              <a:t>bloc </a:t>
            </a:r>
            <a:r>
              <a:rPr dirty="0" sz="1800">
                <a:latin typeface="Tahoma"/>
                <a:cs typeface="Tahoma"/>
              </a:rPr>
              <a:t>de 48 de biţi  aleşi </a:t>
            </a:r>
            <a:r>
              <a:rPr dirty="0" sz="1800" spc="-5">
                <a:latin typeface="Tahoma"/>
                <a:cs typeface="Tahoma"/>
              </a:rPr>
              <a:t>din cei </a:t>
            </a:r>
            <a:r>
              <a:rPr dirty="0" sz="1800">
                <a:latin typeface="Tahoma"/>
                <a:cs typeface="Tahoma"/>
              </a:rPr>
              <a:t>56 de </a:t>
            </a:r>
            <a:r>
              <a:rPr dirty="0" sz="1800" spc="-5">
                <a:latin typeface="Tahoma"/>
                <a:cs typeface="Tahoma"/>
              </a:rPr>
              <a:t>biţi </a:t>
            </a:r>
            <a:r>
              <a:rPr dirty="0" sz="1800">
                <a:latin typeface="Tahoma"/>
                <a:cs typeface="Tahoma"/>
              </a:rPr>
              <a:t>ai </a:t>
            </a:r>
            <a:r>
              <a:rPr dirty="0" sz="1800" spc="-5">
                <a:latin typeface="Tahoma"/>
                <a:cs typeface="Tahoma"/>
              </a:rPr>
              <a:t>cheii. Prelucrările </a:t>
            </a:r>
            <a:r>
              <a:rPr dirty="0" sz="1800">
                <a:latin typeface="Tahoma"/>
                <a:cs typeface="Tahoma"/>
              </a:rPr>
              <a:t>unei </a:t>
            </a:r>
            <a:r>
              <a:rPr dirty="0" sz="1800" spc="-5">
                <a:latin typeface="Tahoma"/>
                <a:cs typeface="Tahoma"/>
              </a:rPr>
              <a:t>iteraţii</a:t>
            </a:r>
            <a:r>
              <a:rPr dirty="0" sz="1800" spc="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sunt:</a:t>
            </a:r>
            <a:endParaRPr sz="1800">
              <a:latin typeface="Tahoma"/>
              <a:cs typeface="Tahoma"/>
            </a:endParaRPr>
          </a:p>
          <a:p>
            <a:pPr marL="560705">
              <a:lnSpc>
                <a:spcPts val="2095"/>
              </a:lnSpc>
            </a:pPr>
            <a:r>
              <a:rPr dirty="0" sz="1800">
                <a:latin typeface="Tahoma"/>
                <a:cs typeface="Tahoma"/>
              </a:rPr>
              <a:t>Li =</a:t>
            </a:r>
            <a:r>
              <a:rPr dirty="0" sz="1800" spc="-5">
                <a:latin typeface="Tahoma"/>
                <a:cs typeface="Tahoma"/>
              </a:rPr>
              <a:t> Ri-1</a:t>
            </a:r>
            <a:endParaRPr sz="1800">
              <a:latin typeface="Tahoma"/>
              <a:cs typeface="Tahoma"/>
            </a:endParaRPr>
          </a:p>
          <a:p>
            <a:pPr marL="560705">
              <a:lnSpc>
                <a:spcPts val="2130"/>
              </a:lnSpc>
            </a:pPr>
            <a:r>
              <a:rPr dirty="0" sz="1800">
                <a:latin typeface="Tahoma"/>
                <a:cs typeface="Tahoma"/>
              </a:rPr>
              <a:t>Ri = </a:t>
            </a:r>
            <a:r>
              <a:rPr dirty="0" sz="1800" spc="-5">
                <a:latin typeface="Tahoma"/>
                <a:cs typeface="Tahoma"/>
              </a:rPr>
              <a:t>Li-1 </a:t>
            </a:r>
            <a:r>
              <a:rPr dirty="0" sz="1800">
                <a:latin typeface="Cambria Math"/>
                <a:cs typeface="Cambria Math"/>
              </a:rPr>
              <a:t>⊕ </a:t>
            </a:r>
            <a:r>
              <a:rPr dirty="0" sz="1800" spc="-5">
                <a:latin typeface="Tahoma"/>
                <a:cs typeface="Tahoma"/>
              </a:rPr>
              <a:t>f(Ri-1</a:t>
            </a:r>
            <a:r>
              <a:rPr dirty="0" sz="1800" spc="-2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,Ki)</a:t>
            </a:r>
            <a:endParaRPr sz="1800">
              <a:latin typeface="Tahoma"/>
              <a:cs typeface="Tahoma"/>
            </a:endParaRPr>
          </a:p>
          <a:p>
            <a:pPr lvl="1" marL="560705" marR="121920" indent="-285115">
              <a:lnSpc>
                <a:spcPts val="2120"/>
              </a:lnSpc>
              <a:spcBef>
                <a:spcPts val="105"/>
              </a:spcBef>
              <a:buClr>
                <a:srgbClr val="FF0000"/>
              </a:buClr>
              <a:buSzPct val="55555"/>
              <a:buFont typeface="Wingdings 2"/>
              <a:buChar char=""/>
              <a:tabLst>
                <a:tab pos="560705" algn="l"/>
                <a:tab pos="561340" algn="l"/>
              </a:tabLst>
            </a:pPr>
            <a:r>
              <a:rPr dirty="0" sz="1800">
                <a:latin typeface="Tahoma"/>
                <a:cs typeface="Tahoma"/>
              </a:rPr>
              <a:t>3. </a:t>
            </a:r>
            <a:r>
              <a:rPr dirty="0" sz="1800" spc="-5">
                <a:latin typeface="Tahoma"/>
                <a:cs typeface="Tahoma"/>
              </a:rPr>
              <a:t>Ultima iteraţie este </a:t>
            </a:r>
            <a:r>
              <a:rPr dirty="0" sz="1800">
                <a:latin typeface="Tahoma"/>
                <a:cs typeface="Tahoma"/>
              </a:rPr>
              <a:t>diferită de </a:t>
            </a:r>
            <a:r>
              <a:rPr dirty="0" sz="1800" spc="-5">
                <a:latin typeface="Tahoma"/>
                <a:cs typeface="Tahoma"/>
              </a:rPr>
              <a:t>celelalte, fiind </a:t>
            </a:r>
            <a:r>
              <a:rPr dirty="0" sz="1800">
                <a:latin typeface="Tahoma"/>
                <a:cs typeface="Tahoma"/>
              </a:rPr>
              <a:t>definită de </a:t>
            </a:r>
            <a:r>
              <a:rPr dirty="0" sz="1800" spc="-5">
                <a:latin typeface="Tahoma"/>
                <a:cs typeface="Tahoma"/>
              </a:rPr>
              <a:t>ecuaţiile:  </a:t>
            </a:r>
            <a:r>
              <a:rPr dirty="0" sz="1800">
                <a:latin typeface="Tahoma"/>
                <a:cs typeface="Tahoma"/>
              </a:rPr>
              <a:t>L16 =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R15</a:t>
            </a:r>
            <a:endParaRPr sz="1800">
              <a:latin typeface="Tahoma"/>
              <a:cs typeface="Tahoma"/>
            </a:endParaRPr>
          </a:p>
          <a:p>
            <a:pPr marL="560705">
              <a:lnSpc>
                <a:spcPts val="2039"/>
              </a:lnSpc>
            </a:pPr>
            <a:r>
              <a:rPr dirty="0" sz="1800">
                <a:latin typeface="Tahoma"/>
                <a:cs typeface="Tahoma"/>
              </a:rPr>
              <a:t>R16 = L15 </a:t>
            </a:r>
            <a:r>
              <a:rPr dirty="0" sz="1800">
                <a:latin typeface="Cambria Math"/>
                <a:cs typeface="Cambria Math"/>
              </a:rPr>
              <a:t>⊕ </a:t>
            </a:r>
            <a:r>
              <a:rPr dirty="0" sz="1800" spc="-5">
                <a:latin typeface="Tahoma"/>
                <a:cs typeface="Tahoma"/>
              </a:rPr>
              <a:t>f(R15</a:t>
            </a:r>
            <a:r>
              <a:rPr dirty="0" sz="1800" spc="-2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,K16).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512" y="10986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0100" y="1098613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1337" y="15208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87121"/>
            <a:ext cx="37020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Algoritmul</a:t>
            </a:r>
            <a:r>
              <a:rPr dirty="0" spc="-80"/>
              <a:t> </a:t>
            </a:r>
            <a:r>
              <a:rPr dirty="0" spc="-5"/>
              <a:t>DES</a:t>
            </a:r>
          </a:p>
        </p:txBody>
      </p:sp>
      <p:sp>
        <p:nvSpPr>
          <p:cNvPr id="10" name="object 10"/>
          <p:cNvSpPr/>
          <p:nvPr/>
        </p:nvSpPr>
        <p:spPr>
          <a:xfrm>
            <a:off x="4038600" y="1325562"/>
            <a:ext cx="2286000" cy="5387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0746"/>
            <a:ext cx="72751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Securitatea </a:t>
            </a:r>
            <a:r>
              <a:rPr dirty="0" sz="3600" spc="-5"/>
              <a:t>retelelor </a:t>
            </a:r>
            <a:r>
              <a:rPr dirty="0" sz="3600"/>
              <a:t>de</a:t>
            </a:r>
            <a:r>
              <a:rPr dirty="0" sz="3600" spc="5"/>
              <a:t> </a:t>
            </a:r>
            <a:r>
              <a:rPr dirty="0" sz="3600" spc="-5"/>
              <a:t>calculatoare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1847850" y="2762250"/>
            <a:ext cx="4686300" cy="981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444" y="4299584"/>
            <a:ext cx="483489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ahoma"/>
                <a:cs typeface="Tahoma"/>
              </a:rPr>
              <a:t>C=Fc(Kc, </a:t>
            </a:r>
            <a:r>
              <a:rPr dirty="0" sz="1400" b="1">
                <a:latin typeface="Tahoma"/>
                <a:cs typeface="Tahoma"/>
              </a:rPr>
              <a:t>P)-functia de</a:t>
            </a:r>
            <a:r>
              <a:rPr dirty="0" sz="1400" spc="-20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criptare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ahoma"/>
                <a:cs typeface="Tahoma"/>
              </a:rPr>
              <a:t>Fd(Kd,C)=Fd(Kd, Fc(Kd, C))=P -functia </a:t>
            </a:r>
            <a:r>
              <a:rPr dirty="0" sz="1400" b="1">
                <a:latin typeface="Tahoma"/>
                <a:cs typeface="Tahoma"/>
              </a:rPr>
              <a:t>de</a:t>
            </a:r>
            <a:r>
              <a:rPr dirty="0" sz="1400" spc="10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decriptare-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487121"/>
            <a:ext cx="36588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Algoritmul</a:t>
            </a:r>
            <a:r>
              <a:rPr dirty="0" spc="-80"/>
              <a:t> </a:t>
            </a:r>
            <a:r>
              <a:rPr dirty="0"/>
              <a:t>AES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41905"/>
            <a:ext cx="7463155" cy="1818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Inlocuieste </a:t>
            </a:r>
            <a:r>
              <a:rPr dirty="0" sz="2800" spc="-10">
                <a:latin typeface="Arial"/>
                <a:cs typeface="Arial"/>
              </a:rPr>
              <a:t>DES </a:t>
            </a:r>
            <a:r>
              <a:rPr dirty="0" sz="2800" spc="-5">
                <a:latin typeface="Arial"/>
                <a:cs typeface="Arial"/>
              </a:rPr>
              <a:t>sau 3DES (DES </a:t>
            </a:r>
            <a:r>
              <a:rPr dirty="0" sz="2800">
                <a:latin typeface="Arial"/>
                <a:cs typeface="Arial"/>
              </a:rPr>
              <a:t>aplicat </a:t>
            </a:r>
            <a:r>
              <a:rPr dirty="0" sz="2800" spc="-5">
                <a:latin typeface="Arial"/>
                <a:cs typeface="Arial"/>
              </a:rPr>
              <a:t>de 3  </a:t>
            </a:r>
            <a:r>
              <a:rPr dirty="0" sz="2800">
                <a:latin typeface="Arial"/>
                <a:cs typeface="Arial"/>
              </a:rPr>
              <a:t>ori)</a:t>
            </a:r>
            <a:endParaRPr sz="2800">
              <a:latin typeface="Arial"/>
              <a:cs typeface="Arial"/>
            </a:endParaRPr>
          </a:p>
          <a:p>
            <a:pPr marL="355600" marR="31369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Exploateaza o </a:t>
            </a:r>
            <a:r>
              <a:rPr dirty="0" sz="2800">
                <a:latin typeface="Arial"/>
                <a:cs typeface="Arial"/>
              </a:rPr>
              <a:t>constructie algebrica cu 256  </a:t>
            </a:r>
            <a:r>
              <a:rPr dirty="0" sz="2800" spc="-5">
                <a:latin typeface="Arial"/>
                <a:cs typeface="Arial"/>
              </a:rPr>
              <a:t>de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elemente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6837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Algoritmul</a:t>
            </a:r>
            <a:r>
              <a:rPr dirty="0" spc="-100"/>
              <a:t> </a:t>
            </a:r>
            <a:r>
              <a:rPr dirty="0"/>
              <a:t>AES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1976371"/>
            <a:ext cx="7944484" cy="397700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Creat de </a:t>
            </a:r>
            <a:r>
              <a:rPr dirty="0" sz="2400" spc="-120">
                <a:latin typeface="Tahoma"/>
                <a:cs typeface="Tahoma"/>
              </a:rPr>
              <a:t>Rijmen‐Daemen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Belgia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Algoritmul </a:t>
            </a:r>
            <a:r>
              <a:rPr dirty="0" sz="2400">
                <a:latin typeface="Tahoma"/>
                <a:cs typeface="Tahoma"/>
              </a:rPr>
              <a:t>de decriptare </a:t>
            </a:r>
            <a:r>
              <a:rPr dirty="0" sz="2400" spc="-5">
                <a:latin typeface="Tahoma"/>
                <a:cs typeface="Tahoma"/>
              </a:rPr>
              <a:t>diferit fata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cel </a:t>
            </a:r>
            <a:r>
              <a:rPr dirty="0" sz="2400">
                <a:latin typeface="Tahoma"/>
                <a:cs typeface="Tahoma"/>
              </a:rPr>
              <a:t>de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criptare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2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Inlocuieste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Exploateaza o constructie algebrica cu 256 de</a:t>
            </a:r>
            <a:r>
              <a:rPr dirty="0" sz="2400" spc="1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elemente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Foloseste chei </a:t>
            </a:r>
            <a:r>
              <a:rPr dirty="0" sz="2400">
                <a:latin typeface="Tahoma"/>
                <a:cs typeface="Tahoma"/>
              </a:rPr>
              <a:t>pe </a:t>
            </a:r>
            <a:r>
              <a:rPr dirty="0" sz="2400" spc="-100">
                <a:latin typeface="Tahoma"/>
                <a:cs typeface="Tahoma"/>
              </a:rPr>
              <a:t>128/192/256‐biti </a:t>
            </a:r>
            <a:r>
              <a:rPr dirty="0" sz="2400" spc="-5">
                <a:latin typeface="Tahoma"/>
                <a:cs typeface="Tahoma"/>
              </a:rPr>
              <a:t>cu </a:t>
            </a:r>
            <a:r>
              <a:rPr dirty="0" sz="2400">
                <a:latin typeface="Tahoma"/>
                <a:cs typeface="Tahoma"/>
              </a:rPr>
              <a:t>128 biti </a:t>
            </a:r>
            <a:r>
              <a:rPr dirty="0" sz="2400" spc="-5">
                <a:latin typeface="Tahoma"/>
                <a:cs typeface="Tahoma"/>
              </a:rPr>
              <a:t>ca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Tahoma"/>
                <a:cs typeface="Tahoma"/>
              </a:rPr>
              <a:t>Se vrea sa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fie:</a:t>
            </a:r>
            <a:endParaRPr sz="24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rezistent</a:t>
            </a:r>
            <a:endParaRPr sz="24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rapid</a:t>
            </a:r>
            <a:endParaRPr sz="24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simplu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6837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Algoritmul</a:t>
            </a:r>
            <a:r>
              <a:rPr dirty="0" spc="-100"/>
              <a:t> </a:t>
            </a:r>
            <a:r>
              <a:rPr dirty="0"/>
              <a:t>AES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51049"/>
            <a:ext cx="7266940" cy="1247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994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Tahoma"/>
                <a:cs typeface="Tahoma"/>
              </a:rPr>
              <a:t>Un </a:t>
            </a:r>
            <a:r>
              <a:rPr dirty="0" sz="1600" spc="-10">
                <a:latin typeface="Tahoma"/>
                <a:cs typeface="Tahoma"/>
              </a:rPr>
              <a:t>cifru </a:t>
            </a:r>
            <a:r>
              <a:rPr dirty="0" sz="1600" spc="-5">
                <a:latin typeface="Tahoma"/>
                <a:cs typeface="Tahoma"/>
              </a:rPr>
              <a:t>simetric de </a:t>
            </a:r>
            <a:r>
              <a:rPr dirty="0" sz="1600" spc="-10">
                <a:latin typeface="Tahoma"/>
                <a:cs typeface="Tahoma"/>
              </a:rPr>
              <a:t>tip </a:t>
            </a:r>
            <a:r>
              <a:rPr dirty="0" sz="1600" spc="-5">
                <a:latin typeface="Tahoma"/>
                <a:cs typeface="Tahoma"/>
              </a:rPr>
              <a:t>bloc </a:t>
            </a:r>
            <a:r>
              <a:rPr dirty="0" sz="1600" spc="-10">
                <a:latin typeface="Tahoma"/>
                <a:cs typeface="Tahoma"/>
              </a:rPr>
              <a:t>care </a:t>
            </a:r>
            <a:r>
              <a:rPr dirty="0" sz="1600" spc="-5">
                <a:latin typeface="Tahoma"/>
                <a:cs typeface="Tahoma"/>
              </a:rPr>
              <a:t>poate </a:t>
            </a:r>
            <a:r>
              <a:rPr dirty="0" sz="1600" spc="-10">
                <a:latin typeface="Tahoma"/>
                <a:cs typeface="Tahoma"/>
              </a:rPr>
              <a:t>procesa </a:t>
            </a:r>
            <a:r>
              <a:rPr dirty="0" sz="1600" spc="-5">
                <a:latin typeface="Tahoma"/>
                <a:cs typeface="Tahoma"/>
              </a:rPr>
              <a:t>blocuri de date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5">
                <a:latin typeface="Tahoma"/>
                <a:cs typeface="Tahoma"/>
              </a:rPr>
              <a:t>128 biți,  </a:t>
            </a:r>
            <a:r>
              <a:rPr dirty="0" sz="1600" spc="-10">
                <a:latin typeface="Tahoma"/>
                <a:cs typeface="Tahoma"/>
              </a:rPr>
              <a:t>folosind chei </a:t>
            </a:r>
            <a:r>
              <a:rPr dirty="0" sz="1600" spc="-5">
                <a:latin typeface="Tahoma"/>
                <a:cs typeface="Tahoma"/>
              </a:rPr>
              <a:t>cu lungimi de 128, 192 </a:t>
            </a:r>
            <a:r>
              <a:rPr dirty="0" sz="1600" spc="-10">
                <a:latin typeface="Tahoma"/>
                <a:cs typeface="Tahoma"/>
              </a:rPr>
              <a:t>sau </a:t>
            </a:r>
            <a:r>
              <a:rPr dirty="0" sz="1600" spc="-5">
                <a:latin typeface="Tahoma"/>
                <a:cs typeface="Tahoma"/>
              </a:rPr>
              <a:t>256 </a:t>
            </a:r>
            <a:r>
              <a:rPr dirty="0" sz="1600" spc="-10">
                <a:latin typeface="Tahoma"/>
                <a:cs typeface="Tahoma"/>
              </a:rPr>
              <a:t>biți. </a:t>
            </a:r>
            <a:r>
              <a:rPr dirty="0" sz="1600" spc="-5">
                <a:latin typeface="Tahoma"/>
                <a:cs typeface="Tahoma"/>
              </a:rPr>
              <a:t>În </a:t>
            </a:r>
            <a:r>
              <a:rPr dirty="0" sz="1600" spc="-10">
                <a:latin typeface="Tahoma"/>
                <a:cs typeface="Tahoma"/>
              </a:rPr>
              <a:t>publicația FIPS </a:t>
            </a:r>
            <a:r>
              <a:rPr dirty="0" sz="1600" spc="-5">
                <a:latin typeface="Tahoma"/>
                <a:cs typeface="Tahoma"/>
              </a:rPr>
              <a:t>nr. 197  (Federal Information </a:t>
            </a:r>
            <a:r>
              <a:rPr dirty="0" sz="1600" spc="-10">
                <a:latin typeface="Tahoma"/>
                <a:cs typeface="Tahoma"/>
              </a:rPr>
              <a:t>Processing </a:t>
            </a:r>
            <a:r>
              <a:rPr dirty="0" sz="1600" spc="-5">
                <a:latin typeface="Tahoma"/>
                <a:cs typeface="Tahoma"/>
              </a:rPr>
              <a:t>Standard), </a:t>
            </a:r>
            <a:r>
              <a:rPr dirty="0" sz="1600" spc="-10">
                <a:latin typeface="Tahoma"/>
                <a:cs typeface="Tahoma"/>
              </a:rPr>
              <a:t>operațiile sunt definite sub forma  </a:t>
            </a:r>
            <a:r>
              <a:rPr dirty="0" sz="1600" spc="-5">
                <a:latin typeface="Tahoma"/>
                <a:cs typeface="Tahoma"/>
              </a:rPr>
              <a:t>unor </a:t>
            </a:r>
            <a:r>
              <a:rPr dirty="0" sz="1600" spc="-10">
                <a:latin typeface="Tahoma"/>
                <a:cs typeface="Tahoma"/>
              </a:rPr>
              <a:t>operații </a:t>
            </a:r>
            <a:r>
              <a:rPr dirty="0" sz="1600" spc="-5">
                <a:latin typeface="Tahoma"/>
                <a:cs typeface="Tahoma"/>
              </a:rPr>
              <a:t>pe </a:t>
            </a:r>
            <a:r>
              <a:rPr dirty="0" sz="1600" spc="-10">
                <a:latin typeface="Tahoma"/>
                <a:cs typeface="Tahoma"/>
              </a:rPr>
              <a:t>matrice. </a:t>
            </a:r>
            <a:r>
              <a:rPr dirty="0" sz="1600" spc="-5">
                <a:latin typeface="Tahoma"/>
                <a:cs typeface="Tahoma"/>
              </a:rPr>
              <a:t>La început, blocul </a:t>
            </a:r>
            <a:r>
              <a:rPr dirty="0" sz="1600" spc="-10">
                <a:latin typeface="Tahoma"/>
                <a:cs typeface="Tahoma"/>
              </a:rPr>
              <a:t>este copiat </a:t>
            </a:r>
            <a:r>
              <a:rPr dirty="0" sz="1600" spc="-5">
                <a:latin typeface="Tahoma"/>
                <a:cs typeface="Tahoma"/>
              </a:rPr>
              <a:t>într-un tablou de  stări(state), </a:t>
            </a:r>
            <a:r>
              <a:rPr dirty="0" sz="1600" spc="-10">
                <a:latin typeface="Tahoma"/>
                <a:cs typeface="Tahoma"/>
              </a:rPr>
              <a:t>câte </a:t>
            </a:r>
            <a:r>
              <a:rPr dirty="0" sz="1600" spc="-5">
                <a:latin typeface="Tahoma"/>
                <a:cs typeface="Tahoma"/>
              </a:rPr>
              <a:t>4 </a:t>
            </a:r>
            <a:r>
              <a:rPr dirty="0" sz="1600" spc="-10">
                <a:latin typeface="Tahoma"/>
                <a:cs typeface="Tahoma"/>
              </a:rPr>
              <a:t>octeți </a:t>
            </a:r>
            <a:r>
              <a:rPr dirty="0" sz="1600" spc="-5">
                <a:latin typeface="Tahoma"/>
                <a:cs typeface="Tahoma"/>
              </a:rPr>
              <a:t>pe o coloană ( după </a:t>
            </a:r>
            <a:r>
              <a:rPr dirty="0" sz="1600" spc="-10">
                <a:latin typeface="Tahoma"/>
                <a:cs typeface="Tahoma"/>
              </a:rPr>
              <a:t>relația: </a:t>
            </a:r>
            <a:r>
              <a:rPr dirty="0" sz="1650" spc="-25" i="1">
                <a:latin typeface="Tahoma"/>
                <a:cs typeface="Tahoma"/>
              </a:rPr>
              <a:t>s[r, </a:t>
            </a:r>
            <a:r>
              <a:rPr dirty="0" sz="1650" spc="-30" i="1">
                <a:latin typeface="Tahoma"/>
                <a:cs typeface="Tahoma"/>
              </a:rPr>
              <a:t>c] </a:t>
            </a:r>
            <a:r>
              <a:rPr dirty="0" sz="1650" spc="-40" i="1">
                <a:latin typeface="Tahoma"/>
                <a:cs typeface="Tahoma"/>
              </a:rPr>
              <a:t>= </a:t>
            </a:r>
            <a:r>
              <a:rPr dirty="0" sz="1650" spc="-25" i="1">
                <a:latin typeface="Tahoma"/>
                <a:cs typeface="Tahoma"/>
              </a:rPr>
              <a:t>in[r </a:t>
            </a:r>
            <a:r>
              <a:rPr dirty="0" sz="1650" spc="-40" i="1">
                <a:latin typeface="Tahoma"/>
                <a:cs typeface="Tahoma"/>
              </a:rPr>
              <a:t>+</a:t>
            </a:r>
            <a:r>
              <a:rPr dirty="0" sz="1650" spc="229" i="1">
                <a:latin typeface="Tahoma"/>
                <a:cs typeface="Tahoma"/>
              </a:rPr>
              <a:t> </a:t>
            </a:r>
            <a:r>
              <a:rPr dirty="0" sz="1650" spc="-15" i="1">
                <a:latin typeface="Tahoma"/>
                <a:cs typeface="Tahoma"/>
              </a:rPr>
              <a:t>4c]</a:t>
            </a:r>
            <a:r>
              <a:rPr dirty="0" sz="1600" spc="-15">
                <a:latin typeface="Tahoma"/>
                <a:cs typeface="Tahoma"/>
              </a:rPr>
              <a:t>).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617" y="5367985"/>
            <a:ext cx="72529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Tahoma"/>
                <a:cs typeface="Tahoma"/>
              </a:rPr>
              <a:t>Algoritmul modifică </a:t>
            </a:r>
            <a:r>
              <a:rPr dirty="0" sz="1600" spc="-10">
                <a:latin typeface="Tahoma"/>
                <a:cs typeface="Tahoma"/>
              </a:rPr>
              <a:t>la </a:t>
            </a:r>
            <a:r>
              <a:rPr dirty="0" sz="1600" spc="-5">
                <a:latin typeface="Tahoma"/>
                <a:cs typeface="Tahoma"/>
              </a:rPr>
              <a:t>fiecare </a:t>
            </a:r>
            <a:r>
              <a:rPr dirty="0" sz="1600">
                <a:latin typeface="Tahoma"/>
                <a:cs typeface="Tahoma"/>
              </a:rPr>
              <a:t>pas </a:t>
            </a:r>
            <a:r>
              <a:rPr dirty="0" sz="1600" spc="-5">
                <a:latin typeface="Tahoma"/>
                <a:cs typeface="Tahoma"/>
              </a:rPr>
              <a:t>acest tablou de stări </a:t>
            </a:r>
            <a:r>
              <a:rPr dirty="0" sz="1600" spc="-10">
                <a:latin typeface="Tahoma"/>
                <a:cs typeface="Tahoma"/>
              </a:rPr>
              <a:t>şi </a:t>
            </a:r>
            <a:r>
              <a:rPr dirty="0" sz="1600" spc="-5">
                <a:latin typeface="Tahoma"/>
                <a:cs typeface="Tahoma"/>
              </a:rPr>
              <a:t>îl </a:t>
            </a:r>
            <a:r>
              <a:rPr dirty="0" sz="1600" spc="-10">
                <a:latin typeface="Tahoma"/>
                <a:cs typeface="Tahoma"/>
              </a:rPr>
              <a:t>furnizează </a:t>
            </a:r>
            <a:r>
              <a:rPr dirty="0" sz="1600" spc="-5">
                <a:latin typeface="Tahoma"/>
                <a:cs typeface="Tahoma"/>
              </a:rPr>
              <a:t>apoi</a:t>
            </a:r>
            <a:r>
              <a:rPr dirty="0" sz="1600" spc="17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ca</a:t>
            </a:r>
            <a:endParaRPr sz="16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1600" spc="-10">
                <a:latin typeface="Tahoma"/>
                <a:cs typeface="Tahoma"/>
              </a:rPr>
              <a:t>ieşire.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2750" y="3614737"/>
            <a:ext cx="5900737" cy="1428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885190"/>
            <a:ext cx="48336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Criptarea cu </a:t>
            </a:r>
            <a:r>
              <a:rPr dirty="0" sz="2800"/>
              <a:t>cheie</a:t>
            </a:r>
            <a:r>
              <a:rPr dirty="0" sz="2800" spc="-25"/>
              <a:t> </a:t>
            </a:r>
            <a:r>
              <a:rPr dirty="0" sz="2800" spc="-5"/>
              <a:t>publica-RSA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88340" y="1938273"/>
            <a:ext cx="8124825" cy="4317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0706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10">
                <a:latin typeface="Tahoma"/>
                <a:cs typeface="Tahoma"/>
              </a:rPr>
              <a:t>Sistemul </a:t>
            </a:r>
            <a:r>
              <a:rPr dirty="0" sz="1600" spc="-5">
                <a:latin typeface="Tahoma"/>
                <a:cs typeface="Tahoma"/>
              </a:rPr>
              <a:t>RSA </a:t>
            </a:r>
            <a:r>
              <a:rPr dirty="0" sz="1600" spc="-10">
                <a:latin typeface="Tahoma"/>
                <a:cs typeface="Tahoma"/>
              </a:rPr>
              <a:t>este </a:t>
            </a:r>
            <a:r>
              <a:rPr dirty="0" sz="1600" spc="-5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tip </a:t>
            </a:r>
            <a:r>
              <a:rPr dirty="0" sz="1600" spc="-5">
                <a:latin typeface="Tahoma"/>
                <a:cs typeface="Tahoma"/>
              </a:rPr>
              <a:t>exponenţial. În </a:t>
            </a:r>
            <a:r>
              <a:rPr dirty="0" sz="1600" spc="-10">
                <a:latin typeface="Tahoma"/>
                <a:cs typeface="Tahoma"/>
              </a:rPr>
              <a:t>criptosistemul </a:t>
            </a:r>
            <a:r>
              <a:rPr dirty="0" sz="1600" spc="-5">
                <a:latin typeface="Tahoma"/>
                <a:cs typeface="Tahoma"/>
              </a:rPr>
              <a:t>RSA cu </a:t>
            </a:r>
            <a:r>
              <a:rPr dirty="0" sz="1600" spc="-10">
                <a:latin typeface="Tahoma"/>
                <a:cs typeface="Tahoma"/>
              </a:rPr>
              <a:t>cheie </a:t>
            </a:r>
            <a:r>
              <a:rPr dirty="0" sz="1600" spc="-5">
                <a:latin typeface="Tahoma"/>
                <a:cs typeface="Tahoma"/>
              </a:rPr>
              <a:t>publica, un  participant </a:t>
            </a:r>
            <a:r>
              <a:rPr dirty="0" sz="1600" spc="-10">
                <a:latin typeface="Tahoma"/>
                <a:cs typeface="Tahoma"/>
              </a:rPr>
              <a:t>creează cheia </a:t>
            </a:r>
            <a:r>
              <a:rPr dirty="0" sz="1600" spc="-5">
                <a:latin typeface="Tahoma"/>
                <a:cs typeface="Tahoma"/>
              </a:rPr>
              <a:t>sa publica şi </a:t>
            </a:r>
            <a:r>
              <a:rPr dirty="0" sz="1600" spc="-10">
                <a:latin typeface="Tahoma"/>
                <a:cs typeface="Tahoma"/>
              </a:rPr>
              <a:t>secreta </a:t>
            </a:r>
            <a:r>
              <a:rPr dirty="0" sz="1600" spc="-5">
                <a:latin typeface="Tahoma"/>
                <a:cs typeface="Tahoma"/>
              </a:rPr>
              <a:t>prin următoarea</a:t>
            </a:r>
            <a:r>
              <a:rPr dirty="0" sz="1600" spc="5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procedură:</a:t>
            </a:r>
            <a:endParaRPr sz="1600">
              <a:latin typeface="Tahoma"/>
              <a:cs typeface="Tahoma"/>
            </a:endParaRPr>
          </a:p>
          <a:p>
            <a:pPr marL="355600" marR="519430" indent="-34353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Tahoma"/>
                <a:cs typeface="Tahoma"/>
              </a:rPr>
              <a:t>Se </a:t>
            </a:r>
            <a:r>
              <a:rPr dirty="0" sz="1600" spc="-10">
                <a:latin typeface="Tahoma"/>
                <a:cs typeface="Tahoma"/>
              </a:rPr>
              <a:t>selectează </a:t>
            </a:r>
            <a:r>
              <a:rPr dirty="0" sz="1600" spc="-5">
                <a:latin typeface="Tahoma"/>
                <a:cs typeface="Tahoma"/>
              </a:rPr>
              <a:t>aleator două numere prime mari, p şi q. Acestea ar putea avea, </a:t>
            </a:r>
            <a:r>
              <a:rPr dirty="0" sz="1600">
                <a:latin typeface="Tahoma"/>
                <a:cs typeface="Tahoma"/>
              </a:rPr>
              <a:t>de  </a:t>
            </a:r>
            <a:r>
              <a:rPr dirty="0" sz="1600" spc="-5">
                <a:latin typeface="Tahoma"/>
                <a:cs typeface="Tahoma"/>
              </a:rPr>
              <a:t>exemplu 100 </a:t>
            </a:r>
            <a:r>
              <a:rPr dirty="0" sz="1600" spc="-10">
                <a:latin typeface="Tahoma"/>
                <a:cs typeface="Tahoma"/>
              </a:rPr>
              <a:t>cifre</a:t>
            </a:r>
            <a:r>
              <a:rPr dirty="0" sz="1600" spc="1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zecimale.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Tahoma"/>
                <a:cs typeface="Tahoma"/>
              </a:rPr>
              <a:t>Se </a:t>
            </a:r>
            <a:r>
              <a:rPr dirty="0" sz="1600" spc="-10">
                <a:latin typeface="Tahoma"/>
                <a:cs typeface="Tahoma"/>
              </a:rPr>
              <a:t>calculează </a:t>
            </a:r>
            <a:r>
              <a:rPr dirty="0" sz="1600" spc="-5" b="1">
                <a:latin typeface="Tahoma"/>
                <a:cs typeface="Tahoma"/>
              </a:rPr>
              <a:t>n </a:t>
            </a:r>
            <a:r>
              <a:rPr dirty="0" sz="1600" spc="-5">
                <a:latin typeface="Tahoma"/>
                <a:cs typeface="Tahoma"/>
              </a:rPr>
              <a:t>prin </a:t>
            </a:r>
            <a:r>
              <a:rPr dirty="0" sz="1600" spc="-10">
                <a:latin typeface="Tahoma"/>
                <a:cs typeface="Tahoma"/>
              </a:rPr>
              <a:t>relaţia</a:t>
            </a:r>
            <a:r>
              <a:rPr dirty="0" sz="1600" spc="40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n=p*q.</a:t>
            </a:r>
            <a:endParaRPr sz="16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Tahoma"/>
                <a:cs typeface="Tahoma"/>
              </a:rPr>
              <a:t>Se alege un număr </a:t>
            </a:r>
            <a:r>
              <a:rPr dirty="0" sz="1650" spc="-35" b="1" i="1">
                <a:latin typeface="Tahoma"/>
                <a:cs typeface="Tahoma"/>
              </a:rPr>
              <a:t>d </a:t>
            </a:r>
            <a:r>
              <a:rPr dirty="0" sz="1600" spc="-5" b="1">
                <a:latin typeface="Tahoma"/>
                <a:cs typeface="Tahoma"/>
              </a:rPr>
              <a:t>relativ prim cu Φ(n) </a:t>
            </a:r>
            <a:r>
              <a:rPr dirty="0" sz="1600" spc="-10" b="1">
                <a:latin typeface="Tahoma"/>
                <a:cs typeface="Tahoma"/>
              </a:rPr>
              <a:t>(unde </a:t>
            </a:r>
            <a:r>
              <a:rPr dirty="0" sz="1600" spc="-5" b="1">
                <a:latin typeface="Tahoma"/>
                <a:cs typeface="Tahoma"/>
              </a:rPr>
              <a:t>Φ(n) </a:t>
            </a:r>
            <a:r>
              <a:rPr dirty="0" sz="1600" spc="-10">
                <a:latin typeface="Tahoma"/>
                <a:cs typeface="Tahoma"/>
              </a:rPr>
              <a:t>este </a:t>
            </a:r>
            <a:r>
              <a:rPr dirty="0" sz="1600" spc="-5" b="1">
                <a:latin typeface="Tahoma"/>
                <a:cs typeface="Tahoma"/>
              </a:rPr>
              <a:t>indicatorul lui </a:t>
            </a:r>
            <a:r>
              <a:rPr dirty="0" sz="1600" spc="-10" b="1">
                <a:latin typeface="Tahoma"/>
                <a:cs typeface="Tahoma"/>
              </a:rPr>
              <a:t>Euler,  </a:t>
            </a:r>
            <a:r>
              <a:rPr dirty="0" sz="1600" spc="-5">
                <a:latin typeface="Tahoma"/>
                <a:cs typeface="Tahoma"/>
              </a:rPr>
              <a:t>iar </a:t>
            </a:r>
            <a:r>
              <a:rPr dirty="0" sz="1600" spc="-10">
                <a:latin typeface="Tahoma"/>
                <a:cs typeface="Tahoma"/>
              </a:rPr>
              <a:t>în </a:t>
            </a:r>
            <a:r>
              <a:rPr dirty="0" sz="1600" spc="-5">
                <a:latin typeface="Tahoma"/>
                <a:cs typeface="Tahoma"/>
              </a:rPr>
              <a:t>cazul de </a:t>
            </a:r>
            <a:r>
              <a:rPr dirty="0" sz="1600" spc="-10">
                <a:latin typeface="Tahoma"/>
                <a:cs typeface="Tahoma"/>
              </a:rPr>
              <a:t>faţă </a:t>
            </a:r>
            <a:r>
              <a:rPr dirty="0" sz="1600" spc="-5">
                <a:latin typeface="Tahoma"/>
                <a:cs typeface="Tahoma"/>
              </a:rPr>
              <a:t>va fi egal </a:t>
            </a:r>
            <a:r>
              <a:rPr dirty="0" sz="1600" spc="-10">
                <a:latin typeface="Tahoma"/>
                <a:cs typeface="Tahoma"/>
              </a:rPr>
              <a:t>cu </a:t>
            </a:r>
            <a:r>
              <a:rPr dirty="0" sz="1600" spc="-5" b="1">
                <a:latin typeface="Tahoma"/>
                <a:cs typeface="Tahoma"/>
              </a:rPr>
              <a:t>z=Φ(n)=(p-1)*(q-1)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d </a:t>
            </a:r>
            <a:r>
              <a:rPr dirty="0" sz="1600" spc="-10">
                <a:latin typeface="Tahoma"/>
                <a:cs typeface="Tahoma"/>
              </a:rPr>
              <a:t>în intervalul  </a:t>
            </a:r>
            <a:r>
              <a:rPr dirty="0" sz="1600" spc="-10" b="1">
                <a:latin typeface="Tahoma"/>
                <a:cs typeface="Tahoma"/>
              </a:rPr>
              <a:t>[max(p,q)+1,</a:t>
            </a:r>
            <a:r>
              <a:rPr dirty="0" sz="1600" spc="3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n-1].</a:t>
            </a:r>
            <a:endParaRPr sz="1600">
              <a:latin typeface="Tahoma"/>
              <a:cs typeface="Tahoma"/>
            </a:endParaRPr>
          </a:p>
          <a:p>
            <a:pPr marL="355600" marR="304800" indent="-343535">
              <a:lnSpc>
                <a:spcPts val="1920"/>
              </a:lnSpc>
              <a:spcBef>
                <a:spcPts val="4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Tahoma"/>
                <a:cs typeface="Tahoma"/>
              </a:rPr>
              <a:t>Se </a:t>
            </a:r>
            <a:r>
              <a:rPr dirty="0" sz="1600" spc="-10">
                <a:latin typeface="Tahoma"/>
                <a:cs typeface="Tahoma"/>
              </a:rPr>
              <a:t>calculează </a:t>
            </a:r>
            <a:r>
              <a:rPr dirty="0" sz="1650" spc="-35" b="1" i="1">
                <a:latin typeface="Tahoma"/>
                <a:cs typeface="Tahoma"/>
              </a:rPr>
              <a:t>e </a:t>
            </a:r>
            <a:r>
              <a:rPr dirty="0" sz="1600" spc="-5">
                <a:latin typeface="Tahoma"/>
                <a:cs typeface="Tahoma"/>
              </a:rPr>
              <a:t>ca </a:t>
            </a:r>
            <a:r>
              <a:rPr dirty="0" sz="1600" spc="-10">
                <a:latin typeface="Tahoma"/>
                <a:cs typeface="Tahoma"/>
              </a:rPr>
              <a:t>fiind inversul </a:t>
            </a:r>
            <a:r>
              <a:rPr dirty="0" sz="1600" spc="-5">
                <a:latin typeface="Tahoma"/>
                <a:cs typeface="Tahoma"/>
              </a:rPr>
              <a:t>lui </a:t>
            </a:r>
            <a:r>
              <a:rPr dirty="0" sz="1600" spc="-5" b="1">
                <a:latin typeface="Tahoma"/>
                <a:cs typeface="Tahoma"/>
              </a:rPr>
              <a:t>d modulo Φ(n) ( </a:t>
            </a:r>
            <a:r>
              <a:rPr dirty="0" sz="1600" spc="-10">
                <a:latin typeface="Tahoma"/>
                <a:cs typeface="Tahoma"/>
              </a:rPr>
              <a:t>pentru calculul </a:t>
            </a:r>
            <a:r>
              <a:rPr dirty="0" sz="1600" spc="-5">
                <a:latin typeface="Tahoma"/>
                <a:cs typeface="Tahoma"/>
              </a:rPr>
              <a:t>lui e se poate  </a:t>
            </a:r>
            <a:r>
              <a:rPr dirty="0" sz="1600" spc="-10">
                <a:latin typeface="Tahoma"/>
                <a:cs typeface="Tahoma"/>
              </a:rPr>
              <a:t>utiliza </a:t>
            </a: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>
                <a:latin typeface="Tahoma"/>
                <a:cs typeface="Tahoma"/>
              </a:rPr>
              <a:t>versiune extinsă </a:t>
            </a:r>
            <a:r>
              <a:rPr dirty="0" sz="1600" spc="-5" b="1">
                <a:latin typeface="Tahoma"/>
                <a:cs typeface="Tahoma"/>
              </a:rPr>
              <a:t>a </a:t>
            </a:r>
            <a:r>
              <a:rPr dirty="0" sz="1600" spc="-10" b="1">
                <a:latin typeface="Tahoma"/>
                <a:cs typeface="Tahoma"/>
              </a:rPr>
              <a:t>algoritmului </a:t>
            </a:r>
            <a:r>
              <a:rPr dirty="0" sz="1600" spc="-5" b="1">
                <a:latin typeface="Tahoma"/>
                <a:cs typeface="Tahoma"/>
              </a:rPr>
              <a:t>lui</a:t>
            </a:r>
            <a:r>
              <a:rPr dirty="0" sz="1600" spc="18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Euclid).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Tahoma"/>
                <a:cs typeface="Tahoma"/>
              </a:rPr>
              <a:t>Se declară </a:t>
            </a:r>
            <a:r>
              <a:rPr dirty="0" sz="1600" spc="-10">
                <a:latin typeface="Tahoma"/>
                <a:cs typeface="Tahoma"/>
              </a:rPr>
              <a:t>perechea </a:t>
            </a:r>
            <a:r>
              <a:rPr dirty="0" sz="1650" spc="-35" b="1" i="1">
                <a:latin typeface="Tahoma"/>
                <a:cs typeface="Tahoma"/>
              </a:rPr>
              <a:t>P=(e,n) </a:t>
            </a:r>
            <a:r>
              <a:rPr dirty="0" sz="1600" spc="-5" b="1">
                <a:latin typeface="Tahoma"/>
                <a:cs typeface="Tahoma"/>
              </a:rPr>
              <a:t>drept </a:t>
            </a:r>
            <a:r>
              <a:rPr dirty="0" sz="1650" spc="-35" b="1" i="1">
                <a:latin typeface="Tahoma"/>
                <a:cs typeface="Tahoma"/>
              </a:rPr>
              <a:t>cheie </a:t>
            </a:r>
            <a:r>
              <a:rPr dirty="0" sz="1650" spc="-40" b="1" i="1">
                <a:latin typeface="Tahoma"/>
                <a:cs typeface="Tahoma"/>
              </a:rPr>
              <a:t>RSA </a:t>
            </a:r>
            <a:r>
              <a:rPr dirty="0" sz="1650" spc="-20" b="1" i="1">
                <a:latin typeface="Tahoma"/>
                <a:cs typeface="Tahoma"/>
              </a:rPr>
              <a:t>publică</a:t>
            </a:r>
            <a:r>
              <a:rPr dirty="0" sz="1600" spc="-20" b="1">
                <a:latin typeface="Tahoma"/>
                <a:cs typeface="Tahoma"/>
              </a:rPr>
              <a:t>.(‘e’ </a:t>
            </a:r>
            <a:r>
              <a:rPr dirty="0" sz="1600" spc="-5" b="1">
                <a:latin typeface="Tahoma"/>
                <a:cs typeface="Tahoma"/>
              </a:rPr>
              <a:t>de la</a:t>
            </a:r>
            <a:r>
              <a:rPr dirty="0" sz="1600" spc="26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encrypt)</a:t>
            </a:r>
            <a:endParaRPr sz="1600">
              <a:latin typeface="Tahoma"/>
              <a:cs typeface="Tahoma"/>
            </a:endParaRPr>
          </a:p>
          <a:p>
            <a:pPr marL="355600" marR="1298575" indent="-343535">
              <a:lnSpc>
                <a:spcPts val="2310"/>
              </a:lnSpc>
              <a:spcBef>
                <a:spcPts val="12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Tahoma"/>
                <a:cs typeface="Tahoma"/>
              </a:rPr>
              <a:t>Se menţine </a:t>
            </a:r>
            <a:r>
              <a:rPr dirty="0" sz="1600" spc="-10">
                <a:latin typeface="Tahoma"/>
                <a:cs typeface="Tahoma"/>
              </a:rPr>
              <a:t>secretă perechea </a:t>
            </a:r>
            <a:r>
              <a:rPr dirty="0" sz="1650" spc="-35" b="1" i="1">
                <a:latin typeface="Tahoma"/>
                <a:cs typeface="Tahoma"/>
              </a:rPr>
              <a:t>S=(d,n), </a:t>
            </a:r>
            <a:r>
              <a:rPr dirty="0" sz="1600" spc="-5" b="1">
                <a:latin typeface="Tahoma"/>
                <a:cs typeface="Tahoma"/>
              </a:rPr>
              <a:t>care este </a:t>
            </a:r>
            <a:r>
              <a:rPr dirty="0" sz="1650" spc="-35" b="1" i="1">
                <a:latin typeface="Tahoma"/>
                <a:cs typeface="Tahoma"/>
              </a:rPr>
              <a:t>cheie </a:t>
            </a:r>
            <a:r>
              <a:rPr dirty="0" sz="1650" spc="-40" b="1" i="1">
                <a:latin typeface="Tahoma"/>
                <a:cs typeface="Tahoma"/>
              </a:rPr>
              <a:t>RSA </a:t>
            </a:r>
            <a:r>
              <a:rPr dirty="0" sz="1650" spc="-25" b="1" i="1">
                <a:latin typeface="Tahoma"/>
                <a:cs typeface="Tahoma"/>
              </a:rPr>
              <a:t>secretă</a:t>
            </a:r>
            <a:r>
              <a:rPr dirty="0" sz="1600" spc="-25" b="1">
                <a:latin typeface="Tahoma"/>
                <a:cs typeface="Tahoma"/>
              </a:rPr>
              <a:t>.  </a:t>
            </a:r>
            <a:r>
              <a:rPr dirty="0" sz="1600" spc="-10" b="1">
                <a:latin typeface="Tahoma"/>
                <a:cs typeface="Tahoma"/>
              </a:rPr>
              <a:t>(‘d’ </a:t>
            </a:r>
            <a:r>
              <a:rPr dirty="0" sz="1600" spc="-5" b="1">
                <a:latin typeface="Tahoma"/>
                <a:cs typeface="Tahoma"/>
              </a:rPr>
              <a:t>de la</a:t>
            </a:r>
            <a:r>
              <a:rPr dirty="0" sz="1600" spc="5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decrypt)</a:t>
            </a:r>
            <a:endParaRPr sz="1600">
              <a:latin typeface="Tahoma"/>
              <a:cs typeface="Tahoma"/>
            </a:endParaRPr>
          </a:p>
          <a:p>
            <a:pPr marL="355600" marR="120014" indent="-343535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10">
                <a:latin typeface="Tahoma"/>
                <a:cs typeface="Tahoma"/>
              </a:rPr>
              <a:t>Schema </a:t>
            </a:r>
            <a:r>
              <a:rPr dirty="0" sz="1600" spc="-5">
                <a:latin typeface="Tahoma"/>
                <a:cs typeface="Tahoma"/>
              </a:rPr>
              <a:t>poate fi </a:t>
            </a:r>
            <a:r>
              <a:rPr dirty="0" sz="1600" spc="-10">
                <a:latin typeface="Tahoma"/>
                <a:cs typeface="Tahoma"/>
              </a:rPr>
              <a:t>folosită </a:t>
            </a:r>
            <a:r>
              <a:rPr dirty="0" sz="1600" spc="-5">
                <a:latin typeface="Tahoma"/>
                <a:cs typeface="Tahoma"/>
              </a:rPr>
              <a:t>cu </a:t>
            </a:r>
            <a:r>
              <a:rPr dirty="0" sz="1600" spc="-10">
                <a:latin typeface="Tahoma"/>
                <a:cs typeface="Tahoma"/>
              </a:rPr>
              <a:t>succes </a:t>
            </a:r>
            <a:r>
              <a:rPr dirty="0" sz="1600" spc="-5">
                <a:latin typeface="Tahoma"/>
                <a:cs typeface="Tahoma"/>
              </a:rPr>
              <a:t>într-un </a:t>
            </a:r>
            <a:r>
              <a:rPr dirty="0" sz="1600" spc="-10">
                <a:latin typeface="Tahoma"/>
                <a:cs typeface="Tahoma"/>
              </a:rPr>
              <a:t>criptosistem </a:t>
            </a:r>
            <a:r>
              <a:rPr dirty="0" sz="1600" spc="-5">
                <a:latin typeface="Tahoma"/>
                <a:cs typeface="Tahoma"/>
              </a:rPr>
              <a:t>cu </a:t>
            </a:r>
            <a:r>
              <a:rPr dirty="0" sz="1600" spc="-10">
                <a:latin typeface="Tahoma"/>
                <a:cs typeface="Tahoma"/>
              </a:rPr>
              <a:t>chei </a:t>
            </a:r>
            <a:r>
              <a:rPr dirty="0" sz="1600" spc="-5">
                <a:latin typeface="Tahoma"/>
                <a:cs typeface="Tahoma"/>
              </a:rPr>
              <a:t>publice </a:t>
            </a:r>
            <a:r>
              <a:rPr dirty="0" sz="1600" spc="-10">
                <a:latin typeface="Tahoma"/>
                <a:cs typeface="Tahoma"/>
              </a:rPr>
              <a:t>astfel: </a:t>
            </a:r>
            <a:r>
              <a:rPr dirty="0" sz="1600" spc="-5">
                <a:latin typeface="Tahoma"/>
                <a:cs typeface="Tahoma"/>
              </a:rPr>
              <a:t>se </a:t>
            </a:r>
            <a:r>
              <a:rPr dirty="0" sz="1600" spc="-10">
                <a:latin typeface="Tahoma"/>
                <a:cs typeface="Tahoma"/>
              </a:rPr>
              <a:t>vor  face </a:t>
            </a:r>
            <a:r>
              <a:rPr dirty="0" sz="1600" spc="-5">
                <a:latin typeface="Tahoma"/>
                <a:cs typeface="Tahoma"/>
              </a:rPr>
              <a:t>publice e şi n, iar d va fi </a:t>
            </a:r>
            <a:r>
              <a:rPr dirty="0" sz="1600" spc="-10">
                <a:latin typeface="Tahoma"/>
                <a:cs typeface="Tahoma"/>
              </a:rPr>
              <a:t>ţinut secret. </a:t>
            </a:r>
            <a:r>
              <a:rPr dirty="0" sz="1600" spc="-5">
                <a:latin typeface="Tahoma"/>
                <a:cs typeface="Tahoma"/>
              </a:rPr>
              <a:t>În </a:t>
            </a:r>
            <a:r>
              <a:rPr dirty="0" sz="1600" spc="-10">
                <a:latin typeface="Tahoma"/>
                <a:cs typeface="Tahoma"/>
              </a:rPr>
              <a:t>consecinţă, </a:t>
            </a:r>
            <a:r>
              <a:rPr dirty="0" sz="1600" spc="-10" b="1">
                <a:latin typeface="Tahoma"/>
                <a:cs typeface="Tahoma"/>
              </a:rPr>
              <a:t>cheia publică </a:t>
            </a:r>
            <a:r>
              <a:rPr dirty="0" sz="1600" spc="-10">
                <a:latin typeface="Tahoma"/>
                <a:cs typeface="Tahoma"/>
              </a:rPr>
              <a:t>este </a:t>
            </a:r>
            <a:r>
              <a:rPr dirty="0" sz="1600" spc="-5">
                <a:latin typeface="Tahoma"/>
                <a:cs typeface="Tahoma"/>
              </a:rPr>
              <a:t>formată  din </a:t>
            </a:r>
            <a:r>
              <a:rPr dirty="0" sz="1600" spc="-10">
                <a:latin typeface="Tahoma"/>
                <a:cs typeface="Tahoma"/>
              </a:rPr>
              <a:t>perechea </a:t>
            </a:r>
            <a:r>
              <a:rPr dirty="0" sz="1600" spc="-10" b="1">
                <a:latin typeface="Tahoma"/>
                <a:cs typeface="Tahoma"/>
              </a:rPr>
              <a:t>(e,n) </a:t>
            </a:r>
            <a:r>
              <a:rPr dirty="0" sz="1600" spc="-5">
                <a:latin typeface="Tahoma"/>
                <a:cs typeface="Tahoma"/>
              </a:rPr>
              <a:t>iar </a:t>
            </a:r>
            <a:r>
              <a:rPr dirty="0" sz="1600" spc="-10" b="1">
                <a:latin typeface="Tahoma"/>
                <a:cs typeface="Tahoma"/>
              </a:rPr>
              <a:t>cheia </a:t>
            </a:r>
            <a:r>
              <a:rPr dirty="0" sz="1600" spc="-5" b="1">
                <a:latin typeface="Tahoma"/>
                <a:cs typeface="Tahoma"/>
              </a:rPr>
              <a:t>privată </a:t>
            </a:r>
            <a:r>
              <a:rPr dirty="0" sz="1600" spc="-5">
                <a:latin typeface="Tahoma"/>
                <a:cs typeface="Tahoma"/>
              </a:rPr>
              <a:t>din </a:t>
            </a:r>
            <a:r>
              <a:rPr dirty="0" sz="1600" spc="-10">
                <a:latin typeface="Tahoma"/>
                <a:cs typeface="Tahoma"/>
              </a:rPr>
              <a:t>perechea</a:t>
            </a:r>
            <a:r>
              <a:rPr dirty="0" sz="1600" spc="75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(d,n).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1957" y="1028826"/>
            <a:ext cx="46805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Criptosistemul</a:t>
            </a:r>
            <a:r>
              <a:rPr dirty="0" spc="-100"/>
              <a:t> </a:t>
            </a:r>
            <a:r>
              <a:rPr dirty="0"/>
              <a:t>RSA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039" y="1791970"/>
            <a:ext cx="8682990" cy="4404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0" indent="-342900">
              <a:lnSpc>
                <a:spcPts val="238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2000" b="1">
                <a:latin typeface="Times New Roman"/>
                <a:cs typeface="Times New Roman"/>
              </a:rPr>
              <a:t>Algoritmul de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criptare: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lnSpc>
                <a:spcPts val="225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800" spc="-5">
                <a:latin typeface="Tahoma"/>
                <a:cs typeface="Tahoma"/>
              </a:rPr>
              <a:t>Presupunem că </a:t>
            </a:r>
            <a:r>
              <a:rPr dirty="0" sz="1800">
                <a:latin typeface="Tahoma"/>
                <a:cs typeface="Tahoma"/>
              </a:rPr>
              <a:t>un </a:t>
            </a:r>
            <a:r>
              <a:rPr dirty="0" sz="1800" spc="-5">
                <a:latin typeface="Tahoma"/>
                <a:cs typeface="Tahoma"/>
              </a:rPr>
              <a:t>utilizator </a:t>
            </a:r>
            <a:r>
              <a:rPr dirty="0" sz="1800">
                <a:latin typeface="Tahoma"/>
                <a:cs typeface="Tahoma"/>
              </a:rPr>
              <a:t>A are </a:t>
            </a:r>
            <a:r>
              <a:rPr dirty="0" sz="1800" spc="-5">
                <a:latin typeface="Tahoma"/>
                <a:cs typeface="Tahoma"/>
              </a:rPr>
              <a:t>cheia publică </a:t>
            </a:r>
            <a:r>
              <a:rPr dirty="0" sz="1900" spc="-50" i="1">
                <a:latin typeface="Tahoma"/>
                <a:cs typeface="Tahoma"/>
              </a:rPr>
              <a:t>(e,n) </a:t>
            </a:r>
            <a:r>
              <a:rPr dirty="0" sz="1800" spc="-5">
                <a:latin typeface="Tahoma"/>
                <a:cs typeface="Tahoma"/>
              </a:rPr>
              <a:t>şi cheia privată </a:t>
            </a:r>
            <a:r>
              <a:rPr dirty="0" sz="1800" spc="-35">
                <a:latin typeface="Tahoma"/>
                <a:cs typeface="Tahoma"/>
              </a:rPr>
              <a:t>(</a:t>
            </a:r>
            <a:r>
              <a:rPr dirty="0" sz="1900" spc="-35" i="1">
                <a:latin typeface="Tahoma"/>
                <a:cs typeface="Tahoma"/>
              </a:rPr>
              <a:t>d,</a:t>
            </a:r>
            <a:r>
              <a:rPr dirty="0" sz="1900" spc="65" i="1">
                <a:latin typeface="Tahoma"/>
                <a:cs typeface="Tahoma"/>
              </a:rPr>
              <a:t> </a:t>
            </a:r>
            <a:r>
              <a:rPr dirty="0" sz="1900" spc="-25" i="1">
                <a:latin typeface="Tahoma"/>
                <a:cs typeface="Tahoma"/>
              </a:rPr>
              <a:t>n</a:t>
            </a:r>
            <a:r>
              <a:rPr dirty="0" sz="1800" spc="-25">
                <a:latin typeface="Tahoma"/>
                <a:cs typeface="Tahoma"/>
              </a:rPr>
              <a:t>).</a:t>
            </a:r>
            <a:endParaRPr sz="1800">
              <a:latin typeface="Tahoma"/>
              <a:cs typeface="Tahoma"/>
            </a:endParaRPr>
          </a:p>
          <a:p>
            <a:pPr marL="393700" indent="-342900">
              <a:lnSpc>
                <a:spcPts val="239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2000" spc="-5">
                <a:latin typeface="Tahoma"/>
                <a:cs typeface="Tahoma"/>
              </a:rPr>
              <a:t>Utilizatorul </a:t>
            </a:r>
            <a:r>
              <a:rPr dirty="0" sz="2000">
                <a:latin typeface="Tahoma"/>
                <a:cs typeface="Tahoma"/>
              </a:rPr>
              <a:t>B </a:t>
            </a:r>
            <a:r>
              <a:rPr dirty="0" sz="2000" spc="-5">
                <a:latin typeface="Tahoma"/>
                <a:cs typeface="Tahoma"/>
              </a:rPr>
              <a:t>criptează </a:t>
            </a:r>
            <a:r>
              <a:rPr dirty="0" sz="2000">
                <a:latin typeface="Tahoma"/>
                <a:cs typeface="Tahoma"/>
              </a:rPr>
              <a:t>mesajul M pentru a </a:t>
            </a:r>
            <a:r>
              <a:rPr dirty="0" sz="2000" spc="-5">
                <a:latin typeface="Tahoma"/>
                <a:cs typeface="Tahoma"/>
              </a:rPr>
              <a:t>fi transmis </a:t>
            </a:r>
            <a:r>
              <a:rPr dirty="0" sz="2000">
                <a:latin typeface="Tahoma"/>
                <a:cs typeface="Tahoma"/>
              </a:rPr>
              <a:t>la 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astfel:</a:t>
            </a:r>
            <a:endParaRPr sz="2000">
              <a:latin typeface="Tahoma"/>
              <a:cs typeface="Tahoma"/>
            </a:endParaRPr>
          </a:p>
          <a:p>
            <a:pPr lvl="1" marL="794385" indent="-287020">
              <a:lnSpc>
                <a:spcPct val="100000"/>
              </a:lnSpc>
              <a:buClr>
                <a:srgbClr val="FF0000"/>
              </a:buClr>
              <a:buSzPct val="55263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dirty="0" sz="1900" spc="-5">
                <a:latin typeface="Tahoma"/>
                <a:cs typeface="Tahoma"/>
              </a:rPr>
              <a:t>1. Obține </a:t>
            </a:r>
            <a:r>
              <a:rPr dirty="0" sz="1900" spc="-10">
                <a:latin typeface="Tahoma"/>
                <a:cs typeface="Tahoma"/>
              </a:rPr>
              <a:t>cheia </a:t>
            </a:r>
            <a:r>
              <a:rPr dirty="0" sz="1900" spc="-5">
                <a:latin typeface="Tahoma"/>
                <a:cs typeface="Tahoma"/>
              </a:rPr>
              <a:t>publică </a:t>
            </a:r>
            <a:r>
              <a:rPr dirty="0" sz="1900" spc="-10">
                <a:latin typeface="Tahoma"/>
                <a:cs typeface="Tahoma"/>
              </a:rPr>
              <a:t>(e,n) </a:t>
            </a:r>
            <a:r>
              <a:rPr dirty="0" sz="1900" spc="-5">
                <a:latin typeface="Tahoma"/>
                <a:cs typeface="Tahoma"/>
              </a:rPr>
              <a:t>a lui</a:t>
            </a:r>
            <a:r>
              <a:rPr dirty="0" sz="1900" spc="160">
                <a:latin typeface="Tahoma"/>
                <a:cs typeface="Tahoma"/>
              </a:rPr>
              <a:t> </a:t>
            </a:r>
            <a:r>
              <a:rPr dirty="0" sz="1900" spc="-5">
                <a:latin typeface="Tahoma"/>
                <a:cs typeface="Tahoma"/>
              </a:rPr>
              <a:t>A.</a:t>
            </a:r>
            <a:endParaRPr sz="1900">
              <a:latin typeface="Tahoma"/>
              <a:cs typeface="Tahoma"/>
            </a:endParaRPr>
          </a:p>
          <a:p>
            <a:pPr lvl="1" marL="794385" marR="43180" indent="-287020">
              <a:lnSpc>
                <a:spcPts val="1820"/>
              </a:lnSpc>
              <a:spcBef>
                <a:spcPts val="445"/>
              </a:spcBef>
              <a:buClr>
                <a:srgbClr val="FF0000"/>
              </a:buClr>
              <a:buSzPct val="55263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dirty="0" sz="1900" spc="-5">
                <a:latin typeface="Tahoma"/>
                <a:cs typeface="Tahoma"/>
              </a:rPr>
              <a:t>2. Transformă mesajul ce va fi </a:t>
            </a:r>
            <a:r>
              <a:rPr dirty="0" sz="1900" spc="-10">
                <a:latin typeface="Tahoma"/>
                <a:cs typeface="Tahoma"/>
              </a:rPr>
              <a:t>criptat </a:t>
            </a:r>
            <a:r>
              <a:rPr dirty="0" sz="1900">
                <a:latin typeface="Tahoma"/>
                <a:cs typeface="Tahoma"/>
              </a:rPr>
              <a:t>într-un </a:t>
            </a:r>
            <a:r>
              <a:rPr dirty="0" sz="1900" spc="-5">
                <a:latin typeface="Tahoma"/>
                <a:cs typeface="Tahoma"/>
              </a:rPr>
              <a:t>număr întreg M în intervalul  </a:t>
            </a:r>
            <a:r>
              <a:rPr dirty="0" sz="1900" spc="-10">
                <a:latin typeface="Tahoma"/>
                <a:cs typeface="Tahoma"/>
              </a:rPr>
              <a:t>[0,n-1].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dirty="0" sz="1900" spc="-5" b="1">
                <a:latin typeface="Times New Roman"/>
                <a:cs typeface="Times New Roman"/>
              </a:rPr>
              <a:t>3. </a:t>
            </a:r>
            <a:r>
              <a:rPr dirty="0" sz="1900" spc="-10" b="1">
                <a:latin typeface="Times New Roman"/>
                <a:cs typeface="Times New Roman"/>
              </a:rPr>
              <a:t>Calculează </a:t>
            </a:r>
            <a:r>
              <a:rPr dirty="0" sz="1900" spc="-5" b="1">
                <a:latin typeface="Times New Roman"/>
                <a:cs typeface="Times New Roman"/>
              </a:rPr>
              <a:t>C = </a:t>
            </a:r>
            <a:r>
              <a:rPr dirty="0" sz="1900" spc="10" b="1">
                <a:latin typeface="Times New Roman"/>
                <a:cs typeface="Times New Roman"/>
              </a:rPr>
              <a:t>M</a:t>
            </a:r>
            <a:r>
              <a:rPr dirty="0" baseline="26666" sz="1875" spc="15" b="1">
                <a:latin typeface="Times New Roman"/>
                <a:cs typeface="Times New Roman"/>
              </a:rPr>
              <a:t>e </a:t>
            </a:r>
            <a:r>
              <a:rPr dirty="0" sz="1900" spc="-5" b="1">
                <a:latin typeface="Times New Roman"/>
                <a:cs typeface="Times New Roman"/>
              </a:rPr>
              <a:t>(mod</a:t>
            </a:r>
            <a:r>
              <a:rPr dirty="0" sz="1900" spc="20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n).</a:t>
            </a:r>
            <a:endParaRPr sz="1900">
              <a:latin typeface="Times New Roman"/>
              <a:cs typeface="Times New Roman"/>
            </a:endParaRPr>
          </a:p>
          <a:p>
            <a:pPr marL="794385" indent="-287020">
              <a:lnSpc>
                <a:spcPct val="100000"/>
              </a:lnSpc>
              <a:buClr>
                <a:srgbClr val="FF0000"/>
              </a:buClr>
              <a:buSzPct val="55263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dirty="0" sz="1900" spc="-5">
                <a:latin typeface="Times New Roman"/>
                <a:cs typeface="Times New Roman"/>
              </a:rPr>
              <a:t>4. Trimite textul cifrat C la utilizatorul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2000" b="1">
                <a:latin typeface="Times New Roman"/>
                <a:cs typeface="Times New Roman"/>
              </a:rPr>
              <a:t>Algoritmul de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decriptare: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Pentru a </a:t>
            </a:r>
            <a:r>
              <a:rPr dirty="0" sz="2000" spc="-5">
                <a:latin typeface="Times New Roman"/>
                <a:cs typeface="Times New Roman"/>
              </a:rPr>
              <a:t>determina textul clar </a:t>
            </a:r>
            <a:r>
              <a:rPr dirty="0" sz="2000">
                <a:latin typeface="Times New Roman"/>
                <a:cs typeface="Times New Roman"/>
              </a:rPr>
              <a:t>M din </a:t>
            </a:r>
            <a:r>
              <a:rPr dirty="0" sz="2000" spc="-5">
                <a:latin typeface="Times New Roman"/>
                <a:cs typeface="Times New Roman"/>
              </a:rPr>
              <a:t>textul </a:t>
            </a:r>
            <a:r>
              <a:rPr dirty="0" sz="2000">
                <a:latin typeface="Times New Roman"/>
                <a:cs typeface="Times New Roman"/>
              </a:rPr>
              <a:t>cifrat C, </a:t>
            </a:r>
            <a:r>
              <a:rPr dirty="0" sz="2000" spc="-5">
                <a:latin typeface="Times New Roman"/>
                <a:cs typeface="Times New Roman"/>
              </a:rPr>
              <a:t>utiliz.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calc.: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0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M = </a:t>
            </a:r>
            <a:r>
              <a:rPr dirty="0" sz="2000" spc="10" b="1">
                <a:latin typeface="Times New Roman"/>
                <a:cs typeface="Times New Roman"/>
              </a:rPr>
              <a:t>C</a:t>
            </a:r>
            <a:r>
              <a:rPr dirty="0" baseline="25641" sz="1950" spc="15" b="1">
                <a:latin typeface="Times New Roman"/>
                <a:cs typeface="Times New Roman"/>
              </a:rPr>
              <a:t>d </a:t>
            </a:r>
            <a:r>
              <a:rPr dirty="0" sz="2000" b="1">
                <a:latin typeface="Times New Roman"/>
                <a:cs typeface="Times New Roman"/>
              </a:rPr>
              <a:t>(mod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n).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2000" spc="-5">
                <a:latin typeface="Times New Roman"/>
                <a:cs typeface="Times New Roman"/>
              </a:rPr>
              <a:t>Numai utilizatorul </a:t>
            </a:r>
            <a:r>
              <a:rPr dirty="0" sz="2000">
                <a:latin typeface="Times New Roman"/>
                <a:cs typeface="Times New Roman"/>
              </a:rPr>
              <a:t>A cunoaste cheia privata </a:t>
            </a:r>
            <a:r>
              <a:rPr dirty="0" sz="2000" spc="10">
                <a:latin typeface="Times New Roman"/>
                <a:cs typeface="Times New Roman"/>
              </a:rPr>
              <a:t>(</a:t>
            </a:r>
            <a:r>
              <a:rPr dirty="0" sz="2000" spc="10" i="1">
                <a:latin typeface="Times New Roman"/>
                <a:cs typeface="Times New Roman"/>
              </a:rPr>
              <a:t>d</a:t>
            </a:r>
            <a:r>
              <a:rPr dirty="0" sz="2000" spc="-1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,n</a:t>
            </a:r>
            <a:r>
              <a:rPr dirty="0" sz="200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34988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Exemplu</a:t>
            </a:r>
            <a:r>
              <a:rPr dirty="0" spc="-90"/>
              <a:t> </a:t>
            </a:r>
            <a:r>
              <a:rPr dirty="0"/>
              <a:t>-RSA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1812694"/>
            <a:ext cx="8773795" cy="485457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Tahoma"/>
                <a:cs typeface="Tahoma"/>
              </a:rPr>
              <a:t>Se generează mai întâi</a:t>
            </a:r>
            <a:r>
              <a:rPr dirty="0" sz="1600" spc="114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cheile</a:t>
            </a:r>
            <a:endParaRPr sz="1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 b="1">
                <a:latin typeface="Tahoma"/>
                <a:cs typeface="Tahoma"/>
              </a:rPr>
              <a:t>Fie </a:t>
            </a:r>
            <a:r>
              <a:rPr dirty="0" sz="1600" spc="-5" b="1">
                <a:latin typeface="Tahoma"/>
                <a:cs typeface="Tahoma"/>
              </a:rPr>
              <a:t>p=5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q=7 două numere</a:t>
            </a:r>
            <a:r>
              <a:rPr dirty="0" sz="1600" spc="13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prime;</a:t>
            </a:r>
            <a:endParaRPr sz="1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 b="1">
                <a:latin typeface="Tahoma"/>
                <a:cs typeface="Tahoma"/>
              </a:rPr>
              <a:t>Produsul </a:t>
            </a:r>
            <a:r>
              <a:rPr dirty="0" sz="1600" spc="-5" b="1">
                <a:latin typeface="Tahoma"/>
                <a:cs typeface="Tahoma"/>
              </a:rPr>
              <a:t>acestor </a:t>
            </a:r>
            <a:r>
              <a:rPr dirty="0" sz="1600" spc="-10" b="1">
                <a:latin typeface="Tahoma"/>
                <a:cs typeface="Tahoma"/>
              </a:rPr>
              <a:t>două numere ţinute </a:t>
            </a:r>
            <a:r>
              <a:rPr dirty="0" sz="1600" spc="-5" b="1">
                <a:latin typeface="Tahoma"/>
                <a:cs typeface="Tahoma"/>
              </a:rPr>
              <a:t>secrete este n=5*7=35</a:t>
            </a:r>
            <a:r>
              <a:rPr dirty="0" sz="1600" spc="30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iar</a:t>
            </a:r>
            <a:endParaRPr sz="1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Tahoma"/>
                <a:cs typeface="Tahoma"/>
              </a:rPr>
              <a:t>z=(p-1)*(q-1)=4*6=24.</a:t>
            </a:r>
            <a:endParaRPr sz="1600">
              <a:latin typeface="Tahoma"/>
              <a:cs typeface="Tahoma"/>
            </a:endParaRPr>
          </a:p>
          <a:p>
            <a:pPr marL="355600" marR="259079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 b="1">
                <a:latin typeface="Tahoma"/>
                <a:cs typeface="Tahoma"/>
              </a:rPr>
              <a:t>Fie </a:t>
            </a:r>
            <a:r>
              <a:rPr dirty="0" sz="1600" spc="-5" b="1">
                <a:latin typeface="Tahoma"/>
                <a:cs typeface="Tahoma"/>
              </a:rPr>
              <a:t>e </a:t>
            </a:r>
            <a:r>
              <a:rPr dirty="0" sz="1600" spc="-10" b="1">
                <a:latin typeface="Tahoma"/>
                <a:cs typeface="Tahoma"/>
              </a:rPr>
              <a:t>=5 astfel </a:t>
            </a:r>
            <a:r>
              <a:rPr dirty="0" sz="1600" spc="-5" b="1">
                <a:latin typeface="Tahoma"/>
                <a:cs typeface="Tahoma"/>
              </a:rPr>
              <a:t>că e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z </a:t>
            </a:r>
            <a:r>
              <a:rPr dirty="0" sz="1600" spc="-10" b="1">
                <a:latin typeface="Tahoma"/>
                <a:cs typeface="Tahoma"/>
              </a:rPr>
              <a:t>sunt </a:t>
            </a:r>
            <a:r>
              <a:rPr dirty="0" sz="1600" spc="-5" b="1">
                <a:latin typeface="Tahoma"/>
                <a:cs typeface="Tahoma"/>
              </a:rPr>
              <a:t>relativ prime, va rezulta d=29 , </a:t>
            </a:r>
            <a:r>
              <a:rPr dirty="0" sz="1600" spc="-10" b="1">
                <a:latin typeface="Tahoma"/>
                <a:cs typeface="Tahoma"/>
              </a:rPr>
              <a:t>astfel </a:t>
            </a:r>
            <a:r>
              <a:rPr dirty="0" sz="1600" spc="-5" b="1">
                <a:latin typeface="Tahoma"/>
                <a:cs typeface="Tahoma"/>
              </a:rPr>
              <a:t>ca </a:t>
            </a:r>
            <a:r>
              <a:rPr dirty="0" sz="1600" spc="5" b="1">
                <a:latin typeface="Tahoma"/>
                <a:cs typeface="Tahoma"/>
              </a:rPr>
              <a:t>ed-1 </a:t>
            </a:r>
            <a:r>
              <a:rPr dirty="0" sz="1600" spc="-10" b="1">
                <a:latin typeface="Tahoma"/>
                <a:cs typeface="Tahoma"/>
              </a:rPr>
              <a:t>să fie  divizibil </a:t>
            </a:r>
            <a:r>
              <a:rPr dirty="0" sz="1600" spc="-5" b="1">
                <a:latin typeface="Tahoma"/>
                <a:cs typeface="Tahoma"/>
              </a:rPr>
              <a:t>cu</a:t>
            </a:r>
            <a:r>
              <a:rPr dirty="0" sz="1600" spc="5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z</a:t>
            </a:r>
            <a:endParaRPr sz="1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 b="1">
                <a:latin typeface="Tahoma"/>
                <a:cs typeface="Tahoma"/>
              </a:rPr>
              <a:t>Cheia </a:t>
            </a:r>
            <a:r>
              <a:rPr dirty="0" sz="1600" spc="-5" b="1">
                <a:latin typeface="Tahoma"/>
                <a:cs typeface="Tahoma"/>
              </a:rPr>
              <a:t>de criptare va fi (5, 35), iar cea de </a:t>
            </a:r>
            <a:r>
              <a:rPr dirty="0" sz="1600" spc="-10" b="1">
                <a:latin typeface="Tahoma"/>
                <a:cs typeface="Tahoma"/>
              </a:rPr>
              <a:t>decriptare</a:t>
            </a:r>
            <a:r>
              <a:rPr dirty="0" sz="1600" spc="25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(29,35)</a:t>
            </a:r>
            <a:endParaRPr sz="16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 b="1">
                <a:latin typeface="Tahoma"/>
                <a:cs typeface="Tahoma"/>
              </a:rPr>
              <a:t>Pentru </a:t>
            </a:r>
            <a:r>
              <a:rPr dirty="0" sz="1600" spc="-5" b="1">
                <a:latin typeface="Tahoma"/>
                <a:cs typeface="Tahoma"/>
              </a:rPr>
              <a:t>a cifra mesajul, </a:t>
            </a:r>
            <a:r>
              <a:rPr dirty="0" sz="1600" spc="-10" b="1">
                <a:latin typeface="Tahoma"/>
                <a:cs typeface="Tahoma"/>
              </a:rPr>
              <a:t>M=RETEA, </a:t>
            </a:r>
            <a:r>
              <a:rPr dirty="0" sz="1600" spc="-5" b="1">
                <a:latin typeface="Tahoma"/>
                <a:cs typeface="Tahoma"/>
              </a:rPr>
              <a:t>acesta </a:t>
            </a:r>
            <a:r>
              <a:rPr dirty="0" sz="1600" spc="-10" b="1">
                <a:latin typeface="Tahoma"/>
                <a:cs typeface="Tahoma"/>
              </a:rPr>
              <a:t>se </a:t>
            </a:r>
            <a:r>
              <a:rPr dirty="0" sz="1600" spc="-5" b="1">
                <a:latin typeface="Tahoma"/>
                <a:cs typeface="Tahoma"/>
              </a:rPr>
              <a:t>va împărţi în blocuri de </a:t>
            </a:r>
            <a:r>
              <a:rPr dirty="0" sz="1600" spc="-10" b="1">
                <a:latin typeface="Tahoma"/>
                <a:cs typeface="Tahoma"/>
              </a:rPr>
              <a:t>câte un  </a:t>
            </a:r>
            <a:r>
              <a:rPr dirty="0" sz="1600" spc="-5" b="1">
                <a:latin typeface="Tahoma"/>
                <a:cs typeface="Tahoma"/>
              </a:rPr>
              <a:t>caracter fiecare, </a:t>
            </a:r>
            <a:r>
              <a:rPr dirty="0" sz="1600" spc="-10" b="1">
                <a:latin typeface="Tahoma"/>
                <a:cs typeface="Tahoma"/>
              </a:rPr>
              <a:t>unde </a:t>
            </a:r>
            <a:r>
              <a:rPr dirty="0" sz="1600" spc="-5" b="1">
                <a:latin typeface="Tahoma"/>
                <a:cs typeface="Tahoma"/>
              </a:rPr>
              <a:t>A=00, </a:t>
            </a:r>
            <a:r>
              <a:rPr dirty="0" sz="1600" spc="-10" b="1">
                <a:latin typeface="Tahoma"/>
                <a:cs typeface="Tahoma"/>
              </a:rPr>
              <a:t>B=01, </a:t>
            </a:r>
            <a:r>
              <a:rPr dirty="0" sz="1600" spc="-5" b="1">
                <a:latin typeface="Tahoma"/>
                <a:cs typeface="Tahoma"/>
              </a:rPr>
              <a:t>C=02,.D=03, E=04, </a:t>
            </a:r>
            <a:r>
              <a:rPr dirty="0" sz="1600" spc="-10" b="1">
                <a:latin typeface="Tahoma"/>
                <a:cs typeface="Tahoma"/>
              </a:rPr>
              <a:t>F=05, </a:t>
            </a:r>
            <a:r>
              <a:rPr dirty="0" sz="1600" spc="-5" b="1">
                <a:latin typeface="Tahoma"/>
                <a:cs typeface="Tahoma"/>
              </a:rPr>
              <a:t>G=06, H=07, </a:t>
            </a:r>
            <a:r>
              <a:rPr dirty="0" sz="1600" spc="-10" b="1">
                <a:latin typeface="Tahoma"/>
                <a:cs typeface="Tahoma"/>
              </a:rPr>
              <a:t>I=08,  </a:t>
            </a:r>
            <a:r>
              <a:rPr dirty="0" sz="1600" spc="-5" b="1">
                <a:latin typeface="Tahoma"/>
                <a:cs typeface="Tahoma"/>
              </a:rPr>
              <a:t>J=09, K=10, L=11, M=12, N=13,O=14, </a:t>
            </a:r>
            <a:r>
              <a:rPr dirty="0" sz="1600" spc="-10" b="1">
                <a:latin typeface="Tahoma"/>
                <a:cs typeface="Tahoma"/>
              </a:rPr>
              <a:t>P=15, </a:t>
            </a:r>
            <a:r>
              <a:rPr dirty="0" sz="1600" spc="-5" b="1">
                <a:latin typeface="Tahoma"/>
                <a:cs typeface="Tahoma"/>
              </a:rPr>
              <a:t>Q=16, R=17, </a:t>
            </a:r>
            <a:r>
              <a:rPr dirty="0" sz="1600" spc="-10" b="1">
                <a:latin typeface="Tahoma"/>
                <a:cs typeface="Tahoma"/>
              </a:rPr>
              <a:t>S=18, T=19, </a:t>
            </a:r>
            <a:r>
              <a:rPr dirty="0" sz="1600" spc="-5" b="1">
                <a:latin typeface="Tahoma"/>
                <a:cs typeface="Tahoma"/>
              </a:rPr>
              <a:t>U=20,  V=21, W=22, X=23, Y=24, Z=25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blanc=26: M=R E T E A = 17 04 19 04 00.  </a:t>
            </a:r>
            <a:r>
              <a:rPr dirty="0" sz="1600" spc="-10" b="1">
                <a:latin typeface="Tahoma"/>
                <a:cs typeface="Tahoma"/>
              </a:rPr>
              <a:t>Primul </a:t>
            </a:r>
            <a:r>
              <a:rPr dirty="0" sz="1600" spc="-5" b="1">
                <a:latin typeface="Tahoma"/>
                <a:cs typeface="Tahoma"/>
              </a:rPr>
              <a:t>bloc </a:t>
            </a:r>
            <a:r>
              <a:rPr dirty="0" sz="1600" spc="-10" b="1">
                <a:latin typeface="Tahoma"/>
                <a:cs typeface="Tahoma"/>
              </a:rPr>
              <a:t>se </a:t>
            </a:r>
            <a:r>
              <a:rPr dirty="0" sz="1600" spc="-5" b="1">
                <a:latin typeface="Tahoma"/>
                <a:cs typeface="Tahoma"/>
              </a:rPr>
              <a:t>va </a:t>
            </a:r>
            <a:r>
              <a:rPr dirty="0" sz="1600" spc="-10" b="1">
                <a:latin typeface="Tahoma"/>
                <a:cs typeface="Tahoma"/>
              </a:rPr>
              <a:t>cifra </a:t>
            </a:r>
            <a:r>
              <a:rPr dirty="0" sz="1600" spc="-5" b="1">
                <a:latin typeface="Tahoma"/>
                <a:cs typeface="Tahoma"/>
              </a:rPr>
              <a:t>ca 17^5 mod 35(1419857mod35=12) =12, etc.  </a:t>
            </a:r>
            <a:r>
              <a:rPr dirty="0" sz="1600" spc="-10" b="1">
                <a:latin typeface="Tahoma"/>
                <a:cs typeface="Tahoma"/>
              </a:rPr>
              <a:t>Criptograma obţinută devine: </a:t>
            </a:r>
            <a:r>
              <a:rPr dirty="0" sz="1600" spc="-5" b="1">
                <a:latin typeface="Tahoma"/>
                <a:cs typeface="Tahoma"/>
              </a:rPr>
              <a:t>C =12 09 24 09</a:t>
            </a:r>
            <a:r>
              <a:rPr dirty="0" sz="1600" spc="22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00</a:t>
            </a:r>
            <a:endParaRPr sz="1600">
              <a:latin typeface="Tahoma"/>
              <a:cs typeface="Tahoma"/>
            </a:endParaRPr>
          </a:p>
          <a:p>
            <a:pPr marL="355600" marR="285750" indent="-34290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Tahoma"/>
                <a:cs typeface="Tahoma"/>
              </a:rPr>
              <a:t>La descifrare, </a:t>
            </a:r>
            <a:r>
              <a:rPr dirty="0" sz="1600" spc="-10" b="1">
                <a:latin typeface="Tahoma"/>
                <a:cs typeface="Tahoma"/>
              </a:rPr>
              <a:t>fiecare </a:t>
            </a:r>
            <a:r>
              <a:rPr dirty="0" sz="1600" spc="-5" b="1">
                <a:latin typeface="Tahoma"/>
                <a:cs typeface="Tahoma"/>
              </a:rPr>
              <a:t>literă în </a:t>
            </a:r>
            <a:r>
              <a:rPr dirty="0" sz="1600" spc="-10" b="1">
                <a:latin typeface="Tahoma"/>
                <a:cs typeface="Tahoma"/>
              </a:rPr>
              <a:t>clar se obţine </a:t>
            </a:r>
            <a:r>
              <a:rPr dirty="0" sz="1600" spc="-5" b="1">
                <a:latin typeface="Tahoma"/>
                <a:cs typeface="Tahoma"/>
              </a:rPr>
              <a:t>folosindu-se </a:t>
            </a:r>
            <a:r>
              <a:rPr dirty="0" sz="1600" spc="-10" b="1">
                <a:latin typeface="Tahoma"/>
                <a:cs typeface="Tahoma"/>
              </a:rPr>
              <a:t>cheia </a:t>
            </a:r>
            <a:r>
              <a:rPr dirty="0" sz="1600" spc="-5" b="1">
                <a:latin typeface="Tahoma"/>
                <a:cs typeface="Tahoma"/>
              </a:rPr>
              <a:t>secretă  d:12^29mod 35( </a:t>
            </a:r>
            <a:r>
              <a:rPr dirty="0" sz="1600" b="1">
                <a:latin typeface="Tahoma"/>
                <a:cs typeface="Tahoma"/>
              </a:rPr>
              <a:t>19781359483314150527412524285952mod35=17)=17,</a:t>
            </a:r>
            <a:r>
              <a:rPr dirty="0" sz="1600" spc="16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etc.</a:t>
            </a:r>
            <a:endParaRPr sz="1600">
              <a:latin typeface="Tahoma"/>
              <a:cs typeface="Tahoma"/>
            </a:endParaRPr>
          </a:p>
          <a:p>
            <a:pPr marL="355600" marR="149225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Tahoma"/>
                <a:cs typeface="Tahoma"/>
              </a:rPr>
              <a:t>Alegând </a:t>
            </a:r>
            <a:r>
              <a:rPr dirty="0" sz="1600" spc="-10" b="1">
                <a:latin typeface="Tahoma"/>
                <a:cs typeface="Tahoma"/>
              </a:rPr>
              <a:t>numere </a:t>
            </a:r>
            <a:r>
              <a:rPr dirty="0" sz="1600" spc="-5" b="1">
                <a:latin typeface="Tahoma"/>
                <a:cs typeface="Tahoma"/>
              </a:rPr>
              <a:t>prime mai mari </a:t>
            </a:r>
            <a:r>
              <a:rPr dirty="0" sz="1600" spc="-10" b="1">
                <a:latin typeface="Tahoma"/>
                <a:cs typeface="Tahoma"/>
              </a:rPr>
              <a:t>se pot obţine chei </a:t>
            </a:r>
            <a:r>
              <a:rPr dirty="0" sz="1600" spc="-5" b="1">
                <a:latin typeface="Tahoma"/>
                <a:cs typeface="Tahoma"/>
              </a:rPr>
              <a:t>mai </a:t>
            </a:r>
            <a:r>
              <a:rPr dirty="0" sz="1600" spc="-10" b="1">
                <a:latin typeface="Tahoma"/>
                <a:cs typeface="Tahoma"/>
              </a:rPr>
              <a:t>puternice(de </a:t>
            </a:r>
            <a:r>
              <a:rPr dirty="0" sz="1600" spc="-5" b="1">
                <a:latin typeface="Tahoma"/>
                <a:cs typeface="Tahoma"/>
              </a:rPr>
              <a:t>ex </a:t>
            </a:r>
            <a:r>
              <a:rPr dirty="0" sz="1600" spc="-10" b="1">
                <a:latin typeface="Tahoma"/>
                <a:cs typeface="Tahoma"/>
              </a:rPr>
              <a:t>pentru  </a:t>
            </a:r>
            <a:r>
              <a:rPr dirty="0" sz="1600" spc="-5" b="1">
                <a:latin typeface="Tahoma"/>
                <a:cs typeface="Tahoma"/>
              </a:rPr>
              <a:t>p=53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q=61 </a:t>
            </a:r>
            <a:r>
              <a:rPr dirty="0" sz="1600" spc="-10" b="1">
                <a:latin typeface="Tahoma"/>
                <a:cs typeface="Tahoma"/>
              </a:rPr>
              <a:t>se obţine </a:t>
            </a:r>
            <a:r>
              <a:rPr dirty="0" sz="1600" spc="-5" b="1">
                <a:latin typeface="Tahoma"/>
                <a:cs typeface="Tahoma"/>
              </a:rPr>
              <a:t>n=3233, iar </a:t>
            </a:r>
            <a:r>
              <a:rPr dirty="0" sz="1600" spc="-10" b="1">
                <a:latin typeface="Tahoma"/>
                <a:cs typeface="Tahoma"/>
              </a:rPr>
              <a:t>pentru </a:t>
            </a:r>
            <a:r>
              <a:rPr dirty="0" sz="1600" spc="-5" b="1">
                <a:latin typeface="Tahoma"/>
                <a:cs typeface="Tahoma"/>
              </a:rPr>
              <a:t>d=791 e </a:t>
            </a:r>
            <a:r>
              <a:rPr dirty="0" sz="1600" spc="-10" b="1">
                <a:latin typeface="Tahoma"/>
                <a:cs typeface="Tahoma"/>
              </a:rPr>
              <a:t>devine=71 şi </a:t>
            </a:r>
            <a:r>
              <a:rPr dirty="0" sz="1600" spc="-5" b="1">
                <a:latin typeface="Tahoma"/>
                <a:cs typeface="Tahoma"/>
              </a:rPr>
              <a:t>în acest </a:t>
            </a:r>
            <a:r>
              <a:rPr dirty="0" sz="1600" spc="-10" b="1">
                <a:latin typeface="Tahoma"/>
                <a:cs typeface="Tahoma"/>
              </a:rPr>
              <a:t>caz se  pot </a:t>
            </a:r>
            <a:r>
              <a:rPr dirty="0" sz="1600" spc="-5" b="1">
                <a:latin typeface="Tahoma"/>
                <a:cs typeface="Tahoma"/>
              </a:rPr>
              <a:t>grupa literele </a:t>
            </a:r>
            <a:r>
              <a:rPr dirty="0" sz="1600" spc="-10" b="1">
                <a:latin typeface="Tahoma"/>
                <a:cs typeface="Tahoma"/>
              </a:rPr>
              <a:t>câte două, deci </a:t>
            </a:r>
            <a:r>
              <a:rPr dirty="0" sz="1600" spc="-5" b="1">
                <a:latin typeface="Tahoma"/>
                <a:cs typeface="Tahoma"/>
              </a:rPr>
              <a:t>pe 4</a:t>
            </a:r>
            <a:r>
              <a:rPr dirty="0" sz="1600" spc="22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digiţi)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183896"/>
            <a:ext cx="8268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ahoma"/>
                <a:cs typeface="Tahoma"/>
              </a:rPr>
              <a:t>Protocoale </a:t>
            </a:r>
            <a:r>
              <a:rPr dirty="0" sz="2400" spc="-5" b="1">
                <a:latin typeface="Tahoma"/>
                <a:cs typeface="Tahoma"/>
              </a:rPr>
              <a:t>de autentificare </a:t>
            </a:r>
            <a:r>
              <a:rPr dirty="0" sz="2400" b="1">
                <a:latin typeface="Tahoma"/>
                <a:cs typeface="Tahoma"/>
              </a:rPr>
              <a:t>in trei </a:t>
            </a:r>
            <a:r>
              <a:rPr dirty="0" sz="2400" spc="-5" b="1">
                <a:latin typeface="Tahoma"/>
                <a:cs typeface="Tahoma"/>
              </a:rPr>
              <a:t>faze </a:t>
            </a:r>
            <a:r>
              <a:rPr dirty="0" sz="1400" spc="-5" b="1">
                <a:latin typeface="Tahoma"/>
                <a:cs typeface="Tahoma"/>
              </a:rPr>
              <a:t>(folosind </a:t>
            </a:r>
            <a:r>
              <a:rPr dirty="0" sz="1400" b="1">
                <a:latin typeface="Tahoma"/>
                <a:cs typeface="Tahoma"/>
              </a:rPr>
              <a:t>o </a:t>
            </a:r>
            <a:r>
              <a:rPr dirty="0" sz="1400" spc="-5" b="1">
                <a:latin typeface="Tahoma"/>
                <a:cs typeface="Tahoma"/>
              </a:rPr>
              <a:t>cheie</a:t>
            </a:r>
            <a:r>
              <a:rPr dirty="0" sz="1400" spc="95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secretă)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3800" y="4191000"/>
            <a:ext cx="1943100" cy="2666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9644" y="790701"/>
            <a:ext cx="7997825" cy="3653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715">
              <a:lnSpc>
                <a:spcPct val="99800"/>
              </a:lnSpc>
              <a:spcBef>
                <a:spcPts val="105"/>
              </a:spcBef>
              <a:buSzPct val="92857"/>
              <a:buFont typeface="Arial"/>
              <a:buChar char="•"/>
              <a:tabLst>
                <a:tab pos="76200" algn="l"/>
              </a:tabLst>
            </a:pPr>
            <a:r>
              <a:rPr dirty="0" sz="1400" spc="-10" b="1">
                <a:latin typeface="Arial"/>
                <a:cs typeface="Arial"/>
              </a:rPr>
              <a:t>Clientul selectează </a:t>
            </a:r>
            <a:r>
              <a:rPr dirty="0" sz="1400" spc="-5" b="1">
                <a:latin typeface="Arial"/>
                <a:cs typeface="Arial"/>
              </a:rPr>
              <a:t>pentru </a:t>
            </a:r>
            <a:r>
              <a:rPr dirty="0" sz="1400" spc="-10" b="1">
                <a:latin typeface="Tahoma"/>
                <a:cs typeface="Tahoma"/>
              </a:rPr>
              <a:t>î</a:t>
            </a:r>
            <a:r>
              <a:rPr dirty="0" sz="1400" spc="-10" b="1">
                <a:latin typeface="Arial"/>
                <a:cs typeface="Arial"/>
              </a:rPr>
              <a:t>nceput un </a:t>
            </a:r>
            <a:r>
              <a:rPr dirty="0" sz="1400" spc="-5" b="1">
                <a:latin typeface="Arial"/>
                <a:cs typeface="Arial"/>
              </a:rPr>
              <a:t>număr </a:t>
            </a:r>
            <a:r>
              <a:rPr dirty="0" sz="1400" spc="-10" b="1">
                <a:latin typeface="Arial"/>
                <a:cs typeface="Arial"/>
              </a:rPr>
              <a:t>aleator </a:t>
            </a:r>
            <a:r>
              <a:rPr dirty="0" sz="1400" b="1" i="1">
                <a:latin typeface="Arial"/>
                <a:cs typeface="Arial"/>
              </a:rPr>
              <a:t>x </a:t>
            </a:r>
            <a:r>
              <a:rPr dirty="0" sz="1400" spc="-5" b="1">
                <a:latin typeface="Arial"/>
                <a:cs typeface="Arial"/>
              </a:rPr>
              <a:t>şi </a:t>
            </a:r>
            <a:r>
              <a:rPr dirty="0" sz="1400" spc="-5" b="1">
                <a:latin typeface="Tahoma"/>
                <a:cs typeface="Tahoma"/>
              </a:rPr>
              <a:t>î</a:t>
            </a:r>
            <a:r>
              <a:rPr dirty="0" sz="1400" spc="-5" b="1">
                <a:latin typeface="Arial"/>
                <a:cs typeface="Arial"/>
              </a:rPr>
              <a:t>l criptează folosind </a:t>
            </a:r>
            <a:r>
              <a:rPr dirty="0" sz="1400" spc="-10" b="1">
                <a:latin typeface="Arial"/>
                <a:cs typeface="Arial"/>
              </a:rPr>
              <a:t>cheia </a:t>
            </a:r>
            <a:r>
              <a:rPr dirty="0" sz="1400" spc="-5" b="1">
                <a:latin typeface="Arial"/>
                <a:cs typeface="Arial"/>
              </a:rPr>
              <a:t>secretă, </a:t>
            </a:r>
            <a:r>
              <a:rPr dirty="0" sz="1400" spc="-20" b="1">
                <a:latin typeface="Arial"/>
                <a:cs typeface="Arial"/>
              </a:rPr>
              <a:t>pe  </a:t>
            </a:r>
            <a:r>
              <a:rPr dirty="0" sz="1400" b="1">
                <a:latin typeface="Arial"/>
                <a:cs typeface="Arial"/>
              </a:rPr>
              <a:t>care o </a:t>
            </a:r>
            <a:r>
              <a:rPr dirty="0" sz="1400" spc="-5" b="1">
                <a:latin typeface="Arial"/>
                <a:cs typeface="Arial"/>
              </a:rPr>
              <a:t>notăm ca </a:t>
            </a:r>
            <a:r>
              <a:rPr dirty="0" sz="1400" spc="-10" b="1">
                <a:latin typeface="Arial"/>
                <a:cs typeface="Arial"/>
              </a:rPr>
              <a:t>fiind </a:t>
            </a:r>
            <a:r>
              <a:rPr dirty="0" sz="1400" spc="-5" b="1">
                <a:latin typeface="Arial"/>
                <a:cs typeface="Arial"/>
              </a:rPr>
              <a:t>CHK (client </a:t>
            </a:r>
            <a:r>
              <a:rPr dirty="0" sz="1400" spc="-10" b="1">
                <a:latin typeface="Arial"/>
                <a:cs typeface="Arial"/>
              </a:rPr>
              <a:t>handshake </a:t>
            </a:r>
            <a:r>
              <a:rPr dirty="0" sz="1400" spc="-15" b="1">
                <a:latin typeface="Arial"/>
                <a:cs typeface="Arial"/>
              </a:rPr>
              <a:t>key). </a:t>
            </a:r>
            <a:r>
              <a:rPr dirty="0" sz="1400" spc="-10" b="1">
                <a:latin typeface="Arial"/>
                <a:cs typeface="Arial"/>
              </a:rPr>
              <a:t>Clientul </a:t>
            </a:r>
            <a:r>
              <a:rPr dirty="0" sz="1400" spc="-5" b="1">
                <a:latin typeface="Arial"/>
                <a:cs typeface="Arial"/>
              </a:rPr>
              <a:t>trimite </a:t>
            </a:r>
            <a:r>
              <a:rPr dirty="0" sz="1400" spc="-10" b="1">
                <a:latin typeface="Arial"/>
                <a:cs typeface="Arial"/>
              </a:rPr>
              <a:t>apoi </a:t>
            </a:r>
            <a:r>
              <a:rPr dirty="0" sz="1400" spc="-5" b="1" i="1">
                <a:latin typeface="Arial"/>
                <a:cs typeface="Arial"/>
              </a:rPr>
              <a:t>E(x,CHK)</a:t>
            </a:r>
            <a:r>
              <a:rPr dirty="0" sz="1400" spc="-5" b="1">
                <a:latin typeface="Arial"/>
                <a:cs typeface="Arial"/>
              </a:rPr>
              <a:t>, </a:t>
            </a:r>
            <a:r>
              <a:rPr dirty="0" sz="1400" spc="-5" b="1">
                <a:latin typeface="Tahoma"/>
                <a:cs typeface="Tahoma"/>
              </a:rPr>
              <a:t>î</a:t>
            </a:r>
            <a:r>
              <a:rPr dirty="0" sz="1400" spc="-5" b="1">
                <a:latin typeface="Arial"/>
                <a:cs typeface="Arial"/>
              </a:rPr>
              <a:t>mpreună </a:t>
            </a:r>
            <a:r>
              <a:rPr dirty="0" sz="1400" spc="-15" b="1">
                <a:latin typeface="Arial"/>
                <a:cs typeface="Arial"/>
              </a:rPr>
              <a:t>cu  </a:t>
            </a:r>
            <a:r>
              <a:rPr dirty="0" sz="1400" spc="-5" b="1">
                <a:latin typeface="Arial"/>
                <a:cs typeface="Arial"/>
              </a:rPr>
              <a:t>un </a:t>
            </a:r>
            <a:r>
              <a:rPr dirty="0" sz="1400" spc="-10" b="1">
                <a:latin typeface="Arial"/>
                <a:cs typeface="Arial"/>
              </a:rPr>
              <a:t>auto-identificator </a:t>
            </a:r>
            <a:r>
              <a:rPr dirty="0" sz="1400" spc="-5" b="1">
                <a:latin typeface="Arial"/>
                <a:cs typeface="Arial"/>
              </a:rPr>
              <a:t>(ClientId) către </a:t>
            </a:r>
            <a:r>
              <a:rPr dirty="0" sz="1400" spc="-15" b="1">
                <a:latin typeface="Arial"/>
                <a:cs typeface="Arial"/>
              </a:rPr>
              <a:t>server. </a:t>
            </a:r>
            <a:r>
              <a:rPr dirty="0" sz="1400" spc="-5" b="1">
                <a:latin typeface="Arial"/>
                <a:cs typeface="Arial"/>
              </a:rPr>
              <a:t>Serverul </a:t>
            </a:r>
            <a:r>
              <a:rPr dirty="0" sz="1400" spc="-10" b="1">
                <a:latin typeface="Arial"/>
                <a:cs typeface="Arial"/>
              </a:rPr>
              <a:t>foloseşte </a:t>
            </a:r>
            <a:r>
              <a:rPr dirty="0" sz="1400" spc="-5" b="1">
                <a:latin typeface="Arial"/>
                <a:cs typeface="Arial"/>
              </a:rPr>
              <a:t>cheia care crede </a:t>
            </a:r>
            <a:r>
              <a:rPr dirty="0" sz="1400" spc="-10" b="1">
                <a:latin typeface="Arial"/>
                <a:cs typeface="Arial"/>
              </a:rPr>
              <a:t>că,  corespunde clientului </a:t>
            </a:r>
            <a:r>
              <a:rPr dirty="0" sz="1400" spc="-5" b="1">
                <a:latin typeface="Arial"/>
                <a:cs typeface="Arial"/>
              </a:rPr>
              <a:t>ClientID </a:t>
            </a:r>
            <a:r>
              <a:rPr dirty="0" sz="1400" b="1">
                <a:latin typeface="Arial"/>
                <a:cs typeface="Arial"/>
              </a:rPr>
              <a:t>( </a:t>
            </a:r>
            <a:r>
              <a:rPr dirty="0" sz="1400" spc="-10" b="1">
                <a:latin typeface="Arial"/>
                <a:cs typeface="Arial"/>
              </a:rPr>
              <a:t>să </a:t>
            </a:r>
            <a:r>
              <a:rPr dirty="0" sz="1400" b="1">
                <a:latin typeface="Arial"/>
                <a:cs typeface="Arial"/>
              </a:rPr>
              <a:t>o </a:t>
            </a:r>
            <a:r>
              <a:rPr dirty="0" sz="1400" spc="-5" b="1">
                <a:latin typeface="Arial"/>
                <a:cs typeface="Arial"/>
              </a:rPr>
              <a:t>numim SHK acronim pentru-server </a:t>
            </a:r>
            <a:r>
              <a:rPr dirty="0" sz="1400" spc="-10" b="1">
                <a:latin typeface="Arial"/>
                <a:cs typeface="Arial"/>
              </a:rPr>
              <a:t>handshake key)  </a:t>
            </a:r>
            <a:r>
              <a:rPr dirty="0" sz="1400" spc="-5" b="1">
                <a:latin typeface="Arial"/>
                <a:cs typeface="Arial"/>
              </a:rPr>
              <a:t>pentru </a:t>
            </a:r>
            <a:r>
              <a:rPr dirty="0" sz="1400" b="1">
                <a:latin typeface="Arial"/>
                <a:cs typeface="Arial"/>
              </a:rPr>
              <a:t>a </a:t>
            </a:r>
            <a:r>
              <a:rPr dirty="0" sz="1400" spc="-5" b="1">
                <a:latin typeface="Arial"/>
                <a:cs typeface="Arial"/>
              </a:rPr>
              <a:t>decripta numărul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aleator.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5"/>
              </a:spcBef>
              <a:buSzPct val="92857"/>
              <a:buFont typeface="Arial"/>
              <a:buChar char="•"/>
              <a:tabLst>
                <a:tab pos="76200" algn="l"/>
              </a:tabLst>
            </a:pPr>
            <a:r>
              <a:rPr dirty="0" sz="1400" spc="-5" b="1">
                <a:latin typeface="Arial"/>
                <a:cs typeface="Arial"/>
              </a:rPr>
              <a:t>Serverul </a:t>
            </a:r>
            <a:r>
              <a:rPr dirty="0" sz="1400" spc="-10" b="1">
                <a:latin typeface="Arial"/>
                <a:cs typeface="Arial"/>
              </a:rPr>
              <a:t>adaugă </a:t>
            </a:r>
            <a:r>
              <a:rPr dirty="0" sz="1400" b="1">
                <a:latin typeface="Arial"/>
                <a:cs typeface="Arial"/>
              </a:rPr>
              <a:t>1 la </a:t>
            </a:r>
            <a:r>
              <a:rPr dirty="0" sz="1400" spc="-10" b="1">
                <a:latin typeface="Arial"/>
                <a:cs typeface="Arial"/>
              </a:rPr>
              <a:t>numărul pe </a:t>
            </a:r>
            <a:r>
              <a:rPr dirty="0" sz="1400" spc="-5" b="1">
                <a:latin typeface="Arial"/>
                <a:cs typeface="Arial"/>
              </a:rPr>
              <a:t>care </a:t>
            </a:r>
            <a:r>
              <a:rPr dirty="0" sz="1400" spc="-5" b="1">
                <a:latin typeface="Tahoma"/>
                <a:cs typeface="Tahoma"/>
              </a:rPr>
              <a:t>î</a:t>
            </a:r>
            <a:r>
              <a:rPr dirty="0" sz="1400" spc="-5" b="1">
                <a:latin typeface="Arial"/>
                <a:cs typeface="Arial"/>
              </a:rPr>
              <a:t>l </a:t>
            </a:r>
            <a:r>
              <a:rPr dirty="0" sz="1400" spc="-10" b="1">
                <a:latin typeface="Arial"/>
                <a:cs typeface="Arial"/>
              </a:rPr>
              <a:t>decriptează şi </a:t>
            </a:r>
            <a:r>
              <a:rPr dirty="0" sz="1400" spc="-5" b="1">
                <a:latin typeface="Arial"/>
                <a:cs typeface="Arial"/>
              </a:rPr>
              <a:t>trimite </a:t>
            </a:r>
            <a:r>
              <a:rPr dirty="0" sz="1400" spc="-10" b="1">
                <a:latin typeface="Arial"/>
                <a:cs typeface="Arial"/>
              </a:rPr>
              <a:t>rezultatul </a:t>
            </a:r>
            <a:r>
              <a:rPr dirty="0" sz="1400" spc="-10" b="1">
                <a:latin typeface="Tahoma"/>
                <a:cs typeface="Tahoma"/>
              </a:rPr>
              <a:t>î</a:t>
            </a:r>
            <a:r>
              <a:rPr dirty="0" sz="1400" spc="-10" b="1">
                <a:latin typeface="Arial"/>
                <a:cs typeface="Arial"/>
              </a:rPr>
              <a:t>napoi </a:t>
            </a:r>
            <a:r>
              <a:rPr dirty="0" sz="1400" b="1">
                <a:latin typeface="Arial"/>
                <a:cs typeface="Arial"/>
              </a:rPr>
              <a:t>la </a:t>
            </a:r>
            <a:r>
              <a:rPr dirty="0" sz="1400" spc="-5" b="1">
                <a:latin typeface="Arial"/>
                <a:cs typeface="Arial"/>
              </a:rPr>
              <a:t>client. </a:t>
            </a:r>
            <a:r>
              <a:rPr dirty="0" sz="1400" spc="-15" b="1">
                <a:latin typeface="Arial"/>
                <a:cs typeface="Arial"/>
              </a:rPr>
              <a:t>El  </a:t>
            </a:r>
            <a:r>
              <a:rPr dirty="0" sz="1400" spc="-5" b="1">
                <a:latin typeface="Arial"/>
                <a:cs typeface="Arial"/>
              </a:rPr>
              <a:t>trimite de asemenea </a:t>
            </a:r>
            <a:r>
              <a:rPr dirty="0" sz="1400" spc="-10" b="1">
                <a:latin typeface="Tahoma"/>
                <a:cs typeface="Tahoma"/>
              </a:rPr>
              <a:t>î</a:t>
            </a:r>
            <a:r>
              <a:rPr dirty="0" sz="1400" spc="-10" b="1">
                <a:latin typeface="Arial"/>
                <a:cs typeface="Arial"/>
              </a:rPr>
              <a:t>napoi </a:t>
            </a:r>
            <a:r>
              <a:rPr dirty="0" sz="1400" spc="-5" b="1">
                <a:latin typeface="Arial"/>
                <a:cs typeface="Arial"/>
              </a:rPr>
              <a:t>un </a:t>
            </a:r>
            <a:r>
              <a:rPr dirty="0" sz="1400" spc="-10" b="1">
                <a:latin typeface="Arial"/>
                <a:cs typeface="Arial"/>
              </a:rPr>
              <a:t>număr </a:t>
            </a:r>
            <a:r>
              <a:rPr dirty="0" sz="1400" spc="-5" b="1">
                <a:latin typeface="Arial"/>
                <a:cs typeface="Arial"/>
              </a:rPr>
              <a:t>aleator </a:t>
            </a:r>
            <a:r>
              <a:rPr dirty="0" sz="1400" b="1">
                <a:latin typeface="Arial"/>
                <a:cs typeface="Arial"/>
              </a:rPr>
              <a:t>y care a </a:t>
            </a:r>
            <a:r>
              <a:rPr dirty="0" sz="1400" spc="-5" b="1">
                <a:latin typeface="Arial"/>
                <a:cs typeface="Arial"/>
              </a:rPr>
              <a:t>fost criptat </a:t>
            </a:r>
            <a:r>
              <a:rPr dirty="0" sz="1400" spc="-10" b="1">
                <a:latin typeface="Arial"/>
                <a:cs typeface="Arial"/>
              </a:rPr>
              <a:t>folosind </a:t>
            </a:r>
            <a:r>
              <a:rPr dirty="0" sz="1400" spc="-5" b="1">
                <a:latin typeface="Arial"/>
                <a:cs typeface="Arial"/>
              </a:rPr>
              <a:t>SHK. </a:t>
            </a:r>
            <a:r>
              <a:rPr dirty="0" sz="1400" b="1">
                <a:latin typeface="Arial"/>
                <a:cs typeface="Arial"/>
              </a:rPr>
              <a:t>In </a:t>
            </a:r>
            <a:r>
              <a:rPr dirty="0" sz="1400" spc="-5" b="1">
                <a:latin typeface="Arial"/>
                <a:cs typeface="Arial"/>
              </a:rPr>
              <a:t>continuare  clientul </a:t>
            </a:r>
            <a:r>
              <a:rPr dirty="0" sz="1400" spc="-10" b="1">
                <a:latin typeface="Arial"/>
                <a:cs typeface="Arial"/>
              </a:rPr>
              <a:t>decriptează </a:t>
            </a:r>
            <a:r>
              <a:rPr dirty="0" sz="1400" spc="-5" b="1">
                <a:latin typeface="Arial"/>
                <a:cs typeface="Arial"/>
              </a:rPr>
              <a:t>prima jumătate </a:t>
            </a:r>
            <a:r>
              <a:rPr dirty="0" sz="1400" b="1">
                <a:latin typeface="Arial"/>
                <a:cs typeface="Arial"/>
              </a:rPr>
              <a:t>a </a:t>
            </a:r>
            <a:r>
              <a:rPr dirty="0" sz="1400" spc="-5" b="1">
                <a:latin typeface="Arial"/>
                <a:cs typeface="Arial"/>
              </a:rPr>
              <a:t>mesajului </a:t>
            </a:r>
            <a:r>
              <a:rPr dirty="0" sz="1400" spc="-10" b="1">
                <a:latin typeface="Arial"/>
                <a:cs typeface="Arial"/>
              </a:rPr>
              <a:t>şi dacă rezultatul este cu </a:t>
            </a:r>
            <a:r>
              <a:rPr dirty="0" sz="1400" b="1">
                <a:latin typeface="Arial"/>
                <a:cs typeface="Arial"/>
              </a:rPr>
              <a:t>1 </a:t>
            </a:r>
            <a:r>
              <a:rPr dirty="0" sz="1400" spc="-5" b="1">
                <a:latin typeface="Arial"/>
                <a:cs typeface="Arial"/>
              </a:rPr>
              <a:t>mai mare decât  numărul aleator </a:t>
            </a:r>
            <a:r>
              <a:rPr dirty="0" sz="1400" b="1" i="1">
                <a:latin typeface="Arial"/>
                <a:cs typeface="Arial"/>
              </a:rPr>
              <a:t>x </a:t>
            </a:r>
            <a:r>
              <a:rPr dirty="0" sz="1400" spc="-5" b="1">
                <a:latin typeface="Arial"/>
                <a:cs typeface="Arial"/>
              </a:rPr>
              <a:t>care este trimis serverului </a:t>
            </a:r>
            <a:r>
              <a:rPr dirty="0" sz="1400" spc="-10" b="1">
                <a:latin typeface="Arial"/>
                <a:cs typeface="Arial"/>
              </a:rPr>
              <a:t>atunci </a:t>
            </a:r>
            <a:r>
              <a:rPr dirty="0" sz="1400" spc="-5" b="1">
                <a:latin typeface="Arial"/>
                <a:cs typeface="Arial"/>
              </a:rPr>
              <a:t>ştie că serverul </a:t>
            </a:r>
            <a:r>
              <a:rPr dirty="0" sz="1400" spc="-10" b="1">
                <a:latin typeface="Arial"/>
                <a:cs typeface="Arial"/>
              </a:rPr>
              <a:t>posedă </a:t>
            </a:r>
            <a:r>
              <a:rPr dirty="0" sz="1400" spc="-5" b="1">
                <a:latin typeface="Arial"/>
                <a:cs typeface="Arial"/>
              </a:rPr>
              <a:t>cheia </a:t>
            </a:r>
            <a:r>
              <a:rPr dirty="0" sz="1400" spc="-10" b="1">
                <a:latin typeface="Arial"/>
                <a:cs typeface="Arial"/>
              </a:rPr>
              <a:t>secretă. </a:t>
            </a:r>
            <a:r>
              <a:rPr dirty="0" sz="1400" spc="5" b="1">
                <a:latin typeface="Arial"/>
                <a:cs typeface="Arial"/>
              </a:rPr>
              <a:t>In  </a:t>
            </a:r>
            <a:r>
              <a:rPr dirty="0" sz="1400" spc="-5" b="1">
                <a:latin typeface="Arial"/>
                <a:cs typeface="Arial"/>
              </a:rPr>
              <a:t>acest moment </a:t>
            </a:r>
            <a:r>
              <a:rPr dirty="0" sz="1400" spc="-10" b="1">
                <a:latin typeface="Arial"/>
                <a:cs typeface="Arial"/>
              </a:rPr>
              <a:t>clientul </a:t>
            </a:r>
            <a:r>
              <a:rPr dirty="0" sz="1400" b="1">
                <a:latin typeface="Arial"/>
                <a:cs typeface="Arial"/>
              </a:rPr>
              <a:t>a </a:t>
            </a:r>
            <a:r>
              <a:rPr dirty="0" sz="1400" spc="-5" b="1">
                <a:latin typeface="Arial"/>
                <a:cs typeface="Arial"/>
              </a:rPr>
              <a:t>autentificat serverul. </a:t>
            </a:r>
            <a:r>
              <a:rPr dirty="0" sz="1400" spc="-10" b="1">
                <a:latin typeface="Arial"/>
                <a:cs typeface="Arial"/>
              </a:rPr>
              <a:t>Clientul decriptează de </a:t>
            </a:r>
            <a:r>
              <a:rPr dirty="0" sz="1400" spc="-5" b="1">
                <a:latin typeface="Arial"/>
                <a:cs typeface="Arial"/>
              </a:rPr>
              <a:t>asemenea numărul  aleator trimis de către server </a:t>
            </a:r>
            <a:r>
              <a:rPr dirty="0" sz="1400" b="1">
                <a:latin typeface="Arial"/>
                <a:cs typeface="Arial"/>
              </a:rPr>
              <a:t>( </a:t>
            </a:r>
            <a:r>
              <a:rPr dirty="0" sz="1400" spc="-5" b="1">
                <a:latin typeface="Arial"/>
                <a:cs typeface="Arial"/>
              </a:rPr>
              <a:t>care ar trebui să returneze </a:t>
            </a:r>
            <a:r>
              <a:rPr dirty="0" sz="1400" spc="-25" b="1">
                <a:latin typeface="Arial"/>
                <a:cs typeface="Arial"/>
              </a:rPr>
              <a:t>y) </a:t>
            </a:r>
            <a:r>
              <a:rPr dirty="0" sz="1400" spc="-5" b="1">
                <a:latin typeface="Arial"/>
                <a:cs typeface="Arial"/>
              </a:rPr>
              <a:t>criptează acest </a:t>
            </a:r>
            <a:r>
              <a:rPr dirty="0" sz="1400" spc="-10" b="1">
                <a:latin typeface="Arial"/>
                <a:cs typeface="Arial"/>
              </a:rPr>
              <a:t>număr </a:t>
            </a:r>
            <a:r>
              <a:rPr dirty="0" sz="1400" b="1">
                <a:latin typeface="Arial"/>
                <a:cs typeface="Arial"/>
              </a:rPr>
              <a:t>+ 1 </a:t>
            </a:r>
            <a:r>
              <a:rPr dirty="0" sz="1400" spc="-15" b="1">
                <a:latin typeface="Arial"/>
                <a:cs typeface="Arial"/>
              </a:rPr>
              <a:t>şi  </a:t>
            </a:r>
            <a:r>
              <a:rPr dirty="0" sz="1400" spc="-5" b="1">
                <a:latin typeface="Arial"/>
                <a:cs typeface="Arial"/>
              </a:rPr>
              <a:t>trimite rezultatul serverului. </a:t>
            </a:r>
            <a:r>
              <a:rPr dirty="0" sz="1400" spc="-10" b="1">
                <a:latin typeface="Arial"/>
                <a:cs typeface="Arial"/>
              </a:rPr>
              <a:t>Dacă </a:t>
            </a:r>
            <a:r>
              <a:rPr dirty="0" sz="1400" spc="-5" b="1">
                <a:latin typeface="Arial"/>
                <a:cs typeface="Arial"/>
              </a:rPr>
              <a:t>serverul </a:t>
            </a:r>
            <a:r>
              <a:rPr dirty="0" sz="1400" spc="-10" b="1">
                <a:latin typeface="Arial"/>
                <a:cs typeface="Arial"/>
              </a:rPr>
              <a:t>este capabil să </a:t>
            </a:r>
            <a:r>
              <a:rPr dirty="0" sz="1400" spc="-5" b="1">
                <a:latin typeface="Arial"/>
                <a:cs typeface="Arial"/>
              </a:rPr>
              <a:t>refacă </a:t>
            </a:r>
            <a:r>
              <a:rPr dirty="0" sz="1400" spc="-15" b="1">
                <a:latin typeface="Arial"/>
                <a:cs typeface="Arial"/>
              </a:rPr>
              <a:t>y+1, </a:t>
            </a:r>
            <a:r>
              <a:rPr dirty="0" sz="1400" spc="-5" b="1">
                <a:latin typeface="Arial"/>
                <a:cs typeface="Arial"/>
              </a:rPr>
              <a:t>atunci ştie </a:t>
            </a:r>
            <a:r>
              <a:rPr dirty="0" sz="1400" spc="-10" b="1">
                <a:latin typeface="Arial"/>
                <a:cs typeface="Arial"/>
              </a:rPr>
              <a:t>că, clientul  </a:t>
            </a:r>
            <a:r>
              <a:rPr dirty="0" sz="1400" b="1">
                <a:latin typeface="Arial"/>
                <a:cs typeface="Arial"/>
              </a:rPr>
              <a:t>este </a:t>
            </a:r>
            <a:r>
              <a:rPr dirty="0" sz="1400" spc="-5" b="1">
                <a:latin typeface="Arial"/>
                <a:cs typeface="Arial"/>
              </a:rPr>
              <a:t>cine pretinde că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este.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ts val="1680"/>
              </a:lnSpc>
              <a:spcBef>
                <a:spcPts val="40"/>
              </a:spcBef>
              <a:buSzPct val="92857"/>
              <a:buFont typeface="Arial"/>
              <a:buChar char="•"/>
              <a:tabLst>
                <a:tab pos="76200" algn="l"/>
              </a:tabLst>
            </a:pPr>
            <a:r>
              <a:rPr dirty="0" sz="1400" spc="-5" b="1">
                <a:latin typeface="Arial"/>
                <a:cs typeface="Arial"/>
              </a:rPr>
              <a:t>După </a:t>
            </a:r>
            <a:r>
              <a:rPr dirty="0" sz="1400" spc="-10" b="1">
                <a:latin typeface="Arial"/>
                <a:cs typeface="Arial"/>
              </a:rPr>
              <a:t>al </a:t>
            </a:r>
            <a:r>
              <a:rPr dirty="0" sz="1400" spc="-5" b="1">
                <a:latin typeface="Arial"/>
                <a:cs typeface="Arial"/>
              </a:rPr>
              <a:t>treilea mesaj, fiecare </a:t>
            </a:r>
            <a:r>
              <a:rPr dirty="0" sz="1400" b="1">
                <a:latin typeface="Arial"/>
                <a:cs typeface="Arial"/>
              </a:rPr>
              <a:t>a </a:t>
            </a:r>
            <a:r>
              <a:rPr dirty="0" sz="1400" spc="-5" b="1">
                <a:latin typeface="Arial"/>
                <a:cs typeface="Arial"/>
              </a:rPr>
              <a:t>fost autentificat faţă </a:t>
            </a:r>
            <a:r>
              <a:rPr dirty="0" sz="1400" spc="-10" b="1">
                <a:latin typeface="Arial"/>
                <a:cs typeface="Arial"/>
              </a:rPr>
              <a:t>de celălalt. </a:t>
            </a:r>
            <a:r>
              <a:rPr dirty="0" sz="1400" spc="-25" b="1">
                <a:latin typeface="Arial"/>
                <a:cs typeface="Arial"/>
              </a:rPr>
              <a:t>Al </a:t>
            </a:r>
            <a:r>
              <a:rPr dirty="0" sz="1400" spc="-5" b="1">
                <a:latin typeface="Arial"/>
                <a:cs typeface="Arial"/>
              </a:rPr>
              <a:t>patrulea mesaj este trimis  de server </a:t>
            </a:r>
            <a:r>
              <a:rPr dirty="0" sz="1400" spc="-10" b="1">
                <a:latin typeface="Arial"/>
                <a:cs typeface="Arial"/>
              </a:rPr>
              <a:t>clientului </a:t>
            </a:r>
            <a:r>
              <a:rPr dirty="0" sz="1400" spc="-5" b="1">
                <a:latin typeface="Arial"/>
                <a:cs typeface="Arial"/>
              </a:rPr>
              <a:t>cu </a:t>
            </a:r>
            <a:r>
              <a:rPr dirty="0" sz="1400" b="1">
                <a:latin typeface="Arial"/>
                <a:cs typeface="Arial"/>
              </a:rPr>
              <a:t>o </a:t>
            </a:r>
            <a:r>
              <a:rPr dirty="0" sz="1400" spc="-5" b="1">
                <a:latin typeface="Arial"/>
                <a:cs typeface="Arial"/>
              </a:rPr>
              <a:t>cheie </a:t>
            </a:r>
            <a:r>
              <a:rPr dirty="0" sz="1400" spc="-10" b="1">
                <a:latin typeface="Arial"/>
                <a:cs typeface="Arial"/>
              </a:rPr>
              <a:t>de </a:t>
            </a:r>
            <a:r>
              <a:rPr dirty="0" sz="1400" spc="-5" b="1">
                <a:latin typeface="Arial"/>
                <a:cs typeface="Arial"/>
              </a:rPr>
              <a:t>sesiune(SK) </a:t>
            </a:r>
            <a:r>
              <a:rPr dirty="0" sz="1400" spc="-10" b="1">
                <a:latin typeface="Arial"/>
                <a:cs typeface="Arial"/>
              </a:rPr>
              <a:t>criptată folosind </a:t>
            </a:r>
            <a:r>
              <a:rPr dirty="0" sz="1400" spc="-5" b="1">
                <a:latin typeface="Arial"/>
                <a:cs typeface="Arial"/>
              </a:rPr>
              <a:t>SHK </a:t>
            </a:r>
            <a:r>
              <a:rPr dirty="0" sz="1400" b="1">
                <a:latin typeface="Arial"/>
                <a:cs typeface="Arial"/>
              </a:rPr>
              <a:t>( </a:t>
            </a:r>
            <a:r>
              <a:rPr dirty="0" sz="1400" spc="-5" b="1">
                <a:latin typeface="Arial"/>
                <a:cs typeface="Arial"/>
              </a:rPr>
              <a:t>care este egală cu CHK).  De</a:t>
            </a:r>
            <a:r>
              <a:rPr dirty="0" sz="1400" spc="114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obicei</a:t>
            </a:r>
            <a:r>
              <a:rPr dirty="0" sz="1400" spc="1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clientul</a:t>
            </a:r>
            <a:r>
              <a:rPr dirty="0" sz="1400" spc="1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şi</a:t>
            </a:r>
            <a:r>
              <a:rPr dirty="0" sz="1400" spc="1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serverul</a:t>
            </a:r>
            <a:r>
              <a:rPr dirty="0" sz="1400" spc="1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folosesc</a:t>
            </a:r>
            <a:r>
              <a:rPr dirty="0" sz="1400" spc="10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SK</a:t>
            </a:r>
            <a:r>
              <a:rPr dirty="0" sz="1400" spc="1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pentru</a:t>
            </a:r>
            <a:r>
              <a:rPr dirty="0" sz="1400" spc="10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</a:t>
            </a:r>
            <a:r>
              <a:rPr dirty="0" sz="1400" spc="1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cripta</a:t>
            </a:r>
            <a:r>
              <a:rPr dirty="0" sz="1400" spc="11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orice</a:t>
            </a:r>
            <a:r>
              <a:rPr dirty="0" sz="1400" spc="10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date</a:t>
            </a:r>
            <a:r>
              <a:rPr dirty="0" sz="1400" spc="114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viitoare</a:t>
            </a:r>
            <a:r>
              <a:rPr dirty="0" sz="1400" spc="9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care</a:t>
            </a:r>
            <a:r>
              <a:rPr dirty="0" sz="1400" spc="11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sunt</a:t>
            </a:r>
            <a:r>
              <a:rPr dirty="0" sz="1400" spc="114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trimise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ts val="1639"/>
              </a:lnSpc>
            </a:pPr>
            <a:r>
              <a:rPr dirty="0" sz="1400" spc="-5" b="1">
                <a:latin typeface="Arial"/>
                <a:cs typeface="Arial"/>
              </a:rPr>
              <a:t>de </a:t>
            </a:r>
            <a:r>
              <a:rPr dirty="0" sz="1400" spc="-10" b="1">
                <a:latin typeface="Arial"/>
                <a:cs typeface="Arial"/>
              </a:rPr>
              <a:t>unul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celuilalt.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61975"/>
            <a:ext cx="81521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ahoma"/>
                <a:cs typeface="Tahoma"/>
              </a:rPr>
              <a:t>Autentificarea folosind </a:t>
            </a:r>
            <a:r>
              <a:rPr dirty="0" sz="2000" b="1">
                <a:latin typeface="Tahoma"/>
                <a:cs typeface="Tahoma"/>
              </a:rPr>
              <a:t>increderea in a </a:t>
            </a:r>
            <a:r>
              <a:rPr dirty="0" sz="2000" spc="-5" b="1">
                <a:latin typeface="Tahoma"/>
                <a:cs typeface="Tahoma"/>
              </a:rPr>
              <a:t>treia persoana </a:t>
            </a:r>
            <a:r>
              <a:rPr dirty="0" sz="1200" spc="-5" b="1">
                <a:latin typeface="Tahoma"/>
                <a:cs typeface="Tahoma"/>
              </a:rPr>
              <a:t>(folosind </a:t>
            </a:r>
            <a:r>
              <a:rPr dirty="0" sz="1200" b="1">
                <a:latin typeface="Tahoma"/>
                <a:cs typeface="Tahoma"/>
              </a:rPr>
              <a:t>o </a:t>
            </a:r>
            <a:r>
              <a:rPr dirty="0" sz="1200" spc="-5" b="1">
                <a:latin typeface="Tahoma"/>
                <a:cs typeface="Tahoma"/>
              </a:rPr>
              <a:t>cheie  secretă)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5650" y="4591050"/>
            <a:ext cx="2266950" cy="215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3612" y="637997"/>
            <a:ext cx="8104505" cy="405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94310" marR="5080">
              <a:lnSpc>
                <a:spcPct val="100400"/>
              </a:lnSpc>
              <a:spcBef>
                <a:spcPts val="95"/>
              </a:spcBef>
              <a:buSzPct val="91666"/>
              <a:buFont typeface="Arial"/>
              <a:buChar char="•"/>
              <a:tabLst>
                <a:tab pos="249554" algn="l"/>
              </a:tabLst>
            </a:pPr>
            <a:r>
              <a:rPr dirty="0" sz="1200" spc="-20" b="1">
                <a:latin typeface="Arial"/>
                <a:cs typeface="Arial"/>
              </a:rPr>
              <a:t>Avem </a:t>
            </a:r>
            <a:r>
              <a:rPr dirty="0" sz="1200" spc="-5" b="1">
                <a:latin typeface="Arial"/>
                <a:cs typeface="Arial"/>
              </a:rPr>
              <a:t>doi </a:t>
            </a:r>
            <a:r>
              <a:rPr dirty="0" sz="1200" b="1">
                <a:latin typeface="Arial"/>
                <a:cs typeface="Arial"/>
              </a:rPr>
              <a:t>participanţi </a:t>
            </a:r>
            <a:r>
              <a:rPr dirty="0" sz="1200" spc="-5" b="1">
                <a:latin typeface="Arial"/>
                <a:cs typeface="Arial"/>
              </a:rPr>
              <a:t>pe care </a:t>
            </a:r>
            <a:r>
              <a:rPr dirty="0" sz="1200" b="1">
                <a:latin typeface="Arial"/>
                <a:cs typeface="Arial"/>
              </a:rPr>
              <a:t>dorim </a:t>
            </a:r>
            <a:r>
              <a:rPr dirty="0" sz="1200" spc="-5" b="1">
                <a:latin typeface="Arial"/>
                <a:cs typeface="Arial"/>
              </a:rPr>
              <a:t>să-i autentificăm ca </a:t>
            </a:r>
            <a:r>
              <a:rPr dirty="0" sz="1200" b="1">
                <a:latin typeface="Arial"/>
                <a:cs typeface="Arial"/>
              </a:rPr>
              <a:t>fiind </a:t>
            </a:r>
            <a:r>
              <a:rPr dirty="0" sz="1200" b="1" i="1">
                <a:latin typeface="Arial"/>
                <a:cs typeface="Arial"/>
              </a:rPr>
              <a:t>A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b="1" i="1">
                <a:latin typeface="Arial"/>
                <a:cs typeface="Arial"/>
              </a:rPr>
              <a:t>B </a:t>
            </a:r>
            <a:r>
              <a:rPr dirty="0" sz="1200" b="1">
                <a:latin typeface="Arial"/>
                <a:cs typeface="Arial"/>
              </a:rPr>
              <a:t>şi numim </a:t>
            </a:r>
            <a:r>
              <a:rPr dirty="0" sz="1200" spc="-5" b="1">
                <a:latin typeface="Arial"/>
                <a:cs typeface="Arial"/>
              </a:rPr>
              <a:t>serverul de autentificare </a:t>
            </a:r>
            <a:r>
              <a:rPr dirty="0" sz="1200" b="1" i="1">
                <a:latin typeface="Arial"/>
                <a:cs typeface="Arial"/>
              </a:rPr>
              <a:t>S</a:t>
            </a:r>
            <a:r>
              <a:rPr dirty="0" sz="1200" b="1">
                <a:latin typeface="Arial"/>
                <a:cs typeface="Arial"/>
              </a:rPr>
              <a:t>.  </a:t>
            </a:r>
            <a:r>
              <a:rPr dirty="0" sz="1200" spc="-5" b="1">
                <a:latin typeface="Arial"/>
                <a:cs typeface="Arial"/>
              </a:rPr>
              <a:t>Protocolul Kerberos presupune </a:t>
            </a:r>
            <a:r>
              <a:rPr dirty="0" sz="1200" b="1">
                <a:latin typeface="Arial"/>
                <a:cs typeface="Arial"/>
              </a:rPr>
              <a:t>că </a:t>
            </a:r>
            <a:r>
              <a:rPr dirty="0" sz="1200" spc="-5" b="1" i="1">
                <a:latin typeface="Arial"/>
                <a:cs typeface="Arial"/>
              </a:rPr>
              <a:t>A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 i="1">
                <a:latin typeface="Arial"/>
                <a:cs typeface="Arial"/>
              </a:rPr>
              <a:t>B </a:t>
            </a:r>
            <a:r>
              <a:rPr dirty="0" sz="1200" spc="-5" b="1">
                <a:latin typeface="Arial"/>
                <a:cs typeface="Arial"/>
              </a:rPr>
              <a:t>partajează </a:t>
            </a:r>
            <a:r>
              <a:rPr dirty="0" sz="1200" b="1">
                <a:latin typeface="Arial"/>
                <a:cs typeface="Arial"/>
              </a:rPr>
              <a:t>o </a:t>
            </a:r>
            <a:r>
              <a:rPr dirty="0" sz="1200" spc="-5" b="1">
                <a:latin typeface="Arial"/>
                <a:cs typeface="Arial"/>
              </a:rPr>
              <a:t>cheie secretă cu </a:t>
            </a:r>
            <a:r>
              <a:rPr dirty="0" sz="1200" b="1" i="1">
                <a:latin typeface="Arial"/>
                <a:cs typeface="Arial"/>
              </a:rPr>
              <a:t>S</a:t>
            </a:r>
            <a:r>
              <a:rPr dirty="0" sz="1200" b="1">
                <a:latin typeface="Arial"/>
                <a:cs typeface="Arial"/>
              </a:rPr>
              <a:t>, iar </a:t>
            </a:r>
            <a:r>
              <a:rPr dirty="0" sz="1200" spc="-10" b="1">
                <a:latin typeface="Arial"/>
                <a:cs typeface="Arial"/>
              </a:rPr>
              <a:t>cele </a:t>
            </a:r>
            <a:r>
              <a:rPr dirty="0" sz="1200" spc="-5" b="1">
                <a:latin typeface="Arial"/>
                <a:cs typeface="Arial"/>
              </a:rPr>
              <a:t>două chei le notează cu  </a:t>
            </a:r>
            <a:r>
              <a:rPr dirty="0" sz="1200" spc="-5" b="1" i="1">
                <a:latin typeface="Arial"/>
                <a:cs typeface="Arial"/>
              </a:rPr>
              <a:t>Ka</a:t>
            </a:r>
            <a:r>
              <a:rPr dirty="0" sz="1200" spc="-5" b="1">
                <a:latin typeface="Arial"/>
                <a:cs typeface="Arial"/>
              </a:rPr>
              <a:t>, </a:t>
            </a:r>
            <a:r>
              <a:rPr dirty="0" sz="1200" b="1">
                <a:latin typeface="Arial"/>
                <a:cs typeface="Arial"/>
              </a:rPr>
              <a:t>respectiv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5" b="1" i="1">
                <a:latin typeface="Arial"/>
                <a:cs typeface="Arial"/>
              </a:rPr>
              <a:t>Kb</a:t>
            </a:r>
            <a:r>
              <a:rPr dirty="0" sz="1200" spc="-5" b="1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just" marL="194310" marR="5080">
              <a:lnSpc>
                <a:spcPct val="100000"/>
              </a:lnSpc>
              <a:buSzPct val="91666"/>
              <a:buFont typeface="Arial"/>
              <a:buChar char="•"/>
              <a:tabLst>
                <a:tab pos="291465" algn="l"/>
              </a:tabLst>
            </a:pPr>
            <a:r>
              <a:rPr dirty="0" sz="1200" spc="-5" b="1" i="1">
                <a:latin typeface="Arial"/>
                <a:cs typeface="Arial"/>
              </a:rPr>
              <a:t>A </a:t>
            </a:r>
            <a:r>
              <a:rPr dirty="0" sz="1200" spc="-5" b="1">
                <a:latin typeface="Arial"/>
                <a:cs typeface="Arial"/>
              </a:rPr>
              <a:t>trimite un mesaj serverului </a:t>
            </a:r>
            <a:r>
              <a:rPr dirty="0" sz="1200" spc="-5" b="1" i="1">
                <a:latin typeface="Arial"/>
                <a:cs typeface="Arial"/>
              </a:rPr>
              <a:t>S </a:t>
            </a:r>
            <a:r>
              <a:rPr dirty="0" sz="1200" spc="-10" b="1">
                <a:latin typeface="Arial"/>
                <a:cs typeface="Arial"/>
              </a:rPr>
              <a:t>care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l </a:t>
            </a:r>
            <a:r>
              <a:rPr dirty="0" sz="1200" b="1">
                <a:latin typeface="Arial"/>
                <a:cs typeface="Arial"/>
              </a:rPr>
              <a:t>identifică </a:t>
            </a:r>
            <a:r>
              <a:rPr dirty="0" sz="1200" spc="-5" b="1">
                <a:latin typeface="Arial"/>
                <a:cs typeface="Arial"/>
              </a:rPr>
              <a:t>pe el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>
                <a:latin typeface="Arial"/>
                <a:cs typeface="Arial"/>
              </a:rPr>
              <a:t>pe </a:t>
            </a:r>
            <a:r>
              <a:rPr dirty="0" sz="1200" spc="-10" b="1" i="1">
                <a:latin typeface="Arial"/>
                <a:cs typeface="Arial"/>
              </a:rPr>
              <a:t>B</a:t>
            </a:r>
            <a:r>
              <a:rPr dirty="0" sz="1200" spc="-10" b="1">
                <a:latin typeface="Arial"/>
                <a:cs typeface="Arial"/>
              </a:rPr>
              <a:t>. </a:t>
            </a:r>
            <a:r>
              <a:rPr dirty="0" sz="1200" spc="-5" b="1">
                <a:latin typeface="Arial"/>
                <a:cs typeface="Arial"/>
              </a:rPr>
              <a:t>Serverul generează </a:t>
            </a:r>
            <a:r>
              <a:rPr dirty="0" sz="1200" b="1">
                <a:latin typeface="Arial"/>
                <a:cs typeface="Arial"/>
              </a:rPr>
              <a:t>o cuantă </a:t>
            </a:r>
            <a:r>
              <a:rPr dirty="0" sz="1200" spc="-5" b="1">
                <a:latin typeface="Arial"/>
                <a:cs typeface="Arial"/>
              </a:rPr>
              <a:t>de </a:t>
            </a:r>
            <a:r>
              <a:rPr dirty="0" sz="1200" b="1">
                <a:latin typeface="Arial"/>
                <a:cs typeface="Arial"/>
              </a:rPr>
              <a:t>timp </a:t>
            </a:r>
            <a:r>
              <a:rPr dirty="0" sz="1200" spc="-5" b="1" i="1">
                <a:latin typeface="Arial"/>
                <a:cs typeface="Arial"/>
              </a:rPr>
              <a:t>T</a:t>
            </a:r>
            <a:r>
              <a:rPr dirty="0" sz="1200" spc="-5" b="1">
                <a:latin typeface="Arial"/>
                <a:cs typeface="Arial"/>
              </a:rPr>
              <a:t>, un  </a:t>
            </a:r>
            <a:r>
              <a:rPr dirty="0" sz="1200" b="1">
                <a:latin typeface="Arial"/>
                <a:cs typeface="Arial"/>
              </a:rPr>
              <a:t>timp </a:t>
            </a:r>
            <a:r>
              <a:rPr dirty="0" sz="1200" spc="-5" b="1">
                <a:latin typeface="Arial"/>
                <a:cs typeface="Arial"/>
              </a:rPr>
              <a:t>de viaţă </a:t>
            </a:r>
            <a:r>
              <a:rPr dirty="0" sz="1200" b="1" i="1">
                <a:latin typeface="Arial"/>
                <a:cs typeface="Arial"/>
              </a:rPr>
              <a:t>L </a:t>
            </a:r>
            <a:r>
              <a:rPr dirty="0" sz="1200" b="1">
                <a:latin typeface="Arial"/>
                <a:cs typeface="Arial"/>
              </a:rPr>
              <a:t>şi o </a:t>
            </a:r>
            <a:r>
              <a:rPr dirty="0" sz="1200" spc="-5" b="1">
                <a:latin typeface="Arial"/>
                <a:cs typeface="Arial"/>
              </a:rPr>
              <a:t>nouă cheie de sesiune </a:t>
            </a:r>
            <a:r>
              <a:rPr dirty="0" sz="1200" spc="-5" b="1" i="1">
                <a:latin typeface="Arial"/>
                <a:cs typeface="Arial"/>
              </a:rPr>
              <a:t>K</a:t>
            </a:r>
            <a:r>
              <a:rPr dirty="0" sz="1200" spc="-5" b="1">
                <a:latin typeface="Arial"/>
                <a:cs typeface="Arial"/>
              </a:rPr>
              <a:t>. Cuanta </a:t>
            </a:r>
            <a:r>
              <a:rPr dirty="0" sz="1200" spc="-10" b="1">
                <a:latin typeface="Arial"/>
                <a:cs typeface="Arial"/>
              </a:rPr>
              <a:t>de </a:t>
            </a:r>
            <a:r>
              <a:rPr dirty="0" sz="1200" spc="-5" b="1">
                <a:latin typeface="Arial"/>
                <a:cs typeface="Arial"/>
              </a:rPr>
              <a:t>timp </a:t>
            </a:r>
            <a:r>
              <a:rPr dirty="0" sz="1200" b="1" i="1">
                <a:latin typeface="Arial"/>
                <a:cs typeface="Arial"/>
              </a:rPr>
              <a:t>T </a:t>
            </a:r>
            <a:r>
              <a:rPr dirty="0" sz="1200" spc="-15" b="1">
                <a:latin typeface="Arial"/>
                <a:cs typeface="Arial"/>
              </a:rPr>
              <a:t>va </a:t>
            </a:r>
            <a:r>
              <a:rPr dirty="0" sz="1200" spc="-5" b="1">
                <a:latin typeface="Arial"/>
                <a:cs typeface="Arial"/>
              </a:rPr>
              <a:t>fi </a:t>
            </a:r>
            <a:r>
              <a:rPr dirty="0" sz="1200" b="1">
                <a:latin typeface="Arial"/>
                <a:cs typeface="Arial"/>
              </a:rPr>
              <a:t>folosită </a:t>
            </a:r>
            <a:r>
              <a:rPr dirty="0" sz="1200" spc="-5" b="1">
                <a:latin typeface="Arial"/>
                <a:cs typeface="Arial"/>
              </a:rPr>
              <a:t>similar numărului aleator </a:t>
            </a:r>
            <a:r>
              <a:rPr dirty="0" sz="1200" b="1">
                <a:latin typeface="Arial"/>
                <a:cs typeface="Arial"/>
              </a:rPr>
              <a:t>din  </a:t>
            </a:r>
            <a:r>
              <a:rPr dirty="0" sz="1200" spc="-5" b="1">
                <a:latin typeface="Arial"/>
                <a:cs typeface="Arial"/>
              </a:rPr>
              <a:t>metoda anterioară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>
                <a:latin typeface="Arial"/>
                <a:cs typeface="Arial"/>
              </a:rPr>
              <a:t>este de </a:t>
            </a:r>
            <a:r>
              <a:rPr dirty="0" sz="1200" spc="-10" b="1">
                <a:latin typeface="Arial"/>
                <a:cs typeface="Arial"/>
              </a:rPr>
              <a:t>asemenea </a:t>
            </a:r>
            <a:r>
              <a:rPr dirty="0" sz="1200" b="1">
                <a:latin typeface="Arial"/>
                <a:cs typeface="Arial"/>
              </a:rPr>
              <a:t>folosită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mpreună cu </a:t>
            </a:r>
            <a:r>
              <a:rPr dirty="0" sz="1200" b="1" i="1">
                <a:latin typeface="Arial"/>
                <a:cs typeface="Arial"/>
              </a:rPr>
              <a:t>L </a:t>
            </a:r>
            <a:r>
              <a:rPr dirty="0" sz="1200" spc="-5" b="1">
                <a:latin typeface="Arial"/>
                <a:cs typeface="Arial"/>
              </a:rPr>
              <a:t>pentru a limita </a:t>
            </a:r>
            <a:r>
              <a:rPr dirty="0" sz="1200" b="1">
                <a:latin typeface="Arial"/>
                <a:cs typeface="Arial"/>
              </a:rPr>
              <a:t>timpul </a:t>
            </a:r>
            <a:r>
              <a:rPr dirty="0" sz="1200" spc="-5" b="1">
                <a:latin typeface="Arial"/>
                <a:cs typeface="Arial"/>
              </a:rPr>
              <a:t>pentru care sesiunea </a:t>
            </a:r>
            <a:r>
              <a:rPr dirty="0" sz="1200" spc="-5" b="1" i="1">
                <a:latin typeface="Arial"/>
                <a:cs typeface="Arial"/>
              </a:rPr>
              <a:t>K  </a:t>
            </a:r>
            <a:r>
              <a:rPr dirty="0" sz="1200" spc="-5" b="1">
                <a:latin typeface="Arial"/>
                <a:cs typeface="Arial"/>
              </a:rPr>
              <a:t>este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validă.</a:t>
            </a:r>
            <a:endParaRPr sz="1200">
              <a:latin typeface="Arial"/>
              <a:cs typeface="Arial"/>
            </a:endParaRPr>
          </a:p>
          <a:p>
            <a:pPr algn="just" marL="248920" indent="-54610">
              <a:lnSpc>
                <a:spcPct val="100000"/>
              </a:lnSpc>
              <a:buSzPct val="91666"/>
              <a:buFont typeface="Arial"/>
              <a:buChar char="•"/>
              <a:tabLst>
                <a:tab pos="248920" algn="l"/>
              </a:tabLst>
            </a:pPr>
            <a:r>
              <a:rPr dirty="0" sz="1200" spc="-5" b="1">
                <a:latin typeface="Arial"/>
                <a:cs typeface="Arial"/>
              </a:rPr>
              <a:t>Participanţii</a:t>
            </a:r>
            <a:r>
              <a:rPr dirty="0" sz="1200" spc="195" b="1">
                <a:latin typeface="Arial"/>
                <a:cs typeface="Arial"/>
              </a:rPr>
              <a:t> </a:t>
            </a:r>
            <a:r>
              <a:rPr dirty="0" sz="1200" spc="-5" b="1" i="1">
                <a:latin typeface="Arial"/>
                <a:cs typeface="Arial"/>
              </a:rPr>
              <a:t>A</a:t>
            </a:r>
            <a:r>
              <a:rPr dirty="0" sz="1200" spc="185" b="1" i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şi</a:t>
            </a:r>
            <a:r>
              <a:rPr dirty="0" sz="1200" spc="190" b="1">
                <a:latin typeface="Arial"/>
                <a:cs typeface="Arial"/>
              </a:rPr>
              <a:t> </a:t>
            </a:r>
            <a:r>
              <a:rPr dirty="0" sz="1200" spc="-5" b="1" i="1">
                <a:latin typeface="Arial"/>
                <a:cs typeface="Arial"/>
              </a:rPr>
              <a:t>B</a:t>
            </a:r>
            <a:r>
              <a:rPr dirty="0" sz="1200" spc="195" b="1" i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vor</a:t>
            </a:r>
            <a:r>
              <a:rPr dirty="0" sz="1200" spc="19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trebui</a:t>
            </a:r>
            <a:r>
              <a:rPr dirty="0" sz="1200" spc="1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să</a:t>
            </a:r>
            <a:r>
              <a:rPr dirty="0" sz="1200" spc="19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se</a:t>
            </a:r>
            <a:r>
              <a:rPr dirty="0" sz="1200" spc="195" b="1">
                <a:latin typeface="Arial"/>
                <a:cs typeface="Arial"/>
              </a:rPr>
              <a:t>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ntoarcă</a:t>
            </a:r>
            <a:r>
              <a:rPr dirty="0" sz="1200" spc="19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la</a:t>
            </a:r>
            <a:r>
              <a:rPr dirty="0" sz="1200" spc="19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serverul</a:t>
            </a:r>
            <a:r>
              <a:rPr dirty="0" sz="1200" spc="190" b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S</a:t>
            </a:r>
            <a:r>
              <a:rPr dirty="0" sz="1200" spc="190" b="1" i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pentru</a:t>
            </a:r>
            <a:r>
              <a:rPr dirty="0" sz="1200" spc="18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</a:t>
            </a:r>
            <a:r>
              <a:rPr dirty="0" sz="1200" spc="19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primi</a:t>
            </a:r>
            <a:r>
              <a:rPr dirty="0" sz="1200" spc="19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204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nouă</a:t>
            </a:r>
            <a:r>
              <a:rPr dirty="0" sz="1200" spc="19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cheie</a:t>
            </a:r>
            <a:r>
              <a:rPr dirty="0" sz="1200" spc="19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de</a:t>
            </a:r>
            <a:r>
              <a:rPr dirty="0" sz="1200" spc="19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sesiune</a:t>
            </a:r>
            <a:r>
              <a:rPr dirty="0" sz="1200" spc="18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când</a:t>
            </a:r>
            <a:endParaRPr sz="1200">
              <a:latin typeface="Arial"/>
              <a:cs typeface="Arial"/>
            </a:endParaRPr>
          </a:p>
          <a:p>
            <a:pPr algn="just" marL="194310">
              <a:lnSpc>
                <a:spcPts val="1435"/>
              </a:lnSpc>
              <a:spcBef>
                <a:spcPts val="5"/>
              </a:spcBef>
            </a:pPr>
            <a:r>
              <a:rPr dirty="0" sz="1200" b="1">
                <a:latin typeface="Arial"/>
                <a:cs typeface="Arial"/>
              </a:rPr>
              <a:t>expiră acest </a:t>
            </a:r>
            <a:r>
              <a:rPr dirty="0" sz="1200" spc="-5" b="1">
                <a:latin typeface="Arial"/>
                <a:cs typeface="Arial"/>
              </a:rPr>
              <a:t>timp. </a:t>
            </a:r>
            <a:r>
              <a:rPr dirty="0" sz="1200" b="1">
                <a:latin typeface="Arial"/>
                <a:cs typeface="Arial"/>
              </a:rPr>
              <a:t>Ideea aici este </a:t>
            </a:r>
            <a:r>
              <a:rPr dirty="0" sz="1200" spc="-5" b="1">
                <a:latin typeface="Arial"/>
                <a:cs typeface="Arial"/>
              </a:rPr>
              <a:t>de </a:t>
            </a:r>
            <a:r>
              <a:rPr dirty="0" sz="1200" b="1">
                <a:latin typeface="Arial"/>
                <a:cs typeface="Arial"/>
              </a:rPr>
              <a:t>a limita </a:t>
            </a:r>
            <a:r>
              <a:rPr dirty="0" sz="1200" spc="-5" b="1">
                <a:latin typeface="Arial"/>
                <a:cs typeface="Arial"/>
              </a:rPr>
              <a:t>vulnerabilitatea </a:t>
            </a:r>
            <a:r>
              <a:rPr dirty="0" sz="1200" b="1">
                <a:latin typeface="Arial"/>
                <a:cs typeface="Arial"/>
              </a:rPr>
              <a:t>oricărei chei </a:t>
            </a:r>
            <a:r>
              <a:rPr dirty="0" sz="1200" spc="-5" b="1">
                <a:latin typeface="Arial"/>
                <a:cs typeface="Arial"/>
              </a:rPr>
              <a:t>de</a:t>
            </a:r>
            <a:r>
              <a:rPr dirty="0" sz="1200" spc="-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sesiune.</a:t>
            </a:r>
            <a:endParaRPr sz="1200">
              <a:latin typeface="Arial"/>
              <a:cs typeface="Arial"/>
            </a:endParaRPr>
          </a:p>
          <a:p>
            <a:pPr algn="just" marL="248920" indent="-54610">
              <a:lnSpc>
                <a:spcPts val="1435"/>
              </a:lnSpc>
              <a:buSzPct val="91666"/>
              <a:buFont typeface="Arial"/>
              <a:buChar char="•"/>
              <a:tabLst>
                <a:tab pos="248920" algn="l"/>
              </a:tabLst>
            </a:pPr>
            <a:r>
              <a:rPr dirty="0" sz="1200" spc="-5" b="1">
                <a:latin typeface="Arial"/>
                <a:cs typeface="Arial"/>
              </a:rPr>
              <a:t>Serverul </a:t>
            </a:r>
            <a:r>
              <a:rPr dirty="0" sz="1200" b="1" i="1">
                <a:latin typeface="Arial"/>
                <a:cs typeface="Arial"/>
              </a:rPr>
              <a:t>S </a:t>
            </a:r>
            <a:r>
              <a:rPr dirty="0" sz="1200" spc="-5" b="1">
                <a:latin typeface="Arial"/>
                <a:cs typeface="Arial"/>
              </a:rPr>
              <a:t>răspunde </a:t>
            </a:r>
            <a:r>
              <a:rPr dirty="0" sz="1200" b="1">
                <a:latin typeface="Arial"/>
                <a:cs typeface="Arial"/>
              </a:rPr>
              <a:t>lui </a:t>
            </a:r>
            <a:r>
              <a:rPr dirty="0" sz="1200" spc="-5" b="1" i="1">
                <a:latin typeface="Arial"/>
                <a:cs typeface="Arial"/>
              </a:rPr>
              <a:t>A </a:t>
            </a:r>
            <a:r>
              <a:rPr dirty="0" sz="1200" spc="-5" b="1">
                <a:latin typeface="Arial"/>
                <a:cs typeface="Arial"/>
              </a:rPr>
              <a:t>cu un mesaj </a:t>
            </a:r>
            <a:r>
              <a:rPr dirty="0" sz="1200" b="1">
                <a:latin typeface="Arial"/>
                <a:cs typeface="Arial"/>
              </a:rPr>
              <a:t>din două </a:t>
            </a:r>
            <a:r>
              <a:rPr dirty="0" sz="1200" spc="-5" b="1">
                <a:latin typeface="Arial"/>
                <a:cs typeface="Arial"/>
              </a:rPr>
              <a:t>părţi. Prima parte criptează cele trei valori </a:t>
            </a:r>
            <a:r>
              <a:rPr dirty="0" sz="1200" spc="-45" b="1" i="1">
                <a:latin typeface="Arial"/>
                <a:cs typeface="Arial"/>
              </a:rPr>
              <a:t>T, </a:t>
            </a:r>
            <a:r>
              <a:rPr dirty="0" sz="1200" b="1" i="1">
                <a:latin typeface="Arial"/>
                <a:cs typeface="Arial"/>
              </a:rPr>
              <a:t>L</a:t>
            </a:r>
            <a:r>
              <a:rPr dirty="0" sz="1200" spc="85" b="1" i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 i="1">
                <a:latin typeface="Arial"/>
                <a:cs typeface="Arial"/>
              </a:rPr>
              <a:t>K</a:t>
            </a:r>
            <a:r>
              <a:rPr dirty="0" sz="1200" spc="-5" b="1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algn="just" marL="194310" marR="5080">
              <a:lnSpc>
                <a:spcPct val="100000"/>
              </a:lnSpc>
              <a:spcBef>
                <a:spcPts val="10"/>
              </a:spcBef>
            </a:pP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mpreună cu </a:t>
            </a:r>
            <a:r>
              <a:rPr dirty="0" sz="1200" b="1">
                <a:latin typeface="Arial"/>
                <a:cs typeface="Arial"/>
              </a:rPr>
              <a:t>identificatorul </a:t>
            </a:r>
            <a:r>
              <a:rPr dirty="0" sz="1200" spc="-5" b="1">
                <a:latin typeface="Arial"/>
                <a:cs typeface="Arial"/>
              </a:rPr>
              <a:t>pentru participantul </a:t>
            </a:r>
            <a:r>
              <a:rPr dirty="0" sz="1200" spc="-5" b="1" i="1">
                <a:latin typeface="Arial"/>
                <a:cs typeface="Arial"/>
              </a:rPr>
              <a:t>B</a:t>
            </a:r>
            <a:r>
              <a:rPr dirty="0" sz="1200" spc="-5" b="1">
                <a:latin typeface="Arial"/>
                <a:cs typeface="Arial"/>
              </a:rPr>
              <a:t>, </a:t>
            </a:r>
            <a:r>
              <a:rPr dirty="0" sz="1200" b="1">
                <a:latin typeface="Arial"/>
                <a:cs typeface="Arial"/>
              </a:rPr>
              <a:t>folosind </a:t>
            </a:r>
            <a:r>
              <a:rPr dirty="0" sz="1200" spc="-5" b="1">
                <a:latin typeface="Arial"/>
                <a:cs typeface="Arial"/>
              </a:rPr>
              <a:t>cheia pe </a:t>
            </a:r>
            <a:r>
              <a:rPr dirty="0" sz="1200" spc="-10" b="1">
                <a:latin typeface="Arial"/>
                <a:cs typeface="Arial"/>
              </a:rPr>
              <a:t>care </a:t>
            </a:r>
            <a:r>
              <a:rPr dirty="0" sz="1200" spc="-5" b="1">
                <a:latin typeface="Arial"/>
                <a:cs typeface="Arial"/>
              </a:rPr>
              <a:t>serverul </a:t>
            </a:r>
            <a:r>
              <a:rPr dirty="0" sz="1200" b="1">
                <a:latin typeface="Arial"/>
                <a:cs typeface="Arial"/>
              </a:rPr>
              <a:t>o </a:t>
            </a:r>
            <a:r>
              <a:rPr dirty="0" sz="1200" spc="-5" b="1">
                <a:latin typeface="Arial"/>
                <a:cs typeface="Arial"/>
              </a:rPr>
              <a:t>partajează cu </a:t>
            </a:r>
            <a:r>
              <a:rPr dirty="0" sz="1200" spc="-5" b="1" i="1">
                <a:latin typeface="Arial"/>
                <a:cs typeface="Arial"/>
              </a:rPr>
              <a:t>A</a:t>
            </a:r>
            <a:r>
              <a:rPr dirty="0" sz="1200" spc="-5" b="1">
                <a:latin typeface="Arial"/>
                <a:cs typeface="Arial"/>
              </a:rPr>
              <a:t>. Cea de-  a doua parte criptează </a:t>
            </a:r>
            <a:r>
              <a:rPr dirty="0" sz="1200" spc="-10" b="1">
                <a:latin typeface="Arial"/>
                <a:cs typeface="Arial"/>
              </a:rPr>
              <a:t>cele </a:t>
            </a:r>
            <a:r>
              <a:rPr dirty="0" sz="1200" spc="-5" b="1">
                <a:latin typeface="Arial"/>
                <a:cs typeface="Arial"/>
              </a:rPr>
              <a:t>trei valori </a:t>
            </a:r>
            <a:r>
              <a:rPr dirty="0" sz="1200" spc="-45" b="1" i="1">
                <a:latin typeface="Arial"/>
                <a:cs typeface="Arial"/>
              </a:rPr>
              <a:t>T, </a:t>
            </a:r>
            <a:r>
              <a:rPr dirty="0" sz="1200" b="1" i="1">
                <a:latin typeface="Arial"/>
                <a:cs typeface="Arial"/>
              </a:rPr>
              <a:t>L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 i="1">
                <a:latin typeface="Arial"/>
                <a:cs typeface="Arial"/>
              </a:rPr>
              <a:t>K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mpreună cu identificatorul </a:t>
            </a:r>
            <a:r>
              <a:rPr dirty="0" sz="1200" b="1">
                <a:latin typeface="Arial"/>
                <a:cs typeface="Arial"/>
              </a:rPr>
              <a:t>participantului </a:t>
            </a:r>
            <a:r>
              <a:rPr dirty="0" sz="1200" spc="-5" b="1" i="1">
                <a:latin typeface="Arial"/>
                <a:cs typeface="Arial"/>
              </a:rPr>
              <a:t>A</a:t>
            </a:r>
            <a:r>
              <a:rPr dirty="0" sz="1200" spc="-5" b="1">
                <a:latin typeface="Arial"/>
                <a:cs typeface="Arial"/>
              </a:rPr>
              <a:t>, dar de data  aceasta folosind cheia pe </a:t>
            </a:r>
            <a:r>
              <a:rPr dirty="0" sz="1200" spc="-10" b="1">
                <a:latin typeface="Arial"/>
                <a:cs typeface="Arial"/>
              </a:rPr>
              <a:t>care </a:t>
            </a:r>
            <a:r>
              <a:rPr dirty="0" sz="1200" spc="-5" b="1">
                <a:latin typeface="Arial"/>
                <a:cs typeface="Arial"/>
              </a:rPr>
              <a:t>serverul </a:t>
            </a:r>
            <a:r>
              <a:rPr dirty="0" sz="1200" b="1">
                <a:latin typeface="Arial"/>
                <a:cs typeface="Arial"/>
              </a:rPr>
              <a:t>o </a:t>
            </a:r>
            <a:r>
              <a:rPr dirty="0" sz="1200" spc="-5" b="1">
                <a:latin typeface="Arial"/>
                <a:cs typeface="Arial"/>
              </a:rPr>
              <a:t>partajează cu </a:t>
            </a:r>
            <a:r>
              <a:rPr dirty="0" sz="1200" spc="-5" b="1" i="1">
                <a:latin typeface="Arial"/>
                <a:cs typeface="Arial"/>
              </a:rPr>
              <a:t>B</a:t>
            </a:r>
            <a:r>
              <a:rPr dirty="0" sz="1200" spc="-5" b="1">
                <a:latin typeface="Arial"/>
                <a:cs typeface="Arial"/>
              </a:rPr>
              <a:t>. </a:t>
            </a:r>
            <a:r>
              <a:rPr dirty="0" sz="1200" b="1">
                <a:latin typeface="Arial"/>
                <a:cs typeface="Arial"/>
              </a:rPr>
              <a:t>E limpede </a:t>
            </a:r>
            <a:r>
              <a:rPr dirty="0" sz="1200" spc="-5" b="1">
                <a:latin typeface="Arial"/>
                <a:cs typeface="Arial"/>
              </a:rPr>
              <a:t>că atunci când </a:t>
            </a:r>
            <a:r>
              <a:rPr dirty="0" sz="1200" spc="-5" b="1" i="1">
                <a:latin typeface="Arial"/>
                <a:cs typeface="Arial"/>
              </a:rPr>
              <a:t>A </a:t>
            </a:r>
            <a:r>
              <a:rPr dirty="0" sz="1200" spc="-5" b="1">
                <a:latin typeface="Arial"/>
                <a:cs typeface="Arial"/>
              </a:rPr>
              <a:t>primeşte </a:t>
            </a:r>
            <a:r>
              <a:rPr dirty="0" sz="1200" spc="-10" b="1">
                <a:latin typeface="Arial"/>
                <a:cs typeface="Arial"/>
              </a:rPr>
              <a:t>mesajul </a:t>
            </a:r>
            <a:r>
              <a:rPr dirty="0" sz="1200" spc="-15" b="1">
                <a:latin typeface="Arial"/>
                <a:cs typeface="Arial"/>
              </a:rPr>
              <a:t>va </a:t>
            </a:r>
            <a:r>
              <a:rPr dirty="0" sz="1200" spc="-5" b="1">
                <a:latin typeface="Arial"/>
                <a:cs typeface="Arial"/>
              </a:rPr>
              <a:t>fi  capabil să decripteze prima parte </a:t>
            </a:r>
            <a:r>
              <a:rPr dirty="0" sz="1200" spc="-10" b="1">
                <a:latin typeface="Arial"/>
                <a:cs typeface="Arial"/>
              </a:rPr>
              <a:t>dar </a:t>
            </a:r>
            <a:r>
              <a:rPr dirty="0" sz="1200" spc="-5" b="1">
                <a:latin typeface="Arial"/>
                <a:cs typeface="Arial"/>
              </a:rPr>
              <a:t>nu şi pe a doua. </a:t>
            </a:r>
            <a:r>
              <a:rPr dirty="0" sz="1200" spc="-5" b="1" i="1">
                <a:latin typeface="Arial"/>
                <a:cs typeface="Arial"/>
              </a:rPr>
              <a:t>A </a:t>
            </a:r>
            <a:r>
              <a:rPr dirty="0" sz="1200" spc="-5" b="1">
                <a:latin typeface="Arial"/>
                <a:cs typeface="Arial"/>
              </a:rPr>
              <a:t>trimite a doua parte </a:t>
            </a:r>
            <a:r>
              <a:rPr dirty="0" sz="1200" b="1">
                <a:latin typeface="Arial"/>
                <a:cs typeface="Arial"/>
              </a:rPr>
              <a:t>lui </a:t>
            </a:r>
            <a:r>
              <a:rPr dirty="0" sz="1200" spc="-5" b="1" i="1">
                <a:latin typeface="Arial"/>
                <a:cs typeface="Arial"/>
              </a:rPr>
              <a:t>B</a:t>
            </a:r>
            <a:r>
              <a:rPr dirty="0" sz="1200" spc="-5" b="1">
                <a:latin typeface="Arial"/>
                <a:cs typeface="Arial"/>
              </a:rPr>
              <a:t>,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mpreună cu criptarea </a:t>
            </a:r>
            <a:r>
              <a:rPr dirty="0" sz="1200" b="1">
                <a:latin typeface="Arial"/>
                <a:cs typeface="Arial"/>
              </a:rPr>
              <a:t>lui  </a:t>
            </a:r>
            <a:r>
              <a:rPr dirty="0" sz="1200" spc="-5" b="1" i="1">
                <a:latin typeface="Arial"/>
                <a:cs typeface="Arial"/>
              </a:rPr>
              <a:t>A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b="1" i="1">
                <a:latin typeface="Arial"/>
                <a:cs typeface="Arial"/>
              </a:rPr>
              <a:t>T </a:t>
            </a:r>
            <a:r>
              <a:rPr dirty="0" sz="1200" b="1">
                <a:latin typeface="Arial"/>
                <a:cs typeface="Arial"/>
              </a:rPr>
              <a:t>folosind </a:t>
            </a:r>
            <a:r>
              <a:rPr dirty="0" sz="1200" spc="-5" b="1">
                <a:latin typeface="Arial"/>
                <a:cs typeface="Arial"/>
              </a:rPr>
              <a:t>noua cheie de sesiune </a:t>
            </a:r>
            <a:r>
              <a:rPr dirty="0" sz="1200" spc="-5" b="1" i="1">
                <a:latin typeface="Arial"/>
                <a:cs typeface="Arial"/>
              </a:rPr>
              <a:t>K</a:t>
            </a:r>
            <a:r>
              <a:rPr dirty="0" sz="1200" spc="-5" b="1">
                <a:latin typeface="Arial"/>
                <a:cs typeface="Arial"/>
              </a:rPr>
              <a:t>( </a:t>
            </a:r>
            <a:r>
              <a:rPr dirty="0" sz="1200" spc="-5" b="1" i="1">
                <a:latin typeface="Arial"/>
                <a:cs typeface="Arial"/>
              </a:rPr>
              <a:t>A </a:t>
            </a:r>
            <a:r>
              <a:rPr dirty="0" sz="1200" spc="-5" b="1">
                <a:latin typeface="Arial"/>
                <a:cs typeface="Arial"/>
              </a:rPr>
              <a:t>a fost capabil să </a:t>
            </a:r>
            <a:r>
              <a:rPr dirty="0" sz="1200" spc="-10" b="1">
                <a:latin typeface="Arial"/>
                <a:cs typeface="Arial"/>
              </a:rPr>
              <a:t>refacă </a:t>
            </a:r>
            <a:r>
              <a:rPr dirty="0" sz="1200" spc="-5" b="1" i="1">
                <a:latin typeface="Arial"/>
                <a:cs typeface="Arial"/>
              </a:rPr>
              <a:t>T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 i="1">
                <a:latin typeface="Arial"/>
                <a:cs typeface="Arial"/>
              </a:rPr>
              <a:t>K </a:t>
            </a:r>
            <a:r>
              <a:rPr dirty="0" sz="1200" spc="-5" b="1">
                <a:latin typeface="Arial"/>
                <a:cs typeface="Arial"/>
              </a:rPr>
              <a:t>decriptând prima parte a mesajului  primit de la </a:t>
            </a:r>
            <a:r>
              <a:rPr dirty="0" sz="1200" spc="-5" b="1" i="1">
                <a:latin typeface="Arial"/>
                <a:cs typeface="Arial"/>
              </a:rPr>
              <a:t>S</a:t>
            </a:r>
            <a:r>
              <a:rPr dirty="0" sz="1200" spc="-5" b="1">
                <a:latin typeface="Arial"/>
                <a:cs typeface="Arial"/>
              </a:rPr>
              <a:t>). </a:t>
            </a:r>
            <a:r>
              <a:rPr dirty="0" sz="1200" b="1">
                <a:latin typeface="Arial"/>
                <a:cs typeface="Arial"/>
              </a:rPr>
              <a:t>In final </a:t>
            </a:r>
            <a:r>
              <a:rPr dirty="0" sz="1200" spc="-5" b="1" i="1">
                <a:latin typeface="Arial"/>
                <a:cs typeface="Arial"/>
              </a:rPr>
              <a:t>B </a:t>
            </a:r>
            <a:r>
              <a:rPr dirty="0" sz="1200" spc="-5" b="1">
                <a:latin typeface="Arial"/>
                <a:cs typeface="Arial"/>
              </a:rPr>
              <a:t>decriptează </a:t>
            </a:r>
            <a:r>
              <a:rPr dirty="0" sz="1200" spc="-10" b="1">
                <a:latin typeface="Arial"/>
                <a:cs typeface="Arial"/>
              </a:rPr>
              <a:t>partea </a:t>
            </a:r>
            <a:r>
              <a:rPr dirty="0" sz="1200" b="1">
                <a:latin typeface="Arial"/>
                <a:cs typeface="Arial"/>
              </a:rPr>
              <a:t>din </a:t>
            </a:r>
            <a:r>
              <a:rPr dirty="0" sz="1200" spc="-5" b="1">
                <a:latin typeface="Arial"/>
                <a:cs typeface="Arial"/>
              </a:rPr>
              <a:t>mesajul primit de la </a:t>
            </a:r>
            <a:r>
              <a:rPr dirty="0" sz="1200" spc="-5" b="1" i="1">
                <a:latin typeface="Arial"/>
                <a:cs typeface="Arial"/>
              </a:rPr>
              <a:t>A, </a:t>
            </a:r>
            <a:r>
              <a:rPr dirty="0" sz="1200" spc="-5" b="1">
                <a:latin typeface="Arial"/>
                <a:cs typeface="Arial"/>
              </a:rPr>
              <a:t>criptat iniţial de către </a:t>
            </a:r>
            <a:r>
              <a:rPr dirty="0" sz="1200" b="1" i="1">
                <a:latin typeface="Arial"/>
                <a:cs typeface="Arial"/>
              </a:rPr>
              <a:t>S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>
                <a:latin typeface="Arial"/>
                <a:cs typeface="Arial"/>
              </a:rPr>
              <a:t>astfel  recuperează </a:t>
            </a:r>
            <a:r>
              <a:rPr dirty="0" sz="1200" spc="-45" b="1" i="1">
                <a:latin typeface="Arial"/>
                <a:cs typeface="Arial"/>
              </a:rPr>
              <a:t>T, </a:t>
            </a:r>
            <a:r>
              <a:rPr dirty="0" sz="1200" spc="-5" b="1" i="1">
                <a:latin typeface="Arial"/>
                <a:cs typeface="Arial"/>
              </a:rPr>
              <a:t>K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 i="1">
                <a:latin typeface="Arial"/>
                <a:cs typeface="Arial"/>
              </a:rPr>
              <a:t>A</a:t>
            </a:r>
            <a:r>
              <a:rPr dirty="0" sz="1200" spc="-5" b="1">
                <a:latin typeface="Arial"/>
                <a:cs typeface="Arial"/>
              </a:rPr>
              <a:t>. Se foloseşte </a:t>
            </a:r>
            <a:r>
              <a:rPr dirty="0" sz="1200" spc="-5" b="1" i="1">
                <a:latin typeface="Arial"/>
                <a:cs typeface="Arial"/>
              </a:rPr>
              <a:t>K </a:t>
            </a:r>
            <a:r>
              <a:rPr dirty="0" sz="1200" spc="-5" b="1">
                <a:latin typeface="Arial"/>
                <a:cs typeface="Arial"/>
              </a:rPr>
              <a:t>pentru a decripta </a:t>
            </a:r>
            <a:r>
              <a:rPr dirty="0" sz="1200" b="1">
                <a:latin typeface="Arial"/>
                <a:cs typeface="Arial"/>
              </a:rPr>
              <a:t>jumătate </a:t>
            </a:r>
            <a:r>
              <a:rPr dirty="0" sz="1200" spc="-5" b="1">
                <a:latin typeface="Arial"/>
                <a:cs typeface="Arial"/>
              </a:rPr>
              <a:t>de </a:t>
            </a:r>
            <a:r>
              <a:rPr dirty="0" sz="1200" spc="-10" b="1">
                <a:latin typeface="Arial"/>
                <a:cs typeface="Arial"/>
              </a:rPr>
              <a:t>mesaj </a:t>
            </a:r>
            <a:r>
              <a:rPr dirty="0" sz="1200" spc="-5" b="1">
                <a:latin typeface="Arial"/>
                <a:cs typeface="Arial"/>
              </a:rPr>
              <a:t>criptat de către </a:t>
            </a:r>
            <a:r>
              <a:rPr dirty="0" sz="1200" spc="-5" b="1" i="1">
                <a:latin typeface="Arial"/>
                <a:cs typeface="Arial"/>
              </a:rPr>
              <a:t>A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>
                <a:latin typeface="Arial"/>
                <a:cs typeface="Arial"/>
              </a:rPr>
              <a:t>după ce </a:t>
            </a:r>
            <a:r>
              <a:rPr dirty="0" sz="1200" spc="-15" b="1">
                <a:latin typeface="Arial"/>
                <a:cs typeface="Arial"/>
              </a:rPr>
              <a:t>se  </a:t>
            </a:r>
            <a:r>
              <a:rPr dirty="0" sz="1200" spc="-5" b="1">
                <a:latin typeface="Arial"/>
                <a:cs typeface="Arial"/>
              </a:rPr>
              <a:t>constată că </a:t>
            </a:r>
            <a:r>
              <a:rPr dirty="0" sz="1200" spc="-5" b="1" i="1">
                <a:latin typeface="Arial"/>
                <a:cs typeface="Arial"/>
              </a:rPr>
              <a:t>A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b="1" i="1">
                <a:latin typeface="Arial"/>
                <a:cs typeface="Arial"/>
              </a:rPr>
              <a:t>T </a:t>
            </a:r>
            <a:r>
              <a:rPr dirty="0" sz="1200" spc="-10" b="1">
                <a:latin typeface="Arial"/>
                <a:cs typeface="Arial"/>
              </a:rPr>
              <a:t>se </a:t>
            </a:r>
            <a:r>
              <a:rPr dirty="0" sz="1200" spc="-5" b="1">
                <a:latin typeface="Arial"/>
                <a:cs typeface="Arial"/>
              </a:rPr>
              <a:t>regăsesc( </a:t>
            </a:r>
            <a:r>
              <a:rPr dirty="0" sz="1200" b="1">
                <a:latin typeface="Arial"/>
                <a:cs typeface="Arial"/>
              </a:rPr>
              <a:t>sunt </a:t>
            </a:r>
            <a:r>
              <a:rPr dirty="0" sz="1200" spc="-5" b="1">
                <a:latin typeface="Arial"/>
                <a:cs typeface="Arial"/>
              </a:rPr>
              <a:t>consistente)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n cele două </a:t>
            </a:r>
            <a:r>
              <a:rPr dirty="0" sz="1200" b="1">
                <a:latin typeface="Arial"/>
                <a:cs typeface="Arial"/>
              </a:rPr>
              <a:t>jumătăţi </a:t>
            </a:r>
            <a:r>
              <a:rPr dirty="0" sz="1200" spc="-5" b="1">
                <a:latin typeface="Arial"/>
                <a:cs typeface="Arial"/>
              </a:rPr>
              <a:t>ale mesajului, se replică cu un mesaj  </a:t>
            </a:r>
            <a:r>
              <a:rPr dirty="0" sz="1200" spc="-10" b="1">
                <a:latin typeface="Arial"/>
                <a:cs typeface="Arial"/>
              </a:rPr>
              <a:t>care </a:t>
            </a:r>
            <a:r>
              <a:rPr dirty="0" sz="1200" spc="-5" b="1">
                <a:latin typeface="Arial"/>
                <a:cs typeface="Arial"/>
              </a:rPr>
              <a:t>criptează </a:t>
            </a:r>
            <a:r>
              <a:rPr dirty="0" sz="1200" spc="-5" b="1" i="1">
                <a:latin typeface="Arial"/>
                <a:cs typeface="Arial"/>
              </a:rPr>
              <a:t>T+1 </a:t>
            </a:r>
            <a:r>
              <a:rPr dirty="0" sz="1200" spc="-5" b="1">
                <a:latin typeface="Arial"/>
                <a:cs typeface="Arial"/>
              </a:rPr>
              <a:t>folosind </a:t>
            </a:r>
            <a:r>
              <a:rPr dirty="0" sz="1200" b="1">
                <a:latin typeface="Arial"/>
                <a:cs typeface="Arial"/>
              </a:rPr>
              <a:t>noua </a:t>
            </a:r>
            <a:r>
              <a:rPr dirty="0" sz="1200" spc="-5" b="1">
                <a:latin typeface="Arial"/>
                <a:cs typeface="Arial"/>
              </a:rPr>
              <a:t>cheie de sesiune </a:t>
            </a:r>
            <a:r>
              <a:rPr dirty="0" sz="1200" spc="-5" b="1" i="1">
                <a:latin typeface="Arial"/>
                <a:cs typeface="Arial"/>
              </a:rPr>
              <a:t>K. A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 i="1">
                <a:latin typeface="Arial"/>
                <a:cs typeface="Arial"/>
              </a:rPr>
              <a:t>B </a:t>
            </a:r>
            <a:r>
              <a:rPr dirty="0" sz="1200" b="1">
                <a:latin typeface="Arial"/>
                <a:cs typeface="Arial"/>
              </a:rPr>
              <a:t>pot </a:t>
            </a:r>
            <a:r>
              <a:rPr dirty="0" sz="1200" spc="-5" b="1">
                <a:latin typeface="Arial"/>
                <a:cs typeface="Arial"/>
              </a:rPr>
              <a:t>acum comunica </a:t>
            </a:r>
            <a:r>
              <a:rPr dirty="0" sz="1200" b="1">
                <a:latin typeface="Arial"/>
                <a:cs typeface="Arial"/>
              </a:rPr>
              <a:t>unul </a:t>
            </a:r>
            <a:r>
              <a:rPr dirty="0" sz="1200" spc="-5" b="1">
                <a:latin typeface="Arial"/>
                <a:cs typeface="Arial"/>
              </a:rPr>
              <a:t>cu celălalt </a:t>
            </a:r>
            <a:r>
              <a:rPr dirty="0" sz="1200" b="1">
                <a:latin typeface="Arial"/>
                <a:cs typeface="Arial"/>
              </a:rPr>
              <a:t>folosind  </a:t>
            </a:r>
            <a:r>
              <a:rPr dirty="0" sz="1200" spc="-5" b="1">
                <a:latin typeface="Arial"/>
                <a:cs typeface="Arial"/>
              </a:rPr>
              <a:t>cheia </a:t>
            </a:r>
            <a:r>
              <a:rPr dirty="0" sz="1200" spc="-10" b="1">
                <a:latin typeface="Arial"/>
                <a:cs typeface="Arial"/>
              </a:rPr>
              <a:t>secretă </a:t>
            </a:r>
            <a:r>
              <a:rPr dirty="0" sz="1200" spc="-5" b="1">
                <a:latin typeface="Arial"/>
                <a:cs typeface="Arial"/>
              </a:rPr>
              <a:t>de sesiune </a:t>
            </a:r>
            <a:r>
              <a:rPr dirty="0" sz="1200" spc="-5" b="1" i="1">
                <a:latin typeface="Arial"/>
                <a:cs typeface="Arial"/>
              </a:rPr>
              <a:t>K, </a:t>
            </a:r>
            <a:r>
              <a:rPr dirty="0" sz="1200" spc="-5" b="1">
                <a:latin typeface="Arial"/>
                <a:cs typeface="Arial"/>
              </a:rPr>
              <a:t>pentru a asigura securitatea comunicării. Serverul </a:t>
            </a:r>
            <a:r>
              <a:rPr dirty="0" sz="1200" spc="-10" b="1">
                <a:latin typeface="Arial"/>
                <a:cs typeface="Arial"/>
              </a:rPr>
              <a:t>se </a:t>
            </a:r>
            <a:r>
              <a:rPr dirty="0" sz="1200" spc="-5" b="1">
                <a:latin typeface="Arial"/>
                <a:cs typeface="Arial"/>
              </a:rPr>
              <a:t>mai numeşte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>
                <a:latin typeface="Arial"/>
                <a:cs typeface="Arial"/>
              </a:rPr>
              <a:t>KDC-Key  Distribution Center-centru de distribuţie a cheilor </a:t>
            </a:r>
            <a:r>
              <a:rPr dirty="0" sz="1200" spc="-10" b="1">
                <a:latin typeface="Arial"/>
                <a:cs typeface="Arial"/>
              </a:rPr>
              <a:t>care </a:t>
            </a:r>
            <a:r>
              <a:rPr dirty="0" sz="1200" spc="-5" b="1">
                <a:latin typeface="Arial"/>
                <a:cs typeface="Arial"/>
              </a:rPr>
              <a:t>după </a:t>
            </a:r>
            <a:r>
              <a:rPr dirty="0" sz="1200" spc="-10" b="1">
                <a:latin typeface="Arial"/>
                <a:cs typeface="Arial"/>
              </a:rPr>
              <a:t>cum </a:t>
            </a:r>
            <a:r>
              <a:rPr dirty="0" sz="1200" spc="-5" b="1">
                <a:latin typeface="Arial"/>
                <a:cs typeface="Arial"/>
              </a:rPr>
              <a:t>s-a văzut acţionează </a:t>
            </a:r>
            <a:r>
              <a:rPr dirty="0" sz="1200" spc="-10" b="1">
                <a:latin typeface="Arial"/>
                <a:cs typeface="Arial"/>
              </a:rPr>
              <a:t>ca </a:t>
            </a:r>
            <a:r>
              <a:rPr dirty="0" sz="1200" spc="-5" b="1">
                <a:latin typeface="Arial"/>
                <a:cs typeface="Arial"/>
              </a:rPr>
              <a:t>un intermediar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ntre  entităţi.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07109"/>
            <a:ext cx="394779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ahoma"/>
                <a:cs typeface="Tahoma"/>
              </a:rPr>
              <a:t>Autentificarea cu cheie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publica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2900" y="5038725"/>
            <a:ext cx="1190625" cy="1390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444" y="1927106"/>
            <a:ext cx="7906384" cy="28105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718185">
              <a:lnSpc>
                <a:spcPct val="98300"/>
              </a:lnSpc>
              <a:spcBef>
                <a:spcPts val="160"/>
              </a:spcBef>
            </a:pPr>
            <a:r>
              <a:rPr dirty="0" sz="1400" b="1">
                <a:latin typeface="Tahoma"/>
                <a:cs typeface="Tahoma"/>
              </a:rPr>
              <a:t>Participantul A criptează un număr </a:t>
            </a:r>
            <a:r>
              <a:rPr dirty="0" sz="1400" spc="-5" b="1">
                <a:latin typeface="Tahoma"/>
                <a:cs typeface="Tahoma"/>
              </a:rPr>
              <a:t>aleator </a:t>
            </a:r>
            <a:r>
              <a:rPr dirty="0" sz="1450" spc="-15" b="1" i="1">
                <a:latin typeface="Tahoma"/>
                <a:cs typeface="Tahoma"/>
              </a:rPr>
              <a:t>x</a:t>
            </a:r>
            <a:r>
              <a:rPr dirty="0" sz="1400" spc="-15" b="1">
                <a:latin typeface="Tahoma"/>
                <a:cs typeface="Tahoma"/>
              </a:rPr>
              <a:t>, </a:t>
            </a:r>
            <a:r>
              <a:rPr dirty="0" sz="1400" spc="-5" b="1">
                <a:latin typeface="Tahoma"/>
                <a:cs typeface="Tahoma"/>
              </a:rPr>
              <a:t>folosind cheia publică </a:t>
            </a:r>
            <a:r>
              <a:rPr dirty="0" sz="1400" b="1">
                <a:latin typeface="Tahoma"/>
                <a:cs typeface="Tahoma"/>
              </a:rPr>
              <a:t>a lui </a:t>
            </a:r>
            <a:r>
              <a:rPr dirty="0" sz="1450" spc="-20" b="1" i="1">
                <a:latin typeface="Tahoma"/>
                <a:cs typeface="Tahoma"/>
              </a:rPr>
              <a:t>B</a:t>
            </a:r>
            <a:r>
              <a:rPr dirty="0" sz="1400" spc="-20" b="1">
                <a:latin typeface="Tahoma"/>
                <a:cs typeface="Tahoma"/>
              </a:rPr>
              <a:t>, </a:t>
            </a:r>
            <a:r>
              <a:rPr dirty="0" sz="1400" spc="-5" b="1">
                <a:latin typeface="Tahoma"/>
                <a:cs typeface="Tahoma"/>
              </a:rPr>
              <a:t>iar </a:t>
            </a:r>
            <a:r>
              <a:rPr dirty="0" sz="1450" spc="-35" b="1" i="1">
                <a:latin typeface="Tahoma"/>
                <a:cs typeface="Tahoma"/>
              </a:rPr>
              <a:t>B  </a:t>
            </a:r>
            <a:r>
              <a:rPr dirty="0" sz="1400" b="1">
                <a:latin typeface="Tahoma"/>
                <a:cs typeface="Tahoma"/>
              </a:rPr>
              <a:t>demonstrează </a:t>
            </a:r>
            <a:r>
              <a:rPr dirty="0" sz="1400" spc="-5" b="1">
                <a:latin typeface="Tahoma"/>
                <a:cs typeface="Tahoma"/>
              </a:rPr>
              <a:t>că, cunoaşte cheia </a:t>
            </a:r>
            <a:r>
              <a:rPr dirty="0" sz="1400" b="1">
                <a:latin typeface="Tahoma"/>
                <a:cs typeface="Tahoma"/>
              </a:rPr>
              <a:t>privată corespunzătoare decriptând </a:t>
            </a:r>
            <a:r>
              <a:rPr dirty="0" sz="1400" spc="-5" b="1">
                <a:latin typeface="Tahoma"/>
                <a:cs typeface="Tahoma"/>
              </a:rPr>
              <a:t>mesajul </a:t>
            </a:r>
            <a:r>
              <a:rPr dirty="0" sz="1400" b="1">
                <a:latin typeface="Tahoma"/>
                <a:cs typeface="Tahoma"/>
              </a:rPr>
              <a:t>şi  trimiţând </a:t>
            </a:r>
            <a:r>
              <a:rPr dirty="0" sz="1450" spc="-30" b="1" i="1">
                <a:latin typeface="Tahoma"/>
                <a:cs typeface="Tahoma"/>
              </a:rPr>
              <a:t>x </a:t>
            </a:r>
            <a:r>
              <a:rPr dirty="0" sz="1400" b="1">
                <a:latin typeface="Tahoma"/>
                <a:cs typeface="Tahoma"/>
              </a:rPr>
              <a:t>înapoi </a:t>
            </a:r>
            <a:r>
              <a:rPr dirty="0" sz="1400" spc="-5" b="1">
                <a:latin typeface="Tahoma"/>
                <a:cs typeface="Tahoma"/>
              </a:rPr>
              <a:t>lui </a:t>
            </a:r>
            <a:r>
              <a:rPr dirty="0" sz="1450" spc="-20" b="1" i="1">
                <a:latin typeface="Tahoma"/>
                <a:cs typeface="Tahoma"/>
              </a:rPr>
              <a:t>A</a:t>
            </a:r>
            <a:r>
              <a:rPr dirty="0" sz="1400" spc="-20" b="1">
                <a:latin typeface="Tahoma"/>
                <a:cs typeface="Tahoma"/>
              </a:rPr>
              <a:t>. </a:t>
            </a:r>
            <a:r>
              <a:rPr dirty="0" sz="1450" spc="-35" b="1" i="1">
                <a:latin typeface="Tahoma"/>
                <a:cs typeface="Tahoma"/>
              </a:rPr>
              <a:t>A </a:t>
            </a:r>
            <a:r>
              <a:rPr dirty="0" sz="1400" spc="-5" b="1">
                <a:latin typeface="Tahoma"/>
                <a:cs typeface="Tahoma"/>
              </a:rPr>
              <a:t>poate </a:t>
            </a:r>
            <a:r>
              <a:rPr dirty="0" sz="1400" b="1">
                <a:latin typeface="Tahoma"/>
                <a:cs typeface="Tahoma"/>
              </a:rPr>
              <a:t>să se </a:t>
            </a:r>
            <a:r>
              <a:rPr dirty="0" sz="1400" spc="-5" b="1">
                <a:latin typeface="Tahoma"/>
                <a:cs typeface="Tahoma"/>
              </a:rPr>
              <a:t>autentifice </a:t>
            </a:r>
            <a:r>
              <a:rPr dirty="0" sz="1400" b="1">
                <a:latin typeface="Tahoma"/>
                <a:cs typeface="Tahoma"/>
              </a:rPr>
              <a:t>faţă de </a:t>
            </a:r>
            <a:r>
              <a:rPr dirty="0" sz="1450" spc="-35" b="1" i="1">
                <a:latin typeface="Tahoma"/>
                <a:cs typeface="Tahoma"/>
              </a:rPr>
              <a:t>B </a:t>
            </a:r>
            <a:r>
              <a:rPr dirty="0" sz="1400" b="1">
                <a:latin typeface="Tahoma"/>
                <a:cs typeface="Tahoma"/>
              </a:rPr>
              <a:t>în acelaşi</a:t>
            </a:r>
            <a:r>
              <a:rPr dirty="0" sz="1400" spc="155" b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mod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 b="1">
                <a:latin typeface="Tahoma"/>
                <a:cs typeface="Tahoma"/>
              </a:rPr>
              <a:t>Cheile publice </a:t>
            </a:r>
            <a:r>
              <a:rPr dirty="0" sz="1400" b="1">
                <a:latin typeface="Tahoma"/>
                <a:cs typeface="Tahoma"/>
              </a:rPr>
              <a:t>trebuie </a:t>
            </a:r>
            <a:r>
              <a:rPr dirty="0" sz="1400" spc="-5" b="1">
                <a:latin typeface="Tahoma"/>
                <a:cs typeface="Tahoma"/>
              </a:rPr>
              <a:t>obţinute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la </a:t>
            </a:r>
            <a:r>
              <a:rPr dirty="0" sz="1400" b="1">
                <a:latin typeface="Tahoma"/>
                <a:cs typeface="Tahoma"/>
              </a:rPr>
              <a:t>o sursă </a:t>
            </a:r>
            <a:r>
              <a:rPr dirty="0" sz="1400" spc="-5" b="1">
                <a:latin typeface="Tahoma"/>
                <a:cs typeface="Tahoma"/>
              </a:rPr>
              <a:t>sigură, </a:t>
            </a:r>
            <a:r>
              <a:rPr dirty="0" sz="1400" b="1">
                <a:latin typeface="Tahoma"/>
                <a:cs typeface="Tahoma"/>
              </a:rPr>
              <a:t>numită de </a:t>
            </a:r>
            <a:r>
              <a:rPr dirty="0" sz="1400" spc="-5" b="1">
                <a:latin typeface="Tahoma"/>
                <a:cs typeface="Tahoma"/>
              </a:rPr>
              <a:t>obicei autoritate </a:t>
            </a:r>
            <a:r>
              <a:rPr dirty="0" sz="1400" b="1">
                <a:latin typeface="Tahoma"/>
                <a:cs typeface="Tahoma"/>
              </a:rPr>
              <a:t>de  </a:t>
            </a:r>
            <a:r>
              <a:rPr dirty="0" sz="1400" spc="-5" b="1">
                <a:latin typeface="Tahoma"/>
                <a:cs typeface="Tahoma"/>
              </a:rPr>
              <a:t>certificare(CA-certificate authority). </a:t>
            </a:r>
            <a:r>
              <a:rPr dirty="0" sz="1400" b="1">
                <a:latin typeface="Tahoma"/>
                <a:cs typeface="Tahoma"/>
              </a:rPr>
              <a:t>Pe scurt, se merge </a:t>
            </a:r>
            <a:r>
              <a:rPr dirty="0" sz="1400" spc="-5" b="1">
                <a:latin typeface="Tahoma"/>
                <a:cs typeface="Tahoma"/>
              </a:rPr>
              <a:t>la </a:t>
            </a:r>
            <a:r>
              <a:rPr dirty="0" sz="1400" b="1">
                <a:latin typeface="Tahoma"/>
                <a:cs typeface="Tahoma"/>
              </a:rPr>
              <a:t>CA </a:t>
            </a:r>
            <a:r>
              <a:rPr dirty="0" sz="1400" spc="-5" b="1">
                <a:latin typeface="Tahoma"/>
                <a:cs typeface="Tahoma"/>
              </a:rPr>
              <a:t>pentru </a:t>
            </a:r>
            <a:r>
              <a:rPr dirty="0" sz="1400" b="1">
                <a:latin typeface="Tahoma"/>
                <a:cs typeface="Tahoma"/>
              </a:rPr>
              <a:t>a obţine </a:t>
            </a:r>
            <a:r>
              <a:rPr dirty="0" sz="1400" spc="-5" b="1">
                <a:latin typeface="Tahoma"/>
                <a:cs typeface="Tahoma"/>
              </a:rPr>
              <a:t>cheia  publică </a:t>
            </a:r>
            <a:r>
              <a:rPr dirty="0" sz="1400" b="1">
                <a:latin typeface="Tahoma"/>
                <a:cs typeface="Tahoma"/>
              </a:rPr>
              <a:t>a </a:t>
            </a:r>
            <a:r>
              <a:rPr dirty="0" sz="1400" spc="-5" b="1">
                <a:latin typeface="Tahoma"/>
                <a:cs typeface="Tahoma"/>
              </a:rPr>
              <a:t>unui alt </a:t>
            </a:r>
            <a:r>
              <a:rPr dirty="0" sz="1400" b="1">
                <a:latin typeface="Tahoma"/>
                <a:cs typeface="Tahoma"/>
              </a:rPr>
              <a:t>participant şi trebuie să </a:t>
            </a:r>
            <a:r>
              <a:rPr dirty="0" sz="1400" spc="-5" b="1">
                <a:latin typeface="Tahoma"/>
                <a:cs typeface="Tahoma"/>
              </a:rPr>
              <a:t>demonstrezi </a:t>
            </a:r>
            <a:r>
              <a:rPr dirty="0" sz="1400" b="1">
                <a:latin typeface="Tahoma"/>
                <a:cs typeface="Tahoma"/>
              </a:rPr>
              <a:t>printr-un </a:t>
            </a:r>
            <a:r>
              <a:rPr dirty="0" sz="1400" spc="-5" b="1">
                <a:latin typeface="Tahoma"/>
                <a:cs typeface="Tahoma"/>
              </a:rPr>
              <a:t>altfel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mecanism  (exterior) că eşti cine </a:t>
            </a:r>
            <a:r>
              <a:rPr dirty="0" sz="1400" b="1">
                <a:latin typeface="Tahoma"/>
                <a:cs typeface="Tahoma"/>
              </a:rPr>
              <a:t>spui </a:t>
            </a:r>
            <a:r>
              <a:rPr dirty="0" sz="1400" spc="-5" b="1">
                <a:latin typeface="Tahoma"/>
                <a:cs typeface="Tahoma"/>
              </a:rPr>
              <a:t>că eşti când înregistrezi cheia publică </a:t>
            </a:r>
            <a:r>
              <a:rPr dirty="0" sz="1400" b="1">
                <a:latin typeface="Tahoma"/>
                <a:cs typeface="Tahoma"/>
              </a:rPr>
              <a:t>la </a:t>
            </a:r>
            <a:r>
              <a:rPr dirty="0" sz="1400" spc="-5" b="1">
                <a:latin typeface="Tahoma"/>
                <a:cs typeface="Tahoma"/>
              </a:rPr>
              <a:t>CA. </a:t>
            </a:r>
            <a:r>
              <a:rPr dirty="0" sz="1400" b="1">
                <a:latin typeface="Tahoma"/>
                <a:cs typeface="Tahoma"/>
              </a:rPr>
              <a:t>In acest </a:t>
            </a:r>
            <a:r>
              <a:rPr dirty="0" sz="1400" spc="-5" b="1">
                <a:latin typeface="Tahoma"/>
                <a:cs typeface="Tahoma"/>
              </a:rPr>
              <a:t>fel  fiecare participant </a:t>
            </a:r>
            <a:r>
              <a:rPr dirty="0" sz="1400" b="1">
                <a:latin typeface="Tahoma"/>
                <a:cs typeface="Tahoma"/>
              </a:rPr>
              <a:t>ştie </a:t>
            </a:r>
            <a:r>
              <a:rPr dirty="0" sz="1400" spc="-5" b="1">
                <a:latin typeface="Tahoma"/>
                <a:cs typeface="Tahoma"/>
              </a:rPr>
              <a:t>doar </a:t>
            </a:r>
            <a:r>
              <a:rPr dirty="0" sz="1400" b="1">
                <a:latin typeface="Tahoma"/>
                <a:cs typeface="Tahoma"/>
              </a:rPr>
              <a:t>o singură </a:t>
            </a:r>
            <a:r>
              <a:rPr dirty="0" sz="1400" spc="-5" b="1">
                <a:latin typeface="Tahoma"/>
                <a:cs typeface="Tahoma"/>
              </a:rPr>
              <a:t>cheie publică, </a:t>
            </a:r>
            <a:r>
              <a:rPr dirty="0" sz="1400" b="1">
                <a:latin typeface="Tahoma"/>
                <a:cs typeface="Tahoma"/>
              </a:rPr>
              <a:t>cea a CA-lui. Să notăm că </a:t>
            </a:r>
            <a:r>
              <a:rPr dirty="0" sz="1400" spc="-5" b="1">
                <a:latin typeface="Tahoma"/>
                <a:cs typeface="Tahoma"/>
              </a:rPr>
              <a:t>în  general este posibil </a:t>
            </a:r>
            <a:r>
              <a:rPr dirty="0" sz="1400" b="1">
                <a:latin typeface="Tahoma"/>
                <a:cs typeface="Tahoma"/>
              </a:rPr>
              <a:t>să se </a:t>
            </a:r>
            <a:r>
              <a:rPr dirty="0" sz="1400" spc="-5" b="1">
                <a:latin typeface="Tahoma"/>
                <a:cs typeface="Tahoma"/>
              </a:rPr>
              <a:t>construiască </a:t>
            </a:r>
            <a:r>
              <a:rPr dirty="0" sz="1400" b="1">
                <a:latin typeface="Tahoma"/>
                <a:cs typeface="Tahoma"/>
              </a:rPr>
              <a:t>o </a:t>
            </a:r>
            <a:r>
              <a:rPr dirty="0" sz="1400" spc="-5" b="1">
                <a:latin typeface="Tahoma"/>
                <a:cs typeface="Tahoma"/>
              </a:rPr>
              <a:t>ierarhie </a:t>
            </a:r>
            <a:r>
              <a:rPr dirty="0" sz="1400" b="1">
                <a:latin typeface="Tahoma"/>
                <a:cs typeface="Tahoma"/>
              </a:rPr>
              <a:t>de CA-uri: se </a:t>
            </a:r>
            <a:r>
              <a:rPr dirty="0" sz="1400" spc="-5" b="1">
                <a:latin typeface="Tahoma"/>
                <a:cs typeface="Tahoma"/>
              </a:rPr>
              <a:t>porneşte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la CA-ul  </a:t>
            </a:r>
            <a:r>
              <a:rPr dirty="0" sz="1400" b="1">
                <a:latin typeface="Tahoma"/>
                <a:cs typeface="Tahoma"/>
              </a:rPr>
              <a:t>rădăcină </a:t>
            </a:r>
            <a:r>
              <a:rPr dirty="0" sz="1400" spc="-5" b="1">
                <a:latin typeface="Tahoma"/>
                <a:cs typeface="Tahoma"/>
              </a:rPr>
              <a:t>pentru </a:t>
            </a:r>
            <a:r>
              <a:rPr dirty="0" sz="1400" b="1">
                <a:latin typeface="Tahoma"/>
                <a:cs typeface="Tahoma"/>
              </a:rPr>
              <a:t>a </a:t>
            </a:r>
            <a:r>
              <a:rPr dirty="0" sz="1400" spc="-5" b="1">
                <a:latin typeface="Tahoma"/>
                <a:cs typeface="Tahoma"/>
              </a:rPr>
              <a:t>primi cheia publică pentru </a:t>
            </a:r>
            <a:r>
              <a:rPr dirty="0" sz="1400" b="1">
                <a:latin typeface="Tahoma"/>
                <a:cs typeface="Tahoma"/>
              </a:rPr>
              <a:t>un CA de </a:t>
            </a:r>
            <a:r>
              <a:rPr dirty="0" sz="1400" spc="-5" b="1">
                <a:latin typeface="Tahoma"/>
                <a:cs typeface="Tahoma"/>
              </a:rPr>
              <a:t>nivel </a:t>
            </a:r>
            <a:r>
              <a:rPr dirty="0" sz="1400" b="1">
                <a:latin typeface="Tahoma"/>
                <a:cs typeface="Tahoma"/>
              </a:rPr>
              <a:t>2 </a:t>
            </a:r>
            <a:r>
              <a:rPr dirty="0" sz="1400" spc="-5" b="1">
                <a:latin typeface="Tahoma"/>
                <a:cs typeface="Tahoma"/>
              </a:rPr>
              <a:t>care </a:t>
            </a:r>
            <a:r>
              <a:rPr dirty="0" sz="1400" b="1">
                <a:latin typeface="Tahoma"/>
                <a:cs typeface="Tahoma"/>
              </a:rPr>
              <a:t>îţi dă </a:t>
            </a:r>
            <a:r>
              <a:rPr dirty="0" sz="1400" spc="-5" b="1">
                <a:latin typeface="Tahoma"/>
                <a:cs typeface="Tahoma"/>
              </a:rPr>
              <a:t>cheia publică </a:t>
            </a:r>
            <a:r>
              <a:rPr dirty="0" sz="1400" b="1">
                <a:latin typeface="Tahoma"/>
                <a:cs typeface="Tahoma"/>
              </a:rPr>
              <a:t>a  </a:t>
            </a:r>
            <a:r>
              <a:rPr dirty="0" sz="1400" spc="-5" b="1">
                <a:latin typeface="Tahoma"/>
                <a:cs typeface="Tahoma"/>
              </a:rPr>
              <a:t>CA-ului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nivel </a:t>
            </a:r>
            <a:r>
              <a:rPr dirty="0" sz="1400" b="1">
                <a:latin typeface="Tahoma"/>
                <a:cs typeface="Tahoma"/>
              </a:rPr>
              <a:t>3 şi aşa mai departe </a:t>
            </a:r>
            <a:r>
              <a:rPr dirty="0" sz="1400" spc="-5" b="1">
                <a:latin typeface="Tahoma"/>
                <a:cs typeface="Tahoma"/>
              </a:rPr>
              <a:t>până </a:t>
            </a:r>
            <a:r>
              <a:rPr dirty="0" sz="1400" b="1">
                <a:latin typeface="Tahoma"/>
                <a:cs typeface="Tahoma"/>
              </a:rPr>
              <a:t>găseşti </a:t>
            </a:r>
            <a:r>
              <a:rPr dirty="0" sz="1400" spc="-5" b="1">
                <a:latin typeface="Tahoma"/>
                <a:cs typeface="Tahoma"/>
              </a:rPr>
              <a:t>cheia publică </a:t>
            </a:r>
            <a:r>
              <a:rPr dirty="0" sz="1400" b="1">
                <a:latin typeface="Tahoma"/>
                <a:cs typeface="Tahoma"/>
              </a:rPr>
              <a:t>a participantului </a:t>
            </a:r>
            <a:r>
              <a:rPr dirty="0" sz="1400" spc="-5" b="1">
                <a:latin typeface="Tahoma"/>
                <a:cs typeface="Tahoma"/>
              </a:rPr>
              <a:t>cu care  doreşti </a:t>
            </a:r>
            <a:r>
              <a:rPr dirty="0" sz="1400" b="1">
                <a:latin typeface="Tahoma"/>
                <a:cs typeface="Tahoma"/>
              </a:rPr>
              <a:t>să </a:t>
            </a:r>
            <a:r>
              <a:rPr dirty="0" sz="1400" spc="-5" b="1">
                <a:latin typeface="Tahoma"/>
                <a:cs typeface="Tahoma"/>
              </a:rPr>
              <a:t>comunici. CA-ul </a:t>
            </a:r>
            <a:r>
              <a:rPr dirty="0" sz="1400" b="1">
                <a:latin typeface="Tahoma"/>
                <a:cs typeface="Tahoma"/>
              </a:rPr>
              <a:t>rădăcină va putea </a:t>
            </a:r>
            <a:r>
              <a:rPr dirty="0" sz="1400" spc="-5" b="1">
                <a:latin typeface="Tahoma"/>
                <a:cs typeface="Tahoma"/>
              </a:rPr>
              <a:t>fi publicat </a:t>
            </a:r>
            <a:r>
              <a:rPr dirty="0" sz="1400" b="1">
                <a:latin typeface="Tahoma"/>
                <a:cs typeface="Tahoma"/>
              </a:rPr>
              <a:t>printr-o </a:t>
            </a:r>
            <a:r>
              <a:rPr dirty="0" sz="1400" spc="-5" b="1">
                <a:latin typeface="Tahoma"/>
                <a:cs typeface="Tahoma"/>
              </a:rPr>
              <a:t>altă </a:t>
            </a:r>
            <a:r>
              <a:rPr dirty="0" sz="1400" b="1">
                <a:latin typeface="Tahoma"/>
                <a:cs typeface="Tahoma"/>
              </a:rPr>
              <a:t>sursă de</a:t>
            </a:r>
            <a:r>
              <a:rPr dirty="0" sz="1400" spc="70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încredere.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4824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Semnături</a:t>
            </a:r>
            <a:r>
              <a:rPr dirty="0" spc="-85"/>
              <a:t> </a:t>
            </a:r>
            <a:r>
              <a:rPr dirty="0"/>
              <a:t>digitale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1936750"/>
            <a:ext cx="8559165" cy="419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După mulţi autori, semnătura digitală reprezintă cea mai importantă utilizare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sistemului </a:t>
            </a:r>
            <a:r>
              <a:rPr dirty="0" sz="1200">
                <a:latin typeface="Tahoma"/>
                <a:cs typeface="Tahoma"/>
              </a:rPr>
              <a:t>RSA. O </a:t>
            </a:r>
            <a:r>
              <a:rPr dirty="0" sz="1200" spc="-5">
                <a:latin typeface="Tahoma"/>
                <a:cs typeface="Tahoma"/>
              </a:rPr>
              <a:t>semnătură cu cheie</a:t>
            </a:r>
            <a:r>
              <a:rPr dirty="0" sz="1200" spc="3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publică</a:t>
            </a:r>
            <a:endParaRPr sz="12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îi </a:t>
            </a:r>
            <a:r>
              <a:rPr dirty="0" sz="1200" spc="-5">
                <a:latin typeface="Tahoma"/>
                <a:cs typeface="Tahoma"/>
              </a:rPr>
              <a:t>permite destinatarului </a:t>
            </a:r>
            <a:r>
              <a:rPr dirty="0" sz="1200">
                <a:latin typeface="Tahoma"/>
                <a:cs typeface="Tahoma"/>
              </a:rPr>
              <a:t>să </a:t>
            </a:r>
            <a:r>
              <a:rPr dirty="0" sz="1200" spc="-5">
                <a:latin typeface="Tahoma"/>
                <a:cs typeface="Tahoma"/>
              </a:rPr>
              <a:t>verifice autenticitatea </a:t>
            </a:r>
            <a:r>
              <a:rPr dirty="0" sz="1200">
                <a:latin typeface="Tahoma"/>
                <a:cs typeface="Tahoma"/>
              </a:rPr>
              <a:t>unui </a:t>
            </a:r>
            <a:r>
              <a:rPr dirty="0" sz="1200" spc="-5">
                <a:latin typeface="Tahoma"/>
                <a:cs typeface="Tahoma"/>
              </a:rPr>
              <a:t>mesaj. </a:t>
            </a:r>
            <a:r>
              <a:rPr dirty="0" sz="1200">
                <a:latin typeface="Tahoma"/>
                <a:cs typeface="Tahoma"/>
              </a:rPr>
              <a:t>O </a:t>
            </a:r>
            <a:r>
              <a:rPr dirty="0" sz="1200" spc="-5">
                <a:latin typeface="Tahoma"/>
                <a:cs typeface="Tahoma"/>
              </a:rPr>
              <a:t>astfel de semnătură trebuie </a:t>
            </a:r>
            <a:r>
              <a:rPr dirty="0" sz="1200">
                <a:latin typeface="Tahoma"/>
                <a:cs typeface="Tahoma"/>
              </a:rPr>
              <a:t>să </a:t>
            </a:r>
            <a:r>
              <a:rPr dirty="0" sz="1200" spc="-5">
                <a:latin typeface="Tahoma"/>
                <a:cs typeface="Tahoma"/>
              </a:rPr>
              <a:t>aibă următoarele</a:t>
            </a:r>
            <a:r>
              <a:rPr dirty="0" sz="1200" spc="229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proprietăți:</a:t>
            </a:r>
            <a:endParaRPr sz="1200">
              <a:latin typeface="Tahoma"/>
              <a:cs typeface="Tahoma"/>
            </a:endParaRPr>
          </a:p>
          <a:p>
            <a:pPr marL="157480" indent="-69215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58115" algn="l"/>
              </a:tabLst>
            </a:pPr>
            <a:r>
              <a:rPr dirty="0" sz="1200" spc="-5">
                <a:latin typeface="Tahoma"/>
                <a:cs typeface="Tahoma"/>
              </a:rPr>
              <a:t>semnătura </a:t>
            </a:r>
            <a:r>
              <a:rPr dirty="0" sz="1200">
                <a:latin typeface="Tahoma"/>
                <a:cs typeface="Tahoma"/>
              </a:rPr>
              <a:t>nu </a:t>
            </a:r>
            <a:r>
              <a:rPr dirty="0" sz="1200" spc="-5">
                <a:latin typeface="Tahoma"/>
                <a:cs typeface="Tahoma"/>
              </a:rPr>
              <a:t>trebuie </a:t>
            </a:r>
            <a:r>
              <a:rPr dirty="0" sz="1200">
                <a:latin typeface="Tahoma"/>
                <a:cs typeface="Tahoma"/>
              </a:rPr>
              <a:t>să </a:t>
            </a:r>
            <a:r>
              <a:rPr dirty="0" sz="1200" spc="-10">
                <a:latin typeface="Tahoma"/>
                <a:cs typeface="Tahoma"/>
              </a:rPr>
              <a:t>poată </a:t>
            </a:r>
            <a:r>
              <a:rPr dirty="0" sz="1200" spc="-5">
                <a:latin typeface="Tahoma"/>
                <a:cs typeface="Tahoma"/>
              </a:rPr>
              <a:t>fi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falsificată;</a:t>
            </a:r>
            <a:endParaRPr sz="1200">
              <a:latin typeface="Tahoma"/>
              <a:cs typeface="Tahoma"/>
            </a:endParaRPr>
          </a:p>
          <a:p>
            <a:pPr marL="88900" marR="16637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58115" algn="l"/>
              </a:tabLst>
            </a:pPr>
            <a:r>
              <a:rPr dirty="0" sz="1200" spc="-5">
                <a:latin typeface="Tahoma"/>
                <a:cs typeface="Tahoma"/>
              </a:rPr>
              <a:t>semnătura </a:t>
            </a:r>
            <a:r>
              <a:rPr dirty="0" sz="1200">
                <a:latin typeface="Tahoma"/>
                <a:cs typeface="Tahoma"/>
              </a:rPr>
              <a:t>nu </a:t>
            </a:r>
            <a:r>
              <a:rPr dirty="0" sz="1200" spc="-5">
                <a:latin typeface="Tahoma"/>
                <a:cs typeface="Tahoma"/>
              </a:rPr>
              <a:t>trebuie </a:t>
            </a:r>
            <a:r>
              <a:rPr dirty="0" sz="1200">
                <a:latin typeface="Tahoma"/>
                <a:cs typeface="Tahoma"/>
              </a:rPr>
              <a:t>să </a:t>
            </a:r>
            <a:r>
              <a:rPr dirty="0" sz="1200" spc="-5">
                <a:latin typeface="Tahoma"/>
                <a:cs typeface="Tahoma"/>
              </a:rPr>
              <a:t>fie reutilizabilă; semnătura reprezintă </a:t>
            </a:r>
            <a:r>
              <a:rPr dirty="0" sz="1200">
                <a:latin typeface="Tahoma"/>
                <a:cs typeface="Tahoma"/>
              </a:rPr>
              <a:t>o </a:t>
            </a:r>
            <a:r>
              <a:rPr dirty="0" sz="1200" spc="-5">
                <a:latin typeface="Tahoma"/>
                <a:cs typeface="Tahoma"/>
              </a:rPr>
              <a:t>funcție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documentului </a:t>
            </a:r>
            <a:r>
              <a:rPr dirty="0" sz="1200">
                <a:latin typeface="Tahoma"/>
                <a:cs typeface="Tahoma"/>
              </a:rPr>
              <a:t>și nu </a:t>
            </a:r>
            <a:r>
              <a:rPr dirty="0" sz="1200" spc="-10">
                <a:latin typeface="Tahoma"/>
                <a:cs typeface="Tahoma"/>
              </a:rPr>
              <a:t>poate </a:t>
            </a:r>
            <a:r>
              <a:rPr dirty="0" sz="1200" spc="-5">
                <a:latin typeface="Tahoma"/>
                <a:cs typeface="Tahoma"/>
              </a:rPr>
              <a:t>fi transferată </a:t>
            </a:r>
            <a:r>
              <a:rPr dirty="0" sz="1200">
                <a:latin typeface="Tahoma"/>
                <a:cs typeface="Tahoma"/>
              </a:rPr>
              <a:t>la un </a:t>
            </a:r>
            <a:r>
              <a:rPr dirty="0" sz="1200" spc="-5">
                <a:latin typeface="Tahoma"/>
                <a:cs typeface="Tahoma"/>
              </a:rPr>
              <a:t>alt  document.</a:t>
            </a:r>
            <a:endParaRPr sz="1200">
              <a:latin typeface="Tahoma"/>
              <a:cs typeface="Tahoma"/>
            </a:endParaRPr>
          </a:p>
          <a:p>
            <a:pPr marL="88900" marR="272415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latin typeface="Tahoma"/>
                <a:cs typeface="Tahoma"/>
              </a:rPr>
              <a:t>Sistemul RSA </a:t>
            </a:r>
            <a:r>
              <a:rPr dirty="0" sz="1200">
                <a:latin typeface="Tahoma"/>
                <a:cs typeface="Tahoma"/>
              </a:rPr>
              <a:t>de </a:t>
            </a:r>
            <a:r>
              <a:rPr dirty="0" sz="1200" spc="-5">
                <a:latin typeface="Tahoma"/>
                <a:cs typeface="Tahoma"/>
              </a:rPr>
              <a:t>semnare digitală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mesajelor are aceste proprietăți. Algoritmul </a:t>
            </a:r>
            <a:r>
              <a:rPr dirty="0" sz="1200">
                <a:latin typeface="Tahoma"/>
                <a:cs typeface="Tahoma"/>
              </a:rPr>
              <a:t>RSA </a:t>
            </a:r>
            <a:r>
              <a:rPr dirty="0" sz="1200" spc="-5">
                <a:latin typeface="Tahoma"/>
                <a:cs typeface="Tahoma"/>
              </a:rPr>
              <a:t>de semnare digitală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mesajelor este  aproape identic cu cel folosit </a:t>
            </a:r>
            <a:r>
              <a:rPr dirty="0" sz="1200">
                <a:latin typeface="Tahoma"/>
                <a:cs typeface="Tahoma"/>
              </a:rPr>
              <a:t>pentru </a:t>
            </a:r>
            <a:r>
              <a:rPr dirty="0" sz="1200" spc="-5">
                <a:latin typeface="Tahoma"/>
                <a:cs typeface="Tahoma"/>
              </a:rPr>
              <a:t>criptarea cu cheie publică, </a:t>
            </a:r>
            <a:r>
              <a:rPr dirty="0" sz="1200">
                <a:latin typeface="Tahoma"/>
                <a:cs typeface="Tahoma"/>
              </a:rPr>
              <a:t>singura </a:t>
            </a:r>
            <a:r>
              <a:rPr dirty="0" sz="1200" spc="-5">
                <a:latin typeface="Tahoma"/>
                <a:cs typeface="Tahoma"/>
              </a:rPr>
              <a:t>diferență fiind aceea că rolul cheilor </a:t>
            </a:r>
            <a:r>
              <a:rPr dirty="0" sz="1200">
                <a:latin typeface="Tahoma"/>
                <a:cs typeface="Tahoma"/>
              </a:rPr>
              <a:t>se</a:t>
            </a:r>
            <a:r>
              <a:rPr dirty="0" sz="1200" spc="2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schimbă.</a:t>
            </a:r>
            <a:endParaRPr sz="1200">
              <a:latin typeface="Tahoma"/>
              <a:cs typeface="Tahoma"/>
            </a:endParaRPr>
          </a:p>
          <a:p>
            <a:pPr marL="88900">
              <a:lnSpc>
                <a:spcPts val="1470"/>
              </a:lnSpc>
              <a:spcBef>
                <a:spcPts val="240"/>
              </a:spcBef>
            </a:pPr>
            <a:r>
              <a:rPr dirty="0" sz="1200" spc="-5">
                <a:latin typeface="Tahoma"/>
                <a:cs typeface="Tahoma"/>
              </a:rPr>
              <a:t>Dacă </a:t>
            </a:r>
            <a:r>
              <a:rPr dirty="0" sz="1200">
                <a:latin typeface="Tahoma"/>
                <a:cs typeface="Tahoma"/>
              </a:rPr>
              <a:t>un </a:t>
            </a:r>
            <a:r>
              <a:rPr dirty="0" sz="1200" spc="-5">
                <a:latin typeface="Tahoma"/>
                <a:cs typeface="Tahoma"/>
              </a:rPr>
              <a:t>utilizator </a:t>
            </a:r>
            <a:r>
              <a:rPr dirty="0" sz="1250" spc="-30" i="1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are </a:t>
            </a:r>
            <a:r>
              <a:rPr dirty="0" sz="1200">
                <a:latin typeface="Tahoma"/>
                <a:cs typeface="Tahoma"/>
              </a:rPr>
              <a:t>o </a:t>
            </a:r>
            <a:r>
              <a:rPr dirty="0" sz="1200" spc="-5">
                <a:latin typeface="Tahoma"/>
                <a:cs typeface="Tahoma"/>
              </a:rPr>
              <a:t>cheie privată </a:t>
            </a:r>
            <a:r>
              <a:rPr dirty="0" sz="1200">
                <a:latin typeface="Tahoma"/>
                <a:cs typeface="Tahoma"/>
              </a:rPr>
              <a:t>(</a:t>
            </a:r>
            <a:r>
              <a:rPr dirty="0" sz="1200" b="1">
                <a:latin typeface="Tahoma"/>
                <a:cs typeface="Tahoma"/>
              </a:rPr>
              <a:t>d</a:t>
            </a:r>
            <a:r>
              <a:rPr dirty="0" baseline="-20833" sz="1200" b="1">
                <a:latin typeface="Tahoma"/>
                <a:cs typeface="Tahoma"/>
              </a:rPr>
              <a:t>A</a:t>
            </a:r>
            <a:r>
              <a:rPr dirty="0" sz="1200" b="1">
                <a:latin typeface="Tahoma"/>
                <a:cs typeface="Tahoma"/>
              </a:rPr>
              <a:t>,n</a:t>
            </a:r>
            <a:r>
              <a:rPr dirty="0" baseline="-20833" sz="1200" b="1">
                <a:latin typeface="Tahoma"/>
                <a:cs typeface="Tahoma"/>
              </a:rPr>
              <a:t>A</a:t>
            </a:r>
            <a:r>
              <a:rPr dirty="0" sz="1200">
                <a:latin typeface="Tahoma"/>
                <a:cs typeface="Tahoma"/>
              </a:rPr>
              <a:t>) şi </a:t>
            </a:r>
            <a:r>
              <a:rPr dirty="0" sz="1200" spc="-5">
                <a:latin typeface="Tahoma"/>
                <a:cs typeface="Tahoma"/>
              </a:rPr>
              <a:t>dorește </a:t>
            </a:r>
            <a:r>
              <a:rPr dirty="0" sz="1200">
                <a:latin typeface="Tahoma"/>
                <a:cs typeface="Tahoma"/>
              </a:rPr>
              <a:t>să </a:t>
            </a:r>
            <a:r>
              <a:rPr dirty="0" sz="1200" spc="-5">
                <a:latin typeface="Tahoma"/>
                <a:cs typeface="Tahoma"/>
              </a:rPr>
              <a:t>trimită mesajul </a:t>
            </a:r>
            <a:r>
              <a:rPr dirty="0" sz="1250" spc="-40" b="1" i="1">
                <a:latin typeface="Tahoma"/>
                <a:cs typeface="Tahoma"/>
              </a:rPr>
              <a:t>m</a:t>
            </a:r>
            <a:r>
              <a:rPr dirty="0" baseline="-19607" sz="1275" spc="-60" b="1" i="1">
                <a:latin typeface="Tahoma"/>
                <a:cs typeface="Tahoma"/>
              </a:rPr>
              <a:t>t </a:t>
            </a:r>
            <a:r>
              <a:rPr dirty="0" sz="1200" spc="-5">
                <a:latin typeface="Tahoma"/>
                <a:cs typeface="Tahoma"/>
              </a:rPr>
              <a:t>(mesaj </a:t>
            </a:r>
            <a:r>
              <a:rPr dirty="0" sz="1200">
                <a:latin typeface="Tahoma"/>
                <a:cs typeface="Tahoma"/>
              </a:rPr>
              <a:t>de </a:t>
            </a:r>
            <a:r>
              <a:rPr dirty="0" sz="1200" spc="-5">
                <a:latin typeface="Tahoma"/>
                <a:cs typeface="Tahoma"/>
              </a:rPr>
              <a:t>trimis) autentificat </a:t>
            </a:r>
            <a:r>
              <a:rPr dirty="0" sz="1200">
                <a:latin typeface="Tahoma"/>
                <a:cs typeface="Tahoma"/>
              </a:rPr>
              <a:t>unui</a:t>
            </a:r>
            <a:r>
              <a:rPr dirty="0" sz="1200" spc="27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utilizator</a:t>
            </a:r>
            <a:endParaRPr sz="1200">
              <a:latin typeface="Tahoma"/>
              <a:cs typeface="Tahoma"/>
            </a:endParaRPr>
          </a:p>
          <a:p>
            <a:pPr marL="88900">
              <a:lnSpc>
                <a:spcPts val="1470"/>
              </a:lnSpc>
            </a:pPr>
            <a:r>
              <a:rPr dirty="0" sz="1250" spc="-15" i="1">
                <a:latin typeface="Tahoma"/>
                <a:cs typeface="Tahoma"/>
              </a:rPr>
              <a:t>B</a:t>
            </a:r>
            <a:r>
              <a:rPr dirty="0" sz="1200" spc="-15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iar utilizatorul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>
                <a:latin typeface="Tahoma"/>
                <a:cs typeface="Tahoma"/>
              </a:rPr>
              <a:t>deţine </a:t>
            </a:r>
            <a:r>
              <a:rPr dirty="0" sz="1200" spc="-5">
                <a:latin typeface="Tahoma"/>
                <a:cs typeface="Tahoma"/>
              </a:rPr>
              <a:t>cheia publică </a:t>
            </a:r>
            <a:r>
              <a:rPr dirty="0" sz="1200">
                <a:latin typeface="Tahoma"/>
                <a:cs typeface="Tahoma"/>
              </a:rPr>
              <a:t>a lui </a:t>
            </a:r>
            <a:r>
              <a:rPr dirty="0" sz="1250" spc="-30" i="1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adică (</a:t>
            </a:r>
            <a:r>
              <a:rPr dirty="0" sz="1200" spc="-5" b="1">
                <a:latin typeface="Tahoma"/>
                <a:cs typeface="Tahoma"/>
              </a:rPr>
              <a:t>e</a:t>
            </a:r>
            <a:r>
              <a:rPr dirty="0" baseline="-20833" sz="1200" spc="-7" b="1">
                <a:latin typeface="Tahoma"/>
                <a:cs typeface="Tahoma"/>
              </a:rPr>
              <a:t>A</a:t>
            </a:r>
            <a:r>
              <a:rPr dirty="0" sz="1200" spc="-5" b="1">
                <a:latin typeface="Tahoma"/>
                <a:cs typeface="Tahoma"/>
              </a:rPr>
              <a:t>,n</a:t>
            </a:r>
            <a:r>
              <a:rPr dirty="0" baseline="-20833" sz="1200" spc="-7" b="1">
                <a:latin typeface="Tahoma"/>
                <a:cs typeface="Tahoma"/>
              </a:rPr>
              <a:t>A</a:t>
            </a:r>
            <a:r>
              <a:rPr dirty="0" sz="1200" spc="-5">
                <a:latin typeface="Tahoma"/>
                <a:cs typeface="Tahoma"/>
              </a:rPr>
              <a:t>) atunci </a:t>
            </a:r>
            <a:r>
              <a:rPr dirty="0" sz="1200">
                <a:latin typeface="Tahoma"/>
                <a:cs typeface="Tahoma"/>
              </a:rPr>
              <a:t>se </a:t>
            </a:r>
            <a:r>
              <a:rPr dirty="0" sz="1200" spc="-5">
                <a:latin typeface="Tahoma"/>
                <a:cs typeface="Tahoma"/>
              </a:rPr>
              <a:t>procedează</a:t>
            </a:r>
            <a:r>
              <a:rPr dirty="0" sz="1200" spc="13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astfel:</a:t>
            </a:r>
            <a:endParaRPr sz="1200">
              <a:latin typeface="Tahoma"/>
              <a:cs typeface="Tahoma"/>
            </a:endParaRPr>
          </a:p>
          <a:p>
            <a:pPr marL="219075" indent="-130810">
              <a:lnSpc>
                <a:spcPct val="100000"/>
              </a:lnSpc>
              <a:spcBef>
                <a:spcPts val="229"/>
              </a:spcBef>
              <a:buSzPct val="91666"/>
              <a:buAutoNum type="arabicPeriod"/>
              <a:tabLst>
                <a:tab pos="219710" algn="l"/>
              </a:tabLst>
            </a:pPr>
            <a:r>
              <a:rPr dirty="0" sz="1200" spc="-5">
                <a:latin typeface="Tahoma"/>
                <a:cs typeface="Tahoma"/>
              </a:rPr>
              <a:t>Utilizatorul </a:t>
            </a:r>
            <a:r>
              <a:rPr dirty="0" sz="1250" spc="-30" i="1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creează </a:t>
            </a:r>
            <a:r>
              <a:rPr dirty="0" sz="1200">
                <a:latin typeface="Tahoma"/>
                <a:cs typeface="Tahoma"/>
              </a:rPr>
              <a:t>o </a:t>
            </a:r>
            <a:r>
              <a:rPr dirty="0" sz="1200" spc="-5">
                <a:latin typeface="Tahoma"/>
                <a:cs typeface="Tahoma"/>
              </a:rPr>
              <a:t>semnătură digitală </a:t>
            </a:r>
            <a:r>
              <a:rPr dirty="0" sz="1250" spc="-30" b="1" i="1">
                <a:latin typeface="Tahoma"/>
                <a:cs typeface="Tahoma"/>
              </a:rPr>
              <a:t>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mesajului </a:t>
            </a:r>
            <a:r>
              <a:rPr dirty="0" sz="1250" spc="-40" b="1" i="1">
                <a:latin typeface="Tahoma"/>
                <a:cs typeface="Tahoma"/>
              </a:rPr>
              <a:t>m</a:t>
            </a:r>
            <a:r>
              <a:rPr dirty="0" baseline="-19607" sz="1275" spc="-60" b="1" i="1">
                <a:latin typeface="Tahoma"/>
                <a:cs typeface="Tahoma"/>
              </a:rPr>
              <a:t>t </a:t>
            </a:r>
            <a:r>
              <a:rPr dirty="0" sz="1200" spc="-5">
                <a:latin typeface="Tahoma"/>
                <a:cs typeface="Tahoma"/>
              </a:rPr>
              <a:t>folosind funcţia exponenţială </a:t>
            </a:r>
            <a:r>
              <a:rPr dirty="0" sz="1200">
                <a:latin typeface="Tahoma"/>
                <a:cs typeface="Tahoma"/>
              </a:rPr>
              <a:t>şi</a:t>
            </a:r>
            <a:r>
              <a:rPr dirty="0" sz="1200" spc="15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anume: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dirty="0" sz="1250" spc="-40" b="1" i="1">
                <a:latin typeface="Tahoma"/>
                <a:cs typeface="Tahoma"/>
              </a:rPr>
              <a:t>s=m</a:t>
            </a:r>
            <a:r>
              <a:rPr dirty="0" baseline="-19607" sz="1275" spc="-60" b="1" i="1">
                <a:latin typeface="Tahoma"/>
                <a:cs typeface="Tahoma"/>
              </a:rPr>
              <a:t>t</a:t>
            </a:r>
            <a:r>
              <a:rPr dirty="0" baseline="22875" sz="1275" spc="-60" b="1" i="1">
                <a:latin typeface="Tahoma"/>
                <a:cs typeface="Tahoma"/>
              </a:rPr>
              <a:t>dA</a:t>
            </a:r>
            <a:r>
              <a:rPr dirty="0" sz="1250" spc="-40" b="1" i="1">
                <a:latin typeface="Tahoma"/>
                <a:cs typeface="Tahoma"/>
              </a:rPr>
              <a:t>mod</a:t>
            </a:r>
            <a:r>
              <a:rPr dirty="0" sz="1250" spc="-15" b="1" i="1">
                <a:latin typeface="Tahoma"/>
                <a:cs typeface="Tahoma"/>
              </a:rPr>
              <a:t> </a:t>
            </a:r>
            <a:r>
              <a:rPr dirty="0" sz="1250" spc="-35" b="1" i="1">
                <a:latin typeface="Tahoma"/>
                <a:cs typeface="Tahoma"/>
              </a:rPr>
              <a:t>n</a:t>
            </a:r>
            <a:r>
              <a:rPr dirty="0" baseline="-19607" sz="1275" spc="-52" b="1" i="1">
                <a:latin typeface="Tahoma"/>
                <a:cs typeface="Tahoma"/>
              </a:rPr>
              <a:t>A</a:t>
            </a:r>
            <a:endParaRPr baseline="-19607" sz="1275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19075" indent="-130810">
              <a:lnSpc>
                <a:spcPct val="100000"/>
              </a:lnSpc>
              <a:buSzPct val="91666"/>
              <a:buAutoNum type="arabicPeriod" startAt="2"/>
              <a:tabLst>
                <a:tab pos="219710" algn="l"/>
              </a:tabLst>
            </a:pPr>
            <a:r>
              <a:rPr dirty="0" sz="1200" spc="-5">
                <a:latin typeface="Tahoma"/>
                <a:cs typeface="Tahoma"/>
              </a:rPr>
              <a:t>Utilizatorul </a:t>
            </a:r>
            <a:r>
              <a:rPr dirty="0" sz="1250" spc="-30" i="1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trimite mesajul </a:t>
            </a:r>
            <a:r>
              <a:rPr dirty="0" sz="1250" spc="-40" b="1" i="1">
                <a:latin typeface="Tahoma"/>
                <a:cs typeface="Tahoma"/>
              </a:rPr>
              <a:t>m</a:t>
            </a:r>
            <a:r>
              <a:rPr dirty="0" baseline="-19607" sz="1275" spc="-60" b="1" i="1">
                <a:latin typeface="Tahoma"/>
                <a:cs typeface="Tahoma"/>
              </a:rPr>
              <a:t>t </a:t>
            </a:r>
            <a:r>
              <a:rPr dirty="0" sz="1200">
                <a:latin typeface="Tahoma"/>
                <a:cs typeface="Tahoma"/>
              </a:rPr>
              <a:t>şi </a:t>
            </a:r>
            <a:r>
              <a:rPr dirty="0" sz="1200" spc="-5">
                <a:latin typeface="Tahoma"/>
                <a:cs typeface="Tahoma"/>
              </a:rPr>
              <a:t>semnătura </a:t>
            </a:r>
            <a:r>
              <a:rPr dirty="0" sz="1250" spc="-30" b="1" i="1">
                <a:latin typeface="Tahoma"/>
                <a:cs typeface="Tahoma"/>
              </a:rPr>
              <a:t>s </a:t>
            </a:r>
            <a:r>
              <a:rPr dirty="0" sz="1200" spc="-5">
                <a:latin typeface="Tahoma"/>
                <a:cs typeface="Tahoma"/>
              </a:rPr>
              <a:t>utilizatorului</a:t>
            </a:r>
            <a:r>
              <a:rPr dirty="0" sz="1200" spc="135">
                <a:latin typeface="Tahoma"/>
                <a:cs typeface="Tahoma"/>
              </a:rPr>
              <a:t> </a:t>
            </a:r>
            <a:r>
              <a:rPr dirty="0" sz="1250" spc="-15" i="1">
                <a:latin typeface="Tahoma"/>
                <a:cs typeface="Tahoma"/>
              </a:rPr>
              <a:t>B</a:t>
            </a:r>
            <a:r>
              <a:rPr dirty="0" sz="1200" spc="-1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88900" marR="64769">
              <a:lnSpc>
                <a:spcPts val="1440"/>
              </a:lnSpc>
              <a:spcBef>
                <a:spcPts val="325"/>
              </a:spcBef>
              <a:buSzPct val="91666"/>
              <a:buAutoNum type="arabicPeriod" startAt="2"/>
              <a:tabLst>
                <a:tab pos="219710" algn="l"/>
              </a:tabLst>
            </a:pPr>
            <a:r>
              <a:rPr dirty="0" sz="1200" spc="-5">
                <a:latin typeface="Tahoma"/>
                <a:cs typeface="Tahoma"/>
              </a:rPr>
              <a:t>Pentru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verifica autenticitatea semnăturii, </a:t>
            </a:r>
            <a:r>
              <a:rPr dirty="0" sz="1250" spc="-30" i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calculează </a:t>
            </a:r>
            <a:r>
              <a:rPr dirty="0" sz="1250" spc="-40" b="1" i="1">
                <a:latin typeface="Tahoma"/>
                <a:cs typeface="Tahoma"/>
              </a:rPr>
              <a:t>m</a:t>
            </a:r>
            <a:r>
              <a:rPr dirty="0" baseline="-19607" sz="1275" spc="-60" b="1" i="1">
                <a:latin typeface="Tahoma"/>
                <a:cs typeface="Tahoma"/>
              </a:rPr>
              <a:t>c </a:t>
            </a:r>
            <a:r>
              <a:rPr dirty="0" sz="1200" spc="-5">
                <a:latin typeface="Tahoma"/>
                <a:cs typeface="Tahoma"/>
              </a:rPr>
              <a:t>folosind funcţia exponenţială </a:t>
            </a:r>
            <a:r>
              <a:rPr dirty="0" sz="1200">
                <a:latin typeface="Tahoma"/>
                <a:cs typeface="Tahoma"/>
              </a:rPr>
              <a:t>şi cheia </a:t>
            </a:r>
            <a:r>
              <a:rPr dirty="0" sz="1200" spc="-5">
                <a:latin typeface="Tahoma"/>
                <a:cs typeface="Tahoma"/>
              </a:rPr>
              <a:t>publică </a:t>
            </a:r>
            <a:r>
              <a:rPr dirty="0" sz="1200">
                <a:latin typeface="Tahoma"/>
                <a:cs typeface="Tahoma"/>
              </a:rPr>
              <a:t>a lui </a:t>
            </a:r>
            <a:r>
              <a:rPr dirty="0" sz="1250" spc="-30" i="1">
                <a:latin typeface="Tahoma"/>
                <a:cs typeface="Tahoma"/>
              </a:rPr>
              <a:t>A </a:t>
            </a:r>
            <a:r>
              <a:rPr dirty="0" sz="1200">
                <a:latin typeface="Tahoma"/>
                <a:cs typeface="Tahoma"/>
              </a:rPr>
              <a:t>şi </a:t>
            </a:r>
            <a:r>
              <a:rPr dirty="0" sz="1200" spc="-5">
                <a:latin typeface="Tahoma"/>
                <a:cs typeface="Tahoma"/>
              </a:rPr>
              <a:t>compară  rezultatul cu mesajul </a:t>
            </a:r>
            <a:r>
              <a:rPr dirty="0" sz="1250" spc="-40" b="1" i="1">
                <a:latin typeface="Tahoma"/>
                <a:cs typeface="Tahoma"/>
              </a:rPr>
              <a:t>m</a:t>
            </a:r>
            <a:r>
              <a:rPr dirty="0" baseline="-19607" sz="1275" spc="-60" b="1" i="1">
                <a:latin typeface="Tahoma"/>
                <a:cs typeface="Tahoma"/>
              </a:rPr>
              <a:t>t</a:t>
            </a:r>
            <a:r>
              <a:rPr dirty="0" baseline="-19607" sz="1275" spc="97" b="1" i="1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primit.</a:t>
            </a:r>
            <a:endParaRPr sz="1200">
              <a:latin typeface="Tahoma"/>
              <a:cs typeface="Tahoma"/>
            </a:endParaRPr>
          </a:p>
          <a:p>
            <a:pPr marL="1003300">
              <a:lnSpc>
                <a:spcPct val="100000"/>
              </a:lnSpc>
              <a:spcBef>
                <a:spcPts val="195"/>
              </a:spcBef>
            </a:pPr>
            <a:r>
              <a:rPr dirty="0" sz="1250" spc="-40" b="1" i="1">
                <a:latin typeface="Tahoma"/>
                <a:cs typeface="Tahoma"/>
              </a:rPr>
              <a:t>m</a:t>
            </a:r>
            <a:r>
              <a:rPr dirty="0" baseline="-19607" sz="1275" spc="-60" b="1" i="1">
                <a:latin typeface="Tahoma"/>
                <a:cs typeface="Tahoma"/>
              </a:rPr>
              <a:t>c</a:t>
            </a:r>
            <a:r>
              <a:rPr dirty="0" sz="1250" spc="-40" b="1" i="1">
                <a:latin typeface="Tahoma"/>
                <a:cs typeface="Tahoma"/>
              </a:rPr>
              <a:t>=s</a:t>
            </a:r>
            <a:r>
              <a:rPr dirty="0" baseline="22875" sz="1275" spc="-60" b="1" i="1">
                <a:latin typeface="Tahoma"/>
                <a:cs typeface="Tahoma"/>
              </a:rPr>
              <a:t>eA</a:t>
            </a:r>
            <a:r>
              <a:rPr dirty="0" sz="1250" spc="-40" b="1" i="1">
                <a:latin typeface="Tahoma"/>
                <a:cs typeface="Tahoma"/>
              </a:rPr>
              <a:t>mod</a:t>
            </a:r>
            <a:r>
              <a:rPr dirty="0" sz="1250" spc="-15" b="1" i="1">
                <a:latin typeface="Tahoma"/>
                <a:cs typeface="Tahoma"/>
              </a:rPr>
              <a:t> </a:t>
            </a:r>
            <a:r>
              <a:rPr dirty="0" sz="1250" spc="-35" b="1" i="1">
                <a:latin typeface="Tahoma"/>
                <a:cs typeface="Tahoma"/>
              </a:rPr>
              <a:t>n</a:t>
            </a:r>
            <a:r>
              <a:rPr dirty="0" baseline="-19607" sz="1275" spc="-52" b="1" i="1">
                <a:latin typeface="Tahoma"/>
                <a:cs typeface="Tahoma"/>
              </a:rPr>
              <a:t>A</a:t>
            </a:r>
            <a:endParaRPr baseline="-19607" sz="1275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Dacă </a:t>
            </a:r>
            <a:r>
              <a:rPr dirty="0" sz="1250" spc="-25" b="1" i="1">
                <a:latin typeface="Tahoma"/>
                <a:cs typeface="Tahoma"/>
              </a:rPr>
              <a:t>m</a:t>
            </a:r>
            <a:r>
              <a:rPr dirty="0" baseline="-19607" sz="1275" spc="-37" b="1" i="1">
                <a:latin typeface="Tahoma"/>
                <a:cs typeface="Tahoma"/>
              </a:rPr>
              <a:t>c</a:t>
            </a:r>
            <a:r>
              <a:rPr dirty="0" sz="1250" spc="-25" b="1" i="1">
                <a:latin typeface="Tahoma"/>
                <a:cs typeface="Tahoma"/>
              </a:rPr>
              <a:t>=m</a:t>
            </a:r>
            <a:r>
              <a:rPr dirty="0" baseline="-19607" sz="1275" spc="-37" b="1" i="1">
                <a:latin typeface="Tahoma"/>
                <a:cs typeface="Tahoma"/>
              </a:rPr>
              <a:t>t</a:t>
            </a:r>
            <a:r>
              <a:rPr dirty="0" baseline="-19607" sz="1275" spc="-37" i="1">
                <a:latin typeface="Tahoma"/>
                <a:cs typeface="Tahoma"/>
              </a:rPr>
              <a:t>,</a:t>
            </a:r>
            <a:r>
              <a:rPr dirty="0" sz="1200" spc="-25">
                <a:latin typeface="Tahoma"/>
                <a:cs typeface="Tahoma"/>
              </a:rPr>
              <a:t>adică </a:t>
            </a:r>
            <a:r>
              <a:rPr dirty="0" sz="1200" spc="-5">
                <a:latin typeface="Tahoma"/>
                <a:cs typeface="Tahoma"/>
              </a:rPr>
              <a:t>mesajul calculat este </a:t>
            </a:r>
            <a:r>
              <a:rPr dirty="0" sz="1200">
                <a:latin typeface="Tahoma"/>
                <a:cs typeface="Tahoma"/>
              </a:rPr>
              <a:t>la </a:t>
            </a:r>
            <a:r>
              <a:rPr dirty="0" sz="1200" spc="-5">
                <a:latin typeface="Tahoma"/>
                <a:cs typeface="Tahoma"/>
              </a:rPr>
              <a:t>fel cu cel primit, semnătura este</a:t>
            </a:r>
            <a:r>
              <a:rPr dirty="0" sz="1200" spc="12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autentică.</a:t>
            </a:r>
            <a:endParaRPr sz="12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1274191"/>
            <a:ext cx="7385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Obiectivele principale ale criptografiei</a:t>
            </a:r>
            <a:r>
              <a:rPr dirty="0" sz="2800" spc="55"/>
              <a:t> </a:t>
            </a:r>
            <a:r>
              <a:rPr dirty="0" sz="2800" spc="-5"/>
              <a:t>moderne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718817" y="2538196"/>
            <a:ext cx="6761480" cy="28911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000" spc="-5" b="1">
                <a:latin typeface="Tahoma"/>
                <a:cs typeface="Tahoma"/>
              </a:rPr>
              <a:t>autentificarea</a:t>
            </a:r>
            <a:r>
              <a:rPr dirty="0" sz="2000" spc="-4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utilizatorului,</a:t>
            </a: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000" b="1">
                <a:latin typeface="Tahoma"/>
                <a:cs typeface="Tahoma"/>
              </a:rPr>
              <a:t>autorizarea</a:t>
            </a:r>
            <a:endParaRPr sz="2000">
              <a:latin typeface="Tahoma"/>
              <a:cs typeface="Tahoma"/>
            </a:endParaRPr>
          </a:p>
          <a:p>
            <a:pPr marL="299085" marR="721360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000" spc="-5" b="1">
                <a:latin typeface="Tahoma"/>
                <a:cs typeface="Tahoma"/>
              </a:rPr>
              <a:t>autentificarea datelor (integritatea datelor </a:t>
            </a:r>
            <a:r>
              <a:rPr dirty="0" sz="2000" b="1">
                <a:latin typeface="Tahoma"/>
                <a:cs typeface="Tahoma"/>
              </a:rPr>
              <a:t>şi  </a:t>
            </a:r>
            <a:r>
              <a:rPr dirty="0" sz="2000" spc="-5" b="1">
                <a:latin typeface="Tahoma"/>
                <a:cs typeface="Tahoma"/>
              </a:rPr>
              <a:t>autenticitatea datelor de</a:t>
            </a:r>
            <a:r>
              <a:rPr dirty="0" sz="2000" spc="-5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origine),</a:t>
            </a: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000" spc="-5" b="1">
                <a:latin typeface="Tahoma"/>
                <a:cs typeface="Tahoma"/>
              </a:rPr>
              <a:t>Nerespingerea/nerepudierea (acceptarea originii</a:t>
            </a:r>
            <a:r>
              <a:rPr dirty="0" sz="2000" spc="-3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000" spc="-5" b="1">
                <a:latin typeface="Tahoma"/>
                <a:cs typeface="Tahoma"/>
              </a:rPr>
              <a:t>disponibilitatea</a:t>
            </a: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000" spc="-5" b="1">
                <a:latin typeface="Tahoma"/>
                <a:cs typeface="Tahoma"/>
              </a:rPr>
              <a:t>intimitatea</a:t>
            </a: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000" spc="-5" b="1">
                <a:latin typeface="Tahoma"/>
                <a:cs typeface="Tahoma"/>
              </a:rPr>
              <a:t>confidenţialitatea</a:t>
            </a:r>
            <a:r>
              <a:rPr dirty="0" sz="2000" spc="-45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datelor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420446"/>
            <a:ext cx="648906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Funcţia de calcul a </a:t>
            </a:r>
            <a:r>
              <a:rPr dirty="0" sz="2800" spc="-10"/>
              <a:t>rezumatului </a:t>
            </a:r>
            <a:r>
              <a:rPr dirty="0" sz="2800" spc="-5"/>
              <a:t>mesajului  (messaje</a:t>
            </a:r>
            <a:r>
              <a:rPr dirty="0" sz="2800" spc="15"/>
              <a:t> </a:t>
            </a:r>
            <a:r>
              <a:rPr dirty="0" sz="2800" spc="-5"/>
              <a:t>digest-MD)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32740" y="1936750"/>
            <a:ext cx="8674735" cy="4253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ahoma"/>
                <a:cs typeface="Tahoma"/>
              </a:rPr>
              <a:t>Funcţia </a:t>
            </a:r>
            <a:r>
              <a:rPr dirty="0" sz="1400">
                <a:latin typeface="Tahoma"/>
                <a:cs typeface="Tahoma"/>
              </a:rPr>
              <a:t>de calcul </a:t>
            </a:r>
            <a:r>
              <a:rPr dirty="0" sz="1400" spc="-5">
                <a:latin typeface="Tahoma"/>
                <a:cs typeface="Tahoma"/>
              </a:rPr>
              <a:t>al unui rezumat al </a:t>
            </a:r>
            <a:r>
              <a:rPr dirty="0" sz="1400">
                <a:latin typeface="Tahoma"/>
                <a:cs typeface="Tahoma"/>
              </a:rPr>
              <a:t>mesajului(messaje digest-MD) </a:t>
            </a:r>
            <a:r>
              <a:rPr dirty="0" sz="1400" spc="-5">
                <a:latin typeface="Tahoma"/>
                <a:cs typeface="Tahoma"/>
              </a:rPr>
              <a:t>este </a:t>
            </a:r>
            <a:r>
              <a:rPr dirty="0" sz="1400">
                <a:latin typeface="Tahoma"/>
                <a:cs typeface="Tahoma"/>
              </a:rPr>
              <a:t>o </a:t>
            </a:r>
            <a:r>
              <a:rPr dirty="0" sz="1400" spc="-5">
                <a:latin typeface="Tahoma"/>
                <a:cs typeface="Tahoma"/>
              </a:rPr>
              <a:t>funcţie </a:t>
            </a:r>
            <a:r>
              <a:rPr dirty="0" sz="1400" spc="-5" b="1">
                <a:latin typeface="Tahoma"/>
                <a:cs typeface="Tahoma"/>
              </a:rPr>
              <a:t>hash </a:t>
            </a:r>
            <a:r>
              <a:rPr dirty="0" sz="1400" spc="-5">
                <a:latin typeface="Tahoma"/>
                <a:cs typeface="Tahoma"/>
              </a:rPr>
              <a:t>ce calculează</a:t>
            </a:r>
            <a:r>
              <a:rPr dirty="0" sz="1400" spc="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dintr-un</a:t>
            </a:r>
            <a:endParaRPr sz="14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mesaj </a:t>
            </a:r>
            <a:r>
              <a:rPr dirty="0" sz="1400">
                <a:latin typeface="Tahoma"/>
                <a:cs typeface="Tahoma"/>
              </a:rPr>
              <a:t>un </a:t>
            </a:r>
            <a:r>
              <a:rPr dirty="0" sz="1400" spc="-5">
                <a:latin typeface="Tahoma"/>
                <a:cs typeface="Tahoma"/>
              </a:rPr>
              <a:t>fel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sumă criptografică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control. </a:t>
            </a:r>
            <a:r>
              <a:rPr dirty="0" sz="1400">
                <a:latin typeface="Tahoma"/>
                <a:cs typeface="Tahoma"/>
              </a:rPr>
              <a:t>Unul din </a:t>
            </a:r>
            <a:r>
              <a:rPr dirty="0" sz="1400" spc="-5">
                <a:latin typeface="Tahoma"/>
                <a:cs typeface="Tahoma"/>
              </a:rPr>
              <a:t>algoritmii utilizaţi </a:t>
            </a:r>
            <a:r>
              <a:rPr dirty="0" sz="1400">
                <a:latin typeface="Tahoma"/>
                <a:cs typeface="Tahoma"/>
              </a:rPr>
              <a:t>pe </a:t>
            </a:r>
            <a:r>
              <a:rPr dirty="0" sz="1400" spc="-5">
                <a:latin typeface="Tahoma"/>
                <a:cs typeface="Tahoma"/>
              </a:rPr>
              <a:t>scară largă </a:t>
            </a:r>
            <a:r>
              <a:rPr dirty="0" sz="1400">
                <a:latin typeface="Tahoma"/>
                <a:cs typeface="Tahoma"/>
              </a:rPr>
              <a:t>este </a:t>
            </a:r>
            <a:r>
              <a:rPr dirty="0" sz="1400" spc="-5">
                <a:latin typeface="Tahoma"/>
                <a:cs typeface="Tahoma"/>
              </a:rPr>
              <a:t>MD5.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Dacă: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77900">
              <a:lnSpc>
                <a:spcPct val="100000"/>
              </a:lnSpc>
              <a:spcBef>
                <a:spcPts val="5"/>
              </a:spcBef>
            </a:pPr>
            <a:r>
              <a:rPr dirty="0" sz="1450" spc="-20" b="1" i="1">
                <a:latin typeface="Tahoma"/>
                <a:cs typeface="Tahoma"/>
              </a:rPr>
              <a:t>r </a:t>
            </a:r>
            <a:r>
              <a:rPr dirty="0" sz="1450" spc="-40" b="1" i="1">
                <a:latin typeface="Tahoma"/>
                <a:cs typeface="Tahoma"/>
              </a:rPr>
              <a:t>=</a:t>
            </a:r>
            <a:r>
              <a:rPr dirty="0" sz="1450" spc="-5" b="1" i="1">
                <a:latin typeface="Tahoma"/>
                <a:cs typeface="Tahoma"/>
              </a:rPr>
              <a:t> </a:t>
            </a:r>
            <a:r>
              <a:rPr dirty="0" sz="1450" spc="-40" b="1" i="1">
                <a:latin typeface="Tahoma"/>
                <a:cs typeface="Tahoma"/>
              </a:rPr>
              <a:t>MD(m)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63500" marR="43180">
              <a:lnSpc>
                <a:spcPct val="96600"/>
              </a:lnSpc>
            </a:pPr>
            <a:r>
              <a:rPr dirty="0" sz="1400" spc="-5">
                <a:latin typeface="Tahoma"/>
                <a:cs typeface="Tahoma"/>
              </a:rPr>
              <a:t>unde </a:t>
            </a:r>
            <a:r>
              <a:rPr dirty="0" sz="1450" spc="-45" b="1" i="1">
                <a:latin typeface="Tahoma"/>
                <a:cs typeface="Tahoma"/>
              </a:rPr>
              <a:t>m </a:t>
            </a:r>
            <a:r>
              <a:rPr dirty="0" sz="1400" spc="-5">
                <a:latin typeface="Tahoma"/>
                <a:cs typeface="Tahoma"/>
              </a:rPr>
              <a:t>este </a:t>
            </a:r>
            <a:r>
              <a:rPr dirty="0" sz="1400">
                <a:latin typeface="Tahoma"/>
                <a:cs typeface="Tahoma"/>
              </a:rPr>
              <a:t>mesajul, documentul, </a:t>
            </a:r>
            <a:r>
              <a:rPr dirty="0" sz="1400" spc="-5">
                <a:latin typeface="Tahoma"/>
                <a:cs typeface="Tahoma"/>
              </a:rPr>
              <a:t>sau fişierul, </a:t>
            </a:r>
            <a:r>
              <a:rPr dirty="0" sz="1400">
                <a:latin typeface="Tahoma"/>
                <a:cs typeface="Tahoma"/>
              </a:rPr>
              <a:t>MD </a:t>
            </a:r>
            <a:r>
              <a:rPr dirty="0" sz="1400" spc="-5">
                <a:latin typeface="Tahoma"/>
                <a:cs typeface="Tahoma"/>
              </a:rPr>
              <a:t>este funcţia </a:t>
            </a:r>
            <a:r>
              <a:rPr dirty="0" sz="1400">
                <a:latin typeface="Tahoma"/>
                <a:cs typeface="Tahoma"/>
              </a:rPr>
              <a:t>de calcul a </a:t>
            </a:r>
            <a:r>
              <a:rPr dirty="0" sz="1400" spc="-5">
                <a:latin typeface="Tahoma"/>
                <a:cs typeface="Tahoma"/>
              </a:rPr>
              <a:t>rezumatului </a:t>
            </a:r>
            <a:r>
              <a:rPr dirty="0" sz="1400">
                <a:latin typeface="Tahoma"/>
                <a:cs typeface="Tahoma"/>
              </a:rPr>
              <a:t>mesajului(messaje  digest), iar </a:t>
            </a:r>
            <a:r>
              <a:rPr dirty="0" sz="1450" spc="-30" b="1" i="1">
                <a:latin typeface="Tahoma"/>
                <a:cs typeface="Tahoma"/>
              </a:rPr>
              <a:t>r(rezumat) </a:t>
            </a:r>
            <a:r>
              <a:rPr dirty="0" sz="1400" spc="-5">
                <a:latin typeface="Tahoma"/>
                <a:cs typeface="Tahoma"/>
              </a:rPr>
              <a:t>este suma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control calculată. De </a:t>
            </a:r>
            <a:r>
              <a:rPr dirty="0" sz="1400">
                <a:latin typeface="Tahoma"/>
                <a:cs typeface="Tahoma"/>
              </a:rPr>
              <a:t>obicei, </a:t>
            </a:r>
            <a:r>
              <a:rPr dirty="0" sz="1450" spc="-20" b="1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are </a:t>
            </a:r>
            <a:r>
              <a:rPr dirty="0" sz="1400">
                <a:latin typeface="Tahoma"/>
                <a:cs typeface="Tahoma"/>
              </a:rPr>
              <a:t>lungimea de cel puţin </a:t>
            </a:r>
            <a:r>
              <a:rPr dirty="0" sz="1400" spc="-5" b="1">
                <a:latin typeface="Tahoma"/>
                <a:cs typeface="Tahoma"/>
              </a:rPr>
              <a:t>128 </a:t>
            </a:r>
            <a:r>
              <a:rPr dirty="0" sz="1400" b="1">
                <a:latin typeface="Tahoma"/>
                <a:cs typeface="Tahoma"/>
              </a:rPr>
              <a:t>biţi </a:t>
            </a:r>
            <a:r>
              <a:rPr dirty="0" sz="1400" spc="-5">
                <a:latin typeface="Tahoma"/>
                <a:cs typeface="Tahoma"/>
              </a:rPr>
              <a:t>şi </a:t>
            </a:r>
            <a:r>
              <a:rPr dirty="0" sz="1400">
                <a:latin typeface="Tahoma"/>
                <a:cs typeface="Tahoma"/>
              </a:rPr>
              <a:t>nu  </a:t>
            </a:r>
            <a:r>
              <a:rPr dirty="0" sz="1400" spc="-5">
                <a:latin typeface="Tahoma"/>
                <a:cs typeface="Tahoma"/>
              </a:rPr>
              <a:t>este </a:t>
            </a:r>
            <a:r>
              <a:rPr dirty="0" sz="1400">
                <a:latin typeface="Tahoma"/>
                <a:cs typeface="Tahoma"/>
              </a:rPr>
              <a:t>posibil să se deducă nimic despre </a:t>
            </a:r>
            <a:r>
              <a:rPr dirty="0" sz="1450" spc="-45" b="1" i="1">
                <a:latin typeface="Tahoma"/>
                <a:cs typeface="Tahoma"/>
              </a:rPr>
              <a:t>m </a:t>
            </a:r>
            <a:r>
              <a:rPr dirty="0" sz="1400">
                <a:latin typeface="Tahoma"/>
                <a:cs typeface="Tahoma"/>
              </a:rPr>
              <a:t>din </a:t>
            </a:r>
            <a:r>
              <a:rPr dirty="0" sz="1450" spc="-10" b="1" i="1">
                <a:latin typeface="Tahoma"/>
                <a:cs typeface="Tahoma"/>
              </a:rPr>
              <a:t>r</a:t>
            </a:r>
            <a:r>
              <a:rPr dirty="0" sz="1400" spc="-10" b="1">
                <a:latin typeface="Tahoma"/>
                <a:cs typeface="Tahoma"/>
              </a:rPr>
              <a:t>. </a:t>
            </a:r>
            <a:r>
              <a:rPr dirty="0" sz="1400" spc="-5">
                <a:latin typeface="Tahoma"/>
                <a:cs typeface="Tahoma"/>
              </a:rPr>
              <a:t>De asemenea, este </a:t>
            </a:r>
            <a:r>
              <a:rPr dirty="0" sz="1400">
                <a:latin typeface="Tahoma"/>
                <a:cs typeface="Tahoma"/>
              </a:rPr>
              <a:t>aproape imposibil ca orice </a:t>
            </a:r>
            <a:r>
              <a:rPr dirty="0" sz="1400" spc="-5">
                <a:latin typeface="Tahoma"/>
                <a:cs typeface="Tahoma"/>
              </a:rPr>
              <a:t>alt document  </a:t>
            </a:r>
            <a:r>
              <a:rPr dirty="0" sz="1450" spc="-30" b="1" i="1">
                <a:latin typeface="Tahoma"/>
                <a:cs typeface="Tahoma"/>
              </a:rPr>
              <a:t>m′ </a:t>
            </a:r>
            <a:r>
              <a:rPr dirty="0" sz="1400" spc="-5">
                <a:latin typeface="Tahoma"/>
                <a:cs typeface="Tahoma"/>
              </a:rPr>
              <a:t>să </a:t>
            </a:r>
            <a:r>
              <a:rPr dirty="0" sz="1400">
                <a:latin typeface="Tahoma"/>
                <a:cs typeface="Tahoma"/>
              </a:rPr>
              <a:t>producă </a:t>
            </a:r>
            <a:r>
              <a:rPr dirty="0" sz="1400" spc="-5">
                <a:latin typeface="Tahoma"/>
                <a:cs typeface="Tahoma"/>
              </a:rPr>
              <a:t>acelaşi </a:t>
            </a:r>
            <a:r>
              <a:rPr dirty="0" sz="1450" spc="-20" b="1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şi </a:t>
            </a:r>
            <a:r>
              <a:rPr dirty="0" sz="1400">
                <a:latin typeface="Tahoma"/>
                <a:cs typeface="Tahoma"/>
              </a:rPr>
              <a:t>deci o schimbare </a:t>
            </a:r>
            <a:r>
              <a:rPr dirty="0" sz="1400" spc="-5">
                <a:latin typeface="Tahoma"/>
                <a:cs typeface="Tahoma"/>
              </a:rPr>
              <a:t>oricât </a:t>
            </a:r>
            <a:r>
              <a:rPr dirty="0" sz="1400">
                <a:latin typeface="Tahoma"/>
                <a:cs typeface="Tahoma"/>
              </a:rPr>
              <a:t>de mică a lui </a:t>
            </a:r>
            <a:r>
              <a:rPr dirty="0" sz="1450" spc="-20" b="1" i="1">
                <a:latin typeface="Tahoma"/>
                <a:cs typeface="Tahoma"/>
              </a:rPr>
              <a:t>m</a:t>
            </a:r>
            <a:r>
              <a:rPr dirty="0" sz="1400" spc="-20">
                <a:latin typeface="Tahoma"/>
                <a:cs typeface="Tahoma"/>
              </a:rPr>
              <a:t>, </a:t>
            </a:r>
            <a:r>
              <a:rPr dirty="0" sz="1400" spc="-5">
                <a:latin typeface="Tahoma"/>
                <a:cs typeface="Tahoma"/>
              </a:rPr>
              <a:t>va </a:t>
            </a:r>
            <a:r>
              <a:rPr dirty="0" sz="1400">
                <a:latin typeface="Tahoma"/>
                <a:cs typeface="Tahoma"/>
              </a:rPr>
              <a:t>duce la </a:t>
            </a:r>
            <a:r>
              <a:rPr dirty="0" sz="1400" spc="-5">
                <a:latin typeface="Tahoma"/>
                <a:cs typeface="Tahoma"/>
              </a:rPr>
              <a:t>schimbarea </a:t>
            </a:r>
            <a:r>
              <a:rPr dirty="0" sz="1400">
                <a:latin typeface="Tahoma"/>
                <a:cs typeface="Tahoma"/>
              </a:rPr>
              <a:t>lui </a:t>
            </a:r>
            <a:r>
              <a:rPr dirty="0" sz="1450" spc="-10" b="1" i="1">
                <a:latin typeface="Tahoma"/>
                <a:cs typeface="Tahoma"/>
              </a:rPr>
              <a:t>r</a:t>
            </a:r>
            <a:r>
              <a:rPr dirty="0" sz="1400" spc="-10">
                <a:latin typeface="Tahoma"/>
                <a:cs typeface="Tahoma"/>
              </a:rPr>
              <a:t>. </a:t>
            </a:r>
            <a:r>
              <a:rPr dirty="0" sz="1400" spc="-5">
                <a:latin typeface="Tahoma"/>
                <a:cs typeface="Tahoma"/>
              </a:rPr>
              <a:t>Se poate  spune că </a:t>
            </a:r>
            <a:r>
              <a:rPr dirty="0" sz="1450" spc="-20" b="1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este aproape </a:t>
            </a:r>
            <a:r>
              <a:rPr dirty="0" sz="1400">
                <a:latin typeface="Tahoma"/>
                <a:cs typeface="Tahoma"/>
              </a:rPr>
              <a:t>o amprentă </a:t>
            </a:r>
            <a:r>
              <a:rPr dirty="0" sz="1400" spc="-5">
                <a:latin typeface="Tahoma"/>
                <a:cs typeface="Tahoma"/>
              </a:rPr>
              <a:t>unică </a:t>
            </a:r>
            <a:r>
              <a:rPr dirty="0" sz="1400">
                <a:latin typeface="Tahoma"/>
                <a:cs typeface="Tahoma"/>
              </a:rPr>
              <a:t>a lui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50" spc="-20" b="1" i="1">
                <a:latin typeface="Tahoma"/>
                <a:cs typeface="Tahoma"/>
              </a:rPr>
              <a:t>m</a:t>
            </a:r>
            <a:r>
              <a:rPr dirty="0" sz="1400" spc="-20" b="1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3500" marR="17653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Funcţia </a:t>
            </a:r>
            <a:r>
              <a:rPr dirty="0" sz="1400">
                <a:latin typeface="Tahoma"/>
                <a:cs typeface="Tahoma"/>
              </a:rPr>
              <a:t>de calcul </a:t>
            </a:r>
            <a:r>
              <a:rPr dirty="0" sz="1400" spc="-5">
                <a:latin typeface="Tahoma"/>
                <a:cs typeface="Tahoma"/>
              </a:rPr>
              <a:t>al rezumatului unui </a:t>
            </a:r>
            <a:r>
              <a:rPr dirty="0" sz="1400">
                <a:latin typeface="Tahoma"/>
                <a:cs typeface="Tahoma"/>
              </a:rPr>
              <a:t>mesaj, (MD) </a:t>
            </a:r>
            <a:r>
              <a:rPr dirty="0" sz="1400" spc="-5">
                <a:latin typeface="Tahoma"/>
                <a:cs typeface="Tahoma"/>
              </a:rPr>
              <a:t>este </a:t>
            </a:r>
            <a:r>
              <a:rPr dirty="0" sz="1400">
                <a:latin typeface="Tahoma"/>
                <a:cs typeface="Tahoma"/>
              </a:rPr>
              <a:t>utilizată pentru </a:t>
            </a:r>
            <a:r>
              <a:rPr dirty="0" sz="1400" spc="-5">
                <a:latin typeface="Tahoma"/>
                <a:cs typeface="Tahoma"/>
              </a:rPr>
              <a:t>a-i asigura </a:t>
            </a:r>
            <a:r>
              <a:rPr dirty="0" sz="1400">
                <a:latin typeface="Tahoma"/>
                <a:cs typeface="Tahoma"/>
              </a:rPr>
              <a:t>pe utilizatori de </a:t>
            </a:r>
            <a:r>
              <a:rPr dirty="0" sz="1400" spc="-5">
                <a:latin typeface="Tahoma"/>
                <a:cs typeface="Tahoma"/>
              </a:rPr>
              <a:t>siguranţa  şi autenticitatea unor fişiere care sunt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distribuite.</a:t>
            </a:r>
            <a:endParaRPr sz="1400">
              <a:latin typeface="Tahoma"/>
              <a:cs typeface="Tahoma"/>
            </a:endParaRPr>
          </a:p>
          <a:p>
            <a:pPr marL="63500" marR="233045">
              <a:lnSpc>
                <a:spcPts val="1680"/>
              </a:lnSpc>
              <a:spcBef>
                <a:spcPts val="395"/>
              </a:spcBef>
            </a:pPr>
            <a:r>
              <a:rPr dirty="0" sz="1400">
                <a:latin typeface="Tahoma"/>
                <a:cs typeface="Tahoma"/>
              </a:rPr>
              <a:t>În </a:t>
            </a:r>
            <a:r>
              <a:rPr dirty="0" sz="1400" spc="-5">
                <a:latin typeface="Tahoma"/>
                <a:cs typeface="Tahoma"/>
              </a:rPr>
              <a:t>cazul </a:t>
            </a:r>
            <a:r>
              <a:rPr dirty="0" sz="1400">
                <a:latin typeface="Tahoma"/>
                <a:cs typeface="Tahoma"/>
              </a:rPr>
              <a:t>în </a:t>
            </a:r>
            <a:r>
              <a:rPr dirty="0" sz="1400" spc="-5">
                <a:latin typeface="Tahoma"/>
                <a:cs typeface="Tahoma"/>
              </a:rPr>
              <a:t>care un </a:t>
            </a:r>
            <a:r>
              <a:rPr dirty="0" sz="1400">
                <a:latin typeface="Tahoma"/>
                <a:cs typeface="Tahoma"/>
              </a:rPr>
              <a:t>utilizator, </a:t>
            </a:r>
            <a:r>
              <a:rPr dirty="0" sz="1450" spc="-20" i="1">
                <a:latin typeface="Tahoma"/>
                <a:cs typeface="Tahoma"/>
              </a:rPr>
              <a:t>A</a:t>
            </a:r>
            <a:r>
              <a:rPr dirty="0" sz="1400" spc="-20">
                <a:latin typeface="Tahoma"/>
                <a:cs typeface="Tahoma"/>
              </a:rPr>
              <a:t>, </a:t>
            </a:r>
            <a:r>
              <a:rPr dirty="0" sz="1400" spc="-5">
                <a:latin typeface="Tahoma"/>
                <a:cs typeface="Tahoma"/>
              </a:rPr>
              <a:t>are </a:t>
            </a:r>
            <a:r>
              <a:rPr dirty="0" sz="1400">
                <a:latin typeface="Tahoma"/>
                <a:cs typeface="Tahoma"/>
              </a:rPr>
              <a:t>de distribuit un </a:t>
            </a:r>
            <a:r>
              <a:rPr dirty="0" sz="1400" spc="-5">
                <a:latin typeface="Tahoma"/>
                <a:cs typeface="Tahoma"/>
              </a:rPr>
              <a:t>fişier </a:t>
            </a:r>
            <a:r>
              <a:rPr dirty="0" sz="1450" spc="-20" i="1">
                <a:latin typeface="Tahoma"/>
                <a:cs typeface="Tahoma"/>
              </a:rPr>
              <a:t>f, </a:t>
            </a:r>
            <a:r>
              <a:rPr dirty="0" sz="1400">
                <a:latin typeface="Tahoma"/>
                <a:cs typeface="Tahoma"/>
              </a:rPr>
              <a:t>utilizatorul </a:t>
            </a:r>
            <a:r>
              <a:rPr dirty="0" sz="1450" spc="-35" b="1" i="1">
                <a:latin typeface="Tahoma"/>
                <a:cs typeface="Tahoma"/>
              </a:rPr>
              <a:t>A </a:t>
            </a:r>
            <a:r>
              <a:rPr dirty="0" sz="1400">
                <a:latin typeface="Tahoma"/>
                <a:cs typeface="Tahoma"/>
              </a:rPr>
              <a:t>ȋi </a:t>
            </a:r>
            <a:r>
              <a:rPr dirty="0" sz="1400" spc="-5">
                <a:latin typeface="Tahoma"/>
                <a:cs typeface="Tahoma"/>
              </a:rPr>
              <a:t>va </a:t>
            </a:r>
            <a:r>
              <a:rPr dirty="0" sz="1400">
                <a:latin typeface="Tahoma"/>
                <a:cs typeface="Tahoma"/>
              </a:rPr>
              <a:t>calcula </a:t>
            </a:r>
            <a:r>
              <a:rPr dirty="0" sz="1400" spc="-5">
                <a:latin typeface="Tahoma"/>
                <a:cs typeface="Tahoma"/>
              </a:rPr>
              <a:t>acestuia  </a:t>
            </a:r>
            <a:r>
              <a:rPr dirty="0" sz="1400" b="1">
                <a:latin typeface="Tahoma"/>
                <a:cs typeface="Tahoma"/>
              </a:rPr>
              <a:t>rezumatul/suma_de_control </a:t>
            </a:r>
            <a:r>
              <a:rPr dirty="0" sz="1400" spc="-5">
                <a:latin typeface="Tahoma"/>
                <a:cs typeface="Tahoma"/>
              </a:rPr>
              <a:t>folosind funcţia </a:t>
            </a:r>
            <a:r>
              <a:rPr dirty="0" sz="1400">
                <a:latin typeface="Tahoma"/>
                <a:cs typeface="Tahoma"/>
              </a:rPr>
              <a:t>MD </a:t>
            </a:r>
            <a:r>
              <a:rPr dirty="0" sz="1400" spc="-5">
                <a:latin typeface="Tahoma"/>
                <a:cs typeface="Tahoma"/>
              </a:rPr>
              <a:t>şi va "semna" acest rezumat folosind cheia sa privată  rezultând </a:t>
            </a:r>
            <a:r>
              <a:rPr dirty="0" sz="1450" spc="-15" b="1" i="1">
                <a:latin typeface="Tahoma"/>
                <a:cs typeface="Tahoma"/>
              </a:rPr>
              <a:t>r</a:t>
            </a:r>
            <a:r>
              <a:rPr dirty="0" baseline="-20467" sz="1425" spc="-22" b="1" i="1">
                <a:latin typeface="Tahoma"/>
                <a:cs typeface="Tahoma"/>
              </a:rPr>
              <a:t>criptat</a:t>
            </a:r>
            <a:r>
              <a:rPr dirty="0" sz="1400" spc="-15" b="1">
                <a:latin typeface="Tahoma"/>
                <a:cs typeface="Tahoma"/>
              </a:rPr>
              <a:t>( </a:t>
            </a:r>
            <a:r>
              <a:rPr dirty="0" sz="1400" spc="-5">
                <a:latin typeface="Tahoma"/>
                <a:cs typeface="Tahoma"/>
              </a:rPr>
              <a:t>rezumatul criptat </a:t>
            </a:r>
            <a:r>
              <a:rPr dirty="0" sz="1400" spc="-5" b="1">
                <a:latin typeface="Tahoma"/>
                <a:cs typeface="Tahoma"/>
              </a:rPr>
              <a:t>), </a:t>
            </a:r>
            <a:r>
              <a:rPr dirty="0" sz="1400" spc="-5">
                <a:latin typeface="Tahoma"/>
                <a:cs typeface="Tahoma"/>
              </a:rPr>
              <a:t>valoare ce va fi </a:t>
            </a:r>
            <a:r>
              <a:rPr dirty="0" sz="1400">
                <a:latin typeface="Tahoma"/>
                <a:cs typeface="Tahoma"/>
              </a:rPr>
              <a:t>pusă pe </a:t>
            </a:r>
            <a:r>
              <a:rPr dirty="0" sz="1400" spc="-5">
                <a:latin typeface="Tahoma"/>
                <a:cs typeface="Tahoma"/>
              </a:rPr>
              <a:t>server </a:t>
            </a:r>
            <a:r>
              <a:rPr dirty="0" sz="1400">
                <a:latin typeface="Tahoma"/>
                <a:cs typeface="Tahoma"/>
              </a:rPr>
              <a:t>ȋmpreună </a:t>
            </a:r>
            <a:r>
              <a:rPr dirty="0" sz="1400" spc="-5">
                <a:latin typeface="Tahoma"/>
                <a:cs typeface="Tahoma"/>
              </a:rPr>
              <a:t>cu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50" spc="-10" b="1" i="1">
                <a:latin typeface="Tahoma"/>
                <a:cs typeface="Tahoma"/>
              </a:rPr>
              <a:t>f</a:t>
            </a:r>
            <a:r>
              <a:rPr dirty="0" sz="1400" spc="-1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977900">
              <a:lnSpc>
                <a:spcPct val="100000"/>
              </a:lnSpc>
            </a:pPr>
            <a:r>
              <a:rPr dirty="0" sz="1450" spc="-25" b="1" i="1">
                <a:latin typeface="Tahoma"/>
                <a:cs typeface="Tahoma"/>
              </a:rPr>
              <a:t>r</a:t>
            </a:r>
            <a:r>
              <a:rPr dirty="0" baseline="-20467" sz="1425" spc="-37" b="1" i="1">
                <a:latin typeface="Tahoma"/>
                <a:cs typeface="Tahoma"/>
              </a:rPr>
              <a:t>criptat</a:t>
            </a:r>
            <a:r>
              <a:rPr dirty="0" sz="1450" spc="-25" b="1" i="1">
                <a:latin typeface="Tahoma"/>
                <a:cs typeface="Tahoma"/>
              </a:rPr>
              <a:t>=encrypt(K</a:t>
            </a:r>
            <a:r>
              <a:rPr dirty="0" baseline="-20467" sz="1425" spc="-37" b="1" i="1">
                <a:latin typeface="Tahoma"/>
                <a:cs typeface="Tahoma"/>
              </a:rPr>
              <a:t>priv−A</a:t>
            </a:r>
            <a:r>
              <a:rPr dirty="0" sz="1450" spc="-25" b="1" i="1">
                <a:latin typeface="Tahoma"/>
                <a:cs typeface="Tahoma"/>
              </a:rPr>
              <a:t>,MD(f))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847471"/>
            <a:ext cx="64846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Funcţia </a:t>
            </a:r>
            <a:r>
              <a:rPr dirty="0" sz="2800"/>
              <a:t>de calcul </a:t>
            </a:r>
            <a:r>
              <a:rPr dirty="0" sz="2800" spc="-5"/>
              <a:t>a rezumatului</a:t>
            </a:r>
            <a:r>
              <a:rPr dirty="0" sz="2800"/>
              <a:t> </a:t>
            </a:r>
            <a:r>
              <a:rPr dirty="0" sz="2800" spc="-10"/>
              <a:t>mesajului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229969" y="1274191"/>
            <a:ext cx="3270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33399"/>
                </a:solidFill>
                <a:latin typeface="Tahoma"/>
                <a:cs typeface="Tahoma"/>
              </a:rPr>
              <a:t>(messaje</a:t>
            </a:r>
            <a:r>
              <a:rPr dirty="0" sz="2800" spc="-2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Tahoma"/>
                <a:cs typeface="Tahoma"/>
              </a:rPr>
              <a:t>digest-MD)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" y="1927311"/>
            <a:ext cx="8270875" cy="462153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76200" marR="218440" indent="63500">
              <a:lnSpc>
                <a:spcPts val="1920"/>
              </a:lnSpc>
              <a:spcBef>
                <a:spcPts val="245"/>
              </a:spcBef>
            </a:pPr>
            <a:r>
              <a:rPr dirty="0" sz="1600" spc="-5">
                <a:latin typeface="Tahoma"/>
                <a:cs typeface="Tahoma"/>
              </a:rPr>
              <a:t>Când un </a:t>
            </a:r>
            <a:r>
              <a:rPr dirty="0" sz="1600" spc="-10">
                <a:latin typeface="Tahoma"/>
                <a:cs typeface="Tahoma"/>
              </a:rPr>
              <a:t>utilizator </a:t>
            </a:r>
            <a:r>
              <a:rPr dirty="0" sz="1650" spc="-40" b="1" i="1">
                <a:latin typeface="Tahoma"/>
                <a:cs typeface="Tahoma"/>
              </a:rPr>
              <a:t>B </a:t>
            </a:r>
            <a:r>
              <a:rPr dirty="0" sz="1600" spc="-5">
                <a:latin typeface="Tahoma"/>
                <a:cs typeface="Tahoma"/>
              </a:rPr>
              <a:t>descarcă </a:t>
            </a:r>
            <a:r>
              <a:rPr dirty="0" sz="1600" spc="-10">
                <a:latin typeface="Tahoma"/>
                <a:cs typeface="Tahoma"/>
              </a:rPr>
              <a:t>fişierul </a:t>
            </a:r>
            <a:r>
              <a:rPr dirty="0" sz="1650" spc="-25" b="1" i="1">
                <a:latin typeface="Tahoma"/>
                <a:cs typeface="Tahoma"/>
              </a:rPr>
              <a:t>f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50" spc="-20" b="1" i="1">
                <a:latin typeface="Tahoma"/>
                <a:cs typeface="Tahoma"/>
              </a:rPr>
              <a:t>r</a:t>
            </a:r>
            <a:r>
              <a:rPr dirty="0" baseline="-20202" sz="1650" spc="-30" b="1" i="1">
                <a:latin typeface="Tahoma"/>
                <a:cs typeface="Tahoma"/>
              </a:rPr>
              <a:t>criptat </a:t>
            </a:r>
            <a:r>
              <a:rPr dirty="0" sz="1650" spc="-15" i="1">
                <a:latin typeface="Tahoma"/>
                <a:cs typeface="Tahoma"/>
              </a:rPr>
              <a:t>,</a:t>
            </a:r>
            <a:r>
              <a:rPr dirty="0" sz="1600" spc="-15">
                <a:latin typeface="Tahoma"/>
                <a:cs typeface="Tahoma"/>
              </a:rPr>
              <a:t>va </a:t>
            </a:r>
            <a:r>
              <a:rPr dirty="0" sz="1600" spc="-10">
                <a:latin typeface="Tahoma"/>
                <a:cs typeface="Tahoma"/>
              </a:rPr>
              <a:t>calcula rezumatul/suma_de control </a:t>
            </a:r>
            <a:r>
              <a:rPr dirty="0" sz="1600" spc="-5">
                <a:latin typeface="Tahoma"/>
                <a:cs typeface="Tahoma"/>
              </a:rPr>
              <a:t>a  </a:t>
            </a:r>
            <a:r>
              <a:rPr dirty="0" sz="1600" spc="-10">
                <a:latin typeface="Tahoma"/>
                <a:cs typeface="Tahoma"/>
              </a:rPr>
              <a:t>fişierului </a:t>
            </a:r>
            <a:r>
              <a:rPr dirty="0" sz="1650" spc="-25" b="1" i="1">
                <a:latin typeface="Tahoma"/>
                <a:cs typeface="Tahoma"/>
              </a:rPr>
              <a:t>f </a:t>
            </a:r>
            <a:r>
              <a:rPr dirty="0" sz="1600" spc="-10">
                <a:latin typeface="Tahoma"/>
                <a:cs typeface="Tahoma"/>
              </a:rPr>
              <a:t>folosind </a:t>
            </a:r>
            <a:r>
              <a:rPr dirty="0" sz="1600" spc="-5">
                <a:latin typeface="Tahoma"/>
                <a:cs typeface="Tahoma"/>
              </a:rPr>
              <a:t>algoritmul </a:t>
            </a:r>
            <a:r>
              <a:rPr dirty="0" sz="1600" spc="-10">
                <a:latin typeface="Tahoma"/>
                <a:cs typeface="Tahoma"/>
              </a:rPr>
              <a:t>MD </a:t>
            </a:r>
            <a:r>
              <a:rPr dirty="0" sz="1600" spc="-5">
                <a:latin typeface="Tahoma"/>
                <a:cs typeface="Tahoma"/>
              </a:rPr>
              <a:t>şi</a:t>
            </a:r>
            <a:r>
              <a:rPr dirty="0" sz="1600" spc="16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anume: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</a:pPr>
            <a:r>
              <a:rPr dirty="0" baseline="13468" sz="2475" spc="-44" b="1" i="1">
                <a:latin typeface="Tahoma"/>
                <a:cs typeface="Tahoma"/>
              </a:rPr>
              <a:t>r</a:t>
            </a:r>
            <a:r>
              <a:rPr dirty="0" sz="1100" spc="-30" b="1" i="1">
                <a:latin typeface="Tahoma"/>
                <a:cs typeface="Tahoma"/>
              </a:rPr>
              <a:t>calculat</a:t>
            </a:r>
            <a:r>
              <a:rPr dirty="0" baseline="13468" sz="2475" spc="-44" b="1" i="1">
                <a:latin typeface="Tahoma"/>
                <a:cs typeface="Tahoma"/>
              </a:rPr>
              <a:t>=MD(f)</a:t>
            </a:r>
            <a:endParaRPr baseline="13468" sz="2475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600" spc="-5">
                <a:latin typeface="Tahoma"/>
                <a:cs typeface="Tahoma"/>
              </a:rPr>
              <a:t>şi apoi </a:t>
            </a:r>
            <a:r>
              <a:rPr dirty="0" sz="1600" spc="-10">
                <a:latin typeface="Tahoma"/>
                <a:cs typeface="Tahoma"/>
              </a:rPr>
              <a:t>decriptează </a:t>
            </a:r>
            <a:r>
              <a:rPr dirty="0" sz="1650" spc="-20" b="1" i="1">
                <a:latin typeface="Tahoma"/>
                <a:cs typeface="Tahoma"/>
              </a:rPr>
              <a:t>r</a:t>
            </a:r>
            <a:r>
              <a:rPr dirty="0" baseline="-20202" sz="1650" spc="-30" b="1" i="1">
                <a:latin typeface="Tahoma"/>
                <a:cs typeface="Tahoma"/>
              </a:rPr>
              <a:t>criptat </a:t>
            </a:r>
            <a:r>
              <a:rPr dirty="0" sz="1600" spc="-10">
                <a:latin typeface="Tahoma"/>
                <a:cs typeface="Tahoma"/>
              </a:rPr>
              <a:t>folosind cheia </a:t>
            </a:r>
            <a:r>
              <a:rPr dirty="0" sz="1600" spc="-5">
                <a:latin typeface="Tahoma"/>
                <a:cs typeface="Tahoma"/>
              </a:rPr>
              <a:t>publică a lui </a:t>
            </a:r>
            <a:r>
              <a:rPr dirty="0" sz="1650" spc="-40" b="1" i="1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şi</a:t>
            </a:r>
            <a:r>
              <a:rPr dirty="0" sz="1600" spc="3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anume</a:t>
            </a:r>
            <a:r>
              <a:rPr dirty="0" sz="1650" spc="-10" i="1">
                <a:latin typeface="Tahoma"/>
                <a:cs typeface="Tahoma"/>
              </a:rPr>
              <a:t>: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</a:pPr>
            <a:r>
              <a:rPr dirty="0" baseline="13468" sz="2475" spc="-37" b="1" i="1">
                <a:latin typeface="Tahoma"/>
                <a:cs typeface="Tahoma"/>
              </a:rPr>
              <a:t>r</a:t>
            </a:r>
            <a:r>
              <a:rPr dirty="0" sz="1100" spc="-25" b="1" i="1">
                <a:latin typeface="Tahoma"/>
                <a:cs typeface="Tahoma"/>
              </a:rPr>
              <a:t>decriptat</a:t>
            </a:r>
            <a:r>
              <a:rPr dirty="0" baseline="13468" sz="2475" spc="-37" b="1" i="1">
                <a:latin typeface="Tahoma"/>
                <a:cs typeface="Tahoma"/>
              </a:rPr>
              <a:t>=decrypt(K</a:t>
            </a:r>
            <a:r>
              <a:rPr dirty="0" sz="1100" spc="-25" b="1" i="1">
                <a:latin typeface="Tahoma"/>
                <a:cs typeface="Tahoma"/>
              </a:rPr>
              <a:t>pub−A</a:t>
            </a:r>
            <a:r>
              <a:rPr dirty="0" baseline="13468" sz="2475" spc="-37" b="1" i="1">
                <a:latin typeface="Tahoma"/>
                <a:cs typeface="Tahoma"/>
              </a:rPr>
              <a:t>,r</a:t>
            </a:r>
            <a:r>
              <a:rPr dirty="0" sz="1100" spc="-25" b="1" i="1">
                <a:latin typeface="Tahoma"/>
                <a:cs typeface="Tahoma"/>
              </a:rPr>
              <a:t>criptat</a:t>
            </a:r>
            <a:r>
              <a:rPr dirty="0" baseline="13468" sz="2475" spc="-37" b="1" i="1">
                <a:latin typeface="Tahoma"/>
                <a:cs typeface="Tahoma"/>
              </a:rPr>
              <a:t>)</a:t>
            </a:r>
            <a:endParaRPr baseline="13468" sz="2475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6200" marR="43180">
              <a:lnSpc>
                <a:spcPct val="97000"/>
              </a:lnSpc>
              <a:spcBef>
                <a:spcPts val="5"/>
              </a:spcBef>
            </a:pPr>
            <a:r>
              <a:rPr dirty="0" sz="1600" spc="-10">
                <a:latin typeface="Tahoma"/>
                <a:cs typeface="Tahoma"/>
              </a:rPr>
              <a:t>Utilizatorul </a:t>
            </a:r>
            <a:r>
              <a:rPr dirty="0" sz="1600" spc="-5">
                <a:latin typeface="Tahoma"/>
                <a:cs typeface="Tahoma"/>
              </a:rPr>
              <a:t>B compară </a:t>
            </a:r>
            <a:r>
              <a:rPr dirty="0" sz="1600" spc="-10">
                <a:latin typeface="Tahoma"/>
                <a:cs typeface="Tahoma"/>
              </a:rPr>
              <a:t>cele </a:t>
            </a:r>
            <a:r>
              <a:rPr dirty="0" sz="1600" spc="-5">
                <a:latin typeface="Tahoma"/>
                <a:cs typeface="Tahoma"/>
              </a:rPr>
              <a:t>două </a:t>
            </a:r>
            <a:r>
              <a:rPr dirty="0" sz="1600" spc="-10">
                <a:latin typeface="Tahoma"/>
                <a:cs typeface="Tahoma"/>
              </a:rPr>
              <a:t>sume </a:t>
            </a:r>
            <a:r>
              <a:rPr dirty="0" sz="1600" spc="-5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 </a:t>
            </a:r>
            <a:r>
              <a:rPr dirty="0" sz="1600" spc="-5">
                <a:latin typeface="Tahoma"/>
                <a:cs typeface="Tahoma"/>
              </a:rPr>
              <a:t>(cea </a:t>
            </a:r>
            <a:r>
              <a:rPr dirty="0" sz="1600" spc="-10">
                <a:latin typeface="Tahoma"/>
                <a:cs typeface="Tahoma"/>
              </a:rPr>
              <a:t>calculată </a:t>
            </a:r>
            <a:r>
              <a:rPr dirty="0" sz="1600" spc="-5">
                <a:latin typeface="Tahoma"/>
                <a:cs typeface="Tahoma"/>
              </a:rPr>
              <a:t>de el din </a:t>
            </a:r>
            <a:r>
              <a:rPr dirty="0" sz="1650" spc="-25" b="1" i="1">
                <a:latin typeface="Tahoma"/>
                <a:cs typeface="Tahoma"/>
              </a:rPr>
              <a:t>f </a:t>
            </a:r>
            <a:r>
              <a:rPr dirty="0" sz="1600" spc="-5">
                <a:latin typeface="Tahoma"/>
                <a:cs typeface="Tahoma"/>
              </a:rPr>
              <a:t>cu </a:t>
            </a:r>
            <a:r>
              <a:rPr dirty="0" sz="1600" spc="-10">
                <a:latin typeface="Tahoma"/>
                <a:cs typeface="Tahoma"/>
              </a:rPr>
              <a:t>cea </a:t>
            </a:r>
            <a:r>
              <a:rPr dirty="0" sz="1600" spc="-5">
                <a:latin typeface="Tahoma"/>
                <a:cs typeface="Tahoma"/>
              </a:rPr>
              <a:t>calculată  prin decriptarea </a:t>
            </a:r>
            <a:r>
              <a:rPr dirty="0" sz="1600" spc="-10">
                <a:latin typeface="Tahoma"/>
                <a:cs typeface="Tahoma"/>
              </a:rPr>
              <a:t>valorii </a:t>
            </a:r>
            <a:r>
              <a:rPr dirty="0" sz="1650" spc="-20" b="1" i="1">
                <a:latin typeface="Tahoma"/>
                <a:cs typeface="Tahoma"/>
              </a:rPr>
              <a:t>r</a:t>
            </a:r>
            <a:r>
              <a:rPr dirty="0" baseline="-20202" sz="1650" spc="-30" b="1" i="1">
                <a:latin typeface="Tahoma"/>
                <a:cs typeface="Tahoma"/>
              </a:rPr>
              <a:t>criptat </a:t>
            </a:r>
            <a:r>
              <a:rPr dirty="0" sz="1600" spc="-5">
                <a:latin typeface="Tahoma"/>
                <a:cs typeface="Tahoma"/>
              </a:rPr>
              <a:t>) şi dacă </a:t>
            </a:r>
            <a:r>
              <a:rPr dirty="0" sz="1650" spc="-15" b="1" i="1">
                <a:latin typeface="Tahoma"/>
                <a:cs typeface="Tahoma"/>
              </a:rPr>
              <a:t>r</a:t>
            </a:r>
            <a:r>
              <a:rPr dirty="0" baseline="-20202" sz="1650" spc="-22" b="1" i="1">
                <a:latin typeface="Tahoma"/>
                <a:cs typeface="Tahoma"/>
              </a:rPr>
              <a:t>calculat</a:t>
            </a:r>
            <a:r>
              <a:rPr dirty="0" sz="1600" spc="-15" b="1">
                <a:latin typeface="Tahoma"/>
                <a:cs typeface="Tahoma"/>
              </a:rPr>
              <a:t>=</a:t>
            </a:r>
            <a:r>
              <a:rPr dirty="0" sz="1650" spc="-15" b="1" i="1">
                <a:latin typeface="Tahoma"/>
                <a:cs typeface="Tahoma"/>
              </a:rPr>
              <a:t>r</a:t>
            </a:r>
            <a:r>
              <a:rPr dirty="0" baseline="-20202" sz="1650" spc="-22" b="1" i="1">
                <a:latin typeface="Tahoma"/>
                <a:cs typeface="Tahoma"/>
              </a:rPr>
              <a:t>decriptat</a:t>
            </a:r>
            <a:r>
              <a:rPr dirty="0" sz="1600" spc="-15" b="1">
                <a:latin typeface="Tahoma"/>
                <a:cs typeface="Tahoma"/>
              </a:rPr>
              <a:t>,</a:t>
            </a:r>
            <a:r>
              <a:rPr dirty="0" sz="1600" spc="-15">
                <a:latin typeface="Tahoma"/>
                <a:cs typeface="Tahoma"/>
              </a:rPr>
              <a:t>atunci </a:t>
            </a:r>
            <a:r>
              <a:rPr dirty="0" sz="1600" spc="-5">
                <a:latin typeface="Tahoma"/>
                <a:cs typeface="Tahoma"/>
              </a:rPr>
              <a:t>el </a:t>
            </a:r>
            <a:r>
              <a:rPr dirty="0" sz="1600" spc="-10">
                <a:latin typeface="Tahoma"/>
                <a:cs typeface="Tahoma"/>
              </a:rPr>
              <a:t>ştie </a:t>
            </a:r>
            <a:r>
              <a:rPr dirty="0" sz="1600" spc="-5">
                <a:latin typeface="Tahoma"/>
                <a:cs typeface="Tahoma"/>
              </a:rPr>
              <a:t>că nimeni nu a  </a:t>
            </a:r>
            <a:r>
              <a:rPr dirty="0" sz="1600" spc="-10">
                <a:latin typeface="Tahoma"/>
                <a:cs typeface="Tahoma"/>
              </a:rPr>
              <a:t>falsificat fişierul </a:t>
            </a:r>
            <a:r>
              <a:rPr dirty="0" sz="1650" spc="-20" b="1" i="1">
                <a:latin typeface="Tahoma"/>
                <a:cs typeface="Tahoma"/>
              </a:rPr>
              <a:t>f </a:t>
            </a:r>
            <a:r>
              <a:rPr dirty="0" sz="1600" spc="-10">
                <a:latin typeface="Tahoma"/>
                <a:cs typeface="Tahoma"/>
              </a:rPr>
              <a:t>ȋntrucât utilizatorul </a:t>
            </a:r>
            <a:r>
              <a:rPr dirty="0" sz="1650" spc="-40" b="1" i="1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calculat </a:t>
            </a:r>
            <a:r>
              <a:rPr dirty="0" sz="1600" spc="-5">
                <a:latin typeface="Tahoma"/>
                <a:cs typeface="Tahoma"/>
              </a:rPr>
              <a:t>rezumatul </a:t>
            </a:r>
            <a:r>
              <a:rPr dirty="0" sz="1650" spc="-35" b="1" i="1">
                <a:latin typeface="Tahoma"/>
                <a:cs typeface="Tahoma"/>
              </a:rPr>
              <a:t>MD(f) </a:t>
            </a:r>
            <a:r>
              <a:rPr dirty="0" sz="1600" spc="-10">
                <a:latin typeface="Tahoma"/>
                <a:cs typeface="Tahoma"/>
              </a:rPr>
              <a:t>şi </a:t>
            </a:r>
            <a:r>
              <a:rPr dirty="0" sz="1600" spc="-5">
                <a:latin typeface="Tahoma"/>
                <a:cs typeface="Tahoma"/>
              </a:rPr>
              <a:t>nimeni </a:t>
            </a:r>
            <a:r>
              <a:rPr dirty="0" sz="1600" spc="-10">
                <a:latin typeface="Tahoma"/>
                <a:cs typeface="Tahoma"/>
              </a:rPr>
              <a:t>ȋn </a:t>
            </a:r>
            <a:r>
              <a:rPr dirty="0" sz="1600" spc="-5">
                <a:latin typeface="Tahoma"/>
                <a:cs typeface="Tahoma"/>
              </a:rPr>
              <a:t>afara  </a:t>
            </a:r>
            <a:r>
              <a:rPr dirty="0" sz="1600" spc="-10">
                <a:latin typeface="Tahoma"/>
                <a:cs typeface="Tahoma"/>
              </a:rPr>
              <a:t>utilizatorului </a:t>
            </a:r>
            <a:r>
              <a:rPr dirty="0" sz="1650" spc="-40" b="1" i="1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nu putea obţine acelaşi</a:t>
            </a:r>
            <a:r>
              <a:rPr dirty="0" sz="1600" spc="13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rezultat.</a:t>
            </a:r>
            <a:endParaRPr sz="1600">
              <a:latin typeface="Tahoma"/>
              <a:cs typeface="Tahoma"/>
            </a:endParaRPr>
          </a:p>
          <a:p>
            <a:pPr marL="76200" marR="76200">
              <a:lnSpc>
                <a:spcPts val="1920"/>
              </a:lnSpc>
              <a:spcBef>
                <a:spcPts val="434"/>
              </a:spcBef>
            </a:pPr>
            <a:r>
              <a:rPr dirty="0" sz="1600" spc="-10">
                <a:latin typeface="Tahoma"/>
                <a:cs typeface="Tahoma"/>
              </a:rPr>
              <a:t>Funcţia </a:t>
            </a:r>
            <a:r>
              <a:rPr dirty="0" sz="1650" spc="-30" i="1">
                <a:latin typeface="Tahoma"/>
                <a:cs typeface="Tahoma"/>
              </a:rPr>
              <a:t>hash </a:t>
            </a:r>
            <a:r>
              <a:rPr dirty="0" sz="1600" spc="-10">
                <a:latin typeface="Tahoma"/>
                <a:cs typeface="Tahoma"/>
              </a:rPr>
              <a:t>cea </a:t>
            </a:r>
            <a:r>
              <a:rPr dirty="0" sz="1600" spc="-5">
                <a:latin typeface="Tahoma"/>
                <a:cs typeface="Tahoma"/>
              </a:rPr>
              <a:t>mai des </a:t>
            </a:r>
            <a:r>
              <a:rPr dirty="0" sz="1600" spc="-10">
                <a:latin typeface="Tahoma"/>
                <a:cs typeface="Tahoma"/>
              </a:rPr>
              <a:t>folosită funcţie este </a:t>
            </a:r>
            <a:r>
              <a:rPr dirty="0" sz="1600" spc="-5" b="1">
                <a:latin typeface="Tahoma"/>
                <a:cs typeface="Tahoma"/>
              </a:rPr>
              <a:t>MD5</a:t>
            </a:r>
            <a:r>
              <a:rPr dirty="0" sz="1600" spc="-5">
                <a:latin typeface="Tahoma"/>
                <a:cs typeface="Tahoma"/>
              </a:rPr>
              <a:t>. Ea </a:t>
            </a:r>
            <a:r>
              <a:rPr dirty="0" sz="1600" spc="-10">
                <a:latin typeface="Tahoma"/>
                <a:cs typeface="Tahoma"/>
              </a:rPr>
              <a:t>transformă </a:t>
            </a:r>
            <a:r>
              <a:rPr dirty="0" sz="1600" spc="-5">
                <a:latin typeface="Tahoma"/>
                <a:cs typeface="Tahoma"/>
              </a:rPr>
              <a:t>un </a:t>
            </a:r>
            <a:r>
              <a:rPr dirty="0" sz="1600" spc="-10">
                <a:latin typeface="Tahoma"/>
                <a:cs typeface="Tahoma"/>
              </a:rPr>
              <a:t>fişier </a:t>
            </a:r>
            <a:r>
              <a:rPr dirty="0" sz="1600" spc="-5">
                <a:latin typeface="Tahoma"/>
                <a:cs typeface="Tahoma"/>
              </a:rPr>
              <a:t>de lungime  arbitrară într-o valoare </a:t>
            </a:r>
            <a:r>
              <a:rPr dirty="0" sz="1600" spc="-10">
                <a:latin typeface="Tahoma"/>
                <a:cs typeface="Tahoma"/>
              </a:rPr>
              <a:t>exprimată </a:t>
            </a:r>
            <a:r>
              <a:rPr dirty="0" sz="1600">
                <a:latin typeface="Tahoma"/>
                <a:cs typeface="Tahoma"/>
              </a:rPr>
              <a:t>pe </a:t>
            </a:r>
            <a:r>
              <a:rPr dirty="0" sz="1600" spc="-5">
                <a:latin typeface="Tahoma"/>
                <a:cs typeface="Tahoma"/>
              </a:rPr>
              <a:t>128 de </a:t>
            </a:r>
            <a:r>
              <a:rPr dirty="0" sz="1600" spc="-10">
                <a:latin typeface="Tahoma"/>
                <a:cs typeface="Tahoma"/>
              </a:rPr>
              <a:t>biţi. </a:t>
            </a:r>
            <a:r>
              <a:rPr dirty="0" sz="1600" spc="-5">
                <a:latin typeface="Tahoma"/>
                <a:cs typeface="Tahoma"/>
              </a:rPr>
              <a:t>Această </a:t>
            </a:r>
            <a:r>
              <a:rPr dirty="0" sz="1600" spc="-10">
                <a:latin typeface="Tahoma"/>
                <a:cs typeface="Tahoma"/>
              </a:rPr>
              <a:t>funcţie </a:t>
            </a:r>
            <a:r>
              <a:rPr dirty="0" sz="1650" spc="-30" i="1">
                <a:latin typeface="Tahoma"/>
                <a:cs typeface="Tahoma"/>
              </a:rPr>
              <a:t>hash </a:t>
            </a:r>
            <a:r>
              <a:rPr dirty="0" sz="1600" spc="-5">
                <a:latin typeface="Tahoma"/>
                <a:cs typeface="Tahoma"/>
              </a:rPr>
              <a:t>se </a:t>
            </a:r>
            <a:r>
              <a:rPr dirty="0" sz="1600" spc="-10">
                <a:latin typeface="Tahoma"/>
                <a:cs typeface="Tahoma"/>
              </a:rPr>
              <a:t>utilizează </a:t>
            </a:r>
            <a:r>
              <a:rPr dirty="0" sz="1600" spc="-5">
                <a:latin typeface="Tahoma"/>
                <a:cs typeface="Tahoma"/>
              </a:rPr>
              <a:t>la  </a:t>
            </a:r>
            <a:r>
              <a:rPr dirty="0" sz="1600" spc="-10">
                <a:latin typeface="Tahoma"/>
                <a:cs typeface="Tahoma"/>
              </a:rPr>
              <a:t>generarea semnăturilor </a:t>
            </a:r>
            <a:r>
              <a:rPr dirty="0" sz="1600" spc="-5">
                <a:latin typeface="Tahoma"/>
                <a:cs typeface="Tahoma"/>
              </a:rPr>
              <a:t>digitale, </a:t>
            </a:r>
            <a:r>
              <a:rPr dirty="0" sz="1600" spc="-10">
                <a:latin typeface="Tahoma"/>
                <a:cs typeface="Tahoma"/>
              </a:rPr>
              <a:t>caz </a:t>
            </a:r>
            <a:r>
              <a:rPr dirty="0" sz="1600" spc="-5">
                <a:latin typeface="Tahoma"/>
                <a:cs typeface="Tahoma"/>
              </a:rPr>
              <a:t>în </a:t>
            </a:r>
            <a:r>
              <a:rPr dirty="0" sz="1600" spc="-10">
                <a:latin typeface="Tahoma"/>
                <a:cs typeface="Tahoma"/>
              </a:rPr>
              <a:t>care rezultatul </a:t>
            </a:r>
            <a:r>
              <a:rPr dirty="0" sz="1600" spc="-5">
                <a:latin typeface="Tahoma"/>
                <a:cs typeface="Tahoma"/>
              </a:rPr>
              <a:t>aplicării </a:t>
            </a:r>
            <a:r>
              <a:rPr dirty="0" sz="1600" spc="-10">
                <a:latin typeface="Tahoma"/>
                <a:cs typeface="Tahoma"/>
              </a:rPr>
              <a:t>sale </a:t>
            </a:r>
            <a:r>
              <a:rPr dirty="0" sz="1600" spc="-5">
                <a:latin typeface="Tahoma"/>
                <a:cs typeface="Tahoma"/>
              </a:rPr>
              <a:t>unui mesaj se numeşte,  aşa </a:t>
            </a:r>
            <a:r>
              <a:rPr dirty="0" sz="1600" spc="-10">
                <a:latin typeface="Tahoma"/>
                <a:cs typeface="Tahoma"/>
              </a:rPr>
              <a:t>cum </a:t>
            </a:r>
            <a:r>
              <a:rPr dirty="0" sz="1600" spc="-5">
                <a:latin typeface="Tahoma"/>
                <a:cs typeface="Tahoma"/>
              </a:rPr>
              <a:t>am mai </a:t>
            </a:r>
            <a:r>
              <a:rPr dirty="0" sz="1600" spc="-10">
                <a:latin typeface="Tahoma"/>
                <a:cs typeface="Tahoma"/>
              </a:rPr>
              <a:t>spus, rezumatul MD </a:t>
            </a:r>
            <a:r>
              <a:rPr dirty="0" sz="1600" spc="-5">
                <a:latin typeface="Tahoma"/>
                <a:cs typeface="Tahoma"/>
              </a:rPr>
              <a:t>al</a:t>
            </a:r>
            <a:r>
              <a:rPr dirty="0" sz="1600" spc="6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mesajului.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793750"/>
            <a:ext cx="4928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ahoma"/>
                <a:cs typeface="Tahoma"/>
              </a:rPr>
              <a:t>Schimbul de chei</a:t>
            </a:r>
            <a:r>
              <a:rPr dirty="0" sz="2400" spc="-90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Diffie-Hellman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1900171"/>
            <a:ext cx="8404860" cy="44157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200" spc="-5">
                <a:latin typeface="Tahoma"/>
                <a:cs typeface="Tahoma"/>
              </a:rPr>
              <a:t>Algoritmul Diffie-Hellman, cu </a:t>
            </a:r>
            <a:r>
              <a:rPr dirty="0" sz="1200">
                <a:latin typeface="Tahoma"/>
                <a:cs typeface="Tahoma"/>
              </a:rPr>
              <a:t>cheie </a:t>
            </a:r>
            <a:r>
              <a:rPr dirty="0" sz="1200" spc="-5">
                <a:latin typeface="Tahoma"/>
                <a:cs typeface="Tahoma"/>
              </a:rPr>
              <a:t>publică, este utilizat </a:t>
            </a:r>
            <a:r>
              <a:rPr dirty="0" sz="1200">
                <a:latin typeface="Tahoma"/>
                <a:cs typeface="Tahoma"/>
              </a:rPr>
              <a:t>pentru </a:t>
            </a:r>
            <a:r>
              <a:rPr dirty="0" sz="1200" spc="-5">
                <a:latin typeface="Tahoma"/>
                <a:cs typeface="Tahoma"/>
              </a:rPr>
              <a:t>stabilirea </a:t>
            </a:r>
            <a:r>
              <a:rPr dirty="0" sz="1200">
                <a:latin typeface="Tahoma"/>
                <a:cs typeface="Tahoma"/>
              </a:rPr>
              <a:t>unei </a:t>
            </a:r>
            <a:r>
              <a:rPr dirty="0" sz="1200" spc="-5">
                <a:latin typeface="Tahoma"/>
                <a:cs typeface="Tahoma"/>
              </a:rPr>
              <a:t>chei secrete </a:t>
            </a:r>
            <a:r>
              <a:rPr dirty="0" sz="1200">
                <a:latin typeface="Tahoma"/>
                <a:cs typeface="Tahoma"/>
              </a:rPr>
              <a:t>pe un </a:t>
            </a:r>
            <a:r>
              <a:rPr dirty="0" sz="1200" spc="-5">
                <a:latin typeface="Tahoma"/>
                <a:cs typeface="Tahoma"/>
              </a:rPr>
              <a:t>canal</a:t>
            </a:r>
            <a:r>
              <a:rPr dirty="0" sz="1200" spc="2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nesigur.</a:t>
            </a:r>
            <a:endParaRPr sz="1200">
              <a:latin typeface="Tahoma"/>
              <a:cs typeface="Tahoma"/>
            </a:endParaRPr>
          </a:p>
          <a:p>
            <a:pPr marL="393700" marR="62230" indent="-34290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200" spc="-5">
                <a:latin typeface="Tahoma"/>
                <a:cs typeface="Tahoma"/>
              </a:rPr>
              <a:t>Schimbul de chei Diffie-Hellman constituie </a:t>
            </a:r>
            <a:r>
              <a:rPr dirty="0" sz="1200">
                <a:latin typeface="Tahoma"/>
                <a:cs typeface="Tahoma"/>
              </a:rPr>
              <a:t>o </a:t>
            </a:r>
            <a:r>
              <a:rPr dirty="0" sz="1200" spc="-5">
                <a:latin typeface="Tahoma"/>
                <a:cs typeface="Tahoma"/>
              </a:rPr>
              <a:t>componentă esenţială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frameworkului/cadrului ISAKMP/Oakley. Înaintea  </a:t>
            </a:r>
            <a:r>
              <a:rPr dirty="0" sz="1200">
                <a:latin typeface="Tahoma"/>
                <a:cs typeface="Tahoma"/>
              </a:rPr>
              <a:t>sesiunii </a:t>
            </a:r>
            <a:r>
              <a:rPr dirty="0" sz="1200" spc="-5">
                <a:latin typeface="Tahoma"/>
                <a:cs typeface="Tahoma"/>
              </a:rPr>
              <a:t>de negociere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cheii de </a:t>
            </a:r>
            <a:r>
              <a:rPr dirty="0" sz="1200">
                <a:latin typeface="Tahoma"/>
                <a:cs typeface="Tahoma"/>
              </a:rPr>
              <a:t>sesiune nu </a:t>
            </a:r>
            <a:r>
              <a:rPr dirty="0" sz="1200" spc="-5">
                <a:latin typeface="Tahoma"/>
                <a:cs typeface="Tahoma"/>
              </a:rPr>
              <a:t>există </a:t>
            </a:r>
            <a:r>
              <a:rPr dirty="0" sz="1200">
                <a:latin typeface="Tahoma"/>
                <a:cs typeface="Tahoma"/>
              </a:rPr>
              <a:t>un </a:t>
            </a:r>
            <a:r>
              <a:rPr dirty="0" sz="1200" spc="-5">
                <a:latin typeface="Tahoma"/>
                <a:cs typeface="Tahoma"/>
              </a:rPr>
              <a:t>canal sigur, </a:t>
            </a:r>
            <a:r>
              <a:rPr dirty="0" sz="1200">
                <a:latin typeface="Tahoma"/>
                <a:cs typeface="Tahoma"/>
              </a:rPr>
              <a:t>de </a:t>
            </a:r>
            <a:r>
              <a:rPr dirty="0" sz="1200" spc="-5">
                <a:latin typeface="Tahoma"/>
                <a:cs typeface="Tahoma"/>
              </a:rPr>
              <a:t>comunicatie </a:t>
            </a:r>
            <a:r>
              <a:rPr dirty="0" sz="1200">
                <a:latin typeface="Tahoma"/>
                <a:cs typeface="Tahoma"/>
              </a:rPr>
              <a:t>ȋntre </a:t>
            </a:r>
            <a:r>
              <a:rPr dirty="0" sz="1200" spc="-5">
                <a:latin typeface="Tahoma"/>
                <a:cs typeface="Tahoma"/>
              </a:rPr>
              <a:t>cele două părţi. </a:t>
            </a:r>
            <a:r>
              <a:rPr dirty="0" sz="1200">
                <a:latin typeface="Tahoma"/>
                <a:cs typeface="Tahoma"/>
              </a:rPr>
              <a:t>Ele </a:t>
            </a:r>
            <a:r>
              <a:rPr dirty="0" sz="1200" spc="-5">
                <a:latin typeface="Tahoma"/>
                <a:cs typeface="Tahoma"/>
              </a:rPr>
              <a:t>pot obţine  cheile secrete </a:t>
            </a:r>
            <a:r>
              <a:rPr dirty="0" sz="1200" spc="-10">
                <a:latin typeface="Tahoma"/>
                <a:cs typeface="Tahoma"/>
              </a:rPr>
              <a:t>partajate </a:t>
            </a:r>
            <a:r>
              <a:rPr dirty="0" sz="1200" spc="-5">
                <a:latin typeface="Tahoma"/>
                <a:cs typeface="Tahoma"/>
              </a:rPr>
              <a:t>folosind algoritmul</a:t>
            </a:r>
            <a:r>
              <a:rPr dirty="0" sz="1200" spc="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Diffie-Hellman.</a:t>
            </a:r>
            <a:endParaRPr sz="1200">
              <a:latin typeface="Tahoma"/>
              <a:cs typeface="Tahoma"/>
            </a:endParaRPr>
          </a:p>
          <a:p>
            <a:pPr marL="393700" indent="-3429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1200" spc="-5">
                <a:latin typeface="Tahoma"/>
                <a:cs typeface="Tahoma"/>
              </a:rPr>
              <a:t>Protocolul </a:t>
            </a:r>
            <a:r>
              <a:rPr dirty="0" sz="1200">
                <a:latin typeface="Tahoma"/>
                <a:cs typeface="Tahoma"/>
              </a:rPr>
              <a:t>presupune </a:t>
            </a:r>
            <a:r>
              <a:rPr dirty="0" sz="1200" spc="-5">
                <a:latin typeface="Tahoma"/>
                <a:cs typeface="Tahoma"/>
              </a:rPr>
              <a:t>următorii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paşi;</a:t>
            </a:r>
            <a:endParaRPr sz="1200">
              <a:latin typeface="Tahoma"/>
              <a:cs typeface="Tahoma"/>
            </a:endParaRPr>
          </a:p>
          <a:p>
            <a:pPr marL="227329" indent="-17716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27965" algn="l"/>
              </a:tabLst>
            </a:pPr>
            <a:r>
              <a:rPr dirty="0" sz="1200" spc="-5">
                <a:latin typeface="Tahoma"/>
                <a:cs typeface="Tahoma"/>
              </a:rPr>
              <a:t>Părţile </a:t>
            </a:r>
            <a:r>
              <a:rPr dirty="0" sz="1200">
                <a:latin typeface="Tahoma"/>
                <a:cs typeface="Tahoma"/>
              </a:rPr>
              <a:t>(</a:t>
            </a:r>
            <a:r>
              <a:rPr dirty="0" sz="1200" b="1">
                <a:latin typeface="Tahoma"/>
                <a:cs typeface="Tahoma"/>
              </a:rPr>
              <a:t>A </a:t>
            </a:r>
            <a:r>
              <a:rPr dirty="0" sz="1200">
                <a:latin typeface="Tahoma"/>
                <a:cs typeface="Tahoma"/>
              </a:rPr>
              <a:t>şi </a:t>
            </a:r>
            <a:r>
              <a:rPr dirty="0" sz="1200" b="1">
                <a:latin typeface="Tahoma"/>
                <a:cs typeface="Tahoma"/>
              </a:rPr>
              <a:t>B</a:t>
            </a:r>
            <a:r>
              <a:rPr dirty="0" sz="1200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partajează două valori </a:t>
            </a:r>
            <a:r>
              <a:rPr dirty="0" sz="1200">
                <a:latin typeface="Tahoma"/>
                <a:cs typeface="Tahoma"/>
              </a:rPr>
              <a:t>publice, </a:t>
            </a:r>
            <a:r>
              <a:rPr dirty="0" sz="1200" spc="-5">
                <a:latin typeface="Tahoma"/>
                <a:cs typeface="Tahoma"/>
              </a:rPr>
              <a:t>adică </a:t>
            </a:r>
            <a:r>
              <a:rPr dirty="0" sz="1200" b="1">
                <a:latin typeface="Tahoma"/>
                <a:cs typeface="Tahoma"/>
              </a:rPr>
              <a:t>s </a:t>
            </a:r>
            <a:r>
              <a:rPr dirty="0" sz="1200">
                <a:latin typeface="Tahoma"/>
                <a:cs typeface="Tahoma"/>
              </a:rPr>
              <a:t>un </a:t>
            </a:r>
            <a:r>
              <a:rPr dirty="0" sz="1200" spc="-5">
                <a:latin typeface="Tahoma"/>
                <a:cs typeface="Tahoma"/>
              </a:rPr>
              <a:t>număr </a:t>
            </a:r>
            <a:r>
              <a:rPr dirty="0" sz="1200">
                <a:latin typeface="Tahoma"/>
                <a:cs typeface="Tahoma"/>
              </a:rPr>
              <a:t>prim </a:t>
            </a:r>
            <a:r>
              <a:rPr dirty="0" sz="1200" spc="-5">
                <a:latin typeface="Tahoma"/>
                <a:cs typeface="Tahoma"/>
              </a:rPr>
              <a:t>mare </a:t>
            </a:r>
            <a:r>
              <a:rPr dirty="0" sz="1200">
                <a:latin typeface="Tahoma"/>
                <a:cs typeface="Tahoma"/>
              </a:rPr>
              <a:t>şi un întreg</a:t>
            </a:r>
            <a:r>
              <a:rPr dirty="0" sz="1200" spc="155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g.</a:t>
            </a:r>
            <a:endParaRPr sz="1200">
              <a:latin typeface="Tahoma"/>
              <a:cs typeface="Tahoma"/>
            </a:endParaRPr>
          </a:p>
          <a:p>
            <a:pPr marL="227329" indent="-177165">
              <a:lnSpc>
                <a:spcPct val="100000"/>
              </a:lnSpc>
              <a:spcBef>
                <a:spcPts val="285"/>
              </a:spcBef>
              <a:buFont typeface="Tahoma"/>
              <a:buAutoNum type="arabicPeriod"/>
              <a:tabLst>
                <a:tab pos="227965" algn="l"/>
              </a:tabLst>
            </a:pPr>
            <a:r>
              <a:rPr dirty="0" sz="1200" b="1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generează </a:t>
            </a:r>
            <a:r>
              <a:rPr dirty="0" sz="1200">
                <a:latin typeface="Tahoma"/>
                <a:cs typeface="Tahoma"/>
              </a:rPr>
              <a:t>un </a:t>
            </a:r>
            <a:r>
              <a:rPr dirty="0" sz="1200" spc="-5">
                <a:latin typeface="Tahoma"/>
                <a:cs typeface="Tahoma"/>
              </a:rPr>
              <a:t>număr aleator mare, </a:t>
            </a:r>
            <a:r>
              <a:rPr dirty="0" sz="1200" b="1">
                <a:latin typeface="Tahoma"/>
                <a:cs typeface="Tahoma"/>
              </a:rPr>
              <a:t>a </a:t>
            </a:r>
            <a:r>
              <a:rPr dirty="0" sz="1200">
                <a:latin typeface="Tahoma"/>
                <a:cs typeface="Tahoma"/>
              </a:rPr>
              <a:t>şi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calculează:</a:t>
            </a:r>
            <a:endParaRPr sz="12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latin typeface="Tahoma"/>
                <a:cs typeface="Tahoma"/>
              </a:rPr>
              <a:t>X = g</a:t>
            </a:r>
            <a:r>
              <a:rPr dirty="0" baseline="24305" sz="1200" b="1">
                <a:latin typeface="Tahoma"/>
                <a:cs typeface="Tahoma"/>
              </a:rPr>
              <a:t>a </a:t>
            </a:r>
            <a:r>
              <a:rPr dirty="0" sz="1200" spc="-5" b="1">
                <a:latin typeface="Tahoma"/>
                <a:cs typeface="Tahoma"/>
              </a:rPr>
              <a:t>mod</a:t>
            </a:r>
            <a:r>
              <a:rPr dirty="0" sz="1200" spc="-14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227329" indent="-177165">
              <a:lnSpc>
                <a:spcPct val="100000"/>
              </a:lnSpc>
              <a:spcBef>
                <a:spcPts val="290"/>
              </a:spcBef>
              <a:buFont typeface="Tahoma"/>
              <a:buAutoNum type="arabicPeriod" startAt="3"/>
              <a:tabLst>
                <a:tab pos="227965" algn="l"/>
              </a:tabLst>
            </a:pPr>
            <a:r>
              <a:rPr dirty="0" sz="1200" b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generează </a:t>
            </a:r>
            <a:r>
              <a:rPr dirty="0" sz="1200">
                <a:latin typeface="Tahoma"/>
                <a:cs typeface="Tahoma"/>
              </a:rPr>
              <a:t>un </a:t>
            </a:r>
            <a:r>
              <a:rPr dirty="0" sz="1200" spc="-5">
                <a:latin typeface="Tahoma"/>
                <a:cs typeface="Tahoma"/>
              </a:rPr>
              <a:t>număr aleator mare, </a:t>
            </a:r>
            <a:r>
              <a:rPr dirty="0" sz="1200" b="1">
                <a:latin typeface="Tahoma"/>
                <a:cs typeface="Tahoma"/>
              </a:rPr>
              <a:t>b </a:t>
            </a:r>
            <a:r>
              <a:rPr dirty="0" sz="1200">
                <a:latin typeface="Tahoma"/>
                <a:cs typeface="Tahoma"/>
              </a:rPr>
              <a:t>şi</a:t>
            </a:r>
            <a:r>
              <a:rPr dirty="0" sz="1200" spc="114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calculează:</a:t>
            </a:r>
            <a:endParaRPr sz="12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latin typeface="Tahoma"/>
                <a:cs typeface="Tahoma"/>
              </a:rPr>
              <a:t>Y = g</a:t>
            </a:r>
            <a:r>
              <a:rPr dirty="0" baseline="24305" sz="1200" b="1">
                <a:latin typeface="Tahoma"/>
                <a:cs typeface="Tahoma"/>
              </a:rPr>
              <a:t>b </a:t>
            </a:r>
            <a:r>
              <a:rPr dirty="0" sz="1200" spc="-5" b="1">
                <a:latin typeface="Tahoma"/>
                <a:cs typeface="Tahoma"/>
              </a:rPr>
              <a:t>mod</a:t>
            </a:r>
            <a:r>
              <a:rPr dirty="0" sz="1200" spc="-15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227329" indent="-177165">
              <a:lnSpc>
                <a:spcPct val="100000"/>
              </a:lnSpc>
              <a:spcBef>
                <a:spcPts val="285"/>
              </a:spcBef>
              <a:buFont typeface="Tahoma"/>
              <a:buAutoNum type="arabicPeriod" startAt="4"/>
              <a:tabLst>
                <a:tab pos="227965" algn="l"/>
              </a:tabLst>
            </a:pPr>
            <a:r>
              <a:rPr dirty="0" sz="1200" b="1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trimite valoarea </a:t>
            </a:r>
            <a:r>
              <a:rPr dirty="0" sz="1200" b="1">
                <a:latin typeface="Tahoma"/>
                <a:cs typeface="Tahoma"/>
              </a:rPr>
              <a:t>X </a:t>
            </a:r>
            <a:r>
              <a:rPr dirty="0" sz="1200">
                <a:latin typeface="Tahoma"/>
                <a:cs typeface="Tahoma"/>
              </a:rPr>
              <a:t>la</a:t>
            </a:r>
            <a:r>
              <a:rPr dirty="0" sz="1200" spc="70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B</a:t>
            </a:r>
            <a:r>
              <a:rPr dirty="0" sz="120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227965" marR="6915150" indent="-227965">
              <a:lnSpc>
                <a:spcPct val="120000"/>
              </a:lnSpc>
              <a:buFont typeface="Tahoma"/>
              <a:buAutoNum type="arabicPeriod" startAt="4"/>
              <a:tabLst>
                <a:tab pos="227965" algn="l"/>
              </a:tabLst>
            </a:pPr>
            <a:r>
              <a:rPr dirty="0" sz="1200" b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calculează </a:t>
            </a:r>
            <a:r>
              <a:rPr dirty="0" sz="1200" b="1">
                <a:latin typeface="Tahoma"/>
                <a:cs typeface="Tahoma"/>
              </a:rPr>
              <a:t>K1</a:t>
            </a:r>
            <a:r>
              <a:rPr dirty="0" sz="1200">
                <a:latin typeface="Tahoma"/>
                <a:cs typeface="Tahoma"/>
              </a:rPr>
              <a:t>:  </a:t>
            </a:r>
            <a:r>
              <a:rPr dirty="0" sz="1200" b="1">
                <a:latin typeface="Tahoma"/>
                <a:cs typeface="Tahoma"/>
              </a:rPr>
              <a:t>K1 = </a:t>
            </a:r>
            <a:r>
              <a:rPr dirty="0" sz="1200" spc="-5" b="1">
                <a:latin typeface="Tahoma"/>
                <a:cs typeface="Tahoma"/>
              </a:rPr>
              <a:t>X</a:t>
            </a:r>
            <a:r>
              <a:rPr dirty="0" baseline="24305" sz="1200" spc="-7" b="1">
                <a:latin typeface="Tahoma"/>
                <a:cs typeface="Tahoma"/>
              </a:rPr>
              <a:t>b </a:t>
            </a:r>
            <a:r>
              <a:rPr dirty="0" sz="1200" spc="-5" b="1">
                <a:latin typeface="Tahoma"/>
                <a:cs typeface="Tahoma"/>
              </a:rPr>
              <a:t>mod</a:t>
            </a:r>
            <a:r>
              <a:rPr dirty="0" sz="1200" spc="-22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227329" indent="-177165">
              <a:lnSpc>
                <a:spcPct val="100000"/>
              </a:lnSpc>
              <a:spcBef>
                <a:spcPts val="290"/>
              </a:spcBef>
              <a:buFont typeface="Tahoma"/>
              <a:buAutoNum type="arabicPeriod" startAt="4"/>
              <a:tabLst>
                <a:tab pos="227965" algn="l"/>
              </a:tabLst>
            </a:pPr>
            <a:r>
              <a:rPr dirty="0" sz="1200" b="1">
                <a:latin typeface="Tahoma"/>
                <a:cs typeface="Tahoma"/>
              </a:rPr>
              <a:t>B </a:t>
            </a:r>
            <a:r>
              <a:rPr dirty="0" sz="1200" spc="-5">
                <a:latin typeface="Tahoma"/>
                <a:cs typeface="Tahoma"/>
              </a:rPr>
              <a:t>trimite valoarea </a:t>
            </a:r>
            <a:r>
              <a:rPr dirty="0" sz="1200" b="1">
                <a:latin typeface="Tahoma"/>
                <a:cs typeface="Tahoma"/>
              </a:rPr>
              <a:t>Y </a:t>
            </a:r>
            <a:r>
              <a:rPr dirty="0" sz="1200">
                <a:latin typeface="Tahoma"/>
                <a:cs typeface="Tahoma"/>
              </a:rPr>
              <a:t>la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A</a:t>
            </a:r>
            <a:r>
              <a:rPr dirty="0" sz="1200" spc="-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227329" indent="-177165">
              <a:lnSpc>
                <a:spcPct val="100000"/>
              </a:lnSpc>
              <a:spcBef>
                <a:spcPts val="285"/>
              </a:spcBef>
              <a:buFont typeface="Tahoma"/>
              <a:buAutoNum type="arabicPeriod" startAt="4"/>
              <a:tabLst>
                <a:tab pos="227965" algn="l"/>
              </a:tabLst>
            </a:pPr>
            <a:r>
              <a:rPr dirty="0" sz="1200" b="1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calculează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K2</a:t>
            </a:r>
            <a:r>
              <a:rPr dirty="0" sz="120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  <a:spcBef>
                <a:spcPts val="295"/>
              </a:spcBef>
            </a:pPr>
            <a:r>
              <a:rPr dirty="0" sz="1200" spc="-5" b="1">
                <a:latin typeface="Tahoma"/>
                <a:cs typeface="Tahoma"/>
              </a:rPr>
              <a:t>K2 </a:t>
            </a:r>
            <a:r>
              <a:rPr dirty="0" sz="1200" b="1">
                <a:latin typeface="Tahoma"/>
                <a:cs typeface="Tahoma"/>
              </a:rPr>
              <a:t>=Y</a:t>
            </a:r>
            <a:r>
              <a:rPr dirty="0" baseline="24305" sz="1200" b="1">
                <a:latin typeface="Tahoma"/>
                <a:cs typeface="Tahoma"/>
              </a:rPr>
              <a:t>a </a:t>
            </a:r>
            <a:r>
              <a:rPr dirty="0" sz="1200" spc="-5" b="1">
                <a:latin typeface="Tahoma"/>
                <a:cs typeface="Tahoma"/>
              </a:rPr>
              <a:t>mod</a:t>
            </a:r>
            <a:r>
              <a:rPr dirty="0" sz="1200" spc="-14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393700" marR="43180" indent="-342900">
              <a:lnSpc>
                <a:spcPct val="100000"/>
              </a:lnSpc>
              <a:spcBef>
                <a:spcPts val="285"/>
              </a:spcBef>
            </a:pPr>
            <a:r>
              <a:rPr dirty="0" sz="1200" b="1">
                <a:latin typeface="Tahoma"/>
                <a:cs typeface="Tahoma"/>
              </a:rPr>
              <a:t>K1 </a:t>
            </a:r>
            <a:r>
              <a:rPr dirty="0" sz="1200">
                <a:latin typeface="Tahoma"/>
                <a:cs typeface="Tahoma"/>
              </a:rPr>
              <a:t>şi </a:t>
            </a:r>
            <a:r>
              <a:rPr dirty="0" sz="1200" b="1">
                <a:latin typeface="Tahoma"/>
                <a:cs typeface="Tahoma"/>
              </a:rPr>
              <a:t>K2 </a:t>
            </a:r>
            <a:r>
              <a:rPr dirty="0" sz="1200">
                <a:latin typeface="Tahoma"/>
                <a:cs typeface="Tahoma"/>
              </a:rPr>
              <a:t>sunt </a:t>
            </a:r>
            <a:r>
              <a:rPr dirty="0" sz="1200" spc="-5">
                <a:latin typeface="Tahoma"/>
                <a:cs typeface="Tahoma"/>
              </a:rPr>
              <a:t>egale cu </a:t>
            </a:r>
            <a:r>
              <a:rPr dirty="0" sz="1200" spc="-5" b="1">
                <a:latin typeface="Tahoma"/>
                <a:cs typeface="Tahoma"/>
              </a:rPr>
              <a:t>g</a:t>
            </a:r>
            <a:r>
              <a:rPr dirty="0" baseline="24305" sz="1200" spc="-7" b="1">
                <a:latin typeface="Tahoma"/>
                <a:cs typeface="Tahoma"/>
              </a:rPr>
              <a:t>ab</a:t>
            </a:r>
            <a:r>
              <a:rPr dirty="0" sz="1200" spc="-5" b="1">
                <a:latin typeface="Tahoma"/>
                <a:cs typeface="Tahoma"/>
              </a:rPr>
              <a:t>mod s</a:t>
            </a:r>
            <a:r>
              <a:rPr dirty="0" sz="1200" spc="-5">
                <a:latin typeface="Tahoma"/>
                <a:cs typeface="Tahoma"/>
              </a:rPr>
              <a:t>. Aceasta este cheia secretă </a:t>
            </a:r>
            <a:r>
              <a:rPr dirty="0" sz="1200" spc="-10">
                <a:latin typeface="Tahoma"/>
                <a:cs typeface="Tahoma"/>
              </a:rPr>
              <a:t>partajată </a:t>
            </a:r>
            <a:r>
              <a:rPr dirty="0" sz="1200">
                <a:latin typeface="Tahoma"/>
                <a:cs typeface="Tahoma"/>
              </a:rPr>
              <a:t>de </a:t>
            </a:r>
            <a:r>
              <a:rPr dirty="0" sz="1200" b="1">
                <a:latin typeface="Tahoma"/>
                <a:cs typeface="Tahoma"/>
              </a:rPr>
              <a:t>A </a:t>
            </a:r>
            <a:r>
              <a:rPr dirty="0" sz="1200">
                <a:latin typeface="Tahoma"/>
                <a:cs typeface="Tahoma"/>
              </a:rPr>
              <a:t>şi </a:t>
            </a:r>
            <a:r>
              <a:rPr dirty="0" sz="1200" b="1">
                <a:latin typeface="Tahoma"/>
                <a:cs typeface="Tahoma"/>
              </a:rPr>
              <a:t>B</a:t>
            </a:r>
            <a:r>
              <a:rPr dirty="0" sz="1200">
                <a:latin typeface="Tahoma"/>
                <a:cs typeface="Tahoma"/>
              </a:rPr>
              <a:t>. </a:t>
            </a:r>
            <a:r>
              <a:rPr dirty="0" sz="1200" spc="-5">
                <a:latin typeface="Tahoma"/>
                <a:cs typeface="Tahoma"/>
              </a:rPr>
              <a:t>Nimeni </a:t>
            </a:r>
            <a:r>
              <a:rPr dirty="0" sz="1200">
                <a:latin typeface="Tahoma"/>
                <a:cs typeface="Tahoma"/>
              </a:rPr>
              <a:t>nu </a:t>
            </a:r>
            <a:r>
              <a:rPr dirty="0" sz="1200" spc="-5">
                <a:latin typeface="Tahoma"/>
                <a:cs typeface="Tahoma"/>
              </a:rPr>
              <a:t>este capabil </a:t>
            </a:r>
            <a:r>
              <a:rPr dirty="0" sz="1200">
                <a:latin typeface="Tahoma"/>
                <a:cs typeface="Tahoma"/>
              </a:rPr>
              <a:t>să </a:t>
            </a:r>
            <a:r>
              <a:rPr dirty="0" sz="1200" spc="-5">
                <a:latin typeface="Tahoma"/>
                <a:cs typeface="Tahoma"/>
              </a:rPr>
              <a:t>genereze  această valoare fără </a:t>
            </a:r>
            <a:r>
              <a:rPr dirty="0" sz="1200">
                <a:latin typeface="Tahoma"/>
                <a:cs typeface="Tahoma"/>
              </a:rPr>
              <a:t>să </a:t>
            </a:r>
            <a:r>
              <a:rPr dirty="0" sz="1200" spc="-5">
                <a:latin typeface="Tahoma"/>
                <a:cs typeface="Tahoma"/>
              </a:rPr>
              <a:t>cunoască </a:t>
            </a:r>
            <a:r>
              <a:rPr dirty="0" sz="1200" b="1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sau </a:t>
            </a:r>
            <a:r>
              <a:rPr dirty="0" sz="1200" spc="-5" b="1">
                <a:latin typeface="Tahoma"/>
                <a:cs typeface="Tahoma"/>
              </a:rPr>
              <a:t>b</a:t>
            </a:r>
            <a:r>
              <a:rPr dirty="0" sz="1200" spc="-5">
                <a:latin typeface="Tahoma"/>
                <a:cs typeface="Tahoma"/>
              </a:rPr>
              <a:t>. Securitatea schimbului se </a:t>
            </a:r>
            <a:r>
              <a:rPr dirty="0" sz="1200" spc="-10">
                <a:latin typeface="Tahoma"/>
                <a:cs typeface="Tahoma"/>
              </a:rPr>
              <a:t>bazează </a:t>
            </a:r>
            <a:r>
              <a:rPr dirty="0" sz="1200">
                <a:latin typeface="Tahoma"/>
                <a:cs typeface="Tahoma"/>
              </a:rPr>
              <a:t>pe </a:t>
            </a:r>
            <a:r>
              <a:rPr dirty="0" sz="1200" spc="-5">
                <a:latin typeface="Tahoma"/>
                <a:cs typeface="Tahoma"/>
              </a:rPr>
              <a:t>faptul că este extrem </a:t>
            </a:r>
            <a:r>
              <a:rPr dirty="0" sz="1200">
                <a:latin typeface="Tahoma"/>
                <a:cs typeface="Tahoma"/>
              </a:rPr>
              <a:t>de dificilă  </a:t>
            </a:r>
            <a:r>
              <a:rPr dirty="0" sz="1200" spc="-5">
                <a:latin typeface="Tahoma"/>
                <a:cs typeface="Tahoma"/>
              </a:rPr>
              <a:t>calcularea valorii </a:t>
            </a:r>
            <a:r>
              <a:rPr dirty="0" sz="1200">
                <a:latin typeface="Tahoma"/>
                <a:cs typeface="Tahoma"/>
              </a:rPr>
              <a:t>inverse a </a:t>
            </a:r>
            <a:r>
              <a:rPr dirty="0" sz="1200" spc="-5">
                <a:latin typeface="Tahoma"/>
                <a:cs typeface="Tahoma"/>
              </a:rPr>
              <a:t>funcţiei exponenţiale calculate de </a:t>
            </a:r>
            <a:r>
              <a:rPr dirty="0" sz="1200" spc="-10">
                <a:latin typeface="Tahoma"/>
                <a:cs typeface="Tahoma"/>
              </a:rPr>
              <a:t>către </a:t>
            </a:r>
            <a:r>
              <a:rPr dirty="0" sz="1200" spc="-5">
                <a:latin typeface="Tahoma"/>
                <a:cs typeface="Tahoma"/>
              </a:rPr>
              <a:t>părţi. (Cu alte cuvinte, </a:t>
            </a:r>
            <a:r>
              <a:rPr dirty="0" sz="1200">
                <a:latin typeface="Tahoma"/>
                <a:cs typeface="Tahoma"/>
              </a:rPr>
              <a:t>pentru a </a:t>
            </a:r>
            <a:r>
              <a:rPr dirty="0" sz="1200" spc="-5">
                <a:latin typeface="Tahoma"/>
                <a:cs typeface="Tahoma"/>
              </a:rPr>
              <a:t>calcula logaritmi  discreţi </a:t>
            </a:r>
            <a:r>
              <a:rPr dirty="0" sz="1200">
                <a:latin typeface="Tahoma"/>
                <a:cs typeface="Tahoma"/>
              </a:rPr>
              <a:t>în </a:t>
            </a:r>
            <a:r>
              <a:rPr dirty="0" sz="1200" spc="-5">
                <a:latin typeface="Tahoma"/>
                <a:cs typeface="Tahoma"/>
              </a:rPr>
              <a:t>câmpul finit </a:t>
            </a:r>
            <a:r>
              <a:rPr dirty="0" sz="1200">
                <a:latin typeface="Tahoma"/>
                <a:cs typeface="Tahoma"/>
              </a:rPr>
              <a:t>a lui </a:t>
            </a:r>
            <a:r>
              <a:rPr dirty="0" sz="1200" spc="-5" b="1">
                <a:latin typeface="Tahoma"/>
                <a:cs typeface="Tahoma"/>
              </a:rPr>
              <a:t>s.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Ca şi ȋn </a:t>
            </a:r>
            <a:r>
              <a:rPr dirty="0" sz="1200" spc="-10">
                <a:latin typeface="Tahoma"/>
                <a:cs typeface="Tahoma"/>
              </a:rPr>
              <a:t>cazul </a:t>
            </a:r>
            <a:r>
              <a:rPr dirty="0" sz="1200" spc="-5">
                <a:latin typeface="Tahoma"/>
                <a:cs typeface="Tahoma"/>
              </a:rPr>
              <a:t>algoritmului </a:t>
            </a:r>
            <a:r>
              <a:rPr dirty="0" sz="1200">
                <a:latin typeface="Tahoma"/>
                <a:cs typeface="Tahoma"/>
              </a:rPr>
              <a:t>RSA, pentru a </a:t>
            </a:r>
            <a:r>
              <a:rPr dirty="0" sz="1200" spc="-5">
                <a:latin typeface="Tahoma"/>
                <a:cs typeface="Tahoma"/>
              </a:rPr>
              <a:t>avea </a:t>
            </a:r>
            <a:r>
              <a:rPr dirty="0" sz="1200">
                <a:latin typeface="Tahoma"/>
                <a:cs typeface="Tahoma"/>
              </a:rPr>
              <a:t>un </a:t>
            </a:r>
            <a:r>
              <a:rPr dirty="0" sz="1200" spc="-5">
                <a:latin typeface="Tahoma"/>
                <a:cs typeface="Tahoma"/>
              </a:rPr>
              <a:t>avans </a:t>
            </a:r>
            <a:r>
              <a:rPr dirty="0" sz="1200">
                <a:latin typeface="Tahoma"/>
                <a:cs typeface="Tahoma"/>
              </a:rPr>
              <a:t>ȋn puterea de </a:t>
            </a:r>
            <a:r>
              <a:rPr dirty="0" sz="1200" spc="-5">
                <a:latin typeface="Tahoma"/>
                <a:cs typeface="Tahoma"/>
              </a:rPr>
              <a:t>calcul, </a:t>
            </a:r>
            <a:r>
              <a:rPr dirty="0" sz="1200" spc="-10">
                <a:latin typeface="Tahoma"/>
                <a:cs typeface="Tahoma"/>
              </a:rPr>
              <a:t>faţă </a:t>
            </a:r>
            <a:r>
              <a:rPr dirty="0" sz="1200">
                <a:latin typeface="Tahoma"/>
                <a:cs typeface="Tahoma"/>
              </a:rPr>
              <a:t>de un  </a:t>
            </a:r>
            <a:r>
              <a:rPr dirty="0" sz="1200" spc="-5">
                <a:latin typeface="Tahoma"/>
                <a:cs typeface="Tahoma"/>
              </a:rPr>
              <a:t>posibil răufăcător, </a:t>
            </a:r>
            <a:r>
              <a:rPr dirty="0" sz="1200">
                <a:latin typeface="Tahoma"/>
                <a:cs typeface="Tahoma"/>
              </a:rPr>
              <a:t>se </a:t>
            </a:r>
            <a:r>
              <a:rPr dirty="0" sz="1200" spc="-5">
                <a:latin typeface="Tahoma"/>
                <a:cs typeface="Tahoma"/>
              </a:rPr>
              <a:t>alege </a:t>
            </a:r>
            <a:r>
              <a:rPr dirty="0" sz="1200">
                <a:latin typeface="Tahoma"/>
                <a:cs typeface="Tahoma"/>
              </a:rPr>
              <a:t>o </a:t>
            </a:r>
            <a:r>
              <a:rPr dirty="0" sz="1200" spc="-5">
                <a:latin typeface="Tahoma"/>
                <a:cs typeface="Tahoma"/>
              </a:rPr>
              <a:t>valoare iniţială </a:t>
            </a:r>
            <a:r>
              <a:rPr dirty="0" sz="1200" b="1">
                <a:latin typeface="Tahoma"/>
                <a:cs typeface="Tahoma"/>
              </a:rPr>
              <a:t>s </a:t>
            </a:r>
            <a:r>
              <a:rPr dirty="0" sz="1200" spc="-10">
                <a:latin typeface="Tahoma"/>
                <a:cs typeface="Tahoma"/>
              </a:rPr>
              <a:t>foarte</a:t>
            </a:r>
            <a:r>
              <a:rPr dirty="0" sz="1200" spc="9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mare.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717550"/>
            <a:ext cx="681735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Asigurarea </a:t>
            </a:r>
            <a:r>
              <a:rPr dirty="0" sz="2400"/>
              <a:t>integrității </a:t>
            </a:r>
            <a:r>
              <a:rPr dirty="0" sz="2400" spc="-5"/>
              <a:t>mesajelor </a:t>
            </a:r>
            <a:r>
              <a:rPr dirty="0" sz="2400"/>
              <a:t>prin MD5 </a:t>
            </a:r>
            <a:r>
              <a:rPr dirty="0" sz="2400" spc="-5"/>
              <a:t>cu</a:t>
            </a:r>
            <a:r>
              <a:rPr dirty="0" sz="2400" spc="-80"/>
              <a:t> </a:t>
            </a:r>
            <a:r>
              <a:rPr dirty="0" sz="2400" spc="-5"/>
              <a:t>cheie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72159" y="1862073"/>
            <a:ext cx="8192770" cy="4658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03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3125"/>
              <a:buFont typeface="Wingdings"/>
              <a:buChar char=""/>
              <a:tabLst>
                <a:tab pos="104775" algn="l"/>
              </a:tabLst>
            </a:pPr>
            <a:r>
              <a:rPr dirty="0" sz="1600" spc="-5">
                <a:latin typeface="Tahoma"/>
                <a:cs typeface="Tahoma"/>
              </a:rPr>
              <a:t>Asa </a:t>
            </a:r>
            <a:r>
              <a:rPr dirty="0" sz="1600" spc="-10">
                <a:latin typeface="Tahoma"/>
                <a:cs typeface="Tahoma"/>
              </a:rPr>
              <a:t>cum </a:t>
            </a:r>
            <a:r>
              <a:rPr dirty="0" sz="1600" spc="-5">
                <a:latin typeface="Tahoma"/>
                <a:cs typeface="Tahoma"/>
              </a:rPr>
              <a:t>am mai </a:t>
            </a:r>
            <a:r>
              <a:rPr dirty="0" sz="1600" spc="-10">
                <a:latin typeface="Tahoma"/>
                <a:cs typeface="Tahoma"/>
              </a:rPr>
              <a:t>spus, MD5 calculează </a:t>
            </a: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>
                <a:latin typeface="Tahoma"/>
                <a:cs typeface="Tahoma"/>
              </a:rPr>
              <a:t>sumă </a:t>
            </a:r>
            <a:r>
              <a:rPr dirty="0" sz="1600" spc="-5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 criptografică pentru </a:t>
            </a:r>
            <a:r>
              <a:rPr dirty="0" sz="1600" spc="-5">
                <a:latin typeface="Tahoma"/>
                <a:cs typeface="Tahoma"/>
              </a:rPr>
              <a:t>un </a:t>
            </a:r>
            <a:r>
              <a:rPr dirty="0" sz="1600" spc="-10">
                <a:latin typeface="Tahoma"/>
                <a:cs typeface="Tahoma"/>
              </a:rPr>
              <a:t>mesaj.  </a:t>
            </a:r>
            <a:r>
              <a:rPr dirty="0" sz="1600" spc="-5">
                <a:latin typeface="Tahoma"/>
                <a:cs typeface="Tahoma"/>
              </a:rPr>
              <a:t>Această sumă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 </a:t>
            </a:r>
            <a:r>
              <a:rPr dirty="0" sz="1600" spc="-5">
                <a:latin typeface="Tahoma"/>
                <a:cs typeface="Tahoma"/>
              </a:rPr>
              <a:t>nu depinde de o </a:t>
            </a:r>
            <a:r>
              <a:rPr dirty="0" sz="1600" spc="-10">
                <a:latin typeface="Tahoma"/>
                <a:cs typeface="Tahoma"/>
              </a:rPr>
              <a:t>cheie secretă, </a:t>
            </a:r>
            <a:r>
              <a:rPr dirty="0" sz="1600" spc="-5">
                <a:latin typeface="Tahoma"/>
                <a:cs typeface="Tahoma"/>
              </a:rPr>
              <a:t>deci nu previne faptul </a:t>
            </a:r>
            <a:r>
              <a:rPr dirty="0" sz="1600" spc="-10">
                <a:latin typeface="Tahoma"/>
                <a:cs typeface="Tahoma"/>
              </a:rPr>
              <a:t>ca </a:t>
            </a:r>
            <a:r>
              <a:rPr dirty="0" sz="1600" spc="-5">
                <a:latin typeface="Tahoma"/>
                <a:cs typeface="Tahoma"/>
              </a:rPr>
              <a:t>un  impostor să se pretindă drept </a:t>
            </a:r>
            <a:r>
              <a:rPr dirty="0" sz="1600" spc="-10">
                <a:latin typeface="Tahoma"/>
                <a:cs typeface="Tahoma"/>
              </a:rPr>
              <a:t>altcineva </a:t>
            </a:r>
            <a:r>
              <a:rPr dirty="0" sz="1600" spc="-5">
                <a:latin typeface="Tahoma"/>
                <a:cs typeface="Tahoma"/>
              </a:rPr>
              <a:t>şi să </a:t>
            </a:r>
            <a:r>
              <a:rPr dirty="0" sz="1600" spc="-10">
                <a:latin typeface="Tahoma"/>
                <a:cs typeface="Tahoma"/>
              </a:rPr>
              <a:t>calculeze </a:t>
            </a: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>
                <a:latin typeface="Tahoma"/>
                <a:cs typeface="Tahoma"/>
              </a:rPr>
              <a:t>sumă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 MD5 pentru acel  </a:t>
            </a:r>
            <a:r>
              <a:rPr dirty="0" sz="1600" spc="-5">
                <a:latin typeface="Tahoma"/>
                <a:cs typeface="Tahoma"/>
              </a:rPr>
              <a:t>mesaj. </a:t>
            </a:r>
            <a:r>
              <a:rPr dirty="0" sz="1600" spc="-10">
                <a:latin typeface="Tahoma"/>
                <a:cs typeface="Tahoma"/>
              </a:rPr>
              <a:t>Există </a:t>
            </a:r>
            <a:r>
              <a:rPr dirty="0" sz="1600" spc="-5">
                <a:latin typeface="Tahoma"/>
                <a:cs typeface="Tahoma"/>
              </a:rPr>
              <a:t>două moduri de a </a:t>
            </a:r>
            <a:r>
              <a:rPr dirty="0" sz="1600" spc="-10">
                <a:latin typeface="Tahoma"/>
                <a:cs typeface="Tahoma"/>
              </a:rPr>
              <a:t>folosi MD5 </a:t>
            </a:r>
            <a:r>
              <a:rPr dirty="0" sz="1600" spc="-5">
                <a:latin typeface="Tahoma"/>
                <a:cs typeface="Tahoma"/>
              </a:rPr>
              <a:t>în </a:t>
            </a:r>
            <a:r>
              <a:rPr dirty="0" sz="1600" spc="-10">
                <a:latin typeface="Tahoma"/>
                <a:cs typeface="Tahoma"/>
              </a:rPr>
              <a:t>combinaţie </a:t>
            </a:r>
            <a:r>
              <a:rPr dirty="0" sz="1600" spc="-5">
                <a:latin typeface="Tahoma"/>
                <a:cs typeface="Tahoma"/>
              </a:rPr>
              <a:t>cu un algoritm cu </a:t>
            </a:r>
            <a:r>
              <a:rPr dirty="0" sz="1600" spc="-10">
                <a:latin typeface="Tahoma"/>
                <a:cs typeface="Tahoma"/>
              </a:rPr>
              <a:t>cheie </a:t>
            </a:r>
            <a:r>
              <a:rPr dirty="0" sz="1600" spc="-5">
                <a:latin typeface="Tahoma"/>
                <a:cs typeface="Tahoma"/>
              </a:rPr>
              <a:t>publică,  </a:t>
            </a:r>
            <a:r>
              <a:rPr dirty="0" sz="1600" spc="-10">
                <a:latin typeface="Tahoma"/>
                <a:cs typeface="Tahoma"/>
              </a:rPr>
              <a:t>cum </a:t>
            </a:r>
            <a:r>
              <a:rPr dirty="0" sz="1600" spc="-5">
                <a:latin typeface="Tahoma"/>
                <a:cs typeface="Tahoma"/>
              </a:rPr>
              <a:t>ar </a:t>
            </a:r>
            <a:r>
              <a:rPr dirty="0" sz="1600" spc="-10">
                <a:latin typeface="Tahoma"/>
                <a:cs typeface="Tahoma"/>
              </a:rPr>
              <a:t>fi</a:t>
            </a:r>
            <a:r>
              <a:rPr dirty="0" sz="1600" spc="2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RSA,</a:t>
            </a:r>
            <a:endParaRPr sz="1600">
              <a:latin typeface="Tahoma"/>
              <a:cs typeface="Tahoma"/>
            </a:endParaRPr>
          </a:p>
          <a:p>
            <a:pPr marL="32384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Tahoma"/>
                <a:cs typeface="Tahoma"/>
              </a:rPr>
              <a:t>Prima </a:t>
            </a:r>
            <a:r>
              <a:rPr dirty="0" sz="1600" spc="-5">
                <a:latin typeface="Tahoma"/>
                <a:cs typeface="Tahoma"/>
              </a:rPr>
              <a:t>metodă, numită de obicei </a:t>
            </a:r>
            <a:r>
              <a:rPr dirty="0" sz="1600" spc="-5" b="1">
                <a:latin typeface="Tahoma"/>
                <a:cs typeface="Tahoma"/>
              </a:rPr>
              <a:t>MD5 cu </a:t>
            </a:r>
            <a:r>
              <a:rPr dirty="0" sz="1600" spc="-10" b="1">
                <a:latin typeface="Tahoma"/>
                <a:cs typeface="Tahoma"/>
              </a:rPr>
              <a:t>cheie</a:t>
            </a:r>
            <a:r>
              <a:rPr dirty="0" sz="1600" spc="-10">
                <a:latin typeface="Tahoma"/>
                <a:cs typeface="Tahoma"/>
              </a:rPr>
              <a:t>, funcţionează </a:t>
            </a:r>
            <a:r>
              <a:rPr dirty="0" sz="1600" spc="-5">
                <a:latin typeface="Tahoma"/>
                <a:cs typeface="Tahoma"/>
              </a:rPr>
              <a:t>după </a:t>
            </a:r>
            <a:r>
              <a:rPr dirty="0" sz="1600" spc="-10">
                <a:latin typeface="Tahoma"/>
                <a:cs typeface="Tahoma"/>
              </a:rPr>
              <a:t>cum</a:t>
            </a:r>
            <a:r>
              <a:rPr dirty="0" sz="1600" spc="25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urmează: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99100"/>
              </a:lnSpc>
              <a:spcBef>
                <a:spcPts val="355"/>
              </a:spcBef>
              <a:buClr>
                <a:srgbClr val="3333CC"/>
              </a:buClr>
              <a:buSzPct val="53125"/>
              <a:buFont typeface="Wingdings"/>
              <a:buChar char=""/>
              <a:tabLst>
                <a:tab pos="104775" algn="l"/>
              </a:tabLst>
            </a:pPr>
            <a:r>
              <a:rPr dirty="0" sz="1600" spc="-5">
                <a:latin typeface="Tahoma"/>
                <a:cs typeface="Tahoma"/>
              </a:rPr>
              <a:t>Expeditorul </a:t>
            </a:r>
            <a:r>
              <a:rPr dirty="0" sz="1600" spc="-10">
                <a:latin typeface="Tahoma"/>
                <a:cs typeface="Tahoma"/>
              </a:rPr>
              <a:t>generează </a:t>
            </a: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 b="1">
                <a:latin typeface="Tahoma"/>
                <a:cs typeface="Tahoma"/>
              </a:rPr>
              <a:t>cheie </a:t>
            </a:r>
            <a:r>
              <a:rPr dirty="0" sz="1600" spc="-5" b="1">
                <a:latin typeface="Tahoma"/>
                <a:cs typeface="Tahoma"/>
              </a:rPr>
              <a:t>aleatoare, </a:t>
            </a:r>
            <a:r>
              <a:rPr dirty="0" sz="1650" spc="-35" b="1" i="1">
                <a:latin typeface="Tahoma"/>
                <a:cs typeface="Tahoma"/>
              </a:rPr>
              <a:t>Ka </a:t>
            </a:r>
            <a:r>
              <a:rPr dirty="0" sz="1600" spc="-5">
                <a:latin typeface="Tahoma"/>
                <a:cs typeface="Tahoma"/>
              </a:rPr>
              <a:t>şi aplică </a:t>
            </a:r>
            <a:r>
              <a:rPr dirty="0" sz="1600" spc="-10">
                <a:latin typeface="Tahoma"/>
                <a:cs typeface="Tahoma"/>
              </a:rPr>
              <a:t>MD5 </a:t>
            </a:r>
            <a:r>
              <a:rPr dirty="0" sz="1600" spc="-5">
                <a:latin typeface="Tahoma"/>
                <a:cs typeface="Tahoma"/>
              </a:rPr>
              <a:t>asupra mesajului </a:t>
            </a:r>
            <a:r>
              <a:rPr dirty="0" sz="1650" spc="-50" i="1">
                <a:latin typeface="Tahoma"/>
                <a:cs typeface="Tahoma"/>
              </a:rPr>
              <a:t>m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00" spc="-10">
                <a:latin typeface="Tahoma"/>
                <a:cs typeface="Tahoma"/>
              </a:rPr>
              <a:t>cheii  </a:t>
            </a:r>
            <a:r>
              <a:rPr dirty="0" sz="1650" spc="-25" i="1">
                <a:latin typeface="Tahoma"/>
                <a:cs typeface="Tahoma"/>
              </a:rPr>
              <a:t>Ka</a:t>
            </a:r>
            <a:r>
              <a:rPr dirty="0" sz="1600" spc="-25">
                <a:latin typeface="Tahoma"/>
                <a:cs typeface="Tahoma"/>
              </a:rPr>
              <a:t>. </a:t>
            </a:r>
            <a:r>
              <a:rPr dirty="0" sz="1600" spc="-5">
                <a:latin typeface="Tahoma"/>
                <a:cs typeface="Tahoma"/>
              </a:rPr>
              <a:t>Cheia aleatoare </a:t>
            </a:r>
            <a:r>
              <a:rPr dirty="0" sz="1600" spc="-10">
                <a:latin typeface="Tahoma"/>
                <a:cs typeface="Tahoma"/>
              </a:rPr>
              <a:t>este </a:t>
            </a:r>
            <a:r>
              <a:rPr dirty="0" sz="1600" spc="-5">
                <a:latin typeface="Tahoma"/>
                <a:cs typeface="Tahoma"/>
              </a:rPr>
              <a:t>apoi </a:t>
            </a:r>
            <a:r>
              <a:rPr dirty="0" sz="1600" spc="-10">
                <a:latin typeface="Tahoma"/>
                <a:cs typeface="Tahoma"/>
              </a:rPr>
              <a:t>criptată folosind </a:t>
            </a:r>
            <a:r>
              <a:rPr dirty="0" sz="1600" spc="-5">
                <a:latin typeface="Tahoma"/>
                <a:cs typeface="Tahoma"/>
              </a:rPr>
              <a:t>RSA şi </a:t>
            </a:r>
            <a:r>
              <a:rPr dirty="0" sz="1600" spc="-10">
                <a:latin typeface="Tahoma"/>
                <a:cs typeface="Tahoma"/>
              </a:rPr>
              <a:t>cheia </a:t>
            </a:r>
            <a:r>
              <a:rPr dirty="0" sz="1600" spc="-5">
                <a:latin typeface="Tahoma"/>
                <a:cs typeface="Tahoma"/>
              </a:rPr>
              <a:t>privată a expeditorului</a:t>
            </a:r>
            <a:r>
              <a:rPr dirty="0" sz="1600" spc="-5" b="1">
                <a:latin typeface="Tahoma"/>
                <a:cs typeface="Tahoma"/>
              </a:rPr>
              <a:t>.  </a:t>
            </a:r>
            <a:r>
              <a:rPr dirty="0" sz="1600" spc="-10" b="1">
                <a:latin typeface="Tahoma"/>
                <a:cs typeface="Tahoma"/>
              </a:rPr>
              <a:t>Mesajul original, suma </a:t>
            </a:r>
            <a:r>
              <a:rPr dirty="0" sz="1600" spc="-5" b="1">
                <a:latin typeface="Tahoma"/>
                <a:cs typeface="Tahoma"/>
              </a:rPr>
              <a:t>de de </a:t>
            </a:r>
            <a:r>
              <a:rPr dirty="0" sz="1600" spc="-10" b="1">
                <a:latin typeface="Tahoma"/>
                <a:cs typeface="Tahoma"/>
              </a:rPr>
              <a:t>control </a:t>
            </a:r>
            <a:r>
              <a:rPr dirty="0" sz="1600" spc="-5" b="1">
                <a:latin typeface="Tahoma"/>
                <a:cs typeface="Tahoma"/>
              </a:rPr>
              <a:t>MD5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versiunea </a:t>
            </a:r>
            <a:r>
              <a:rPr dirty="0" sz="1600" spc="-10" b="1">
                <a:latin typeface="Tahoma"/>
                <a:cs typeface="Tahoma"/>
              </a:rPr>
              <a:t>criptată </a:t>
            </a:r>
            <a:r>
              <a:rPr dirty="0" sz="1600" spc="-5" b="1">
                <a:latin typeface="Tahoma"/>
                <a:cs typeface="Tahoma"/>
              </a:rPr>
              <a:t>a </a:t>
            </a:r>
            <a:r>
              <a:rPr dirty="0" sz="1600" spc="-10" b="1">
                <a:latin typeface="Tahoma"/>
                <a:cs typeface="Tahoma"/>
              </a:rPr>
              <a:t>cheii </a:t>
            </a:r>
            <a:r>
              <a:rPr dirty="0" sz="1600" spc="-5" b="1">
                <a:latin typeface="Tahoma"/>
                <a:cs typeface="Tahoma"/>
              </a:rPr>
              <a:t>aleatoare  </a:t>
            </a:r>
            <a:r>
              <a:rPr dirty="0" sz="1600" spc="-10">
                <a:latin typeface="Tahoma"/>
                <a:cs typeface="Tahoma"/>
              </a:rPr>
              <a:t>sunt </a:t>
            </a:r>
            <a:r>
              <a:rPr dirty="0" sz="1600" spc="-5">
                <a:latin typeface="Tahoma"/>
                <a:cs typeface="Tahoma"/>
              </a:rPr>
              <a:t>apoi împachetate împreună şi </a:t>
            </a:r>
            <a:r>
              <a:rPr dirty="0" sz="1600" spc="-10">
                <a:latin typeface="Tahoma"/>
                <a:cs typeface="Tahoma"/>
              </a:rPr>
              <a:t>trimise </a:t>
            </a:r>
            <a:r>
              <a:rPr dirty="0" sz="1600" spc="-5">
                <a:latin typeface="Tahoma"/>
                <a:cs typeface="Tahoma"/>
              </a:rPr>
              <a:t>la destinatar. In </a:t>
            </a:r>
            <a:r>
              <a:rPr dirty="0" sz="1600" spc="-10">
                <a:latin typeface="Tahoma"/>
                <a:cs typeface="Tahoma"/>
              </a:rPr>
              <a:t>continuare vom rezuma </a:t>
            </a:r>
            <a:r>
              <a:rPr dirty="0" sz="1600" spc="-5">
                <a:latin typeface="Tahoma"/>
                <a:cs typeface="Tahoma"/>
              </a:rPr>
              <a:t>mesajul  complet </a:t>
            </a:r>
            <a:r>
              <a:rPr dirty="0" sz="1600" spc="-10">
                <a:latin typeface="Tahoma"/>
                <a:cs typeface="Tahoma"/>
              </a:rPr>
              <a:t>trimis </a:t>
            </a:r>
            <a:r>
              <a:rPr dirty="0" sz="1600" spc="-5">
                <a:latin typeface="Tahoma"/>
                <a:cs typeface="Tahoma"/>
              </a:rPr>
              <a:t>la</a:t>
            </a:r>
            <a:r>
              <a:rPr dirty="0" sz="1600" spc="5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destinatar</a:t>
            </a:r>
            <a:r>
              <a:rPr dirty="0" sz="1600" spc="-5" b="1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32384">
              <a:lnSpc>
                <a:spcPct val="100000"/>
              </a:lnSpc>
              <a:spcBef>
                <a:spcPts val="380"/>
              </a:spcBef>
            </a:pPr>
            <a:r>
              <a:rPr dirty="0" sz="1600" spc="-5" b="1">
                <a:latin typeface="Tahoma"/>
                <a:cs typeface="Tahoma"/>
              </a:rPr>
              <a:t>m+MD5(m+Ka)+E(Ka,Kprivata)</a:t>
            </a:r>
            <a:endParaRPr sz="1600">
              <a:latin typeface="Tahoma"/>
              <a:cs typeface="Tahoma"/>
            </a:endParaRPr>
          </a:p>
          <a:p>
            <a:pPr marL="12700" marR="304165" indent="19685">
              <a:lnSpc>
                <a:spcPts val="1920"/>
              </a:lnSpc>
              <a:spcBef>
                <a:spcPts val="450"/>
              </a:spcBef>
            </a:pPr>
            <a:r>
              <a:rPr dirty="0" sz="1600" spc="-5">
                <a:latin typeface="Tahoma"/>
                <a:cs typeface="Tahoma"/>
              </a:rPr>
              <a:t>unde </a:t>
            </a:r>
            <a:r>
              <a:rPr dirty="0" sz="1650" spc="-35" i="1">
                <a:latin typeface="Tahoma"/>
                <a:cs typeface="Tahoma"/>
              </a:rPr>
              <a:t>MD5(s) </a:t>
            </a:r>
            <a:r>
              <a:rPr dirty="0" sz="1600" spc="-10">
                <a:latin typeface="Tahoma"/>
                <a:cs typeface="Tahoma"/>
              </a:rPr>
              <a:t>reprezintă </a:t>
            </a:r>
            <a:r>
              <a:rPr dirty="0" sz="1600" spc="-5">
                <a:latin typeface="Tahoma"/>
                <a:cs typeface="Tahoma"/>
              </a:rPr>
              <a:t>aplicarea algoritmului </a:t>
            </a:r>
            <a:r>
              <a:rPr dirty="0" sz="1600" spc="-10">
                <a:latin typeface="Tahoma"/>
                <a:cs typeface="Tahoma"/>
              </a:rPr>
              <a:t>MD5 </a:t>
            </a:r>
            <a:r>
              <a:rPr dirty="0" sz="1600" spc="-5">
                <a:latin typeface="Tahoma"/>
                <a:cs typeface="Tahoma"/>
              </a:rPr>
              <a:t>asupra </a:t>
            </a:r>
            <a:r>
              <a:rPr dirty="0" sz="1600" spc="-10">
                <a:latin typeface="Tahoma"/>
                <a:cs typeface="Tahoma"/>
              </a:rPr>
              <a:t>textului </a:t>
            </a:r>
            <a:r>
              <a:rPr dirty="0" sz="1650" spc="-20" i="1">
                <a:latin typeface="Tahoma"/>
                <a:cs typeface="Tahoma"/>
              </a:rPr>
              <a:t>s</a:t>
            </a:r>
            <a:r>
              <a:rPr dirty="0" sz="1600" spc="-20">
                <a:latin typeface="Tahoma"/>
                <a:cs typeface="Tahoma"/>
              </a:rPr>
              <a:t>, </a:t>
            </a:r>
            <a:r>
              <a:rPr dirty="0" sz="1600" spc="-5">
                <a:latin typeface="Tahoma"/>
                <a:cs typeface="Tahoma"/>
              </a:rPr>
              <a:t>iar </a:t>
            </a:r>
            <a:r>
              <a:rPr dirty="0" sz="1650" spc="-35" i="1">
                <a:latin typeface="Tahoma"/>
                <a:cs typeface="Tahoma"/>
              </a:rPr>
              <a:t>a+b </a:t>
            </a:r>
            <a:r>
              <a:rPr dirty="0" sz="1600" spc="-10">
                <a:latin typeface="Tahoma"/>
                <a:cs typeface="Tahoma"/>
              </a:rPr>
              <a:t>reprezintă  </a:t>
            </a:r>
            <a:r>
              <a:rPr dirty="0" sz="1600" spc="-5">
                <a:latin typeface="Tahoma"/>
                <a:cs typeface="Tahoma"/>
              </a:rPr>
              <a:t>concatenarea </a:t>
            </a:r>
            <a:r>
              <a:rPr dirty="0" sz="1600" spc="-10">
                <a:latin typeface="Tahoma"/>
                <a:cs typeface="Tahoma"/>
              </a:rPr>
              <a:t>textelor </a:t>
            </a:r>
            <a:r>
              <a:rPr dirty="0" sz="1650" spc="-30" i="1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şi</a:t>
            </a:r>
            <a:r>
              <a:rPr dirty="0" sz="1600" spc="55">
                <a:latin typeface="Tahoma"/>
                <a:cs typeface="Tahoma"/>
              </a:rPr>
              <a:t> </a:t>
            </a:r>
            <a:r>
              <a:rPr dirty="0" sz="1650" spc="-15" i="1">
                <a:latin typeface="Tahoma"/>
                <a:cs typeface="Tahoma"/>
              </a:rPr>
              <a:t>b</a:t>
            </a:r>
            <a:r>
              <a:rPr dirty="0" sz="1600" spc="-15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12700" marR="134620">
              <a:lnSpc>
                <a:spcPct val="100000"/>
              </a:lnSpc>
              <a:spcBef>
                <a:spcPts val="325"/>
              </a:spcBef>
              <a:buClr>
                <a:srgbClr val="3333CC"/>
              </a:buClr>
              <a:buSzPct val="53125"/>
              <a:buFont typeface="Wingdings"/>
              <a:buChar char=""/>
              <a:tabLst>
                <a:tab pos="104775" algn="l"/>
              </a:tabLst>
            </a:pPr>
            <a:r>
              <a:rPr dirty="0" sz="1600" spc="-10">
                <a:latin typeface="Tahoma"/>
                <a:cs typeface="Tahoma"/>
              </a:rPr>
              <a:t>Destinatarul reface cheia </a:t>
            </a:r>
            <a:r>
              <a:rPr dirty="0" sz="1600" spc="-5">
                <a:latin typeface="Tahoma"/>
                <a:cs typeface="Tahoma"/>
              </a:rPr>
              <a:t>aleatoare </a:t>
            </a:r>
            <a:r>
              <a:rPr dirty="0" sz="1600" spc="-10">
                <a:latin typeface="Tahoma"/>
                <a:cs typeface="Tahoma"/>
              </a:rPr>
              <a:t>folosind cheia </a:t>
            </a:r>
            <a:r>
              <a:rPr dirty="0" sz="1600" spc="-5">
                <a:latin typeface="Tahoma"/>
                <a:cs typeface="Tahoma"/>
              </a:rPr>
              <a:t>publică RSA a expeditorului şi apoi  aplică </a:t>
            </a:r>
            <a:r>
              <a:rPr dirty="0" sz="1600" spc="-10">
                <a:latin typeface="Tahoma"/>
                <a:cs typeface="Tahoma"/>
              </a:rPr>
              <a:t>MD5 </a:t>
            </a:r>
            <a:r>
              <a:rPr dirty="0" sz="1600" spc="-5">
                <a:latin typeface="Tahoma"/>
                <a:cs typeface="Tahoma"/>
              </a:rPr>
              <a:t>asupra concatenării acestei </a:t>
            </a:r>
            <a:r>
              <a:rPr dirty="0" sz="1600" spc="-10">
                <a:latin typeface="Tahoma"/>
                <a:cs typeface="Tahoma"/>
              </a:rPr>
              <a:t>chei aleatoare </a:t>
            </a:r>
            <a:r>
              <a:rPr dirty="0" sz="1600" spc="-5">
                <a:latin typeface="Tahoma"/>
                <a:cs typeface="Tahoma"/>
              </a:rPr>
              <a:t>cu corpul mesajului. </a:t>
            </a:r>
            <a:r>
              <a:rPr dirty="0" sz="1600" spc="-10">
                <a:latin typeface="Tahoma"/>
                <a:cs typeface="Tahoma"/>
              </a:rPr>
              <a:t>Dacă rezultatul  corespunde sumei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 trimisă </a:t>
            </a:r>
            <a:r>
              <a:rPr dirty="0" sz="1600" spc="-5">
                <a:latin typeface="Tahoma"/>
                <a:cs typeface="Tahoma"/>
              </a:rPr>
              <a:t>împreună cu </a:t>
            </a:r>
            <a:r>
              <a:rPr dirty="0" sz="1600" spc="-10">
                <a:latin typeface="Tahoma"/>
                <a:cs typeface="Tahoma"/>
              </a:rPr>
              <a:t>mesajul </a:t>
            </a:r>
            <a:r>
              <a:rPr dirty="0" sz="1600" spc="-5">
                <a:latin typeface="Tahoma"/>
                <a:cs typeface="Tahoma"/>
              </a:rPr>
              <a:t>atunci </a:t>
            </a:r>
            <a:r>
              <a:rPr dirty="0" sz="1600" spc="-10">
                <a:latin typeface="Tahoma"/>
                <a:cs typeface="Tahoma"/>
              </a:rPr>
              <a:t>acesta </a:t>
            </a:r>
            <a:r>
              <a:rPr dirty="0" sz="1600" spc="-5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fost trimis </a:t>
            </a:r>
            <a:r>
              <a:rPr dirty="0" sz="1600" spc="-5">
                <a:latin typeface="Tahoma"/>
                <a:cs typeface="Tahoma"/>
              </a:rPr>
              <a:t>de  </a:t>
            </a:r>
            <a:r>
              <a:rPr dirty="0" sz="1600" spc="-10">
                <a:latin typeface="Tahoma"/>
                <a:cs typeface="Tahoma"/>
              </a:rPr>
              <a:t>către </a:t>
            </a:r>
            <a:r>
              <a:rPr dirty="0" sz="1600" spc="-5">
                <a:latin typeface="Tahoma"/>
                <a:cs typeface="Tahoma"/>
              </a:rPr>
              <a:t>participantul </a:t>
            </a:r>
            <a:r>
              <a:rPr dirty="0" sz="1600" spc="-10">
                <a:latin typeface="Tahoma"/>
                <a:cs typeface="Tahoma"/>
              </a:rPr>
              <a:t>care </a:t>
            </a:r>
            <a:r>
              <a:rPr dirty="0" sz="1600" spc="-5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generat cheia</a:t>
            </a:r>
            <a:r>
              <a:rPr dirty="0" sz="1600" spc="4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aleatoare.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854709"/>
            <a:ext cx="68243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Asigurarea integrității mesajelor </a:t>
            </a:r>
            <a:r>
              <a:rPr dirty="0" sz="2000" spc="-5"/>
              <a:t>prin </a:t>
            </a:r>
            <a:r>
              <a:rPr dirty="0" sz="2000"/>
              <a:t>MD5 </a:t>
            </a:r>
            <a:r>
              <a:rPr dirty="0" sz="2000" spc="-5"/>
              <a:t>cu semnătura</a:t>
            </a:r>
            <a:r>
              <a:rPr dirty="0" sz="2000" spc="-70"/>
              <a:t> </a:t>
            </a:r>
            <a:r>
              <a:rPr dirty="0" sz="2000"/>
              <a:t>RSA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1261617" y="1938273"/>
            <a:ext cx="7581900" cy="3927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556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ahoma"/>
                <a:cs typeface="Tahoma"/>
              </a:rPr>
              <a:t>A doua metodă(mai simpla) ce </a:t>
            </a:r>
            <a:r>
              <a:rPr dirty="0" sz="1600" spc="-10">
                <a:latin typeface="Tahoma"/>
                <a:cs typeface="Tahoma"/>
              </a:rPr>
              <a:t>foloseşte MD5 </a:t>
            </a:r>
            <a:r>
              <a:rPr dirty="0" sz="1600" spc="-5">
                <a:latin typeface="Tahoma"/>
                <a:cs typeface="Tahoma"/>
              </a:rPr>
              <a:t>împreună cu RSA </a:t>
            </a:r>
            <a:r>
              <a:rPr dirty="0" sz="1600" spc="-10">
                <a:latin typeface="Tahoma"/>
                <a:cs typeface="Tahoma"/>
              </a:rPr>
              <a:t>funcţionează  astfel:</a:t>
            </a:r>
            <a:endParaRPr sz="16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19100" algn="l"/>
                <a:tab pos="419734" algn="l"/>
                <a:tab pos="6626225" algn="l"/>
              </a:tabLst>
            </a:pPr>
            <a:r>
              <a:rPr dirty="0"/>
              <a:t>	</a:t>
            </a:r>
            <a:r>
              <a:rPr dirty="0" sz="1600" spc="-5">
                <a:latin typeface="Tahoma"/>
                <a:cs typeface="Tahoma"/>
              </a:rPr>
              <a:t>Expeditorul aplică </a:t>
            </a:r>
            <a:r>
              <a:rPr dirty="0" sz="1600" spc="-10">
                <a:latin typeface="Tahoma"/>
                <a:cs typeface="Tahoma"/>
              </a:rPr>
              <a:t>MD5 </a:t>
            </a:r>
            <a:r>
              <a:rPr dirty="0" sz="1600" spc="-5">
                <a:latin typeface="Tahoma"/>
                <a:cs typeface="Tahoma"/>
              </a:rPr>
              <a:t>asupra mesajului original </a:t>
            </a:r>
            <a:r>
              <a:rPr dirty="0" sz="1600">
                <a:latin typeface="Tahoma"/>
                <a:cs typeface="Tahoma"/>
              </a:rPr>
              <a:t>pe </a:t>
            </a:r>
            <a:r>
              <a:rPr dirty="0" sz="1600" spc="-10">
                <a:latin typeface="Tahoma"/>
                <a:cs typeface="Tahoma"/>
              </a:rPr>
              <a:t>care </a:t>
            </a:r>
            <a:r>
              <a:rPr dirty="0" sz="1600" spc="-5">
                <a:latin typeface="Tahoma"/>
                <a:cs typeface="Tahoma"/>
              </a:rPr>
              <a:t>doreşte </a:t>
            </a:r>
            <a:r>
              <a:rPr dirty="0" sz="1600">
                <a:latin typeface="Tahoma"/>
                <a:cs typeface="Tahoma"/>
              </a:rPr>
              <a:t>să-l </a:t>
            </a:r>
            <a:r>
              <a:rPr dirty="0" sz="1600" spc="-10">
                <a:latin typeface="Tahoma"/>
                <a:cs typeface="Tahoma"/>
              </a:rPr>
              <a:t>protejeze,  producând suma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 MD5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00" spc="-10">
                <a:latin typeface="Tahoma"/>
                <a:cs typeface="Tahoma"/>
              </a:rPr>
              <a:t>semnează </a:t>
            </a:r>
            <a:r>
              <a:rPr dirty="0" sz="1600" spc="-5">
                <a:latin typeface="Tahoma"/>
                <a:cs typeface="Tahoma"/>
              </a:rPr>
              <a:t>această </a:t>
            </a:r>
            <a:r>
              <a:rPr dirty="0" sz="1600" spc="-10">
                <a:latin typeface="Tahoma"/>
                <a:cs typeface="Tahoma"/>
              </a:rPr>
              <a:t>sumă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 </a:t>
            </a:r>
            <a:r>
              <a:rPr dirty="0" sz="1600" spc="-5">
                <a:latin typeface="Tahoma"/>
                <a:cs typeface="Tahoma"/>
              </a:rPr>
              <a:t>cu </a:t>
            </a:r>
            <a:r>
              <a:rPr dirty="0" sz="1600" spc="-10">
                <a:latin typeface="Tahoma"/>
                <a:cs typeface="Tahoma"/>
              </a:rPr>
              <a:t>cheia  </a:t>
            </a:r>
            <a:r>
              <a:rPr dirty="0" sz="1600" spc="-5">
                <a:latin typeface="Tahoma"/>
                <a:cs typeface="Tahoma"/>
              </a:rPr>
              <a:t>sa privata(propria sa </a:t>
            </a:r>
            <a:r>
              <a:rPr dirty="0" sz="1600" spc="-10">
                <a:latin typeface="Tahoma"/>
                <a:cs typeface="Tahoma"/>
              </a:rPr>
              <a:t>cheie </a:t>
            </a:r>
            <a:r>
              <a:rPr dirty="0" sz="1600" spc="-5">
                <a:latin typeface="Tahoma"/>
                <a:cs typeface="Tahoma"/>
              </a:rPr>
              <a:t>RSA). </a:t>
            </a:r>
            <a:r>
              <a:rPr dirty="0" sz="1600" spc="-10">
                <a:latin typeface="Tahoma"/>
                <a:cs typeface="Tahoma"/>
              </a:rPr>
              <a:t>După cum </a:t>
            </a:r>
            <a:r>
              <a:rPr dirty="0" sz="1600" spc="-5">
                <a:latin typeface="Tahoma"/>
                <a:cs typeface="Tahoma"/>
              </a:rPr>
              <a:t>se </a:t>
            </a:r>
            <a:r>
              <a:rPr dirty="0" sz="1600" spc="-10">
                <a:latin typeface="Tahoma"/>
                <a:cs typeface="Tahoma"/>
              </a:rPr>
              <a:t>vede, </a:t>
            </a:r>
            <a:r>
              <a:rPr dirty="0" sz="1600" spc="-5">
                <a:latin typeface="Tahoma"/>
                <a:cs typeface="Tahoma"/>
              </a:rPr>
              <a:t>expeditorul nu </a:t>
            </a:r>
            <a:r>
              <a:rPr dirty="0" sz="1600" spc="-10">
                <a:latin typeface="Tahoma"/>
                <a:cs typeface="Tahoma"/>
              </a:rPr>
              <a:t>semnează  </a:t>
            </a:r>
            <a:r>
              <a:rPr dirty="0" sz="1600" spc="-5">
                <a:latin typeface="Tahoma"/>
                <a:cs typeface="Tahoma"/>
              </a:rPr>
              <a:t>întregul mesaj ci doar </a:t>
            </a:r>
            <a:r>
              <a:rPr dirty="0" sz="1600" spc="-10">
                <a:latin typeface="Tahoma"/>
                <a:cs typeface="Tahoma"/>
              </a:rPr>
              <a:t>suma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control. </a:t>
            </a:r>
            <a:r>
              <a:rPr dirty="0" sz="1600" spc="-5">
                <a:latin typeface="Tahoma"/>
                <a:cs typeface="Tahoma"/>
              </a:rPr>
              <a:t>Se </a:t>
            </a:r>
            <a:r>
              <a:rPr dirty="0" sz="1600" spc="-10">
                <a:latin typeface="Tahoma"/>
                <a:cs typeface="Tahoma"/>
              </a:rPr>
              <a:t>transmite </a:t>
            </a:r>
            <a:r>
              <a:rPr dirty="0" sz="1600" spc="-5">
                <a:latin typeface="Tahoma"/>
                <a:cs typeface="Tahoma"/>
              </a:rPr>
              <a:t>apoi mesajul original, </a:t>
            </a:r>
            <a:r>
              <a:rPr dirty="0" sz="1600" spc="-10">
                <a:latin typeface="Tahoma"/>
                <a:cs typeface="Tahoma"/>
              </a:rPr>
              <a:t>suma  </a:t>
            </a:r>
            <a:r>
              <a:rPr dirty="0" sz="1600" spc="-5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 MD5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00" spc="-10">
                <a:latin typeface="Tahoma"/>
                <a:cs typeface="Tahoma"/>
              </a:rPr>
              <a:t>semnătura </a:t>
            </a:r>
            <a:r>
              <a:rPr dirty="0" sz="1600" spc="-5">
                <a:latin typeface="Tahoma"/>
                <a:cs typeface="Tahoma"/>
              </a:rPr>
              <a:t>RSA </a:t>
            </a:r>
            <a:r>
              <a:rPr dirty="0" sz="1600" spc="-10">
                <a:latin typeface="Tahoma"/>
                <a:cs typeface="Tahoma"/>
              </a:rPr>
              <a:t>pentru suma </a:t>
            </a:r>
            <a:r>
              <a:rPr dirty="0" sz="1600" spc="-5">
                <a:latin typeface="Tahoma"/>
                <a:cs typeface="Tahoma"/>
              </a:rPr>
              <a:t>de</a:t>
            </a:r>
            <a:r>
              <a:rPr dirty="0" sz="1600" spc="2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control</a:t>
            </a:r>
            <a:r>
              <a:rPr dirty="0" sz="1600" spc="5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transmisă.	Folosind  notaţia </a:t>
            </a:r>
            <a:r>
              <a:rPr dirty="0" sz="1600" spc="-5">
                <a:latin typeface="Tahoma"/>
                <a:cs typeface="Tahoma"/>
              </a:rPr>
              <a:t>de mai </a:t>
            </a:r>
            <a:r>
              <a:rPr dirty="0" sz="1600" spc="-10">
                <a:latin typeface="Tahoma"/>
                <a:cs typeface="Tahoma"/>
              </a:rPr>
              <a:t>sus, </a:t>
            </a:r>
            <a:r>
              <a:rPr dirty="0" sz="1600" spc="-5">
                <a:latin typeface="Tahoma"/>
                <a:cs typeface="Tahoma"/>
              </a:rPr>
              <a:t>aceasta </a:t>
            </a:r>
            <a:r>
              <a:rPr dirty="0" sz="1600" spc="-10">
                <a:latin typeface="Tahoma"/>
                <a:cs typeface="Tahoma"/>
              </a:rPr>
              <a:t>înseamnă </a:t>
            </a:r>
            <a:r>
              <a:rPr dirty="0" sz="1600" spc="-5">
                <a:latin typeface="Tahoma"/>
                <a:cs typeface="Tahoma"/>
              </a:rPr>
              <a:t>că expeditorul</a:t>
            </a:r>
            <a:r>
              <a:rPr dirty="0" sz="1600" spc="8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transmite: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ahoma"/>
                <a:cs typeface="Tahoma"/>
              </a:rPr>
              <a:t>m + MD5(m) +</a:t>
            </a:r>
            <a:r>
              <a:rPr dirty="0" sz="1600" spc="4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E(MD5(m),Kprivata).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marR="17208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>
                <a:latin typeface="Tahoma"/>
                <a:cs typeface="Tahoma"/>
              </a:rPr>
              <a:t>Destinatarul verifică </a:t>
            </a:r>
            <a:r>
              <a:rPr dirty="0" sz="1600" spc="-5">
                <a:latin typeface="Tahoma"/>
                <a:cs typeface="Tahoma"/>
              </a:rPr>
              <a:t>mesajul, asigurându-se că </a:t>
            </a:r>
            <a:r>
              <a:rPr dirty="0" sz="1600" spc="-10">
                <a:latin typeface="Tahoma"/>
                <a:cs typeface="Tahoma"/>
              </a:rPr>
              <a:t>semnătura este corectă, prin  </a:t>
            </a:r>
            <a:r>
              <a:rPr dirty="0" sz="1600" spc="-5">
                <a:latin typeface="Tahoma"/>
                <a:cs typeface="Tahoma"/>
              </a:rPr>
              <a:t>decriptarea </a:t>
            </a:r>
            <a:r>
              <a:rPr dirty="0" sz="1600" spc="-10">
                <a:latin typeface="Tahoma"/>
                <a:cs typeface="Tahoma"/>
              </a:rPr>
              <a:t>semnăturii cu cheia </a:t>
            </a:r>
            <a:r>
              <a:rPr dirty="0" sz="1600" spc="-5">
                <a:latin typeface="Tahoma"/>
                <a:cs typeface="Tahoma"/>
              </a:rPr>
              <a:t>publică a expeditorului </a:t>
            </a:r>
            <a:r>
              <a:rPr dirty="0" sz="1600" spc="-10">
                <a:latin typeface="Tahoma"/>
                <a:cs typeface="Tahoma"/>
              </a:rPr>
              <a:t>şi </a:t>
            </a:r>
            <a:r>
              <a:rPr dirty="0" sz="1600" spc="-5">
                <a:latin typeface="Tahoma"/>
                <a:cs typeface="Tahoma"/>
              </a:rPr>
              <a:t>comparând </a:t>
            </a:r>
            <a:r>
              <a:rPr dirty="0" sz="1600" spc="-10">
                <a:latin typeface="Tahoma"/>
                <a:cs typeface="Tahoma"/>
              </a:rPr>
              <a:t>rezultatul  </a:t>
            </a:r>
            <a:r>
              <a:rPr dirty="0" sz="1600" spc="-5">
                <a:latin typeface="Tahoma"/>
                <a:cs typeface="Tahoma"/>
              </a:rPr>
              <a:t>cu </a:t>
            </a:r>
            <a:r>
              <a:rPr dirty="0" sz="1600" spc="-10">
                <a:latin typeface="Tahoma"/>
                <a:cs typeface="Tahoma"/>
              </a:rPr>
              <a:t>suma </a:t>
            </a:r>
            <a:r>
              <a:rPr dirty="0" sz="1600" spc="-5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control MD5 trimisă </a:t>
            </a:r>
            <a:r>
              <a:rPr dirty="0" sz="1600" spc="-5">
                <a:latin typeface="Tahoma"/>
                <a:cs typeface="Tahoma"/>
              </a:rPr>
              <a:t>împreună cu </a:t>
            </a:r>
            <a:r>
              <a:rPr dirty="0" sz="1600" spc="-10">
                <a:latin typeface="Tahoma"/>
                <a:cs typeface="Tahoma"/>
              </a:rPr>
              <a:t>mesajul. </a:t>
            </a:r>
            <a:r>
              <a:rPr dirty="0" sz="1600" spc="-5">
                <a:latin typeface="Tahoma"/>
                <a:cs typeface="Tahoma"/>
              </a:rPr>
              <a:t>Acestea două </a:t>
            </a:r>
            <a:r>
              <a:rPr dirty="0" sz="1600" spc="-10">
                <a:latin typeface="Tahoma"/>
                <a:cs typeface="Tahoma"/>
              </a:rPr>
              <a:t>trebuie să  fie</a:t>
            </a:r>
            <a:r>
              <a:rPr dirty="0" sz="1600" spc="-5">
                <a:latin typeface="Tahoma"/>
                <a:cs typeface="Tahoma"/>
              </a:rPr>
              <a:t> egale.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5662" y="1083309"/>
            <a:ext cx="75457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ahoma"/>
                <a:cs typeface="Tahoma"/>
              </a:rPr>
              <a:t>Folosirea semnăturilor digitale pentru distribuirea</a:t>
            </a:r>
            <a:r>
              <a:rPr dirty="0" sz="2000" spc="-4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cheilor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617" y="1862073"/>
            <a:ext cx="7608570" cy="4464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>
                <a:latin typeface="Tahoma"/>
                <a:cs typeface="Tahoma"/>
              </a:rPr>
              <a:t>Semnăturile </a:t>
            </a:r>
            <a:r>
              <a:rPr dirty="0" sz="1600" spc="-5">
                <a:latin typeface="Tahoma"/>
                <a:cs typeface="Tahoma"/>
              </a:rPr>
              <a:t>digitale pot fi </a:t>
            </a:r>
            <a:r>
              <a:rPr dirty="0" sz="1600" spc="-10">
                <a:latin typeface="Tahoma"/>
                <a:cs typeface="Tahoma"/>
              </a:rPr>
              <a:t>folosite pentru construirea </a:t>
            </a:r>
            <a:r>
              <a:rPr dirty="0" sz="1600" spc="-5">
                <a:latin typeface="Tahoma"/>
                <a:cs typeface="Tahoma"/>
              </a:rPr>
              <a:t>unei </a:t>
            </a:r>
            <a:r>
              <a:rPr dirty="0" sz="1600" spc="-10">
                <a:latin typeface="Tahoma"/>
                <a:cs typeface="Tahoma"/>
              </a:rPr>
              <a:t>reţele </a:t>
            </a:r>
            <a:r>
              <a:rPr dirty="0" sz="1600" spc="-5">
                <a:latin typeface="Tahoma"/>
                <a:cs typeface="Tahoma"/>
              </a:rPr>
              <a:t>de</a:t>
            </a:r>
            <a:r>
              <a:rPr dirty="0" sz="1600" spc="17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încredere</a:t>
            </a:r>
            <a:endParaRPr sz="16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ahoma"/>
                <a:cs typeface="Tahoma"/>
              </a:rPr>
              <a:t>prin care </a:t>
            </a:r>
            <a:r>
              <a:rPr dirty="0" sz="1600" spc="-10">
                <a:latin typeface="Tahoma"/>
                <a:cs typeface="Tahoma"/>
              </a:rPr>
              <a:t>să fie distribuite cheile, ca </a:t>
            </a: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>
                <a:latin typeface="Tahoma"/>
                <a:cs typeface="Tahoma"/>
              </a:rPr>
              <a:t>alternativă la </a:t>
            </a:r>
            <a:r>
              <a:rPr dirty="0" sz="1600" spc="-5">
                <a:latin typeface="Tahoma"/>
                <a:cs typeface="Tahoma"/>
              </a:rPr>
              <a:t>o ierarhie</a:t>
            </a:r>
            <a:r>
              <a:rPr dirty="0" sz="1600" spc="14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strictă</a:t>
            </a:r>
            <a:endParaRPr sz="1600">
              <a:latin typeface="Tahoma"/>
              <a:cs typeface="Tahoma"/>
            </a:endParaRPr>
          </a:p>
          <a:p>
            <a:pPr marL="355600" marR="5080" indent="-342900">
              <a:lnSpc>
                <a:spcPct val="98500"/>
              </a:lnSpc>
              <a:spcBef>
                <a:spcPts val="3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>
                <a:latin typeface="Tahoma"/>
                <a:cs typeface="Tahoma"/>
              </a:rPr>
              <a:t>Pentru </a:t>
            </a:r>
            <a:r>
              <a:rPr dirty="0" sz="1600" spc="-5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începe, </a:t>
            </a:r>
            <a:r>
              <a:rPr dirty="0" sz="1600" spc="-5">
                <a:latin typeface="Tahoma"/>
                <a:cs typeface="Tahoma"/>
              </a:rPr>
              <a:t>participanţii </a:t>
            </a:r>
            <a:r>
              <a:rPr dirty="0" sz="1650" spc="-35" i="1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50" spc="-35" i="1">
                <a:latin typeface="Tahoma"/>
                <a:cs typeface="Tahoma"/>
              </a:rPr>
              <a:t>B </a:t>
            </a:r>
            <a:r>
              <a:rPr dirty="0" sz="1600" spc="-5">
                <a:latin typeface="Tahoma"/>
                <a:cs typeface="Tahoma"/>
              </a:rPr>
              <a:t>schimbă </a:t>
            </a:r>
            <a:r>
              <a:rPr dirty="0" sz="1600" spc="-10">
                <a:latin typeface="Tahoma"/>
                <a:cs typeface="Tahoma"/>
              </a:rPr>
              <a:t>cheile </a:t>
            </a:r>
            <a:r>
              <a:rPr dirty="0" sz="1600" spc="-5">
                <a:latin typeface="Tahoma"/>
                <a:cs typeface="Tahoma"/>
              </a:rPr>
              <a:t>publice în </a:t>
            </a:r>
            <a:r>
              <a:rPr dirty="0" sz="1600" spc="-10">
                <a:latin typeface="Tahoma"/>
                <a:cs typeface="Tahoma"/>
              </a:rPr>
              <a:t>timp </a:t>
            </a:r>
            <a:r>
              <a:rPr dirty="0" sz="1600" spc="-5">
                <a:latin typeface="Tahoma"/>
                <a:cs typeface="Tahoma"/>
              </a:rPr>
              <a:t>ce </a:t>
            </a:r>
            <a:r>
              <a:rPr dirty="0" sz="1600" spc="-10">
                <a:latin typeface="Tahoma"/>
                <a:cs typeface="Tahoma"/>
              </a:rPr>
              <a:t>sunt </a:t>
            </a:r>
            <a:r>
              <a:rPr dirty="0" sz="1600" spc="-5">
                <a:latin typeface="Tahoma"/>
                <a:cs typeface="Tahoma"/>
              </a:rPr>
              <a:t>în  aceeaşi </a:t>
            </a:r>
            <a:r>
              <a:rPr dirty="0" sz="1600" spc="-10">
                <a:latin typeface="Tahoma"/>
                <a:cs typeface="Tahoma"/>
              </a:rPr>
              <a:t>cameră, </a:t>
            </a:r>
            <a:r>
              <a:rPr dirty="0" sz="1600" spc="-5">
                <a:latin typeface="Tahoma"/>
                <a:cs typeface="Tahoma"/>
              </a:rPr>
              <a:t>adică pot să </a:t>
            </a:r>
            <a:r>
              <a:rPr dirty="0" sz="1600" spc="-10">
                <a:latin typeface="Tahoma"/>
                <a:cs typeface="Tahoma"/>
              </a:rPr>
              <a:t>verifice că, cheile corespund </a:t>
            </a:r>
            <a:r>
              <a:rPr dirty="0" sz="1600" spc="-5">
                <a:latin typeface="Tahoma"/>
                <a:cs typeface="Tahoma"/>
              </a:rPr>
              <a:t>într-adevăr </a:t>
            </a:r>
            <a:r>
              <a:rPr dirty="0" sz="1600" spc="-10">
                <a:latin typeface="Tahoma"/>
                <a:cs typeface="Tahoma"/>
              </a:rPr>
              <a:t>identităţii  persoanelor respective. Mai </a:t>
            </a:r>
            <a:r>
              <a:rPr dirty="0" sz="1600" spc="-5">
                <a:latin typeface="Tahoma"/>
                <a:cs typeface="Tahoma"/>
              </a:rPr>
              <a:t>târziu, </a:t>
            </a:r>
            <a:r>
              <a:rPr dirty="0" sz="1650" spc="-35" i="1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schimbă </a:t>
            </a:r>
            <a:r>
              <a:rPr dirty="0" sz="1600" spc="-10">
                <a:latin typeface="Tahoma"/>
                <a:cs typeface="Tahoma"/>
              </a:rPr>
              <a:t>cheia </a:t>
            </a:r>
            <a:r>
              <a:rPr dirty="0" sz="1600" spc="-5">
                <a:latin typeface="Tahoma"/>
                <a:cs typeface="Tahoma"/>
              </a:rPr>
              <a:t>publică cu </a:t>
            </a:r>
            <a:r>
              <a:rPr dirty="0" sz="1650" spc="-20" i="1">
                <a:latin typeface="Tahoma"/>
                <a:cs typeface="Tahoma"/>
              </a:rPr>
              <a:t>C</a:t>
            </a:r>
            <a:r>
              <a:rPr dirty="0" sz="1600" spc="-20">
                <a:latin typeface="Tahoma"/>
                <a:cs typeface="Tahoma"/>
              </a:rPr>
              <a:t>. </a:t>
            </a:r>
            <a:r>
              <a:rPr dirty="0" sz="1650" spc="-35" i="1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poate </a:t>
            </a:r>
            <a:r>
              <a:rPr dirty="0" sz="1600" spc="-10">
                <a:latin typeface="Tahoma"/>
                <a:cs typeface="Tahoma"/>
              </a:rPr>
              <a:t>folosi  </a:t>
            </a:r>
            <a:r>
              <a:rPr dirty="0" sz="1600" spc="-5">
                <a:latin typeface="Tahoma"/>
                <a:cs typeface="Tahoma"/>
              </a:rPr>
              <a:t>acum propria sa </a:t>
            </a:r>
            <a:r>
              <a:rPr dirty="0" sz="1600" spc="-10">
                <a:latin typeface="Tahoma"/>
                <a:cs typeface="Tahoma"/>
              </a:rPr>
              <a:t>cheie </a:t>
            </a:r>
            <a:r>
              <a:rPr dirty="0" sz="1600" spc="-5">
                <a:latin typeface="Tahoma"/>
                <a:cs typeface="Tahoma"/>
              </a:rPr>
              <a:t>privată </a:t>
            </a:r>
            <a:r>
              <a:rPr dirty="0" sz="1600" spc="-10">
                <a:latin typeface="Tahoma"/>
                <a:cs typeface="Tahoma"/>
              </a:rPr>
              <a:t>pentru </a:t>
            </a:r>
            <a:r>
              <a:rPr dirty="0" sz="1600" spc="-5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semna cheia </a:t>
            </a:r>
            <a:r>
              <a:rPr dirty="0" sz="1600" spc="-5">
                <a:latin typeface="Tahoma"/>
                <a:cs typeface="Tahoma"/>
              </a:rPr>
              <a:t>publică a lui </a:t>
            </a:r>
            <a:r>
              <a:rPr dirty="0" sz="1650" spc="-35" i="1">
                <a:latin typeface="Tahoma"/>
                <a:cs typeface="Tahoma"/>
              </a:rPr>
              <a:t>C </a:t>
            </a:r>
            <a:r>
              <a:rPr dirty="0" sz="1600" spc="-5">
                <a:latin typeface="Tahoma"/>
                <a:cs typeface="Tahoma"/>
              </a:rPr>
              <a:t>şi să o </a:t>
            </a:r>
            <a:r>
              <a:rPr dirty="0" sz="1600" spc="-10">
                <a:latin typeface="Tahoma"/>
                <a:cs typeface="Tahoma"/>
              </a:rPr>
              <a:t>trimită  </a:t>
            </a:r>
            <a:r>
              <a:rPr dirty="0" sz="1600" spc="-5">
                <a:latin typeface="Tahoma"/>
                <a:cs typeface="Tahoma"/>
              </a:rPr>
              <a:t>lui </a:t>
            </a:r>
            <a:r>
              <a:rPr dirty="0" sz="1650" spc="-20" i="1">
                <a:latin typeface="Tahoma"/>
                <a:cs typeface="Tahoma"/>
              </a:rPr>
              <a:t>B</a:t>
            </a:r>
            <a:r>
              <a:rPr dirty="0" sz="1600" spc="-20">
                <a:latin typeface="Tahoma"/>
                <a:cs typeface="Tahoma"/>
              </a:rPr>
              <a:t>. </a:t>
            </a:r>
            <a:r>
              <a:rPr dirty="0" sz="1600" spc="-5">
                <a:latin typeface="Tahoma"/>
                <a:cs typeface="Tahoma"/>
              </a:rPr>
              <a:t>Cu </a:t>
            </a:r>
            <a:r>
              <a:rPr dirty="0" sz="1600" spc="-10">
                <a:latin typeface="Tahoma"/>
                <a:cs typeface="Tahoma"/>
              </a:rPr>
              <a:t>alte cuvinte, </a:t>
            </a:r>
            <a:r>
              <a:rPr dirty="0" sz="1650" spc="-35" i="1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trimite </a:t>
            </a:r>
            <a:r>
              <a:rPr dirty="0" sz="1600" spc="-5">
                <a:latin typeface="Tahoma"/>
                <a:cs typeface="Tahoma"/>
              </a:rPr>
              <a:t>un mesaj </a:t>
            </a:r>
            <a:r>
              <a:rPr dirty="0" sz="1600" spc="-10">
                <a:latin typeface="Tahoma"/>
                <a:cs typeface="Tahoma"/>
              </a:rPr>
              <a:t>care spune </a:t>
            </a:r>
            <a:r>
              <a:rPr dirty="0" sz="1600" spc="-5">
                <a:latin typeface="Tahoma"/>
                <a:cs typeface="Tahoma"/>
              </a:rPr>
              <a:t>" Am </a:t>
            </a:r>
            <a:r>
              <a:rPr dirty="0" sz="1600" spc="-10">
                <a:latin typeface="Tahoma"/>
                <a:cs typeface="Tahoma"/>
              </a:rPr>
              <a:t>fost </a:t>
            </a:r>
            <a:r>
              <a:rPr dirty="0" sz="1600" spc="-5">
                <a:latin typeface="Tahoma"/>
                <a:cs typeface="Tahoma"/>
              </a:rPr>
              <a:t>în aceeaşi </a:t>
            </a:r>
            <a:r>
              <a:rPr dirty="0" sz="1600" spc="-10">
                <a:latin typeface="Tahoma"/>
                <a:cs typeface="Tahoma"/>
              </a:rPr>
              <a:t>cameră  cu </a:t>
            </a:r>
            <a:r>
              <a:rPr dirty="0" sz="1650" spc="-35" i="1">
                <a:latin typeface="Tahoma"/>
                <a:cs typeface="Tahoma"/>
              </a:rPr>
              <a:t>C </a:t>
            </a:r>
            <a:r>
              <a:rPr dirty="0" sz="1600" spc="-10">
                <a:latin typeface="Tahoma"/>
                <a:cs typeface="Tahoma"/>
              </a:rPr>
              <a:t>şi certific </a:t>
            </a:r>
            <a:r>
              <a:rPr dirty="0" sz="1600" spc="-5">
                <a:latin typeface="Tahoma"/>
                <a:cs typeface="Tahoma"/>
              </a:rPr>
              <a:t>faptul </a:t>
            </a:r>
            <a:r>
              <a:rPr dirty="0" sz="1600" spc="-10">
                <a:latin typeface="Tahoma"/>
                <a:cs typeface="Tahoma"/>
              </a:rPr>
              <a:t>că </a:t>
            </a:r>
            <a:r>
              <a:rPr dirty="0" sz="1600" spc="-5">
                <a:latin typeface="Tahoma"/>
                <a:cs typeface="Tahoma"/>
              </a:rPr>
              <a:t>aceasta </a:t>
            </a:r>
            <a:r>
              <a:rPr dirty="0" sz="1600" spc="-10">
                <a:latin typeface="Tahoma"/>
                <a:cs typeface="Tahoma"/>
              </a:rPr>
              <a:t>este cheia </a:t>
            </a:r>
            <a:r>
              <a:rPr dirty="0" sz="1600" spc="-5">
                <a:latin typeface="Tahoma"/>
                <a:cs typeface="Tahoma"/>
              </a:rPr>
              <a:t>publică a lui </a:t>
            </a:r>
            <a:r>
              <a:rPr dirty="0" sz="1650" spc="-20" i="1">
                <a:latin typeface="Tahoma"/>
                <a:cs typeface="Tahoma"/>
              </a:rPr>
              <a:t>C</a:t>
            </a:r>
            <a:r>
              <a:rPr dirty="0" sz="1600" spc="-20">
                <a:latin typeface="Tahoma"/>
                <a:cs typeface="Tahoma"/>
              </a:rPr>
              <a:t>"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00">
                <a:latin typeface="Tahoma"/>
                <a:cs typeface="Tahoma"/>
              </a:rPr>
              <a:t>apoi </a:t>
            </a:r>
            <a:r>
              <a:rPr dirty="0" sz="1600" spc="-10">
                <a:latin typeface="Tahoma"/>
                <a:cs typeface="Tahoma"/>
              </a:rPr>
              <a:t>semnează  </a:t>
            </a:r>
            <a:r>
              <a:rPr dirty="0" sz="1600" spc="-5">
                <a:latin typeface="Tahoma"/>
                <a:cs typeface="Tahoma"/>
              </a:rPr>
              <a:t>mesajul </a:t>
            </a:r>
            <a:r>
              <a:rPr dirty="0" sz="1600" spc="-10">
                <a:latin typeface="Tahoma"/>
                <a:cs typeface="Tahoma"/>
              </a:rPr>
              <a:t>folosind </a:t>
            </a:r>
            <a:r>
              <a:rPr dirty="0" sz="1600" spc="-5">
                <a:latin typeface="Tahoma"/>
                <a:cs typeface="Tahoma"/>
              </a:rPr>
              <a:t>propria sa </a:t>
            </a:r>
            <a:r>
              <a:rPr dirty="0" sz="1600" spc="-10">
                <a:latin typeface="Tahoma"/>
                <a:cs typeface="Tahoma"/>
              </a:rPr>
              <a:t>cheie </a:t>
            </a:r>
            <a:r>
              <a:rPr dirty="0" sz="1600" spc="-5">
                <a:latin typeface="Tahoma"/>
                <a:cs typeface="Tahoma"/>
              </a:rPr>
              <a:t>privată. </a:t>
            </a:r>
            <a:r>
              <a:rPr dirty="0" sz="1600" spc="-10">
                <a:latin typeface="Tahoma"/>
                <a:cs typeface="Tahoma"/>
              </a:rPr>
              <a:t>Deoarece </a:t>
            </a:r>
            <a:r>
              <a:rPr dirty="0" sz="1650" spc="-35" i="1">
                <a:latin typeface="Tahoma"/>
                <a:cs typeface="Tahoma"/>
              </a:rPr>
              <a:t>B </a:t>
            </a:r>
            <a:r>
              <a:rPr dirty="0" sz="1600" spc="-5">
                <a:latin typeface="Tahoma"/>
                <a:cs typeface="Tahoma"/>
              </a:rPr>
              <a:t>are o </a:t>
            </a:r>
            <a:r>
              <a:rPr dirty="0" sz="1600" spc="-10">
                <a:latin typeface="Tahoma"/>
                <a:cs typeface="Tahoma"/>
              </a:rPr>
              <a:t>copie </a:t>
            </a:r>
            <a:r>
              <a:rPr dirty="0" sz="1600" spc="-5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încredere </a:t>
            </a:r>
            <a:r>
              <a:rPr dirty="0" sz="1600" spc="-5">
                <a:latin typeface="Tahoma"/>
                <a:cs typeface="Tahoma"/>
              </a:rPr>
              <a:t>a  </a:t>
            </a:r>
            <a:r>
              <a:rPr dirty="0" sz="1600" spc="-10">
                <a:latin typeface="Tahoma"/>
                <a:cs typeface="Tahoma"/>
              </a:rPr>
              <a:t>cheii </a:t>
            </a:r>
            <a:r>
              <a:rPr dirty="0" sz="1600" spc="-5">
                <a:latin typeface="Tahoma"/>
                <a:cs typeface="Tahoma"/>
              </a:rPr>
              <a:t>publice a lui </a:t>
            </a:r>
            <a:r>
              <a:rPr dirty="0" sz="1650" spc="-20" i="1">
                <a:latin typeface="Tahoma"/>
                <a:cs typeface="Tahoma"/>
              </a:rPr>
              <a:t>A</a:t>
            </a:r>
            <a:r>
              <a:rPr dirty="0" sz="1600" spc="-20">
                <a:latin typeface="Tahoma"/>
                <a:cs typeface="Tahoma"/>
              </a:rPr>
              <a:t>, </a:t>
            </a:r>
            <a:r>
              <a:rPr dirty="0" sz="1650" spc="-35" i="1">
                <a:latin typeface="Tahoma"/>
                <a:cs typeface="Tahoma"/>
              </a:rPr>
              <a:t>B </a:t>
            </a:r>
            <a:r>
              <a:rPr dirty="0" sz="1600" spc="-5">
                <a:latin typeface="Tahoma"/>
                <a:cs typeface="Tahoma"/>
              </a:rPr>
              <a:t>poate </a:t>
            </a:r>
            <a:r>
              <a:rPr dirty="0" sz="1600" spc="-10">
                <a:latin typeface="Tahoma"/>
                <a:cs typeface="Tahoma"/>
              </a:rPr>
              <a:t>verifica semnătura </a:t>
            </a:r>
            <a:r>
              <a:rPr dirty="0" sz="1600" spc="-5">
                <a:latin typeface="Tahoma"/>
                <a:cs typeface="Tahoma"/>
              </a:rPr>
              <a:t>acestui mesaj, Atâta </a:t>
            </a:r>
            <a:r>
              <a:rPr dirty="0" sz="1600" spc="-10">
                <a:latin typeface="Tahoma"/>
                <a:cs typeface="Tahoma"/>
              </a:rPr>
              <a:t>timp cât </a:t>
            </a:r>
            <a:r>
              <a:rPr dirty="0" sz="1650" spc="-35" i="1">
                <a:latin typeface="Tahoma"/>
                <a:cs typeface="Tahoma"/>
              </a:rPr>
              <a:t>B  </a:t>
            </a:r>
            <a:r>
              <a:rPr dirty="0" sz="1600" spc="-5">
                <a:latin typeface="Tahoma"/>
                <a:cs typeface="Tahoma"/>
              </a:rPr>
              <a:t>are </a:t>
            </a:r>
            <a:r>
              <a:rPr dirty="0" sz="1600" spc="-10">
                <a:latin typeface="Tahoma"/>
                <a:cs typeface="Tahoma"/>
              </a:rPr>
              <a:t>încredere </a:t>
            </a:r>
            <a:r>
              <a:rPr dirty="0" sz="1600" spc="-5">
                <a:latin typeface="Tahoma"/>
                <a:cs typeface="Tahoma"/>
              </a:rPr>
              <a:t>că </a:t>
            </a:r>
            <a:r>
              <a:rPr dirty="0" sz="1650" spc="-35" i="1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nu a </a:t>
            </a:r>
            <a:r>
              <a:rPr dirty="0" sz="1600" spc="-10">
                <a:latin typeface="Tahoma"/>
                <a:cs typeface="Tahoma"/>
              </a:rPr>
              <a:t>fost înşelat pentru </a:t>
            </a:r>
            <a:r>
              <a:rPr dirty="0" sz="1600" spc="-5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semna cheia </a:t>
            </a:r>
            <a:r>
              <a:rPr dirty="0" sz="1600" spc="-5">
                <a:latin typeface="Tahoma"/>
                <a:cs typeface="Tahoma"/>
              </a:rPr>
              <a:t>lui C, B poate fi sigur  că </a:t>
            </a:r>
            <a:r>
              <a:rPr dirty="0" sz="1600" spc="-10">
                <a:latin typeface="Tahoma"/>
                <a:cs typeface="Tahoma"/>
              </a:rPr>
              <a:t>deţine </a:t>
            </a: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>
                <a:latin typeface="Tahoma"/>
                <a:cs typeface="Tahoma"/>
              </a:rPr>
              <a:t>copie </a:t>
            </a:r>
            <a:r>
              <a:rPr dirty="0" sz="1600" spc="-5">
                <a:latin typeface="Tahoma"/>
                <a:cs typeface="Tahoma"/>
              </a:rPr>
              <a:t>sigură a </a:t>
            </a:r>
            <a:r>
              <a:rPr dirty="0" sz="1600" spc="-10">
                <a:latin typeface="Tahoma"/>
                <a:cs typeface="Tahoma"/>
              </a:rPr>
              <a:t>cheii </a:t>
            </a:r>
            <a:r>
              <a:rPr dirty="0" sz="1600" spc="-5">
                <a:latin typeface="Tahoma"/>
                <a:cs typeface="Tahoma"/>
              </a:rPr>
              <a:t>publice a lui C. </a:t>
            </a:r>
            <a:r>
              <a:rPr dirty="0" sz="1600" spc="-10">
                <a:latin typeface="Tahoma"/>
                <a:cs typeface="Tahoma"/>
              </a:rPr>
              <a:t>Deci, </a:t>
            </a: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>
                <a:latin typeface="Tahoma"/>
                <a:cs typeface="Tahoma"/>
              </a:rPr>
              <a:t>strategie rezonabilă  pentru </a:t>
            </a:r>
            <a:r>
              <a:rPr dirty="0" sz="1600" spc="-5">
                <a:latin typeface="Tahoma"/>
                <a:cs typeface="Tahoma"/>
              </a:rPr>
              <a:t>C </a:t>
            </a:r>
            <a:r>
              <a:rPr dirty="0" sz="1600" spc="-10">
                <a:latin typeface="Tahoma"/>
                <a:cs typeface="Tahoma"/>
              </a:rPr>
              <a:t>este </a:t>
            </a:r>
            <a:r>
              <a:rPr dirty="0" sz="1600" spc="-5">
                <a:latin typeface="Tahoma"/>
                <a:cs typeface="Tahoma"/>
              </a:rPr>
              <a:t>să aibă </a:t>
            </a:r>
            <a:r>
              <a:rPr dirty="0" sz="1600" spc="-10">
                <a:latin typeface="Tahoma"/>
                <a:cs typeface="Tahoma"/>
              </a:rPr>
              <a:t>cheia </a:t>
            </a:r>
            <a:r>
              <a:rPr dirty="0" sz="1600" spc="-5">
                <a:latin typeface="Tahoma"/>
                <a:cs typeface="Tahoma"/>
              </a:rPr>
              <a:t>sa </a:t>
            </a:r>
            <a:r>
              <a:rPr dirty="0" sz="1600" spc="-10">
                <a:latin typeface="Tahoma"/>
                <a:cs typeface="Tahoma"/>
              </a:rPr>
              <a:t>copiată </a:t>
            </a:r>
            <a:r>
              <a:rPr dirty="0" sz="1600" spc="-5">
                <a:latin typeface="Tahoma"/>
                <a:cs typeface="Tahoma"/>
              </a:rPr>
              <a:t>de o mulţime de </a:t>
            </a:r>
            <a:r>
              <a:rPr dirty="0" sz="1600" spc="-10">
                <a:latin typeface="Tahoma"/>
                <a:cs typeface="Tahoma"/>
              </a:rPr>
              <a:t>persoane </a:t>
            </a:r>
            <a:r>
              <a:rPr dirty="0" sz="1600" spc="-5">
                <a:latin typeface="Tahoma"/>
                <a:cs typeface="Tahoma"/>
              </a:rPr>
              <a:t>şi cu un pic </a:t>
            </a:r>
            <a:r>
              <a:rPr dirty="0" sz="1600">
                <a:latin typeface="Tahoma"/>
                <a:cs typeface="Tahoma"/>
              </a:rPr>
              <a:t>de  </a:t>
            </a:r>
            <a:r>
              <a:rPr dirty="0" sz="1600" spc="-10">
                <a:latin typeface="Tahoma"/>
                <a:cs typeface="Tahoma"/>
              </a:rPr>
              <a:t>noroc, </a:t>
            </a:r>
            <a:r>
              <a:rPr dirty="0" sz="1600" spc="-5">
                <a:latin typeface="Tahoma"/>
                <a:cs typeface="Tahoma"/>
              </a:rPr>
              <a:t>oricine doreşte </a:t>
            </a:r>
            <a:r>
              <a:rPr dirty="0" sz="1600" spc="-10">
                <a:latin typeface="Tahoma"/>
                <a:cs typeface="Tahoma"/>
              </a:rPr>
              <a:t>să comunice cu </a:t>
            </a:r>
            <a:r>
              <a:rPr dirty="0" sz="1600" spc="-5">
                <a:latin typeface="Tahoma"/>
                <a:cs typeface="Tahoma"/>
              </a:rPr>
              <a:t>C va fi capabil să găsească o persoană, în  </a:t>
            </a:r>
            <a:r>
              <a:rPr dirty="0" sz="1600" spc="-10">
                <a:latin typeface="Tahoma"/>
                <a:cs typeface="Tahoma"/>
              </a:rPr>
              <a:t>care </a:t>
            </a:r>
            <a:r>
              <a:rPr dirty="0" sz="1600" spc="-5">
                <a:latin typeface="Tahoma"/>
                <a:cs typeface="Tahoma"/>
              </a:rPr>
              <a:t>are </a:t>
            </a:r>
            <a:r>
              <a:rPr dirty="0" sz="1600" spc="-10">
                <a:latin typeface="Tahoma"/>
                <a:cs typeface="Tahoma"/>
              </a:rPr>
              <a:t>încredere, </a:t>
            </a:r>
            <a:r>
              <a:rPr dirty="0" sz="1600" spc="-5">
                <a:latin typeface="Tahoma"/>
                <a:cs typeface="Tahoma"/>
              </a:rPr>
              <a:t>dintre </a:t>
            </a:r>
            <a:r>
              <a:rPr dirty="0" sz="1600" spc="-10">
                <a:latin typeface="Tahoma"/>
                <a:cs typeface="Tahoma"/>
              </a:rPr>
              <a:t>persoanele care </a:t>
            </a:r>
            <a:r>
              <a:rPr dirty="0" sz="1600" spc="-5">
                <a:latin typeface="Tahoma"/>
                <a:cs typeface="Tahoma"/>
              </a:rPr>
              <a:t>au </a:t>
            </a:r>
            <a:r>
              <a:rPr dirty="0" sz="1600" spc="-10">
                <a:latin typeface="Tahoma"/>
                <a:cs typeface="Tahoma"/>
              </a:rPr>
              <a:t>cheia </a:t>
            </a:r>
            <a:r>
              <a:rPr dirty="0" sz="1600" spc="-5">
                <a:latin typeface="Tahoma"/>
                <a:cs typeface="Tahoma"/>
              </a:rPr>
              <a:t>publică a lui C. </a:t>
            </a:r>
            <a:r>
              <a:rPr dirty="0" sz="1600" spc="-10">
                <a:latin typeface="Tahoma"/>
                <a:cs typeface="Tahoma"/>
              </a:rPr>
              <a:t>Desigur că  </a:t>
            </a:r>
            <a:r>
              <a:rPr dirty="0" sz="1600" spc="-5">
                <a:latin typeface="Tahoma"/>
                <a:cs typeface="Tahoma"/>
              </a:rPr>
              <a:t>pot </a:t>
            </a:r>
            <a:r>
              <a:rPr dirty="0" sz="1600" spc="-10">
                <a:latin typeface="Tahoma"/>
                <a:cs typeface="Tahoma"/>
              </a:rPr>
              <a:t>exista </a:t>
            </a:r>
            <a:r>
              <a:rPr dirty="0" sz="1600" spc="-5">
                <a:latin typeface="Tahoma"/>
                <a:cs typeface="Tahoma"/>
              </a:rPr>
              <a:t>un număr arbitrar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5">
                <a:latin typeface="Tahoma"/>
                <a:cs typeface="Tahoma"/>
              </a:rPr>
              <a:t>legături în această </a:t>
            </a:r>
            <a:r>
              <a:rPr dirty="0" sz="1600" spc="-10">
                <a:latin typeface="Tahoma"/>
                <a:cs typeface="Tahoma"/>
              </a:rPr>
              <a:t>reţea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încredere, </a:t>
            </a:r>
            <a:r>
              <a:rPr dirty="0" sz="1600" spc="-5">
                <a:latin typeface="Tahoma"/>
                <a:cs typeface="Tahoma"/>
              </a:rPr>
              <a:t>dar dacă  o </a:t>
            </a:r>
            <a:r>
              <a:rPr dirty="0" sz="1600" spc="-10">
                <a:latin typeface="Tahoma"/>
                <a:cs typeface="Tahoma"/>
              </a:rPr>
              <a:t>persoană </a:t>
            </a:r>
            <a:r>
              <a:rPr dirty="0" sz="1600" spc="-5">
                <a:latin typeface="Tahoma"/>
                <a:cs typeface="Tahoma"/>
              </a:rPr>
              <a:t>din lanţ </a:t>
            </a:r>
            <a:r>
              <a:rPr dirty="0" sz="1600" spc="-10">
                <a:latin typeface="Tahoma"/>
                <a:cs typeface="Tahoma"/>
              </a:rPr>
              <a:t>semnează </a:t>
            </a: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>
                <a:latin typeface="Tahoma"/>
                <a:cs typeface="Tahoma"/>
              </a:rPr>
              <a:t>cheie </a:t>
            </a:r>
            <a:r>
              <a:rPr dirty="0" sz="1600" spc="-5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care </a:t>
            </a:r>
            <a:r>
              <a:rPr dirty="0" sz="1600" spc="-5">
                <a:latin typeface="Tahoma"/>
                <a:cs typeface="Tahoma"/>
              </a:rPr>
              <a:t>nu </a:t>
            </a:r>
            <a:r>
              <a:rPr dirty="0" sz="1600" spc="-10">
                <a:latin typeface="Tahoma"/>
                <a:cs typeface="Tahoma"/>
              </a:rPr>
              <a:t>este </a:t>
            </a:r>
            <a:r>
              <a:rPr dirty="0" sz="1600" spc="-5">
                <a:latin typeface="Tahoma"/>
                <a:cs typeface="Tahoma"/>
              </a:rPr>
              <a:t>sigură că aparţine  adevăratei </a:t>
            </a:r>
            <a:r>
              <a:rPr dirty="0" sz="1600" spc="-10">
                <a:latin typeface="Tahoma"/>
                <a:cs typeface="Tahoma"/>
              </a:rPr>
              <a:t>persoane, </a:t>
            </a:r>
            <a:r>
              <a:rPr dirty="0" sz="1600" spc="-5">
                <a:latin typeface="Tahoma"/>
                <a:cs typeface="Tahoma"/>
              </a:rPr>
              <a:t>atunci lanţul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încredere este</a:t>
            </a:r>
            <a:r>
              <a:rPr dirty="0" sz="1600" spc="2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rupt.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336296"/>
            <a:ext cx="72078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ahoma"/>
                <a:cs typeface="Tahoma"/>
              </a:rPr>
              <a:t>Securizarea </a:t>
            </a:r>
            <a:r>
              <a:rPr dirty="0" sz="2400" b="1">
                <a:latin typeface="Tahoma"/>
                <a:cs typeface="Tahoma"/>
              </a:rPr>
              <a:t>la </a:t>
            </a:r>
            <a:r>
              <a:rPr dirty="0" sz="2400" spc="-5" b="1">
                <a:latin typeface="Tahoma"/>
                <a:cs typeface="Tahoma"/>
              </a:rPr>
              <a:t>nivel </a:t>
            </a:r>
            <a:r>
              <a:rPr dirty="0" sz="2400" b="1">
                <a:latin typeface="Tahoma"/>
                <a:cs typeface="Tahoma"/>
              </a:rPr>
              <a:t>reţea </a:t>
            </a:r>
            <a:r>
              <a:rPr dirty="0" sz="2400" spc="-5" b="1">
                <a:latin typeface="Tahoma"/>
                <a:cs typeface="Tahoma"/>
              </a:rPr>
              <a:t>cu IPsec(IP</a:t>
            </a:r>
            <a:r>
              <a:rPr dirty="0" sz="2400" spc="-55" b="1">
                <a:latin typeface="Tahoma"/>
                <a:cs typeface="Tahoma"/>
              </a:rPr>
              <a:t> </a:t>
            </a:r>
            <a:r>
              <a:rPr dirty="0" sz="2400" spc="-5" b="1">
                <a:latin typeface="Tahoma"/>
                <a:cs typeface="Tahoma"/>
              </a:rPr>
              <a:t>security)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1862073"/>
            <a:ext cx="7914640" cy="4072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2476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>
                <a:latin typeface="Tahoma"/>
                <a:cs typeface="Tahoma"/>
              </a:rPr>
              <a:t>Protocolul IPSec, care este format </a:t>
            </a:r>
            <a:r>
              <a:rPr dirty="0" sz="1600" spc="-5">
                <a:latin typeface="Tahoma"/>
                <a:cs typeface="Tahoma"/>
              </a:rPr>
              <a:t>din </a:t>
            </a:r>
            <a:r>
              <a:rPr dirty="0" sz="1600" spc="-10">
                <a:latin typeface="Tahoma"/>
                <a:cs typeface="Tahoma"/>
              </a:rPr>
              <a:t>câteva protocoale, creează </a:t>
            </a:r>
            <a:r>
              <a:rPr dirty="0" sz="1600" spc="-5">
                <a:latin typeface="Tahoma"/>
                <a:cs typeface="Tahoma"/>
              </a:rPr>
              <a:t>VPN-uri(Virtual  </a:t>
            </a:r>
            <a:r>
              <a:rPr dirty="0" sz="1600" spc="-10">
                <a:latin typeface="Tahoma"/>
                <a:cs typeface="Tahoma"/>
              </a:rPr>
              <a:t>Private Netwoks) </a:t>
            </a:r>
            <a:r>
              <a:rPr dirty="0" sz="1600" spc="-5">
                <a:latin typeface="Tahoma"/>
                <a:cs typeface="Tahoma"/>
              </a:rPr>
              <a:t>punct la punct </a:t>
            </a:r>
            <a:r>
              <a:rPr dirty="0" sz="1600" spc="-10">
                <a:latin typeface="Tahoma"/>
                <a:cs typeface="Tahoma"/>
              </a:rPr>
              <a:t>şi </a:t>
            </a:r>
            <a:r>
              <a:rPr dirty="0" sz="1600">
                <a:latin typeface="Tahoma"/>
                <a:cs typeface="Tahoma"/>
              </a:rPr>
              <a:t>de </a:t>
            </a:r>
            <a:r>
              <a:rPr dirty="0" sz="1600" spc="-5">
                <a:latin typeface="Tahoma"/>
                <a:cs typeface="Tahoma"/>
              </a:rPr>
              <a:t>asemenea, poate să administreze </a:t>
            </a:r>
            <a:r>
              <a:rPr dirty="0" sz="1600" spc="-10">
                <a:latin typeface="Tahoma"/>
                <a:cs typeface="Tahoma"/>
              </a:rPr>
              <a:t>secretizarea 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00" spc="-10">
                <a:latin typeface="Tahoma"/>
                <a:cs typeface="Tahoma"/>
              </a:rPr>
              <a:t>autentificarea conectărilor</a:t>
            </a:r>
            <a:r>
              <a:rPr dirty="0" sz="1600" spc="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individuale.</a:t>
            </a:r>
            <a:endParaRPr sz="1600">
              <a:latin typeface="Tahoma"/>
              <a:cs typeface="Tahoma"/>
            </a:endParaRPr>
          </a:p>
          <a:p>
            <a:pPr marL="354965" marR="78105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dirty="0" sz="1600" spc="-10">
                <a:latin typeface="Tahoma"/>
                <a:cs typeface="Tahoma"/>
              </a:rPr>
              <a:t>Secretizarea este implementată </a:t>
            </a:r>
            <a:r>
              <a:rPr dirty="0" sz="1600" spc="-5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protocolul </a:t>
            </a:r>
            <a:r>
              <a:rPr dirty="0" sz="1600" spc="-10" b="1">
                <a:latin typeface="Tahoma"/>
                <a:cs typeface="Tahoma"/>
              </a:rPr>
              <a:t>ESP </a:t>
            </a:r>
            <a:r>
              <a:rPr dirty="0" sz="1600" spc="-5" b="1">
                <a:latin typeface="Tahoma"/>
                <a:cs typeface="Tahoma"/>
              </a:rPr>
              <a:t>(Encapsulating </a:t>
            </a:r>
            <a:r>
              <a:rPr dirty="0" sz="1600" spc="-10" b="1">
                <a:latin typeface="Tahoma"/>
                <a:cs typeface="Tahoma"/>
              </a:rPr>
              <a:t>Security  </a:t>
            </a:r>
            <a:r>
              <a:rPr dirty="0" sz="1600" spc="-5" b="1">
                <a:latin typeface="Tahoma"/>
                <a:cs typeface="Tahoma"/>
              </a:rPr>
              <a:t>Payload- </a:t>
            </a:r>
            <a:r>
              <a:rPr dirty="0" sz="1600" spc="-10" b="1">
                <a:latin typeface="Tahoma"/>
                <a:cs typeface="Tahoma"/>
              </a:rPr>
              <a:t>protocol </a:t>
            </a:r>
            <a:r>
              <a:rPr dirty="0" sz="1600" spc="-5" b="1">
                <a:latin typeface="Tahoma"/>
                <a:cs typeface="Tahoma"/>
              </a:rPr>
              <a:t>de securizare prin încapsularea datelor utile), </a:t>
            </a:r>
            <a:r>
              <a:rPr dirty="0" sz="1600" spc="-5">
                <a:latin typeface="Tahoma"/>
                <a:cs typeface="Tahoma"/>
              </a:rPr>
              <a:t>în </a:t>
            </a:r>
            <a:r>
              <a:rPr dirty="0" sz="1600" spc="-10">
                <a:latin typeface="Tahoma"/>
                <a:cs typeface="Tahoma"/>
              </a:rPr>
              <a:t>timp</a:t>
            </a:r>
            <a:r>
              <a:rPr dirty="0" sz="1600" spc="42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ce</a:t>
            </a:r>
            <a:endParaRPr sz="1600">
              <a:latin typeface="Tahoma"/>
              <a:cs typeface="Tahoma"/>
            </a:endParaRPr>
          </a:p>
          <a:p>
            <a:pPr marL="354965" marR="416559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Tahoma"/>
                <a:cs typeface="Tahoma"/>
              </a:rPr>
              <a:t>autentificarea este relizată de AH (Autentification Header-protocol </a:t>
            </a:r>
            <a:r>
              <a:rPr dirty="0" sz="1600" spc="-10" b="1">
                <a:latin typeface="Tahoma"/>
                <a:cs typeface="Tahoma"/>
              </a:rPr>
              <a:t>de  </a:t>
            </a:r>
            <a:r>
              <a:rPr dirty="0" sz="1600" spc="-5" b="1">
                <a:latin typeface="Tahoma"/>
                <a:cs typeface="Tahoma"/>
              </a:rPr>
              <a:t>autentificare a</a:t>
            </a:r>
            <a:r>
              <a:rPr dirty="0" sz="1600" spc="7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antetului).</a:t>
            </a:r>
            <a:endParaRPr sz="1600">
              <a:latin typeface="Tahoma"/>
              <a:cs typeface="Tahoma"/>
            </a:endParaRPr>
          </a:p>
          <a:p>
            <a:pPr marL="354965" marR="9525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 b="1">
                <a:latin typeface="Tahoma"/>
                <a:cs typeface="Tahoma"/>
              </a:rPr>
              <a:t>Cheile sunt </a:t>
            </a:r>
            <a:r>
              <a:rPr dirty="0" sz="1600" spc="-5" b="1">
                <a:latin typeface="Tahoma"/>
                <a:cs typeface="Tahoma"/>
              </a:rPr>
              <a:t>gestionate de </a:t>
            </a:r>
            <a:r>
              <a:rPr dirty="0" sz="1600" spc="-10" b="1">
                <a:latin typeface="Tahoma"/>
                <a:cs typeface="Tahoma"/>
              </a:rPr>
              <a:t>IKE </a:t>
            </a:r>
            <a:r>
              <a:rPr dirty="0" sz="1600" spc="-5" b="1">
                <a:latin typeface="Tahoma"/>
                <a:cs typeface="Tahoma"/>
              </a:rPr>
              <a:t>(Internet Key Exchange-protocol de </a:t>
            </a:r>
            <a:r>
              <a:rPr dirty="0" sz="1600" spc="-10" b="1">
                <a:latin typeface="Tahoma"/>
                <a:cs typeface="Tahoma"/>
              </a:rPr>
              <a:t>schimb  </a:t>
            </a:r>
            <a:r>
              <a:rPr dirty="0" sz="1600" spc="-5" b="1">
                <a:latin typeface="Tahoma"/>
                <a:cs typeface="Tahoma"/>
              </a:rPr>
              <a:t>de </a:t>
            </a:r>
            <a:r>
              <a:rPr dirty="0" sz="1600" spc="-10" b="1">
                <a:latin typeface="Tahoma"/>
                <a:cs typeface="Tahoma"/>
              </a:rPr>
              <a:t>chei </a:t>
            </a:r>
            <a:r>
              <a:rPr dirty="0" sz="1600" spc="-5" b="1">
                <a:latin typeface="Tahoma"/>
                <a:cs typeface="Tahoma"/>
              </a:rPr>
              <a:t>pe Internet) </a:t>
            </a:r>
            <a:r>
              <a:rPr dirty="0" sz="1600" spc="-10">
                <a:latin typeface="Tahoma"/>
                <a:cs typeface="Tahoma"/>
              </a:rPr>
              <a:t>care rulează </a:t>
            </a:r>
            <a:r>
              <a:rPr dirty="0" sz="1600" spc="-5">
                <a:latin typeface="Tahoma"/>
                <a:cs typeface="Tahoma"/>
              </a:rPr>
              <a:t>separat </a:t>
            </a:r>
            <a:r>
              <a:rPr dirty="0" sz="1600" spc="-10">
                <a:latin typeface="Tahoma"/>
                <a:cs typeface="Tahoma"/>
              </a:rPr>
              <a:t>folosind ISAKMP(Internet Security  </a:t>
            </a:r>
            <a:r>
              <a:rPr dirty="0" sz="1600" spc="-5">
                <a:latin typeface="Tahoma"/>
                <a:cs typeface="Tahoma"/>
              </a:rPr>
              <a:t>Association şi Key Management</a:t>
            </a:r>
            <a:r>
              <a:rPr dirty="0" sz="1600" spc="5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Protocol).</a:t>
            </a:r>
            <a:endParaRPr sz="16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10" b="1">
                <a:latin typeface="Tahoma"/>
                <a:cs typeface="Tahoma"/>
              </a:rPr>
              <a:t>IPSec </a:t>
            </a:r>
            <a:r>
              <a:rPr dirty="0" sz="1600" spc="-5" b="1">
                <a:latin typeface="Tahoma"/>
                <a:cs typeface="Tahoma"/>
              </a:rPr>
              <a:t>autentifică </a:t>
            </a:r>
            <a:r>
              <a:rPr dirty="0" sz="1600" spc="-10" b="1">
                <a:latin typeface="Tahoma"/>
                <a:cs typeface="Tahoma"/>
              </a:rPr>
              <a:t>conexiuni şi nu </a:t>
            </a:r>
            <a:r>
              <a:rPr dirty="0" sz="1600" spc="-5" b="1">
                <a:latin typeface="Tahoma"/>
                <a:cs typeface="Tahoma"/>
              </a:rPr>
              <a:t>utilizatori. </a:t>
            </a:r>
            <a:r>
              <a:rPr dirty="0" sz="1600" spc="-10">
                <a:latin typeface="Tahoma"/>
                <a:cs typeface="Tahoma"/>
              </a:rPr>
              <a:t>Autentificarea este folosită </a:t>
            </a:r>
            <a:r>
              <a:rPr dirty="0" sz="1600" spc="-5">
                <a:latin typeface="Tahoma"/>
                <a:cs typeface="Tahoma"/>
              </a:rPr>
              <a:t>de  </a:t>
            </a:r>
            <a:r>
              <a:rPr dirty="0" sz="1600" spc="-10">
                <a:latin typeface="Tahoma"/>
                <a:cs typeface="Tahoma"/>
              </a:rPr>
              <a:t>utilizator 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 </a:t>
            </a:r>
            <a:r>
              <a:rPr dirty="0" u="sng" sz="16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pentru 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 se loga</a:t>
            </a:r>
            <a:r>
              <a:rPr dirty="0" sz="1600" spc="-5">
                <a:latin typeface="Tahoma"/>
                <a:cs typeface="Tahoma"/>
              </a:rPr>
              <a:t> ci </a:t>
            </a:r>
            <a:r>
              <a:rPr dirty="0" sz="1600" spc="-10">
                <a:latin typeface="Tahoma"/>
                <a:cs typeface="Tahoma"/>
              </a:rPr>
              <a:t>pentru </a:t>
            </a:r>
            <a:r>
              <a:rPr dirty="0" sz="1600" spc="-5">
                <a:latin typeface="Tahoma"/>
                <a:cs typeface="Tahoma"/>
              </a:rPr>
              <a:t>a se asigura de </a:t>
            </a:r>
            <a:r>
              <a:rPr dirty="0" sz="1600" spc="-10">
                <a:latin typeface="Tahoma"/>
                <a:cs typeface="Tahoma"/>
              </a:rPr>
              <a:t>faptul </a:t>
            </a:r>
            <a:r>
              <a:rPr dirty="0" sz="1600" spc="-5">
                <a:latin typeface="Tahoma"/>
                <a:cs typeface="Tahoma"/>
              </a:rPr>
              <a:t>că destinatarul </a:t>
            </a:r>
            <a:r>
              <a:rPr dirty="0" sz="1600" spc="-10">
                <a:latin typeface="Tahoma"/>
                <a:cs typeface="Tahoma"/>
              </a:rPr>
              <a:t>este cel  </a:t>
            </a:r>
            <a:r>
              <a:rPr dirty="0" sz="1600" spc="-5">
                <a:latin typeface="Tahoma"/>
                <a:cs typeface="Tahoma"/>
              </a:rPr>
              <a:t>dorit. Ambele protocoale, adică ESP </a:t>
            </a:r>
            <a:r>
              <a:rPr dirty="0" sz="1600" spc="-10">
                <a:latin typeface="Tahoma"/>
                <a:cs typeface="Tahoma"/>
              </a:rPr>
              <a:t>şi </a:t>
            </a:r>
            <a:r>
              <a:rPr dirty="0" sz="1600" spc="-5">
                <a:latin typeface="Tahoma"/>
                <a:cs typeface="Tahoma"/>
              </a:rPr>
              <a:t>AH au nevoie de o </a:t>
            </a:r>
            <a:r>
              <a:rPr dirty="0" sz="1600" spc="-10">
                <a:latin typeface="Tahoma"/>
                <a:cs typeface="Tahoma"/>
              </a:rPr>
              <a:t>cheie secretă </a:t>
            </a:r>
            <a:r>
              <a:rPr dirty="0" sz="1600">
                <a:latin typeface="Tahoma"/>
                <a:cs typeface="Tahoma"/>
              </a:rPr>
              <a:t>(</a:t>
            </a:r>
            <a:r>
              <a:rPr dirty="0" sz="1600" b="1">
                <a:latin typeface="Tahoma"/>
                <a:cs typeface="Tahoma"/>
              </a:rPr>
              <a:t>secret  </a:t>
            </a:r>
            <a:r>
              <a:rPr dirty="0" sz="1600" spc="-10" b="1">
                <a:latin typeface="Tahoma"/>
                <a:cs typeface="Tahoma"/>
              </a:rPr>
              <a:t>shared </a:t>
            </a:r>
            <a:r>
              <a:rPr dirty="0" sz="1600" spc="-5" b="1">
                <a:latin typeface="Tahoma"/>
                <a:cs typeface="Tahoma"/>
              </a:rPr>
              <a:t>key) </a:t>
            </a:r>
            <a:r>
              <a:rPr dirty="0" sz="1600" spc="-10">
                <a:latin typeface="Tahoma"/>
                <a:cs typeface="Tahoma"/>
              </a:rPr>
              <a:t>pentru </a:t>
            </a:r>
            <a:r>
              <a:rPr dirty="0" sz="1600" spc="-5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funcţiona. </a:t>
            </a:r>
            <a:r>
              <a:rPr dirty="0" sz="1600" spc="-5">
                <a:latin typeface="Tahoma"/>
                <a:cs typeface="Tahoma"/>
              </a:rPr>
              <a:t>Această </a:t>
            </a:r>
            <a:r>
              <a:rPr dirty="0" sz="1600" spc="-10">
                <a:latin typeface="Tahoma"/>
                <a:cs typeface="Tahoma"/>
              </a:rPr>
              <a:t>cheie</a:t>
            </a:r>
            <a:r>
              <a:rPr dirty="0" sz="1600" spc="13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poate:</a:t>
            </a:r>
            <a:endParaRPr sz="16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284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1200" spc="-5">
                <a:latin typeface="Tahoma"/>
                <a:cs typeface="Tahoma"/>
              </a:rPr>
              <a:t>fi agreată dinainte </a:t>
            </a:r>
            <a:r>
              <a:rPr dirty="0" sz="1200">
                <a:latin typeface="Tahoma"/>
                <a:cs typeface="Tahoma"/>
              </a:rPr>
              <a:t>de </a:t>
            </a:r>
            <a:r>
              <a:rPr dirty="0" sz="1200" spc="-5">
                <a:latin typeface="Tahoma"/>
                <a:cs typeface="Tahoma"/>
              </a:rPr>
              <a:t>utilizatori </a:t>
            </a:r>
            <a:r>
              <a:rPr dirty="0" sz="1200">
                <a:latin typeface="Tahoma"/>
                <a:cs typeface="Tahoma"/>
              </a:rPr>
              <a:t>(cheie</a:t>
            </a:r>
            <a:r>
              <a:rPr dirty="0" sz="1200" spc="6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manuală)</a:t>
            </a:r>
            <a:endParaRPr sz="1200">
              <a:latin typeface="Tahoma"/>
              <a:cs typeface="Tahoma"/>
            </a:endParaRPr>
          </a:p>
          <a:p>
            <a:pPr lvl="1" marL="756285" indent="-28765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1200" spc="-5">
                <a:latin typeface="Tahoma"/>
                <a:cs typeface="Tahoma"/>
              </a:rPr>
              <a:t>fi negociata </a:t>
            </a:r>
            <a:r>
              <a:rPr dirty="0" sz="1200">
                <a:latin typeface="Tahoma"/>
                <a:cs typeface="Tahoma"/>
              </a:rPr>
              <a:t>de </a:t>
            </a:r>
            <a:r>
              <a:rPr dirty="0" sz="1200" spc="-5">
                <a:latin typeface="Tahoma"/>
                <a:cs typeface="Tahoma"/>
              </a:rPr>
              <a:t>protocolul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IKE.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625805"/>
            <a:ext cx="60083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ahoma"/>
                <a:cs typeface="Tahoma"/>
              </a:rPr>
              <a:t>Securizarea </a:t>
            </a:r>
            <a:r>
              <a:rPr dirty="0" sz="2000" b="1">
                <a:latin typeface="Tahoma"/>
                <a:cs typeface="Tahoma"/>
              </a:rPr>
              <a:t>la </a:t>
            </a:r>
            <a:r>
              <a:rPr dirty="0" sz="2000" spc="-5" b="1">
                <a:latin typeface="Tahoma"/>
                <a:cs typeface="Tahoma"/>
              </a:rPr>
              <a:t>nivel reţea cu IPsec(IP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security)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5116" y="4682895"/>
            <a:ext cx="5294154" cy="189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5844" y="1339977"/>
            <a:ext cx="7769225" cy="313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95"/>
              </a:spcBef>
            </a:pPr>
            <a:r>
              <a:rPr dirty="0" sz="1200" spc="-5" b="1">
                <a:latin typeface="Arial"/>
                <a:cs typeface="Arial"/>
              </a:rPr>
              <a:t>Protocolul IKE </a:t>
            </a:r>
            <a:r>
              <a:rPr dirty="0" sz="1200" b="1">
                <a:latin typeface="Arial"/>
                <a:cs typeface="Arial"/>
              </a:rPr>
              <a:t>poate folosi o </a:t>
            </a:r>
            <a:r>
              <a:rPr dirty="0" sz="1200" spc="-5" b="1">
                <a:latin typeface="Arial"/>
                <a:cs typeface="Arial"/>
              </a:rPr>
              <a:t>cheie </a:t>
            </a:r>
            <a:r>
              <a:rPr dirty="0" sz="1200" spc="-10" b="1">
                <a:latin typeface="Arial"/>
                <a:cs typeface="Arial"/>
              </a:rPr>
              <a:t>secretă </a:t>
            </a:r>
            <a:r>
              <a:rPr dirty="0" sz="1200" spc="-5" b="1">
                <a:latin typeface="Arial"/>
                <a:cs typeface="Arial"/>
              </a:rPr>
              <a:t>agreată </a:t>
            </a:r>
            <a:r>
              <a:rPr dirty="0" sz="1200" b="1">
                <a:latin typeface="Arial"/>
                <a:cs typeface="Arial"/>
              </a:rPr>
              <a:t>dinainte </a:t>
            </a:r>
            <a:r>
              <a:rPr dirty="0" sz="1200" spc="-5" b="1">
                <a:latin typeface="Arial"/>
                <a:cs typeface="Arial"/>
              </a:rPr>
              <a:t>pentru a livra cheia </a:t>
            </a:r>
            <a:r>
              <a:rPr dirty="0" sz="1200" spc="-30" b="1">
                <a:latin typeface="Arial"/>
                <a:cs typeface="Arial"/>
              </a:rPr>
              <a:t>AH/ESP, </a:t>
            </a:r>
            <a:r>
              <a:rPr dirty="0" sz="1200" spc="-5" b="1">
                <a:latin typeface="Arial"/>
                <a:cs typeface="Arial"/>
              </a:rPr>
              <a:t>dar poate, </a:t>
            </a:r>
            <a:r>
              <a:rPr dirty="0" sz="1200" spc="-10" b="1">
                <a:latin typeface="Arial"/>
                <a:cs typeface="Arial"/>
              </a:rPr>
              <a:t>de  asemenea, </a:t>
            </a:r>
            <a:r>
              <a:rPr dirty="0" sz="1200" spc="-5" b="1">
                <a:latin typeface="Arial"/>
                <a:cs typeface="Arial"/>
              </a:rPr>
              <a:t>folosi un mecanism </a:t>
            </a:r>
            <a:r>
              <a:rPr dirty="0" sz="1200" spc="-10" b="1">
                <a:latin typeface="Arial"/>
                <a:cs typeface="Arial"/>
              </a:rPr>
              <a:t>de </a:t>
            </a:r>
            <a:r>
              <a:rPr dirty="0" sz="1200" spc="-5" b="1">
                <a:latin typeface="Arial"/>
                <a:cs typeface="Arial"/>
              </a:rPr>
              <a:t>certificare pentru chei </a:t>
            </a:r>
            <a:r>
              <a:rPr dirty="0" sz="1200" b="1">
                <a:latin typeface="Arial"/>
                <a:cs typeface="Arial"/>
              </a:rPr>
              <a:t>publice. In mod </a:t>
            </a:r>
            <a:r>
              <a:rPr dirty="0" sz="1200" spc="-5" b="1">
                <a:latin typeface="Arial"/>
                <a:cs typeface="Arial"/>
              </a:rPr>
              <a:t>normal, un </a:t>
            </a:r>
            <a:r>
              <a:rPr dirty="0" sz="1200" b="1">
                <a:latin typeface="Arial"/>
                <a:cs typeface="Arial"/>
              </a:rPr>
              <a:t>singur </a:t>
            </a:r>
            <a:r>
              <a:rPr dirty="0" sz="1200" spc="-5" b="1">
                <a:latin typeface="Arial"/>
                <a:cs typeface="Arial"/>
              </a:rPr>
              <a:t>proces al  sistemului </a:t>
            </a:r>
            <a:r>
              <a:rPr dirty="0" sz="1200" b="1">
                <a:latin typeface="Arial"/>
                <a:cs typeface="Arial"/>
              </a:rPr>
              <a:t>IKE </a:t>
            </a:r>
            <a:r>
              <a:rPr dirty="0" sz="1200" spc="-5" b="1">
                <a:latin typeface="Arial"/>
                <a:cs typeface="Arial"/>
              </a:rPr>
              <a:t>gestionează toate schimburile pentru </a:t>
            </a:r>
            <a:r>
              <a:rPr dirty="0" sz="1200" b="1">
                <a:latin typeface="Arial"/>
                <a:cs typeface="Arial"/>
              </a:rPr>
              <a:t>o gazdă. </a:t>
            </a:r>
            <a:r>
              <a:rPr dirty="0" sz="1200" spc="-5" b="1">
                <a:latin typeface="Arial"/>
                <a:cs typeface="Arial"/>
              </a:rPr>
              <a:t>Când </a:t>
            </a:r>
            <a:r>
              <a:rPr dirty="0" sz="1200" spc="-10" b="1">
                <a:latin typeface="Arial"/>
                <a:cs typeface="Arial"/>
              </a:rPr>
              <a:t>este </a:t>
            </a:r>
            <a:r>
              <a:rPr dirty="0" sz="1200" spc="-5" b="1">
                <a:latin typeface="Arial"/>
                <a:cs typeface="Arial"/>
              </a:rPr>
              <a:t>pornită </a:t>
            </a:r>
            <a:r>
              <a:rPr dirty="0" sz="1200" b="1">
                <a:latin typeface="Arial"/>
                <a:cs typeface="Arial"/>
              </a:rPr>
              <a:t>o </a:t>
            </a:r>
            <a:r>
              <a:rPr dirty="0" sz="1200" spc="-5" b="1">
                <a:latin typeface="Arial"/>
                <a:cs typeface="Arial"/>
              </a:rPr>
              <a:t>nouă conexiune  </a:t>
            </a:r>
            <a:r>
              <a:rPr dirty="0" sz="1200" spc="-20" b="1">
                <a:latin typeface="Arial"/>
                <a:cs typeface="Arial"/>
              </a:rPr>
              <a:t>IPSec/IP, </a:t>
            </a:r>
            <a:r>
              <a:rPr dirty="0" sz="1200" spc="-15" b="1">
                <a:latin typeface="Arial"/>
                <a:cs typeface="Arial"/>
              </a:rPr>
              <a:t>va </a:t>
            </a:r>
            <a:r>
              <a:rPr dirty="0" sz="1200" spc="-10" b="1">
                <a:latin typeface="Arial"/>
                <a:cs typeface="Arial"/>
              </a:rPr>
              <a:t>avea </a:t>
            </a:r>
            <a:r>
              <a:rPr dirty="0" sz="1200" spc="-5" b="1">
                <a:latin typeface="Arial"/>
                <a:cs typeface="Arial"/>
              </a:rPr>
              <a:t>loc un schimb </a:t>
            </a:r>
            <a:r>
              <a:rPr dirty="0" sz="1200" b="1">
                <a:latin typeface="Arial"/>
                <a:cs typeface="Arial"/>
              </a:rPr>
              <a:t>IKE,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nainte ca IPSec/IP să </a:t>
            </a:r>
            <a:r>
              <a:rPr dirty="0" sz="1200" b="1">
                <a:latin typeface="Arial"/>
                <a:cs typeface="Arial"/>
              </a:rPr>
              <a:t>poată </a:t>
            </a:r>
            <a:r>
              <a:rPr dirty="0" sz="1200" spc="-5" b="1">
                <a:latin typeface="Arial"/>
                <a:cs typeface="Arial"/>
              </a:rPr>
              <a:t>continua, </a:t>
            </a:r>
            <a:r>
              <a:rPr dirty="0" sz="1200" b="1">
                <a:latin typeface="Arial"/>
                <a:cs typeface="Arial"/>
              </a:rPr>
              <a:t>iar </a:t>
            </a:r>
            <a:r>
              <a:rPr dirty="0" sz="1200" spc="-5" b="1">
                <a:latin typeface="Arial"/>
                <a:cs typeface="Arial"/>
              </a:rPr>
              <a:t>acest </a:t>
            </a:r>
            <a:r>
              <a:rPr dirty="0" sz="1200" b="1">
                <a:latin typeface="Arial"/>
                <a:cs typeface="Arial"/>
              </a:rPr>
              <a:t>lucru </a:t>
            </a:r>
            <a:r>
              <a:rPr dirty="0" sz="1200" spc="-5" b="1">
                <a:latin typeface="Arial"/>
                <a:cs typeface="Arial"/>
              </a:rPr>
              <a:t>poate dura  destul de mult. IKE foloseşte soclul PF_KEY socket. Modurile de lucru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>
                <a:latin typeface="Arial"/>
                <a:cs typeface="Arial"/>
              </a:rPr>
              <a:t>impachetarea datelor </a:t>
            </a:r>
            <a:r>
              <a:rPr dirty="0" sz="1200" b="1">
                <a:latin typeface="Arial"/>
                <a:cs typeface="Arial"/>
              </a:rPr>
              <a:t>sunt  indicate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n figura de mai jos.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Astfel:</a:t>
            </a:r>
            <a:endParaRPr sz="1200">
              <a:latin typeface="Arial"/>
              <a:cs typeface="Arial"/>
            </a:endParaRPr>
          </a:p>
          <a:p>
            <a:pPr marL="12700" marR="7620">
              <a:lnSpc>
                <a:spcPts val="1450"/>
              </a:lnSpc>
              <a:spcBef>
                <a:spcPts val="30"/>
              </a:spcBef>
              <a:buSzPct val="91666"/>
              <a:buFont typeface="Arial"/>
              <a:buChar char="•"/>
              <a:tabLst>
                <a:tab pos="67310" algn="l"/>
              </a:tabLst>
            </a:pPr>
            <a:r>
              <a:rPr dirty="0" sz="1200" spc="-5" b="1">
                <a:latin typeface="Arial"/>
                <a:cs typeface="Arial"/>
              </a:rPr>
              <a:t>Actiunea asupra pachetelor </a:t>
            </a:r>
            <a:r>
              <a:rPr dirty="0" sz="1200" spc="-10" b="1">
                <a:latin typeface="Arial"/>
                <a:cs typeface="Arial"/>
              </a:rPr>
              <a:t>se </a:t>
            </a:r>
            <a:r>
              <a:rPr dirty="0" sz="1200" b="1">
                <a:latin typeface="Arial"/>
                <a:cs typeface="Arial"/>
              </a:rPr>
              <a:t>află </a:t>
            </a:r>
            <a:r>
              <a:rPr dirty="0" sz="1200" spc="-10" b="1">
                <a:latin typeface="Arial"/>
                <a:cs typeface="Arial"/>
              </a:rPr>
              <a:t>la </a:t>
            </a:r>
            <a:r>
              <a:rPr dirty="0" sz="1200" spc="-5" b="1">
                <a:latin typeface="Arial"/>
                <a:cs typeface="Arial"/>
              </a:rPr>
              <a:t>nivelul reţea, aşa </a:t>
            </a:r>
            <a:r>
              <a:rPr dirty="0" sz="1200" b="1">
                <a:latin typeface="Arial"/>
                <a:cs typeface="Arial"/>
              </a:rPr>
              <a:t>că </a:t>
            </a:r>
            <a:r>
              <a:rPr dirty="0" sz="1200" spc="-5" b="1">
                <a:latin typeface="Arial"/>
                <a:cs typeface="Arial"/>
              </a:rPr>
              <a:t>datele </a:t>
            </a:r>
            <a:r>
              <a:rPr dirty="0" sz="1200" spc="-10" b="1">
                <a:latin typeface="Arial"/>
                <a:cs typeface="Arial"/>
              </a:rPr>
              <a:t>vor </a:t>
            </a:r>
            <a:r>
              <a:rPr dirty="0" sz="1200" spc="-5" b="1">
                <a:latin typeface="Arial"/>
                <a:cs typeface="Arial"/>
              </a:rPr>
              <a:t>fi livrate </a:t>
            </a:r>
            <a:r>
              <a:rPr dirty="0" sz="1200" spc="-10" b="1">
                <a:latin typeface="Arial"/>
                <a:cs typeface="Arial"/>
              </a:rPr>
              <a:t>de </a:t>
            </a:r>
            <a:r>
              <a:rPr dirty="0" sz="1200" b="1">
                <a:latin typeface="Arial"/>
                <a:cs typeface="Arial"/>
              </a:rPr>
              <a:t>TCP </a:t>
            </a:r>
            <a:r>
              <a:rPr dirty="0" sz="1200" spc="-5" b="1">
                <a:latin typeface="Arial"/>
                <a:cs typeface="Arial"/>
              </a:rPr>
              <a:t>si UDP </a:t>
            </a:r>
            <a:r>
              <a:rPr dirty="0" sz="1200" spc="-10" b="1">
                <a:latin typeface="Arial"/>
                <a:cs typeface="Arial"/>
              </a:rPr>
              <a:t>(sau </a:t>
            </a:r>
            <a:r>
              <a:rPr dirty="0" sz="1200" spc="-5" b="1">
                <a:latin typeface="Arial"/>
                <a:cs typeface="Arial"/>
              </a:rPr>
              <a:t>oricare  alt protocol la nivel</a:t>
            </a:r>
            <a:r>
              <a:rPr dirty="0" sz="1200" spc="5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transport);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ts val="1385"/>
              </a:lnSpc>
              <a:buSzPct val="91666"/>
              <a:buFont typeface="Arial"/>
              <a:buChar char="•"/>
              <a:tabLst>
                <a:tab pos="67310" algn="l"/>
              </a:tabLst>
            </a:pPr>
            <a:r>
              <a:rPr dirty="0" sz="1200" spc="-5" b="1">
                <a:latin typeface="Arial"/>
                <a:cs typeface="Arial"/>
              </a:rPr>
              <a:t>se </a:t>
            </a:r>
            <a:r>
              <a:rPr dirty="0" sz="1200" b="1">
                <a:latin typeface="Arial"/>
                <a:cs typeface="Arial"/>
              </a:rPr>
              <a:t>aplică </a:t>
            </a:r>
            <a:r>
              <a:rPr dirty="0" sz="1200" spc="-5" b="1">
                <a:latin typeface="Arial"/>
                <a:cs typeface="Arial"/>
              </a:rPr>
              <a:t>doar la </a:t>
            </a:r>
            <a:r>
              <a:rPr dirty="0" sz="1200" b="1">
                <a:latin typeface="Arial"/>
                <a:cs typeface="Arial"/>
              </a:rPr>
              <a:t>pachete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IP;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ts val="1435"/>
              </a:lnSpc>
              <a:buSzPct val="91666"/>
              <a:buFont typeface="Arial"/>
              <a:buChar char="•"/>
              <a:tabLst>
                <a:tab pos="67310" algn="l"/>
              </a:tabLst>
            </a:pPr>
            <a:r>
              <a:rPr dirty="0" sz="1200" spc="-15" b="1">
                <a:latin typeface="Arial"/>
                <a:cs typeface="Arial"/>
              </a:rPr>
              <a:t>AH-ul </a:t>
            </a:r>
            <a:r>
              <a:rPr dirty="0" sz="1200" spc="-5" b="1">
                <a:latin typeface="Arial"/>
                <a:cs typeface="Arial"/>
              </a:rPr>
              <a:t>face autentificarea </a:t>
            </a:r>
            <a:r>
              <a:rPr dirty="0" sz="1200" b="1">
                <a:latin typeface="Arial"/>
                <a:cs typeface="Arial"/>
              </a:rPr>
              <a:t>, </a:t>
            </a:r>
            <a:r>
              <a:rPr dirty="0" sz="1200" spc="-5" b="1">
                <a:latin typeface="Arial"/>
                <a:cs typeface="Arial"/>
              </a:rPr>
              <a:t>este atasat </a:t>
            </a:r>
            <a:r>
              <a:rPr dirty="0" sz="1200" b="1">
                <a:latin typeface="Arial"/>
                <a:cs typeface="Arial"/>
              </a:rPr>
              <a:t>fiecarei </a:t>
            </a:r>
            <a:r>
              <a:rPr dirty="0" sz="1200" spc="-5" b="1">
                <a:latin typeface="Arial"/>
                <a:cs typeface="Arial"/>
              </a:rPr>
              <a:t>datagrame si contine semnatura sub forma </a:t>
            </a:r>
            <a:r>
              <a:rPr dirty="0" sz="1200" b="1">
                <a:latin typeface="Arial"/>
                <a:cs typeface="Arial"/>
              </a:rPr>
              <a:t>hash </a:t>
            </a:r>
            <a:r>
              <a:rPr dirty="0" sz="1200" spc="-5" b="1">
                <a:latin typeface="Arial"/>
                <a:cs typeface="Arial"/>
              </a:rPr>
              <a:t>cu</a:t>
            </a:r>
            <a:r>
              <a:rPr dirty="0" sz="1200" spc="1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MD5</a:t>
            </a:r>
            <a:endParaRPr sz="1200">
              <a:latin typeface="Arial"/>
              <a:cs typeface="Arial"/>
            </a:endParaRPr>
          </a:p>
          <a:p>
            <a:pPr marL="108585" indent="-96520">
              <a:lnSpc>
                <a:spcPts val="1435"/>
              </a:lnSpc>
              <a:spcBef>
                <a:spcPts val="10"/>
              </a:spcBef>
              <a:buSzPct val="91666"/>
              <a:buFont typeface="Arial"/>
              <a:buChar char="•"/>
              <a:tabLst>
                <a:tab pos="109220" algn="l"/>
              </a:tabLst>
            </a:pP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n </a:t>
            </a:r>
            <a:r>
              <a:rPr dirty="0" sz="1200" b="1">
                <a:latin typeface="Arial"/>
                <a:cs typeface="Arial"/>
              </a:rPr>
              <a:t>timp </a:t>
            </a:r>
            <a:r>
              <a:rPr dirty="0" sz="1200" spc="-5" b="1">
                <a:latin typeface="Arial"/>
                <a:cs typeface="Arial"/>
              </a:rPr>
              <a:t>ce ESP-ul face </a:t>
            </a:r>
            <a:r>
              <a:rPr dirty="0" sz="1200" b="1">
                <a:latin typeface="Arial"/>
                <a:cs typeface="Arial"/>
              </a:rPr>
              <a:t>criparea pachetelor( şi, </a:t>
            </a:r>
            <a:r>
              <a:rPr dirty="0" sz="1200" spc="-5" b="1">
                <a:latin typeface="Arial"/>
                <a:cs typeface="Arial"/>
              </a:rPr>
              <a:t>opţional, autentificarea </a:t>
            </a:r>
            <a:r>
              <a:rPr dirty="0" sz="1200" b="1">
                <a:latin typeface="Arial"/>
                <a:cs typeface="Arial"/>
              </a:rPr>
              <a:t>) in </a:t>
            </a:r>
            <a:r>
              <a:rPr dirty="0" sz="1200" spc="-5" b="1">
                <a:latin typeface="Arial"/>
                <a:cs typeface="Arial"/>
              </a:rPr>
              <a:t>doua</a:t>
            </a:r>
            <a:r>
              <a:rPr dirty="0" sz="1200" spc="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moduri:</a:t>
            </a:r>
            <a:endParaRPr sz="1200">
              <a:latin typeface="Arial"/>
              <a:cs typeface="Arial"/>
            </a:endParaRPr>
          </a:p>
          <a:p>
            <a:pPr lvl="1" marL="565785" indent="-97155">
              <a:lnSpc>
                <a:spcPts val="1435"/>
              </a:lnSpc>
              <a:buFont typeface="Arial"/>
              <a:buChar char="•"/>
              <a:tabLst>
                <a:tab pos="566420" algn="l"/>
              </a:tabLst>
            </a:pPr>
            <a:r>
              <a:rPr dirty="0" sz="1200" spc="-5" b="1">
                <a:latin typeface="Arial"/>
                <a:cs typeface="Arial"/>
              </a:rPr>
              <a:t>transport(protejeaza doar continutul </a:t>
            </a:r>
            <a:r>
              <a:rPr dirty="0" sz="1200" b="1">
                <a:latin typeface="Arial"/>
                <a:cs typeface="Arial"/>
              </a:rPr>
              <a:t>pachetului , </a:t>
            </a:r>
            <a:r>
              <a:rPr dirty="0" sz="1200" spc="-5" b="1">
                <a:latin typeface="Arial"/>
                <a:cs typeface="Arial"/>
              </a:rPr>
              <a:t>nu si antetul, folosindu-se vechiul antet)</a:t>
            </a:r>
            <a:r>
              <a:rPr dirty="0" sz="1200" spc="2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sau</a:t>
            </a:r>
            <a:endParaRPr sz="1200">
              <a:latin typeface="Arial"/>
              <a:cs typeface="Arial"/>
            </a:endParaRPr>
          </a:p>
          <a:p>
            <a:pPr lvl="1" marL="565785" indent="-9715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566420" algn="l"/>
              </a:tabLst>
            </a:pPr>
            <a:r>
              <a:rPr dirty="0" sz="1200" spc="-5" b="1">
                <a:latin typeface="Arial"/>
                <a:cs typeface="Arial"/>
              </a:rPr>
              <a:t>tunel(tot pachetul </a:t>
            </a:r>
            <a:r>
              <a:rPr dirty="0" sz="1200" b="1">
                <a:latin typeface="Arial"/>
                <a:cs typeface="Arial"/>
              </a:rPr>
              <a:t>este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criptat)</a:t>
            </a:r>
            <a:endParaRPr sz="1200">
              <a:latin typeface="Arial"/>
              <a:cs typeface="Arial"/>
            </a:endParaRPr>
          </a:p>
          <a:p>
            <a:pPr algn="just" marL="12700" marR="5715">
              <a:lnSpc>
                <a:spcPct val="100000"/>
              </a:lnSpc>
              <a:buSzPct val="91666"/>
              <a:buFont typeface="Arial"/>
              <a:buChar char="•"/>
              <a:tabLst>
                <a:tab pos="67310" algn="l"/>
              </a:tabLst>
            </a:pPr>
            <a:r>
              <a:rPr dirty="0" sz="1200" b="1">
                <a:latin typeface="Arial"/>
                <a:cs typeface="Arial"/>
              </a:rPr>
              <a:t>In modul </a:t>
            </a:r>
            <a:r>
              <a:rPr dirty="0" sz="1200" spc="-5" b="1">
                <a:latin typeface="Arial"/>
                <a:cs typeface="Arial"/>
              </a:rPr>
              <a:t>tunel pachetul este format </a:t>
            </a:r>
            <a:r>
              <a:rPr dirty="0" sz="1200" b="1">
                <a:latin typeface="Arial"/>
                <a:cs typeface="Arial"/>
              </a:rPr>
              <a:t>din: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ncărcătura utilă </a:t>
            </a:r>
            <a:r>
              <a:rPr dirty="0" sz="1200" b="1">
                <a:latin typeface="Arial"/>
                <a:cs typeface="Arial"/>
              </a:rPr>
              <a:t>(payload) adică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ntregul pachet </a:t>
            </a:r>
            <a:r>
              <a:rPr dirty="0" sz="1200" b="1">
                <a:latin typeface="Arial"/>
                <a:cs typeface="Arial"/>
              </a:rPr>
              <a:t>original, </a:t>
            </a:r>
            <a:r>
              <a:rPr dirty="0" sz="1200" spc="-5" b="1">
                <a:latin typeface="Arial"/>
                <a:cs typeface="Arial"/>
              </a:rPr>
              <a:t>antetul  </a:t>
            </a:r>
            <a:r>
              <a:rPr dirty="0" sz="1200" b="1">
                <a:latin typeface="Arial"/>
                <a:cs typeface="Arial"/>
              </a:rPr>
              <a:t>IP şi </a:t>
            </a:r>
            <a:r>
              <a:rPr dirty="0" sz="1200" spc="-5" b="1">
                <a:latin typeface="Arial"/>
                <a:cs typeface="Arial"/>
              </a:rPr>
              <a:t>celelalte, iar </a:t>
            </a:r>
            <a:r>
              <a:rPr dirty="0" sz="1200" b="1">
                <a:latin typeface="Arial"/>
                <a:cs typeface="Arial"/>
              </a:rPr>
              <a:t>in modul </a:t>
            </a:r>
            <a:r>
              <a:rPr dirty="0" sz="1200" spc="-5" b="1">
                <a:latin typeface="Arial"/>
                <a:cs typeface="Arial"/>
              </a:rPr>
              <a:t>transport ESP-ul sau antetele </a:t>
            </a:r>
            <a:r>
              <a:rPr dirty="0" sz="1200" spc="-25" b="1">
                <a:latin typeface="Arial"/>
                <a:cs typeface="Arial"/>
              </a:rPr>
              <a:t>AH </a:t>
            </a:r>
            <a:r>
              <a:rPr dirty="0" sz="1200" spc="-5" b="1">
                <a:latin typeface="Arial"/>
                <a:cs typeface="Arial"/>
              </a:rPr>
              <a:t>urmează direct după antetul </a:t>
            </a:r>
            <a:r>
              <a:rPr dirty="0" sz="1200" b="1">
                <a:latin typeface="Arial"/>
                <a:cs typeface="Arial"/>
              </a:rPr>
              <a:t>IP (şi </a:t>
            </a:r>
            <a:r>
              <a:rPr dirty="0" sz="1200" spc="-5" b="1">
                <a:latin typeface="Tahoma"/>
                <a:cs typeface="Tahoma"/>
              </a:rPr>
              <a:t>î</a:t>
            </a:r>
            <a:r>
              <a:rPr dirty="0" sz="1200" spc="-5" b="1">
                <a:latin typeface="Arial"/>
                <a:cs typeface="Arial"/>
              </a:rPr>
              <a:t>ncărcătura  utilă/payload este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criptată);</a:t>
            </a:r>
            <a:endParaRPr sz="1200">
              <a:latin typeface="Arial"/>
              <a:cs typeface="Arial"/>
            </a:endParaRPr>
          </a:p>
          <a:p>
            <a:pPr algn="just" marL="66675" indent="-54610">
              <a:lnSpc>
                <a:spcPct val="100000"/>
              </a:lnSpc>
              <a:buSzPct val="91666"/>
              <a:buFont typeface="Arial"/>
              <a:buChar char="•"/>
              <a:tabLst>
                <a:tab pos="67310" algn="l"/>
              </a:tabLst>
            </a:pPr>
            <a:r>
              <a:rPr dirty="0" sz="1200" spc="-5" b="1">
                <a:latin typeface="Arial"/>
                <a:cs typeface="Arial"/>
              </a:rPr>
              <a:t>se </a:t>
            </a:r>
            <a:r>
              <a:rPr dirty="0" sz="1200" b="1">
                <a:latin typeface="Arial"/>
                <a:cs typeface="Arial"/>
              </a:rPr>
              <a:t>aplică </a:t>
            </a:r>
            <a:r>
              <a:rPr dirty="0" sz="1200" spc="-5" b="1">
                <a:latin typeface="Arial"/>
                <a:cs typeface="Arial"/>
              </a:rPr>
              <a:t>la fel atât pentru </a:t>
            </a:r>
            <a:r>
              <a:rPr dirty="0" sz="1200" spc="-10" b="1">
                <a:latin typeface="Arial"/>
                <a:cs typeface="Arial"/>
              </a:rPr>
              <a:t>IPv4 </a:t>
            </a:r>
            <a:r>
              <a:rPr dirty="0" sz="1200" spc="-5" b="1">
                <a:latin typeface="Arial"/>
                <a:cs typeface="Arial"/>
              </a:rPr>
              <a:t>cât </a:t>
            </a:r>
            <a:r>
              <a:rPr dirty="0" sz="1200" b="1">
                <a:latin typeface="Arial"/>
                <a:cs typeface="Arial"/>
              </a:rPr>
              <a:t>şi </a:t>
            </a:r>
            <a:r>
              <a:rPr dirty="0" sz="1200" spc="-5" b="1">
                <a:latin typeface="Arial"/>
                <a:cs typeface="Arial"/>
              </a:rPr>
              <a:t>pentru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IPv6.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793750"/>
            <a:ext cx="45275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ahoma"/>
                <a:cs typeface="Tahoma"/>
              </a:rPr>
              <a:t>Securizarea </a:t>
            </a:r>
            <a:r>
              <a:rPr dirty="0" sz="2400" b="1">
                <a:latin typeface="Tahoma"/>
                <a:cs typeface="Tahoma"/>
              </a:rPr>
              <a:t>la </a:t>
            </a:r>
            <a:r>
              <a:rPr dirty="0" sz="2400" spc="-5" b="1">
                <a:latin typeface="Tahoma"/>
                <a:cs typeface="Tahoma"/>
              </a:rPr>
              <a:t>nivel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transport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6000750"/>
            <a:ext cx="3790950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3612" y="1631950"/>
            <a:ext cx="794385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4310" marR="92456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ahoma"/>
                <a:cs typeface="Tahoma"/>
              </a:rPr>
              <a:t>Nivelul SSL/TLS (figura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jos) este </a:t>
            </a:r>
            <a:r>
              <a:rPr dirty="0" sz="1400" b="1">
                <a:latin typeface="Tahoma"/>
                <a:cs typeface="Tahoma"/>
              </a:rPr>
              <a:t>situat deasupra TCP-ului şi furnizează  securitate(criptare) </a:t>
            </a:r>
            <a:r>
              <a:rPr dirty="0" sz="1400" spc="-5" b="1">
                <a:latin typeface="Tahoma"/>
                <a:cs typeface="Tahoma"/>
              </a:rPr>
              <a:t>pentru </a:t>
            </a:r>
            <a:r>
              <a:rPr dirty="0" sz="1400" b="1">
                <a:latin typeface="Tahoma"/>
                <a:cs typeface="Tahoma"/>
              </a:rPr>
              <a:t>date şi </a:t>
            </a:r>
            <a:r>
              <a:rPr dirty="0" sz="1400" spc="-5" b="1">
                <a:latin typeface="Tahoma"/>
                <a:cs typeface="Tahoma"/>
              </a:rPr>
              <a:t>autentificarea gazdelor </a:t>
            </a:r>
            <a:r>
              <a:rPr dirty="0" sz="1400" b="1">
                <a:latin typeface="Tahoma"/>
                <a:cs typeface="Tahoma"/>
              </a:rPr>
              <a:t>aflate la</a:t>
            </a:r>
            <a:r>
              <a:rPr dirty="0" sz="1400" spc="95" b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distanţă.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57810" indent="-64135">
              <a:lnSpc>
                <a:spcPct val="100000"/>
              </a:lnSpc>
              <a:spcBef>
                <a:spcPts val="5"/>
              </a:spcBef>
              <a:buSzPct val="92857"/>
              <a:buFont typeface="Arial"/>
              <a:buChar char="•"/>
              <a:tabLst>
                <a:tab pos="258445" algn="l"/>
              </a:tabLst>
            </a:pPr>
            <a:r>
              <a:rPr dirty="0" sz="1400" b="1">
                <a:latin typeface="Tahoma"/>
                <a:cs typeface="Tahoma"/>
              </a:rPr>
              <a:t>Dupa </a:t>
            </a:r>
            <a:r>
              <a:rPr dirty="0" sz="1400" spc="-5" b="1">
                <a:latin typeface="Tahoma"/>
                <a:cs typeface="Tahoma"/>
              </a:rPr>
              <a:t>ce </a:t>
            </a:r>
            <a:r>
              <a:rPr dirty="0" sz="1400" b="1">
                <a:latin typeface="Tahoma"/>
                <a:cs typeface="Tahoma"/>
              </a:rPr>
              <a:t>a </a:t>
            </a:r>
            <a:r>
              <a:rPr dirty="0" sz="1400" spc="-5" b="1">
                <a:latin typeface="Tahoma"/>
                <a:cs typeface="Tahoma"/>
              </a:rPr>
              <a:t>fost </a:t>
            </a:r>
            <a:r>
              <a:rPr dirty="0" sz="1400" b="1">
                <a:latin typeface="Tahoma"/>
                <a:cs typeface="Tahoma"/>
              </a:rPr>
              <a:t>realizată o </a:t>
            </a:r>
            <a:r>
              <a:rPr dirty="0" sz="1400" spc="-5" b="1">
                <a:latin typeface="Tahoma"/>
                <a:cs typeface="Tahoma"/>
              </a:rPr>
              <a:t>conexiune TCP, </a:t>
            </a:r>
            <a:r>
              <a:rPr dirty="0" sz="1400" b="1">
                <a:latin typeface="Tahoma"/>
                <a:cs typeface="Tahoma"/>
              </a:rPr>
              <a:t>un </a:t>
            </a:r>
            <a:r>
              <a:rPr dirty="0" sz="1400" spc="-5" b="1">
                <a:latin typeface="Tahoma"/>
                <a:cs typeface="Tahoma"/>
              </a:rPr>
              <a:t>dialog SSL/TLS </a:t>
            </a:r>
            <a:r>
              <a:rPr dirty="0" sz="1400" b="1">
                <a:latin typeface="Tahoma"/>
                <a:cs typeface="Tahoma"/>
              </a:rPr>
              <a:t>autentifică</a:t>
            </a:r>
            <a:r>
              <a:rPr dirty="0" sz="1400" spc="40" b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conexiunile</a:t>
            </a:r>
            <a:endParaRPr sz="1400">
              <a:latin typeface="Tahoma"/>
              <a:cs typeface="Tahoma"/>
            </a:endParaRPr>
          </a:p>
          <a:p>
            <a:pPr marL="194310" marR="5080">
              <a:lnSpc>
                <a:spcPct val="100000"/>
              </a:lnSpc>
            </a:pPr>
            <a:r>
              <a:rPr dirty="0" sz="1400" b="1">
                <a:latin typeface="Tahoma"/>
                <a:cs typeface="Tahoma"/>
              </a:rPr>
              <a:t>şi </a:t>
            </a:r>
            <a:r>
              <a:rPr dirty="0" sz="1400" spc="-5" b="1">
                <a:latin typeface="Tahoma"/>
                <a:cs typeface="Tahoma"/>
              </a:rPr>
              <a:t>negociează </a:t>
            </a:r>
            <a:r>
              <a:rPr dirty="0" sz="1400" b="1">
                <a:latin typeface="Tahoma"/>
                <a:cs typeface="Tahoma"/>
              </a:rPr>
              <a:t>o </a:t>
            </a:r>
            <a:r>
              <a:rPr dirty="0" sz="1400" spc="-5" b="1">
                <a:latin typeface="Tahoma"/>
                <a:cs typeface="Tahoma"/>
              </a:rPr>
              <a:t>cheie secretă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sesiune. </a:t>
            </a:r>
            <a:r>
              <a:rPr dirty="0" sz="1400" b="1">
                <a:latin typeface="Tahoma"/>
                <a:cs typeface="Tahoma"/>
              </a:rPr>
              <a:t>Transmisiile </a:t>
            </a:r>
            <a:r>
              <a:rPr dirty="0" sz="1400" spc="-5" b="1">
                <a:latin typeface="Tahoma"/>
                <a:cs typeface="Tahoma"/>
              </a:rPr>
              <a:t>ulterioare folosesc cheia secretă  pentru </a:t>
            </a:r>
            <a:r>
              <a:rPr dirty="0" sz="1400" b="1">
                <a:latin typeface="Tahoma"/>
                <a:cs typeface="Tahoma"/>
              </a:rPr>
              <a:t>a </a:t>
            </a:r>
            <a:r>
              <a:rPr dirty="0" sz="1400" spc="-5" b="1">
                <a:latin typeface="Tahoma"/>
                <a:cs typeface="Tahoma"/>
              </a:rPr>
              <a:t>cripta</a:t>
            </a:r>
            <a:r>
              <a:rPr dirty="0" sz="1400" spc="-15" b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datele.</a:t>
            </a:r>
            <a:endParaRPr sz="1400">
              <a:latin typeface="Tahoma"/>
              <a:cs typeface="Tahoma"/>
            </a:endParaRPr>
          </a:p>
          <a:p>
            <a:pPr marL="194310" marR="322580">
              <a:lnSpc>
                <a:spcPct val="100000"/>
              </a:lnSpc>
              <a:buSzPct val="92857"/>
              <a:buFont typeface="Arial"/>
              <a:buChar char="•"/>
              <a:tabLst>
                <a:tab pos="258445" algn="l"/>
              </a:tabLst>
            </a:pPr>
            <a:r>
              <a:rPr dirty="0" sz="1400" spc="-5" b="1">
                <a:latin typeface="Tahoma"/>
                <a:cs typeface="Tahoma"/>
              </a:rPr>
              <a:t>SSL se </a:t>
            </a:r>
            <a:r>
              <a:rPr dirty="0" sz="1400" b="1">
                <a:latin typeface="Tahoma"/>
                <a:cs typeface="Tahoma"/>
              </a:rPr>
              <a:t>refera la </a:t>
            </a:r>
            <a:r>
              <a:rPr dirty="0" sz="1400" spc="-5" b="1">
                <a:latin typeface="Tahoma"/>
                <a:cs typeface="Tahoma"/>
              </a:rPr>
              <a:t>sesiunea comunicarii </a:t>
            </a:r>
            <a:r>
              <a:rPr dirty="0" sz="1400" b="1">
                <a:latin typeface="Tahoma"/>
                <a:cs typeface="Tahoma"/>
              </a:rPr>
              <a:t>intre doua parti(de </a:t>
            </a:r>
            <a:r>
              <a:rPr dirty="0" sz="1400" spc="-5" b="1">
                <a:latin typeface="Tahoma"/>
                <a:cs typeface="Tahoma"/>
              </a:rPr>
              <a:t>ex </a:t>
            </a:r>
            <a:r>
              <a:rPr dirty="0" sz="1400" b="1">
                <a:latin typeface="Tahoma"/>
                <a:cs typeface="Tahoma"/>
              </a:rPr>
              <a:t>intre un browser si </a:t>
            </a:r>
            <a:r>
              <a:rPr dirty="0" sz="1400" spc="-5" b="1">
                <a:latin typeface="Tahoma"/>
                <a:cs typeface="Tahoma"/>
              </a:rPr>
              <a:t>un  server</a:t>
            </a:r>
            <a:r>
              <a:rPr dirty="0" sz="1400" spc="15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Web).</a:t>
            </a:r>
            <a:endParaRPr sz="1400">
              <a:latin typeface="Tahoma"/>
              <a:cs typeface="Tahoma"/>
            </a:endParaRPr>
          </a:p>
          <a:p>
            <a:pPr marL="257810" indent="-64135">
              <a:lnSpc>
                <a:spcPct val="100000"/>
              </a:lnSpc>
              <a:buSzPct val="92857"/>
              <a:buFont typeface="Arial"/>
              <a:buChar char="•"/>
              <a:tabLst>
                <a:tab pos="258445" algn="l"/>
              </a:tabLst>
            </a:pPr>
            <a:r>
              <a:rPr dirty="0" sz="1400" b="1">
                <a:latin typeface="Tahoma"/>
                <a:cs typeface="Tahoma"/>
              </a:rPr>
              <a:t>E un standard in</a:t>
            </a:r>
            <a:r>
              <a:rPr dirty="0" sz="1400" spc="-15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e-commerce</a:t>
            </a:r>
            <a:endParaRPr sz="1400">
              <a:latin typeface="Tahoma"/>
              <a:cs typeface="Tahoma"/>
            </a:endParaRPr>
          </a:p>
          <a:p>
            <a:pPr marL="194310" marR="104139">
              <a:lnSpc>
                <a:spcPct val="100000"/>
              </a:lnSpc>
              <a:buSzPct val="92857"/>
              <a:buFont typeface="Arial"/>
              <a:buChar char="•"/>
              <a:tabLst>
                <a:tab pos="258445" algn="l"/>
              </a:tabLst>
            </a:pPr>
            <a:r>
              <a:rPr dirty="0" sz="1400" spc="-5" b="1">
                <a:latin typeface="Tahoma"/>
                <a:cs typeface="Tahoma"/>
              </a:rPr>
              <a:t>SSL </a:t>
            </a:r>
            <a:r>
              <a:rPr dirty="0" sz="1400" b="1">
                <a:latin typeface="Tahoma"/>
                <a:cs typeface="Tahoma"/>
              </a:rPr>
              <a:t>e un protocol </a:t>
            </a:r>
            <a:r>
              <a:rPr dirty="0" sz="1400" spc="-5" b="1">
                <a:latin typeface="Tahoma"/>
                <a:cs typeface="Tahoma"/>
              </a:rPr>
              <a:t>orientat conexiuni care necesita ca </a:t>
            </a:r>
            <a:r>
              <a:rPr dirty="0" sz="1400" b="1">
                <a:latin typeface="Tahoma"/>
                <a:cs typeface="Tahoma"/>
              </a:rPr>
              <a:t>atat </a:t>
            </a:r>
            <a:r>
              <a:rPr dirty="0" sz="1400" spc="-5" b="1">
                <a:latin typeface="Tahoma"/>
                <a:cs typeface="Tahoma"/>
              </a:rPr>
              <a:t>aplicatia cat si serverul </a:t>
            </a:r>
            <a:r>
              <a:rPr dirty="0" sz="1400" b="1">
                <a:latin typeface="Tahoma"/>
                <a:cs typeface="Tahoma"/>
              </a:rPr>
              <a:t>sa  </a:t>
            </a:r>
            <a:r>
              <a:rPr dirty="0" sz="1400" spc="-5" b="1">
                <a:latin typeface="Tahoma"/>
                <a:cs typeface="Tahoma"/>
              </a:rPr>
              <a:t>cunoasca </a:t>
            </a:r>
            <a:r>
              <a:rPr dirty="0" sz="1400" b="1">
                <a:latin typeface="Tahoma"/>
                <a:cs typeface="Tahoma"/>
              </a:rPr>
              <a:t>acest</a:t>
            </a:r>
            <a:r>
              <a:rPr dirty="0" sz="1400" spc="-5" b="1">
                <a:latin typeface="Tahoma"/>
                <a:cs typeface="Tahoma"/>
              </a:rPr>
              <a:t> protocol</a:t>
            </a:r>
            <a:endParaRPr sz="1400">
              <a:latin typeface="Tahoma"/>
              <a:cs typeface="Tahoma"/>
            </a:endParaRPr>
          </a:p>
          <a:p>
            <a:pPr algn="just" marL="194310" marR="11430">
              <a:lnSpc>
                <a:spcPct val="100000"/>
              </a:lnSpc>
              <a:buSzPct val="92857"/>
              <a:buFont typeface="Arial"/>
              <a:buChar char="•"/>
              <a:tabLst>
                <a:tab pos="258445" algn="l"/>
              </a:tabLst>
            </a:pPr>
            <a:r>
              <a:rPr dirty="0" sz="1400" b="1">
                <a:latin typeface="Tahoma"/>
                <a:cs typeface="Tahoma"/>
              </a:rPr>
              <a:t>Autentificarea din timpul </a:t>
            </a:r>
            <a:r>
              <a:rPr dirty="0" sz="1400" spc="-5" b="1">
                <a:latin typeface="Tahoma"/>
                <a:cs typeface="Tahoma"/>
              </a:rPr>
              <a:t>dialogului este </a:t>
            </a:r>
            <a:r>
              <a:rPr dirty="0" sz="1400" b="1">
                <a:latin typeface="Tahoma"/>
                <a:cs typeface="Tahoma"/>
              </a:rPr>
              <a:t>realizată prin </a:t>
            </a:r>
            <a:r>
              <a:rPr dirty="0" sz="1400" spc="-5" b="1">
                <a:latin typeface="Tahoma"/>
                <a:cs typeface="Tahoma"/>
              </a:rPr>
              <a:t>folosirea certificatelor cu </a:t>
            </a:r>
            <a:r>
              <a:rPr dirty="0" sz="1400" b="1">
                <a:latin typeface="Tahoma"/>
                <a:cs typeface="Tahoma"/>
              </a:rPr>
              <a:t>chei-  </a:t>
            </a:r>
            <a:r>
              <a:rPr dirty="0" sz="1400" spc="-5" b="1">
                <a:latin typeface="Tahoma"/>
                <a:cs typeface="Tahoma"/>
              </a:rPr>
              <a:t>publice(certificatelor </a:t>
            </a:r>
            <a:r>
              <a:rPr dirty="0" sz="1400" b="1">
                <a:latin typeface="Tahoma"/>
                <a:cs typeface="Tahoma"/>
              </a:rPr>
              <a:t>digitale). </a:t>
            </a:r>
            <a:r>
              <a:rPr dirty="0" sz="1400" spc="-5" b="1">
                <a:latin typeface="Tahoma"/>
                <a:cs typeface="Tahoma"/>
              </a:rPr>
              <a:t>Clientul </a:t>
            </a:r>
            <a:r>
              <a:rPr dirty="0" sz="1400" b="1">
                <a:latin typeface="Tahoma"/>
                <a:cs typeface="Tahoma"/>
              </a:rPr>
              <a:t>primeşte un </a:t>
            </a:r>
            <a:r>
              <a:rPr dirty="0" sz="1400" spc="-5" b="1">
                <a:latin typeface="Tahoma"/>
                <a:cs typeface="Tahoma"/>
              </a:rPr>
              <a:t>certificat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la server care poate fi  verificat </a:t>
            </a:r>
            <a:r>
              <a:rPr dirty="0" sz="1400" b="1">
                <a:latin typeface="Tahoma"/>
                <a:cs typeface="Tahoma"/>
              </a:rPr>
              <a:t>în mai multe</a:t>
            </a:r>
            <a:r>
              <a:rPr dirty="0" sz="1400" spc="15" b="1">
                <a:latin typeface="Tahoma"/>
                <a:cs typeface="Tahoma"/>
              </a:rPr>
              <a:t> </a:t>
            </a:r>
            <a:r>
              <a:rPr dirty="0" sz="1400" b="1">
                <a:latin typeface="Tahoma"/>
                <a:cs typeface="Tahoma"/>
              </a:rPr>
              <a:t>moduri.</a:t>
            </a:r>
            <a:endParaRPr sz="1400">
              <a:latin typeface="Tahoma"/>
              <a:cs typeface="Tahoma"/>
            </a:endParaRPr>
          </a:p>
          <a:p>
            <a:pPr marL="194310" marR="17780">
              <a:lnSpc>
                <a:spcPts val="1680"/>
              </a:lnSpc>
              <a:spcBef>
                <a:spcPts val="55"/>
              </a:spcBef>
              <a:buSzPct val="92857"/>
              <a:buFont typeface="Arial"/>
              <a:buChar char="•"/>
              <a:tabLst>
                <a:tab pos="309245" algn="l"/>
              </a:tabLst>
            </a:pP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exemplu, browserele web </a:t>
            </a:r>
            <a:r>
              <a:rPr dirty="0" sz="1400" b="1">
                <a:latin typeface="Tahoma"/>
                <a:cs typeface="Tahoma"/>
              </a:rPr>
              <a:t>conţin </a:t>
            </a:r>
            <a:r>
              <a:rPr dirty="0" sz="1400" spc="-5" b="1">
                <a:latin typeface="Tahoma"/>
                <a:cs typeface="Tahoma"/>
              </a:rPr>
              <a:t>deseori </a:t>
            </a:r>
            <a:r>
              <a:rPr dirty="0" sz="1400" b="1">
                <a:latin typeface="Tahoma"/>
                <a:cs typeface="Tahoma"/>
              </a:rPr>
              <a:t>o </a:t>
            </a:r>
            <a:r>
              <a:rPr dirty="0" sz="1400" spc="-5" b="1">
                <a:latin typeface="Tahoma"/>
                <a:cs typeface="Tahoma"/>
              </a:rPr>
              <a:t>colectie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certificare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la </a:t>
            </a:r>
            <a:r>
              <a:rPr dirty="0" sz="1450" spc="-25" b="1" i="1">
                <a:latin typeface="Tahoma"/>
                <a:cs typeface="Tahoma"/>
              </a:rPr>
              <a:t>autorităţile  </a:t>
            </a:r>
            <a:r>
              <a:rPr dirty="0" sz="1450" spc="-30" b="1" i="1">
                <a:latin typeface="Tahoma"/>
                <a:cs typeface="Tahoma"/>
              </a:rPr>
              <a:t>de certificare(certification authorities-CA) </a:t>
            </a:r>
            <a:r>
              <a:rPr dirty="0" sz="1400" spc="-5" b="1">
                <a:latin typeface="Tahoma"/>
                <a:cs typeface="Tahoma"/>
              </a:rPr>
              <a:t>care </a:t>
            </a:r>
            <a:r>
              <a:rPr dirty="0" sz="1400" b="1">
                <a:latin typeface="Tahoma"/>
                <a:cs typeface="Tahoma"/>
              </a:rPr>
              <a:t>pot </a:t>
            </a:r>
            <a:r>
              <a:rPr dirty="0" sz="1400" spc="-5" b="1">
                <a:latin typeface="Tahoma"/>
                <a:cs typeface="Tahoma"/>
              </a:rPr>
              <a:t>fi folosite pentru </a:t>
            </a:r>
            <a:r>
              <a:rPr dirty="0" sz="1400" b="1">
                <a:latin typeface="Tahoma"/>
                <a:cs typeface="Tahoma"/>
              </a:rPr>
              <a:t>a verifica  </a:t>
            </a:r>
            <a:r>
              <a:rPr dirty="0" sz="1400" spc="-5" b="1">
                <a:latin typeface="Tahoma"/>
                <a:cs typeface="Tahoma"/>
              </a:rPr>
              <a:t>certificatele</a:t>
            </a:r>
            <a:r>
              <a:rPr dirty="0" sz="1400" spc="5" b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serverelor.</a:t>
            </a:r>
            <a:endParaRPr sz="1400">
              <a:latin typeface="Tahoma"/>
              <a:cs typeface="Tahoma"/>
            </a:endParaRPr>
          </a:p>
          <a:p>
            <a:pPr marL="194310" marR="204470">
              <a:lnSpc>
                <a:spcPts val="1680"/>
              </a:lnSpc>
              <a:spcBef>
                <a:spcPts val="5"/>
              </a:spcBef>
              <a:buSzPct val="92857"/>
              <a:buFont typeface="Arial"/>
              <a:buChar char="•"/>
              <a:tabLst>
                <a:tab pos="258445" algn="l"/>
              </a:tabLst>
            </a:pPr>
            <a:r>
              <a:rPr dirty="0" sz="1400" spc="-5" b="1">
                <a:latin typeface="Tahoma"/>
                <a:cs typeface="Tahoma"/>
              </a:rPr>
              <a:t>Similar, dacă </a:t>
            </a:r>
            <a:r>
              <a:rPr dirty="0" sz="1400" b="1">
                <a:latin typeface="Tahoma"/>
                <a:cs typeface="Tahoma"/>
              </a:rPr>
              <a:t>se </a:t>
            </a:r>
            <a:r>
              <a:rPr dirty="0" sz="1400" spc="-5" b="1">
                <a:latin typeface="Tahoma"/>
                <a:cs typeface="Tahoma"/>
              </a:rPr>
              <a:t>doreşte, serverele </a:t>
            </a:r>
            <a:r>
              <a:rPr dirty="0" sz="1400" b="1">
                <a:latin typeface="Tahoma"/>
                <a:cs typeface="Tahoma"/>
              </a:rPr>
              <a:t>pot </a:t>
            </a:r>
            <a:r>
              <a:rPr dirty="0" sz="1400" spc="-5" b="1">
                <a:latin typeface="Tahoma"/>
                <a:cs typeface="Tahoma"/>
              </a:rPr>
              <a:t>cere </a:t>
            </a:r>
            <a:r>
              <a:rPr dirty="0" sz="1400" b="1">
                <a:latin typeface="Tahoma"/>
                <a:cs typeface="Tahoma"/>
              </a:rPr>
              <a:t>un </a:t>
            </a:r>
            <a:r>
              <a:rPr dirty="0" sz="1400" spc="-5" b="1">
                <a:latin typeface="Tahoma"/>
                <a:cs typeface="Tahoma"/>
              </a:rPr>
              <a:t>certificat de </a:t>
            </a:r>
            <a:r>
              <a:rPr dirty="0" sz="1400" b="1">
                <a:latin typeface="Tahoma"/>
                <a:cs typeface="Tahoma"/>
              </a:rPr>
              <a:t>la </a:t>
            </a:r>
            <a:r>
              <a:rPr dirty="0" sz="1400" spc="-5" b="1">
                <a:latin typeface="Tahoma"/>
                <a:cs typeface="Tahoma"/>
              </a:rPr>
              <a:t>client </a:t>
            </a:r>
            <a:r>
              <a:rPr dirty="0" sz="1400" b="1">
                <a:latin typeface="Tahoma"/>
                <a:cs typeface="Tahoma"/>
              </a:rPr>
              <a:t>şi pot face  </a:t>
            </a:r>
            <a:r>
              <a:rPr dirty="0" sz="1400" spc="-5" b="1">
                <a:latin typeface="Tahoma"/>
                <a:cs typeface="Tahoma"/>
              </a:rPr>
              <a:t>verificarea </a:t>
            </a:r>
            <a:r>
              <a:rPr dirty="0" sz="1400" b="1">
                <a:latin typeface="Tahoma"/>
                <a:cs typeface="Tahoma"/>
              </a:rPr>
              <a:t>în acelaşi mod. Acesta </a:t>
            </a:r>
            <a:r>
              <a:rPr dirty="0" sz="1400" spc="-5" b="1">
                <a:latin typeface="Tahoma"/>
                <a:cs typeface="Tahoma"/>
              </a:rPr>
              <a:t>poate fi folosit pentru </a:t>
            </a:r>
            <a:r>
              <a:rPr dirty="0" sz="1400" b="1">
                <a:latin typeface="Tahoma"/>
                <a:cs typeface="Tahoma"/>
              </a:rPr>
              <a:t>a restricţiona </a:t>
            </a:r>
            <a:r>
              <a:rPr dirty="0" sz="1400" spc="-5" b="1">
                <a:latin typeface="Tahoma"/>
                <a:cs typeface="Tahoma"/>
              </a:rPr>
              <a:t>serviciile doar  </a:t>
            </a:r>
            <a:r>
              <a:rPr dirty="0" sz="1400" b="1">
                <a:latin typeface="Tahoma"/>
                <a:cs typeface="Tahoma"/>
              </a:rPr>
              <a:t>la </a:t>
            </a:r>
            <a:r>
              <a:rPr dirty="0" sz="1400" spc="-5" b="1">
                <a:latin typeface="Tahoma"/>
                <a:cs typeface="Tahoma"/>
              </a:rPr>
              <a:t>cei care sunt autorizaţi </a:t>
            </a:r>
            <a:r>
              <a:rPr dirty="0" sz="1400" b="1">
                <a:latin typeface="Tahoma"/>
                <a:cs typeface="Tahoma"/>
              </a:rPr>
              <a:t>să le</a:t>
            </a:r>
            <a:r>
              <a:rPr dirty="0" sz="1400" spc="15" b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folosească.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869950"/>
            <a:ext cx="45275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ahoma"/>
                <a:cs typeface="Tahoma"/>
              </a:rPr>
              <a:t>Securizarea </a:t>
            </a:r>
            <a:r>
              <a:rPr dirty="0" sz="2400" b="1">
                <a:latin typeface="Tahoma"/>
                <a:cs typeface="Tahoma"/>
              </a:rPr>
              <a:t>la </a:t>
            </a:r>
            <a:r>
              <a:rPr dirty="0" sz="2400" spc="-5" b="1">
                <a:latin typeface="Tahoma"/>
                <a:cs typeface="Tahoma"/>
              </a:rPr>
              <a:t>nivel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transport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2241931"/>
            <a:ext cx="7739380" cy="2586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 b="1">
                <a:latin typeface="Tahoma"/>
                <a:cs typeface="Tahoma"/>
              </a:rPr>
              <a:t>Securitatea nivelului </a:t>
            </a:r>
            <a:r>
              <a:rPr dirty="0" sz="1400" b="1">
                <a:latin typeface="Tahoma"/>
                <a:cs typeface="Tahoma"/>
              </a:rPr>
              <a:t>transport </a:t>
            </a:r>
            <a:r>
              <a:rPr dirty="0" sz="1400" spc="-5" b="1">
                <a:latin typeface="Tahoma"/>
                <a:cs typeface="Tahoma"/>
              </a:rPr>
              <a:t>este </a:t>
            </a:r>
            <a:r>
              <a:rPr dirty="0" sz="1400" b="1">
                <a:latin typeface="Tahoma"/>
                <a:cs typeface="Tahoma"/>
              </a:rPr>
              <a:t>bună, dar are nevoie de un programator de  aplicatii </a:t>
            </a:r>
            <a:r>
              <a:rPr dirty="0" sz="1400" spc="-5" b="1">
                <a:latin typeface="Tahoma"/>
                <a:cs typeface="Tahoma"/>
              </a:rPr>
              <a:t>pentru </a:t>
            </a:r>
            <a:r>
              <a:rPr dirty="0" sz="1400" b="1">
                <a:latin typeface="Tahoma"/>
                <a:cs typeface="Tahoma"/>
              </a:rPr>
              <a:t>a </a:t>
            </a:r>
            <a:r>
              <a:rPr dirty="0" sz="1400" spc="-5" b="1">
                <a:latin typeface="Tahoma"/>
                <a:cs typeface="Tahoma"/>
              </a:rPr>
              <a:t>înţelege </a:t>
            </a:r>
            <a:r>
              <a:rPr dirty="0" sz="1400" b="1">
                <a:latin typeface="Tahoma"/>
                <a:cs typeface="Tahoma"/>
              </a:rPr>
              <a:t>şi a provoca </a:t>
            </a:r>
            <a:r>
              <a:rPr dirty="0" sz="1400" spc="-5" b="1">
                <a:latin typeface="Tahoma"/>
                <a:cs typeface="Tahoma"/>
              </a:rPr>
              <a:t>functiile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apelare, pentru </a:t>
            </a:r>
            <a:r>
              <a:rPr dirty="0" sz="1400" b="1">
                <a:latin typeface="Tahoma"/>
                <a:cs typeface="Tahoma"/>
              </a:rPr>
              <a:t>a </a:t>
            </a:r>
            <a:r>
              <a:rPr dirty="0" sz="1400" spc="-5" b="1">
                <a:latin typeface="Tahoma"/>
                <a:cs typeface="Tahoma"/>
              </a:rPr>
              <a:t>realiza verificarea  certificării </a:t>
            </a:r>
            <a:r>
              <a:rPr dirty="0" sz="1400" b="1">
                <a:latin typeface="Tahoma"/>
                <a:cs typeface="Tahoma"/>
              </a:rPr>
              <a:t>şi </a:t>
            </a:r>
            <a:r>
              <a:rPr dirty="0" sz="1400" spc="-5" b="1">
                <a:latin typeface="Tahoma"/>
                <a:cs typeface="Tahoma"/>
              </a:rPr>
              <a:t>pentru </a:t>
            </a:r>
            <a:r>
              <a:rPr dirty="0" sz="1400" b="1">
                <a:latin typeface="Tahoma"/>
                <a:cs typeface="Tahoma"/>
              </a:rPr>
              <a:t>a </a:t>
            </a:r>
            <a:r>
              <a:rPr dirty="0" sz="1400" spc="-5" b="1">
                <a:latin typeface="Tahoma"/>
                <a:cs typeface="Tahoma"/>
              </a:rPr>
              <a:t>ȋncepe</a:t>
            </a:r>
            <a:r>
              <a:rPr dirty="0" sz="1400" spc="20" b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dialogul.</a:t>
            </a:r>
            <a:endParaRPr sz="1400">
              <a:latin typeface="Tahoma"/>
              <a:cs typeface="Tahoma"/>
            </a:endParaRPr>
          </a:p>
          <a:p>
            <a:pPr marL="12700" marR="158750">
              <a:lnSpc>
                <a:spcPct val="100000"/>
              </a:lnSpc>
            </a:pPr>
            <a:r>
              <a:rPr dirty="0" sz="1400" b="1">
                <a:latin typeface="Tahoma"/>
                <a:cs typeface="Tahoma"/>
              </a:rPr>
              <a:t>In comparaţie </a:t>
            </a:r>
            <a:r>
              <a:rPr dirty="0" sz="1400" spc="-5" b="1">
                <a:latin typeface="Tahoma"/>
                <a:cs typeface="Tahoma"/>
              </a:rPr>
              <a:t>cu aceasta, la securitatea nivelului </a:t>
            </a:r>
            <a:r>
              <a:rPr dirty="0" sz="1400" b="1">
                <a:latin typeface="Tahoma"/>
                <a:cs typeface="Tahoma"/>
              </a:rPr>
              <a:t>reţea(IP) programatorul </a:t>
            </a:r>
            <a:r>
              <a:rPr dirty="0" sz="1400" spc="-5" b="1">
                <a:latin typeface="Tahoma"/>
                <a:cs typeface="Tahoma"/>
              </a:rPr>
              <a:t>poate fi  </a:t>
            </a:r>
            <a:r>
              <a:rPr dirty="0" sz="1400" b="1">
                <a:latin typeface="Tahoma"/>
                <a:cs typeface="Tahoma"/>
              </a:rPr>
              <a:t>destul de </a:t>
            </a:r>
            <a:r>
              <a:rPr dirty="0" sz="1400" spc="-5" b="1">
                <a:latin typeface="Tahoma"/>
                <a:cs typeface="Tahoma"/>
              </a:rPr>
              <a:t>ignorant. </a:t>
            </a:r>
            <a:r>
              <a:rPr dirty="0" sz="1400" b="1">
                <a:latin typeface="Tahoma"/>
                <a:cs typeface="Tahoma"/>
              </a:rPr>
              <a:t>Pe de altă parte, </a:t>
            </a:r>
            <a:r>
              <a:rPr dirty="0" sz="1400" spc="-5" b="1">
                <a:latin typeface="Tahoma"/>
                <a:cs typeface="Tahoma"/>
              </a:rPr>
              <a:t>securitatea </a:t>
            </a:r>
            <a:r>
              <a:rPr dirty="0" sz="1400" b="1">
                <a:latin typeface="Tahoma"/>
                <a:cs typeface="Tahoma"/>
              </a:rPr>
              <a:t>stratului transport </a:t>
            </a:r>
            <a:r>
              <a:rPr dirty="0" sz="1400" spc="-5" b="1">
                <a:latin typeface="Tahoma"/>
                <a:cs typeface="Tahoma"/>
              </a:rPr>
              <a:t>asigură  </a:t>
            </a:r>
            <a:r>
              <a:rPr dirty="0" sz="1400" b="1">
                <a:latin typeface="Tahoma"/>
                <a:cs typeface="Tahoma"/>
              </a:rPr>
              <a:t>programatorii </a:t>
            </a:r>
            <a:r>
              <a:rPr dirty="0" sz="1400" spc="-5" b="1">
                <a:latin typeface="Tahoma"/>
                <a:cs typeface="Tahoma"/>
              </a:rPr>
              <a:t>că securitatea este </a:t>
            </a:r>
            <a:r>
              <a:rPr dirty="0" sz="1400" b="1">
                <a:latin typeface="Tahoma"/>
                <a:cs typeface="Tahoma"/>
              </a:rPr>
              <a:t>sub controlul </a:t>
            </a:r>
            <a:r>
              <a:rPr dirty="0" sz="1400" spc="-5" b="1">
                <a:latin typeface="Tahoma"/>
                <a:cs typeface="Tahoma"/>
              </a:rPr>
              <a:t>lor, şi </a:t>
            </a:r>
            <a:r>
              <a:rPr dirty="0" sz="1400" b="1">
                <a:latin typeface="Tahoma"/>
                <a:cs typeface="Tahoma"/>
              </a:rPr>
              <a:t>nu sub a </a:t>
            </a:r>
            <a:r>
              <a:rPr dirty="0" sz="1400" spc="-5" b="1">
                <a:latin typeface="Tahoma"/>
                <a:cs typeface="Tahoma"/>
              </a:rPr>
              <a:t>sistemului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operare  </a:t>
            </a:r>
            <a:r>
              <a:rPr dirty="0" sz="1400" b="1">
                <a:latin typeface="Tahoma"/>
                <a:cs typeface="Tahoma"/>
              </a:rPr>
              <a:t>sau al administratorului</a:t>
            </a:r>
            <a:r>
              <a:rPr dirty="0" sz="1400" spc="-10" b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său.</a:t>
            </a:r>
            <a:endParaRPr sz="1400">
              <a:latin typeface="Tahoma"/>
              <a:cs typeface="Tahoma"/>
            </a:endParaRPr>
          </a:p>
          <a:p>
            <a:pPr marL="12700" marR="172085">
              <a:lnSpc>
                <a:spcPct val="100000"/>
              </a:lnSpc>
            </a:pPr>
            <a:r>
              <a:rPr dirty="0" sz="1400" spc="-5" b="1">
                <a:latin typeface="Tahoma"/>
                <a:cs typeface="Tahoma"/>
              </a:rPr>
              <a:t>Protocoalele SSL/TLS </a:t>
            </a:r>
            <a:r>
              <a:rPr dirty="0" sz="1400" b="1">
                <a:latin typeface="Tahoma"/>
                <a:cs typeface="Tahoma"/>
              </a:rPr>
              <a:t>sunt </a:t>
            </a:r>
            <a:r>
              <a:rPr dirty="0" sz="1400" spc="-5" b="1">
                <a:latin typeface="Tahoma"/>
                <a:cs typeface="Tahoma"/>
              </a:rPr>
              <a:t>folosite </a:t>
            </a:r>
            <a:r>
              <a:rPr dirty="0" sz="1400" b="1">
                <a:latin typeface="Tahoma"/>
                <a:cs typeface="Tahoma"/>
              </a:rPr>
              <a:t>în mare parte </a:t>
            </a:r>
            <a:r>
              <a:rPr dirty="0" sz="1400" spc="-5" b="1">
                <a:latin typeface="Tahoma"/>
                <a:cs typeface="Tahoma"/>
              </a:rPr>
              <a:t>în </a:t>
            </a:r>
            <a:r>
              <a:rPr dirty="0" sz="1400" b="1">
                <a:latin typeface="Tahoma"/>
                <a:cs typeface="Tahoma"/>
              </a:rPr>
              <a:t>WWW( ȋn particular </a:t>
            </a:r>
            <a:r>
              <a:rPr dirty="0" sz="1400" spc="-5" b="1">
                <a:latin typeface="Tahoma"/>
                <a:cs typeface="Tahoma"/>
              </a:rPr>
              <a:t>HTTPS)  pentru </a:t>
            </a:r>
            <a:r>
              <a:rPr dirty="0" sz="1400" b="1">
                <a:latin typeface="Tahoma"/>
                <a:cs typeface="Tahoma"/>
              </a:rPr>
              <a:t>a </a:t>
            </a:r>
            <a:r>
              <a:rPr dirty="0" sz="1400" spc="-5" b="1">
                <a:latin typeface="Tahoma"/>
                <a:cs typeface="Tahoma"/>
              </a:rPr>
              <a:t>preveni ca indiscreţii (eavesdroppers) </a:t>
            </a:r>
            <a:r>
              <a:rPr dirty="0" sz="1400" b="1">
                <a:latin typeface="Tahoma"/>
                <a:cs typeface="Tahoma"/>
              </a:rPr>
              <a:t>să afle </a:t>
            </a:r>
            <a:r>
              <a:rPr dirty="0" sz="1400" spc="-5" b="1">
                <a:latin typeface="Tahoma"/>
                <a:cs typeface="Tahoma"/>
              </a:rPr>
              <a:t>detalii </a:t>
            </a:r>
            <a:r>
              <a:rPr dirty="0" sz="1400" b="1">
                <a:latin typeface="Tahoma"/>
                <a:cs typeface="Tahoma"/>
              </a:rPr>
              <a:t>personale precum  </a:t>
            </a:r>
            <a:r>
              <a:rPr dirty="0" sz="1400" spc="-5" b="1">
                <a:latin typeface="Tahoma"/>
                <a:cs typeface="Tahoma"/>
              </a:rPr>
              <a:t>numerele cardurilor </a:t>
            </a:r>
            <a:r>
              <a:rPr dirty="0" sz="1400" b="1">
                <a:latin typeface="Tahoma"/>
                <a:cs typeface="Tahoma"/>
              </a:rPr>
              <a:t>de </a:t>
            </a:r>
            <a:r>
              <a:rPr dirty="0" sz="1400" spc="-5" b="1">
                <a:latin typeface="Tahoma"/>
                <a:cs typeface="Tahoma"/>
              </a:rPr>
              <a:t>credit </a:t>
            </a:r>
            <a:r>
              <a:rPr dirty="0" sz="1400" b="1">
                <a:latin typeface="Tahoma"/>
                <a:cs typeface="Tahoma"/>
              </a:rPr>
              <a:t>sau să acceseze </a:t>
            </a:r>
            <a:r>
              <a:rPr dirty="0" sz="1400" spc="-5" b="1">
                <a:latin typeface="Tahoma"/>
                <a:cs typeface="Tahoma"/>
              </a:rPr>
              <a:t>unele unele </a:t>
            </a:r>
            <a:r>
              <a:rPr dirty="0" sz="1400" b="1">
                <a:latin typeface="Tahoma"/>
                <a:cs typeface="Tahoma"/>
              </a:rPr>
              <a:t>site-uri </a:t>
            </a:r>
            <a:r>
              <a:rPr dirty="0" sz="1400" spc="-5" b="1">
                <a:latin typeface="Tahoma"/>
                <a:cs typeface="Tahoma"/>
              </a:rPr>
              <a:t>web care necesită  autentificare.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365201"/>
            <a:ext cx="552640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Aspecte ale </a:t>
            </a:r>
            <a:r>
              <a:rPr dirty="0" sz="3600" spc="-10"/>
              <a:t>securităţii  </a:t>
            </a:r>
            <a:r>
              <a:rPr dirty="0" sz="3600" spc="-5"/>
              <a:t>Autentificarea</a:t>
            </a:r>
            <a:r>
              <a:rPr dirty="0" sz="3600" spc="25"/>
              <a:t> </a:t>
            </a:r>
            <a:r>
              <a:rPr dirty="0" sz="3600" spc="-5"/>
              <a:t>utilizatorului</a:t>
            </a:r>
            <a:r>
              <a:rPr dirty="0" sz="3200" spc="-5"/>
              <a:t>.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31140" y="2049526"/>
            <a:ext cx="8632190" cy="4495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11760" indent="-342900">
              <a:lnSpc>
                <a:spcPct val="99700"/>
              </a:lnSpc>
              <a:spcBef>
                <a:spcPts val="10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Tahoma"/>
                <a:cs typeface="Tahoma"/>
              </a:rPr>
              <a:t>•</a:t>
            </a:r>
            <a:r>
              <a:rPr dirty="0" sz="1600" spc="-5" b="1">
                <a:latin typeface="Tahoma"/>
                <a:cs typeface="Tahoma"/>
              </a:rPr>
              <a:t>Dacă ne </a:t>
            </a:r>
            <a:r>
              <a:rPr dirty="0" sz="1600" spc="-10" b="1">
                <a:latin typeface="Tahoma"/>
                <a:cs typeface="Tahoma"/>
              </a:rPr>
              <a:t>conectăm </a:t>
            </a:r>
            <a:r>
              <a:rPr dirty="0" sz="1600" spc="-5" b="1">
                <a:latin typeface="Tahoma"/>
                <a:cs typeface="Tahoma"/>
              </a:rPr>
              <a:t>la </a:t>
            </a:r>
            <a:r>
              <a:rPr dirty="0" sz="1600" spc="-10" b="1">
                <a:latin typeface="Tahoma"/>
                <a:cs typeface="Tahoma"/>
              </a:rPr>
              <a:t>un sistem </a:t>
            </a:r>
            <a:r>
              <a:rPr dirty="0" sz="1600" spc="-5" b="1">
                <a:latin typeface="Tahoma"/>
                <a:cs typeface="Tahoma"/>
              </a:rPr>
              <a:t>de </a:t>
            </a:r>
            <a:r>
              <a:rPr dirty="0" sz="1600" spc="-10" b="1">
                <a:latin typeface="Tahoma"/>
                <a:cs typeface="Tahoma"/>
              </a:rPr>
              <a:t>calcul </a:t>
            </a:r>
            <a:r>
              <a:rPr dirty="0" sz="1600" spc="-5" b="1">
                <a:latin typeface="Tahoma"/>
                <a:cs typeface="Tahoma"/>
              </a:rPr>
              <a:t>trebuie </a:t>
            </a:r>
            <a:r>
              <a:rPr dirty="0" sz="1600" spc="-10" b="1">
                <a:latin typeface="Tahoma"/>
                <a:cs typeface="Tahoma"/>
              </a:rPr>
              <a:t>(sau cel puţin </a:t>
            </a:r>
            <a:r>
              <a:rPr dirty="0" sz="1600" spc="-5" b="1">
                <a:latin typeface="Tahoma"/>
                <a:cs typeface="Tahoma"/>
              </a:rPr>
              <a:t>ar trebui) </a:t>
            </a:r>
            <a:r>
              <a:rPr dirty="0" sz="1600" spc="-10" b="1">
                <a:latin typeface="Tahoma"/>
                <a:cs typeface="Tahoma"/>
              </a:rPr>
              <a:t>să  </a:t>
            </a:r>
            <a:r>
              <a:rPr dirty="0" sz="1600" spc="-5" b="1">
                <a:latin typeface="Tahoma"/>
                <a:cs typeface="Tahoma"/>
              </a:rPr>
              <a:t>existe un mod prin care să-l </a:t>
            </a:r>
            <a:r>
              <a:rPr dirty="0" sz="1600" spc="-10" b="1">
                <a:latin typeface="Tahoma"/>
                <a:cs typeface="Tahoma"/>
              </a:rPr>
              <a:t>convingem </a:t>
            </a:r>
            <a:r>
              <a:rPr dirty="0" sz="1600" spc="-5" b="1">
                <a:latin typeface="Tahoma"/>
                <a:cs typeface="Tahoma"/>
              </a:rPr>
              <a:t>pe interlocutor asupra identităţii  </a:t>
            </a:r>
            <a:r>
              <a:rPr dirty="0" sz="1600" spc="-10" b="1">
                <a:latin typeface="Tahoma"/>
                <a:cs typeface="Tahoma"/>
              </a:rPr>
              <a:t>noastre. </a:t>
            </a:r>
            <a:r>
              <a:rPr dirty="0" sz="1600" spc="-5" b="1">
                <a:latin typeface="Tahoma"/>
                <a:cs typeface="Tahoma"/>
              </a:rPr>
              <a:t>Odată </a:t>
            </a:r>
            <a:r>
              <a:rPr dirty="0" sz="1600" spc="-10" b="1">
                <a:latin typeface="Tahoma"/>
                <a:cs typeface="Tahoma"/>
              </a:rPr>
              <a:t>ştiută </a:t>
            </a:r>
            <a:r>
              <a:rPr dirty="0" sz="1600" spc="-5" b="1">
                <a:latin typeface="Tahoma"/>
                <a:cs typeface="Tahoma"/>
              </a:rPr>
              <a:t>identitatea, </a:t>
            </a:r>
            <a:r>
              <a:rPr dirty="0" sz="1600" spc="-10" b="1">
                <a:latin typeface="Tahoma"/>
                <a:cs typeface="Tahoma"/>
              </a:rPr>
              <a:t>se </a:t>
            </a:r>
            <a:r>
              <a:rPr dirty="0" sz="1600" spc="-5" b="1">
                <a:latin typeface="Tahoma"/>
                <a:cs typeface="Tahoma"/>
              </a:rPr>
              <a:t>poate verifica dacă avem dreptul de a intra  în sistem. Acelaşi principiu </a:t>
            </a:r>
            <a:r>
              <a:rPr dirty="0" sz="1600" spc="-10" b="1">
                <a:latin typeface="Tahoma"/>
                <a:cs typeface="Tahoma"/>
              </a:rPr>
              <a:t>se </a:t>
            </a:r>
            <a:r>
              <a:rPr dirty="0" sz="1600" spc="-5" b="1">
                <a:latin typeface="Tahoma"/>
                <a:cs typeface="Tahoma"/>
              </a:rPr>
              <a:t>aplică </a:t>
            </a:r>
            <a:r>
              <a:rPr dirty="0" sz="1600" spc="-10" b="1">
                <a:latin typeface="Tahoma"/>
                <a:cs typeface="Tahoma"/>
              </a:rPr>
              <a:t>când </a:t>
            </a:r>
            <a:r>
              <a:rPr dirty="0" sz="1600" spc="-5" b="1">
                <a:latin typeface="Tahoma"/>
                <a:cs typeface="Tahoma"/>
              </a:rPr>
              <a:t>o </a:t>
            </a:r>
            <a:r>
              <a:rPr dirty="0" sz="1600" spc="-10" b="1">
                <a:latin typeface="Tahoma"/>
                <a:cs typeface="Tahoma"/>
              </a:rPr>
              <a:t>persoană </a:t>
            </a:r>
            <a:r>
              <a:rPr dirty="0" sz="1600" spc="-5" b="1">
                <a:latin typeface="Tahoma"/>
                <a:cs typeface="Tahoma"/>
              </a:rPr>
              <a:t>încearcă </a:t>
            </a:r>
            <a:r>
              <a:rPr dirty="0" sz="1600" spc="-10" b="1">
                <a:latin typeface="Tahoma"/>
                <a:cs typeface="Tahoma"/>
              </a:rPr>
              <a:t>să comunice </a:t>
            </a:r>
            <a:r>
              <a:rPr dirty="0" sz="1600" spc="-5" b="1">
                <a:latin typeface="Tahoma"/>
                <a:cs typeface="Tahoma"/>
              </a:rPr>
              <a:t>cu o  alta: primul pas este acela de a verifica dacă </a:t>
            </a:r>
            <a:r>
              <a:rPr dirty="0" sz="1600" spc="-10" b="1">
                <a:latin typeface="Tahoma"/>
                <a:cs typeface="Tahoma"/>
              </a:rPr>
              <a:t>persoana </a:t>
            </a:r>
            <a:r>
              <a:rPr dirty="0" sz="1600" spc="-5" b="1">
                <a:latin typeface="Tahoma"/>
                <a:cs typeface="Tahoma"/>
              </a:rPr>
              <a:t>cu care </a:t>
            </a:r>
            <a:r>
              <a:rPr dirty="0" sz="1600" spc="-10" b="1">
                <a:latin typeface="Tahoma"/>
                <a:cs typeface="Tahoma"/>
              </a:rPr>
              <a:t>se comunică </a:t>
            </a:r>
            <a:r>
              <a:rPr dirty="0" sz="1600" spc="-5" b="1">
                <a:latin typeface="Tahoma"/>
                <a:cs typeface="Tahoma"/>
              </a:rPr>
              <a:t>este  într-adevăr </a:t>
            </a:r>
            <a:r>
              <a:rPr dirty="0" sz="1600" spc="-10" b="1">
                <a:latin typeface="Tahoma"/>
                <a:cs typeface="Tahoma"/>
              </a:rPr>
              <a:t>cine susţine </a:t>
            </a:r>
            <a:r>
              <a:rPr dirty="0" sz="1600" spc="-5" b="1">
                <a:latin typeface="Tahoma"/>
                <a:cs typeface="Tahoma"/>
              </a:rPr>
              <a:t>că este. </a:t>
            </a:r>
            <a:r>
              <a:rPr dirty="0" sz="1600" spc="-10" b="1">
                <a:latin typeface="Tahoma"/>
                <a:cs typeface="Tahoma"/>
              </a:rPr>
              <a:t>Deci, </a:t>
            </a:r>
            <a:r>
              <a:rPr dirty="0" sz="1600" spc="-5" b="1">
                <a:latin typeface="Tahoma"/>
                <a:cs typeface="Tahoma"/>
              </a:rPr>
              <a:t>trebuie </a:t>
            </a:r>
            <a:r>
              <a:rPr dirty="0" sz="1600" spc="-10" b="1">
                <a:latin typeface="Tahoma"/>
                <a:cs typeface="Tahoma"/>
              </a:rPr>
              <a:t>să existe un </a:t>
            </a:r>
            <a:r>
              <a:rPr dirty="0" sz="1600" spc="-5" b="1">
                <a:latin typeface="Tahoma"/>
                <a:cs typeface="Tahoma"/>
              </a:rPr>
              <a:t>mod în care </a:t>
            </a:r>
            <a:r>
              <a:rPr dirty="0" sz="1600" b="1">
                <a:latin typeface="Tahoma"/>
                <a:cs typeface="Tahoma"/>
              </a:rPr>
              <a:t>să-ţi  </a:t>
            </a:r>
            <a:r>
              <a:rPr dirty="0" sz="1600" spc="-5" b="1">
                <a:latin typeface="Tahoma"/>
                <a:cs typeface="Tahoma"/>
              </a:rPr>
              <a:t>dovedeşti identitatea. </a:t>
            </a:r>
            <a:r>
              <a:rPr dirty="0" sz="1600" spc="-10" b="1">
                <a:latin typeface="Tahoma"/>
                <a:cs typeface="Tahoma"/>
              </a:rPr>
              <a:t>Procesul </a:t>
            </a:r>
            <a:r>
              <a:rPr dirty="0" sz="1600" spc="-5" b="1">
                <a:latin typeface="Tahoma"/>
                <a:cs typeface="Tahoma"/>
              </a:rPr>
              <a:t>este </a:t>
            </a:r>
            <a:r>
              <a:rPr dirty="0" sz="1600" spc="-10" b="1">
                <a:latin typeface="Tahoma"/>
                <a:cs typeface="Tahoma"/>
              </a:rPr>
              <a:t>numit </a:t>
            </a:r>
            <a:r>
              <a:rPr dirty="0" sz="1650" spc="-30" b="1" i="1">
                <a:latin typeface="Tahoma"/>
                <a:cs typeface="Tahoma"/>
              </a:rPr>
              <a:t>autentificarea</a:t>
            </a:r>
            <a:r>
              <a:rPr dirty="0" sz="1650" spc="270" b="1" i="1">
                <a:latin typeface="Tahoma"/>
                <a:cs typeface="Tahoma"/>
              </a:rPr>
              <a:t> </a:t>
            </a:r>
            <a:r>
              <a:rPr dirty="0" sz="1650" spc="-30" b="1" i="1">
                <a:latin typeface="Tahoma"/>
                <a:cs typeface="Tahoma"/>
              </a:rPr>
              <a:t>utilizatorului</a:t>
            </a:r>
            <a:endParaRPr sz="165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Tahoma"/>
                <a:cs typeface="Tahoma"/>
              </a:rPr>
              <a:t>Cel ce vrea </a:t>
            </a:r>
            <a:r>
              <a:rPr dirty="0" sz="1600" spc="-10" b="1">
                <a:latin typeface="Tahoma"/>
                <a:cs typeface="Tahoma"/>
              </a:rPr>
              <a:t>să se </a:t>
            </a:r>
            <a:r>
              <a:rPr dirty="0" sz="1600" spc="-5" b="1">
                <a:latin typeface="Tahoma"/>
                <a:cs typeface="Tahoma"/>
              </a:rPr>
              <a:t>conecteze va transmite un element de identificare pe </a:t>
            </a:r>
            <a:r>
              <a:rPr dirty="0" sz="1600" b="1">
                <a:latin typeface="Tahoma"/>
                <a:cs typeface="Tahoma"/>
              </a:rPr>
              <a:t>care-l </a:t>
            </a:r>
            <a:r>
              <a:rPr dirty="0" sz="1600" spc="-5" b="1">
                <a:latin typeface="Tahoma"/>
                <a:cs typeface="Tahoma"/>
              </a:rPr>
              <a:t>ştie  </a:t>
            </a:r>
            <a:r>
              <a:rPr dirty="0" sz="1600" spc="-10" b="1">
                <a:latin typeface="Tahoma"/>
                <a:cs typeface="Tahoma"/>
              </a:rPr>
              <a:t>numai </a:t>
            </a:r>
            <a:r>
              <a:rPr dirty="0" sz="1600" spc="-5" b="1">
                <a:latin typeface="Tahoma"/>
                <a:cs typeface="Tahoma"/>
              </a:rPr>
              <a:t>el: o parolă, </a:t>
            </a:r>
            <a:r>
              <a:rPr dirty="0" sz="1600" spc="-10" b="1">
                <a:latin typeface="Tahoma"/>
                <a:cs typeface="Tahoma"/>
              </a:rPr>
              <a:t>un </a:t>
            </a:r>
            <a:r>
              <a:rPr dirty="0" sz="1600" spc="-5" b="1">
                <a:latin typeface="Tahoma"/>
                <a:cs typeface="Tahoma"/>
              </a:rPr>
              <a:t>identificator de utilizator, </a:t>
            </a:r>
            <a:r>
              <a:rPr dirty="0" sz="1600" spc="-10" b="1">
                <a:latin typeface="Tahoma"/>
                <a:cs typeface="Tahoma"/>
              </a:rPr>
              <a:t>un cod pin, </a:t>
            </a:r>
            <a:r>
              <a:rPr dirty="0" sz="1600" spc="-5" b="1">
                <a:latin typeface="Tahoma"/>
                <a:cs typeface="Tahoma"/>
              </a:rPr>
              <a:t>etc. </a:t>
            </a:r>
            <a:r>
              <a:rPr dirty="0" sz="1600" spc="-10" b="1">
                <a:latin typeface="Tahoma"/>
                <a:cs typeface="Tahoma"/>
              </a:rPr>
              <a:t>Sau </a:t>
            </a:r>
            <a:r>
              <a:rPr dirty="0" sz="1600" spc="-5" b="1">
                <a:latin typeface="Tahoma"/>
                <a:cs typeface="Tahoma"/>
              </a:rPr>
              <a:t>poate avea  </a:t>
            </a:r>
            <a:r>
              <a:rPr dirty="0" sz="1600" spc="-10" b="1">
                <a:latin typeface="Tahoma"/>
                <a:cs typeface="Tahoma"/>
              </a:rPr>
              <a:t>un </a:t>
            </a:r>
            <a:r>
              <a:rPr dirty="0" sz="1600" spc="-5" b="1">
                <a:latin typeface="Tahoma"/>
                <a:cs typeface="Tahoma"/>
              </a:rPr>
              <a:t>element </a:t>
            </a:r>
            <a:r>
              <a:rPr dirty="0" sz="1600" spc="-10" b="1">
                <a:latin typeface="Tahoma"/>
                <a:cs typeface="Tahoma"/>
              </a:rPr>
              <a:t>specific </a:t>
            </a:r>
            <a:r>
              <a:rPr dirty="0" sz="1600" spc="-5" b="1">
                <a:latin typeface="Tahoma"/>
                <a:cs typeface="Tahoma"/>
              </a:rPr>
              <a:t>cu care </a:t>
            </a:r>
            <a:r>
              <a:rPr dirty="0" sz="1600" spc="-10" b="1">
                <a:latin typeface="Tahoma"/>
                <a:cs typeface="Tahoma"/>
              </a:rPr>
              <a:t>se </a:t>
            </a:r>
            <a:r>
              <a:rPr dirty="0" sz="1600" spc="-5" b="1">
                <a:latin typeface="Tahoma"/>
                <a:cs typeface="Tahoma"/>
              </a:rPr>
              <a:t>poate identifica: </a:t>
            </a:r>
            <a:r>
              <a:rPr dirty="0" sz="1600" spc="-10" b="1">
                <a:latin typeface="Tahoma"/>
                <a:cs typeface="Tahoma"/>
              </a:rPr>
              <a:t>un </a:t>
            </a:r>
            <a:r>
              <a:rPr dirty="0" sz="1600" spc="-5" b="1">
                <a:latin typeface="Tahoma"/>
                <a:cs typeface="Tahoma"/>
              </a:rPr>
              <a:t>card </a:t>
            </a:r>
            <a:r>
              <a:rPr dirty="0" sz="1600" spc="-10" b="1">
                <a:latin typeface="Tahoma"/>
                <a:cs typeface="Tahoma"/>
              </a:rPr>
              <a:t>magnetic, un </a:t>
            </a:r>
            <a:r>
              <a:rPr dirty="0" sz="1600" spc="-5" b="1">
                <a:latin typeface="Tahoma"/>
                <a:cs typeface="Tahoma"/>
              </a:rPr>
              <a:t>smart </a:t>
            </a:r>
            <a:r>
              <a:rPr dirty="0" sz="1600" spc="-10" b="1">
                <a:latin typeface="Tahoma"/>
                <a:cs typeface="Tahoma"/>
              </a:rPr>
              <a:t>card,  un </a:t>
            </a:r>
            <a:r>
              <a:rPr dirty="0" sz="1600" spc="-5" b="1">
                <a:latin typeface="Tahoma"/>
                <a:cs typeface="Tahoma"/>
              </a:rPr>
              <a:t>simbol, etc. Se mai </a:t>
            </a:r>
            <a:r>
              <a:rPr dirty="0" sz="1600" spc="-10" b="1">
                <a:latin typeface="Tahoma"/>
                <a:cs typeface="Tahoma"/>
              </a:rPr>
              <a:t>pot folosi şi </a:t>
            </a:r>
            <a:r>
              <a:rPr dirty="0" sz="1600" spc="-5" b="1">
                <a:latin typeface="Tahoma"/>
                <a:cs typeface="Tahoma"/>
              </a:rPr>
              <a:t>proprietăţile biometrice; este </a:t>
            </a:r>
            <a:r>
              <a:rPr dirty="0" sz="1600" spc="-10" b="1">
                <a:latin typeface="Tahoma"/>
                <a:cs typeface="Tahoma"/>
              </a:rPr>
              <a:t>un </a:t>
            </a:r>
            <a:r>
              <a:rPr dirty="0" sz="1600" spc="-5" b="1">
                <a:latin typeface="Tahoma"/>
                <a:cs typeface="Tahoma"/>
              </a:rPr>
              <a:t>fapt bine  </a:t>
            </a:r>
            <a:r>
              <a:rPr dirty="0" sz="1600" spc="-10" b="1">
                <a:latin typeface="Tahoma"/>
                <a:cs typeface="Tahoma"/>
              </a:rPr>
              <a:t>cunoscut </a:t>
            </a:r>
            <a:r>
              <a:rPr dirty="0" sz="1600" spc="-5" b="1">
                <a:latin typeface="Tahoma"/>
                <a:cs typeface="Tahoma"/>
              </a:rPr>
              <a:t>că amprentele digitale, forma mâinii </a:t>
            </a:r>
            <a:r>
              <a:rPr dirty="0" sz="1600" spc="-10" b="1">
                <a:latin typeface="Tahoma"/>
                <a:cs typeface="Tahoma"/>
              </a:rPr>
              <a:t>sau </a:t>
            </a:r>
            <a:r>
              <a:rPr dirty="0" sz="1600" spc="-5" b="1">
                <a:latin typeface="Tahoma"/>
                <a:cs typeface="Tahoma"/>
              </a:rPr>
              <a:t>modelul retinal ale </a:t>
            </a:r>
            <a:r>
              <a:rPr dirty="0" sz="1600" spc="-10" b="1">
                <a:latin typeface="Tahoma"/>
                <a:cs typeface="Tahoma"/>
              </a:rPr>
              <a:t>unei  persoane sunt criterii </a:t>
            </a:r>
            <a:r>
              <a:rPr dirty="0" sz="1600" spc="-5" b="1">
                <a:latin typeface="Tahoma"/>
                <a:cs typeface="Tahoma"/>
              </a:rPr>
              <a:t>bune de </a:t>
            </a:r>
            <a:r>
              <a:rPr dirty="0" sz="1600" spc="-10" b="1">
                <a:latin typeface="Tahoma"/>
                <a:cs typeface="Tahoma"/>
              </a:rPr>
              <a:t>decizie. </a:t>
            </a:r>
            <a:r>
              <a:rPr dirty="0" sz="1600" spc="-5" b="1">
                <a:latin typeface="Tahoma"/>
                <a:cs typeface="Tahoma"/>
              </a:rPr>
              <a:t>Acestea </a:t>
            </a:r>
            <a:r>
              <a:rPr dirty="0" sz="1600" spc="-10" b="1">
                <a:latin typeface="Tahoma"/>
                <a:cs typeface="Tahoma"/>
              </a:rPr>
              <a:t>necesită </a:t>
            </a:r>
            <a:r>
              <a:rPr dirty="0" sz="1600" spc="-5" b="1">
                <a:latin typeface="Tahoma"/>
                <a:cs typeface="Tahoma"/>
              </a:rPr>
              <a:t>însă echipamente  specializate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de aceea reprezintă o mare investiţie. </a:t>
            </a:r>
            <a:r>
              <a:rPr dirty="0" sz="1600" spc="-10" b="1">
                <a:latin typeface="Tahoma"/>
                <a:cs typeface="Tahoma"/>
              </a:rPr>
              <a:t>Totuşi, </a:t>
            </a:r>
            <a:r>
              <a:rPr dirty="0" sz="1600" spc="-5" b="1">
                <a:latin typeface="Tahoma"/>
                <a:cs typeface="Tahoma"/>
              </a:rPr>
              <a:t>aceste sisteme  biometrice </a:t>
            </a:r>
            <a:r>
              <a:rPr dirty="0" sz="1600" spc="-10" b="1">
                <a:latin typeface="Tahoma"/>
                <a:cs typeface="Tahoma"/>
              </a:rPr>
              <a:t>nu sunt perfecte: unii </a:t>
            </a:r>
            <a:r>
              <a:rPr dirty="0" sz="1600" spc="-5" b="1">
                <a:latin typeface="Tahoma"/>
                <a:cs typeface="Tahoma"/>
              </a:rPr>
              <a:t>utilizatori legitimi vor </a:t>
            </a:r>
            <a:r>
              <a:rPr dirty="0" sz="1600" spc="-10" b="1">
                <a:latin typeface="Tahoma"/>
                <a:cs typeface="Tahoma"/>
              </a:rPr>
              <a:t>eşua </a:t>
            </a:r>
            <a:r>
              <a:rPr dirty="0" sz="1600" spc="-5" b="1">
                <a:latin typeface="Tahoma"/>
                <a:cs typeface="Tahoma"/>
              </a:rPr>
              <a:t>inevitabil asupra  identificării, iar </a:t>
            </a:r>
            <a:r>
              <a:rPr dirty="0" sz="1600" spc="-10" b="1">
                <a:latin typeface="Tahoma"/>
                <a:cs typeface="Tahoma"/>
              </a:rPr>
              <a:t>unii </a:t>
            </a:r>
            <a:r>
              <a:rPr dirty="0" sz="1600" spc="-5" b="1">
                <a:latin typeface="Tahoma"/>
                <a:cs typeface="Tahoma"/>
              </a:rPr>
              <a:t>intruşi vor fi acceptaţi ca autentici. Alte tehnici </a:t>
            </a:r>
            <a:r>
              <a:rPr dirty="0" sz="1600" spc="-10" b="1">
                <a:latin typeface="Tahoma"/>
                <a:cs typeface="Tahoma"/>
              </a:rPr>
              <a:t>includ  măsuri despre cum </a:t>
            </a:r>
            <a:r>
              <a:rPr dirty="0" sz="1600" spc="-5" b="1">
                <a:latin typeface="Tahoma"/>
                <a:cs typeface="Tahoma"/>
              </a:rPr>
              <a:t>îşi tastează </a:t>
            </a:r>
            <a:r>
              <a:rPr dirty="0" sz="1600" spc="-10" b="1">
                <a:latin typeface="Tahoma"/>
                <a:cs typeface="Tahoma"/>
              </a:rPr>
              <a:t>numele sau </a:t>
            </a:r>
            <a:r>
              <a:rPr dirty="0" sz="1600" spc="-5" b="1">
                <a:latin typeface="Tahoma"/>
                <a:cs typeface="Tahoma"/>
              </a:rPr>
              <a:t>îşi </a:t>
            </a:r>
            <a:r>
              <a:rPr dirty="0" sz="1600" spc="-10" b="1">
                <a:latin typeface="Tahoma"/>
                <a:cs typeface="Tahoma"/>
              </a:rPr>
              <a:t>scrie </a:t>
            </a:r>
            <a:r>
              <a:rPr dirty="0" sz="1600" spc="-5" b="1">
                <a:latin typeface="Tahoma"/>
                <a:cs typeface="Tahoma"/>
              </a:rPr>
              <a:t>semnătura, </a:t>
            </a:r>
            <a:r>
              <a:rPr dirty="0" sz="1600" spc="-10" b="1">
                <a:latin typeface="Tahoma"/>
                <a:cs typeface="Tahoma"/>
              </a:rPr>
              <a:t>sau se </a:t>
            </a:r>
            <a:r>
              <a:rPr dirty="0" sz="1600" spc="-5" b="1">
                <a:latin typeface="Tahoma"/>
                <a:cs typeface="Tahoma"/>
              </a:rPr>
              <a:t>ia în  </a:t>
            </a:r>
            <a:r>
              <a:rPr dirty="0" sz="1600" spc="-10" b="1">
                <a:latin typeface="Tahoma"/>
                <a:cs typeface="Tahoma"/>
              </a:rPr>
              <a:t>calcul </a:t>
            </a:r>
            <a:r>
              <a:rPr dirty="0" sz="1600" spc="-5" b="1">
                <a:latin typeface="Tahoma"/>
                <a:cs typeface="Tahoma"/>
              </a:rPr>
              <a:t>locaţia</a:t>
            </a:r>
            <a:r>
              <a:rPr dirty="0" sz="1600" spc="9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utilizatorului.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639521"/>
            <a:ext cx="44672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Certificate</a:t>
            </a:r>
            <a:r>
              <a:rPr dirty="0" spc="-85"/>
              <a:t> </a:t>
            </a:r>
            <a:r>
              <a:rPr dirty="0"/>
              <a:t>digitale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40" y="2319654"/>
            <a:ext cx="7620634" cy="35877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55600" marR="5080" indent="-343535">
              <a:lnSpc>
                <a:spcPts val="1920"/>
              </a:lnSpc>
              <a:spcBef>
                <a:spcPts val="1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>
                <a:latin typeface="Tahoma"/>
                <a:cs typeface="Tahoma"/>
              </a:rPr>
              <a:t>semnătură </a:t>
            </a:r>
            <a:r>
              <a:rPr dirty="0" sz="1600" spc="-5">
                <a:latin typeface="Tahoma"/>
                <a:cs typeface="Tahoma"/>
              </a:rPr>
              <a:t>digitală în </a:t>
            </a:r>
            <a:r>
              <a:rPr dirty="0" sz="1600" spc="-10">
                <a:latin typeface="Tahoma"/>
                <a:cs typeface="Tahoma"/>
              </a:rPr>
              <a:t>sine </a:t>
            </a:r>
            <a:r>
              <a:rPr dirty="0" sz="1600" spc="-5">
                <a:latin typeface="Tahoma"/>
                <a:cs typeface="Tahoma"/>
              </a:rPr>
              <a:t>nu oferă o legătură </a:t>
            </a:r>
            <a:r>
              <a:rPr dirty="0" sz="1600" spc="-10">
                <a:latin typeface="Tahoma"/>
                <a:cs typeface="Tahoma"/>
              </a:rPr>
              <a:t>puternică </a:t>
            </a:r>
            <a:r>
              <a:rPr dirty="0" sz="1600" spc="-5">
                <a:latin typeface="Tahoma"/>
                <a:cs typeface="Tahoma"/>
              </a:rPr>
              <a:t>cu o </a:t>
            </a:r>
            <a:r>
              <a:rPr dirty="0" sz="1600" spc="-10">
                <a:latin typeface="Tahoma"/>
                <a:cs typeface="Tahoma"/>
              </a:rPr>
              <a:t>persoană sau </a:t>
            </a:r>
            <a:r>
              <a:rPr dirty="0" sz="1600" spc="-5">
                <a:latin typeface="Tahoma"/>
                <a:cs typeface="Tahoma"/>
              </a:rPr>
              <a:t>o  </a:t>
            </a:r>
            <a:r>
              <a:rPr dirty="0" sz="1600" spc="-10">
                <a:latin typeface="Tahoma"/>
                <a:cs typeface="Tahoma"/>
              </a:rPr>
              <a:t>entitate. </a:t>
            </a:r>
            <a:r>
              <a:rPr dirty="0" sz="1600" spc="-5">
                <a:latin typeface="Tahoma"/>
                <a:cs typeface="Tahoma"/>
              </a:rPr>
              <a:t>Cum se poate </a:t>
            </a:r>
            <a:r>
              <a:rPr dirty="0" sz="1600" spc="-10">
                <a:latin typeface="Tahoma"/>
                <a:cs typeface="Tahoma"/>
              </a:rPr>
              <a:t>şti </a:t>
            </a:r>
            <a:r>
              <a:rPr dirty="0" sz="1600" spc="-5">
                <a:latin typeface="Tahoma"/>
                <a:cs typeface="Tahoma"/>
              </a:rPr>
              <a:t>că o </a:t>
            </a:r>
            <a:r>
              <a:rPr dirty="0" sz="1600" spc="-10">
                <a:latin typeface="Tahoma"/>
                <a:cs typeface="Tahoma"/>
              </a:rPr>
              <a:t>cheie </a:t>
            </a:r>
            <a:r>
              <a:rPr dirty="0" sz="1600" spc="-5">
                <a:latin typeface="Tahoma"/>
                <a:cs typeface="Tahoma"/>
              </a:rPr>
              <a:t>publică </a:t>
            </a:r>
            <a:r>
              <a:rPr dirty="0" sz="1600" spc="-10">
                <a:latin typeface="Tahoma"/>
                <a:cs typeface="Tahoma"/>
              </a:rPr>
              <a:t>utilizată pentru </a:t>
            </a:r>
            <a:r>
              <a:rPr dirty="0" sz="1600" spc="-5">
                <a:latin typeface="Tahoma"/>
                <a:cs typeface="Tahoma"/>
              </a:rPr>
              <a:t>a </a:t>
            </a:r>
            <a:r>
              <a:rPr dirty="0" sz="1600" spc="-10">
                <a:latin typeface="Tahoma"/>
                <a:cs typeface="Tahoma"/>
              </a:rPr>
              <a:t>crea </a:t>
            </a:r>
            <a:r>
              <a:rPr dirty="0" sz="1600" spc="-5">
                <a:latin typeface="Tahoma"/>
                <a:cs typeface="Tahoma"/>
              </a:rPr>
              <a:t>o </a:t>
            </a:r>
            <a:r>
              <a:rPr dirty="0" sz="1600" spc="-10">
                <a:latin typeface="Tahoma"/>
                <a:cs typeface="Tahoma"/>
              </a:rPr>
              <a:t>semnătură  </a:t>
            </a:r>
            <a:r>
              <a:rPr dirty="0" sz="1600" spc="-5">
                <a:latin typeface="Tahoma"/>
                <a:cs typeface="Tahoma"/>
              </a:rPr>
              <a:t>digitală aparţine într-adevăr unui individ anume şi că acea </a:t>
            </a:r>
            <a:r>
              <a:rPr dirty="0" sz="1600" spc="-10">
                <a:latin typeface="Tahoma"/>
                <a:cs typeface="Tahoma"/>
              </a:rPr>
              <a:t>cheie este încă validă?  Pentru </a:t>
            </a:r>
            <a:r>
              <a:rPr dirty="0" sz="1600" spc="-5">
                <a:latin typeface="Tahoma"/>
                <a:cs typeface="Tahoma"/>
              </a:rPr>
              <a:t>acest </a:t>
            </a:r>
            <a:r>
              <a:rPr dirty="0" sz="1600" spc="-10">
                <a:latin typeface="Tahoma"/>
                <a:cs typeface="Tahoma"/>
              </a:rPr>
              <a:t>lucru este necesar </a:t>
            </a:r>
            <a:r>
              <a:rPr dirty="0" sz="1600" spc="-5">
                <a:latin typeface="Tahoma"/>
                <a:cs typeface="Tahoma"/>
              </a:rPr>
              <a:t>un </a:t>
            </a:r>
            <a:r>
              <a:rPr dirty="0" sz="1600" spc="-10">
                <a:latin typeface="Tahoma"/>
                <a:cs typeface="Tahoma"/>
              </a:rPr>
              <a:t>mecanism care </a:t>
            </a:r>
            <a:r>
              <a:rPr dirty="0" sz="1600" spc="-5">
                <a:latin typeface="Tahoma"/>
                <a:cs typeface="Tahoma"/>
              </a:rPr>
              <a:t>să </a:t>
            </a:r>
            <a:r>
              <a:rPr dirty="0" sz="1600" spc="-10">
                <a:latin typeface="Tahoma"/>
                <a:cs typeface="Tahoma"/>
              </a:rPr>
              <a:t>ofere </a:t>
            </a:r>
            <a:r>
              <a:rPr dirty="0" sz="1600" spc="-5">
                <a:latin typeface="Tahoma"/>
                <a:cs typeface="Tahoma"/>
              </a:rPr>
              <a:t>o legătură </a:t>
            </a:r>
            <a:r>
              <a:rPr dirty="0" sz="1600" spc="-10">
                <a:latin typeface="Tahoma"/>
                <a:cs typeface="Tahoma"/>
              </a:rPr>
              <a:t>între </a:t>
            </a:r>
            <a:r>
              <a:rPr dirty="0" sz="1600" spc="-5">
                <a:latin typeface="Tahoma"/>
                <a:cs typeface="Tahoma"/>
              </a:rPr>
              <a:t>cheia  publică şi un individ </a:t>
            </a:r>
            <a:r>
              <a:rPr dirty="0" sz="1600" spc="-10">
                <a:latin typeface="Tahoma"/>
                <a:cs typeface="Tahoma"/>
              </a:rPr>
              <a:t>real, funcţie </a:t>
            </a:r>
            <a:r>
              <a:rPr dirty="0" sz="1600" spc="-5">
                <a:latin typeface="Tahoma"/>
                <a:cs typeface="Tahoma"/>
              </a:rPr>
              <a:t>îndeplinită de </a:t>
            </a:r>
            <a:r>
              <a:rPr dirty="0" sz="1650" spc="-30" b="1" i="1">
                <a:latin typeface="Tahoma"/>
                <a:cs typeface="Tahoma"/>
              </a:rPr>
              <a:t>certificatele</a:t>
            </a:r>
            <a:r>
              <a:rPr dirty="0" sz="1650" spc="125" b="1" i="1">
                <a:latin typeface="Tahoma"/>
                <a:cs typeface="Tahoma"/>
              </a:rPr>
              <a:t> </a:t>
            </a:r>
            <a:r>
              <a:rPr dirty="0" sz="1650" spc="-25" b="1" i="1">
                <a:latin typeface="Tahoma"/>
                <a:cs typeface="Tahoma"/>
              </a:rPr>
              <a:t>digitale.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2300">
              <a:latin typeface="Times New Roman"/>
              <a:cs typeface="Times New Roman"/>
            </a:endParaRPr>
          </a:p>
          <a:p>
            <a:pPr marL="355600" marR="24765" indent="-343535">
              <a:lnSpc>
                <a:spcPct val="981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10">
                <a:latin typeface="Tahoma"/>
                <a:cs typeface="Tahoma"/>
              </a:rPr>
              <a:t>Certificatele </a:t>
            </a:r>
            <a:r>
              <a:rPr dirty="0" sz="1600" spc="-5">
                <a:latin typeface="Tahoma"/>
                <a:cs typeface="Tahoma"/>
              </a:rPr>
              <a:t>digitale pot </a:t>
            </a:r>
            <a:r>
              <a:rPr dirty="0" sz="1600" spc="-10">
                <a:latin typeface="Tahoma"/>
                <a:cs typeface="Tahoma"/>
              </a:rPr>
              <a:t>oferi </a:t>
            </a:r>
            <a:r>
              <a:rPr dirty="0" sz="1600" spc="-5">
                <a:latin typeface="Tahoma"/>
                <a:cs typeface="Tahoma"/>
              </a:rPr>
              <a:t>un nivel </a:t>
            </a:r>
            <a:r>
              <a:rPr dirty="0" sz="1600" spc="-10">
                <a:latin typeface="Tahoma"/>
                <a:cs typeface="Tahoma"/>
              </a:rPr>
              <a:t>ridicat </a:t>
            </a:r>
            <a:r>
              <a:rPr dirty="0" sz="1600" spc="-5">
                <a:latin typeface="Tahoma"/>
                <a:cs typeface="Tahoma"/>
              </a:rPr>
              <a:t>de </a:t>
            </a:r>
            <a:r>
              <a:rPr dirty="0" sz="1600" spc="-10">
                <a:latin typeface="Tahoma"/>
                <a:cs typeface="Tahoma"/>
              </a:rPr>
              <a:t>încredere </a:t>
            </a:r>
            <a:r>
              <a:rPr dirty="0" sz="1600" spc="-5">
                <a:latin typeface="Tahoma"/>
                <a:cs typeface="Tahoma"/>
              </a:rPr>
              <a:t>asupra </a:t>
            </a:r>
            <a:r>
              <a:rPr dirty="0" sz="1600" spc="-10">
                <a:latin typeface="Tahoma"/>
                <a:cs typeface="Tahoma"/>
              </a:rPr>
              <a:t>faptului că  persoana </a:t>
            </a:r>
            <a:r>
              <a:rPr dirty="0" sz="1600" spc="-5">
                <a:latin typeface="Tahoma"/>
                <a:cs typeface="Tahoma"/>
              </a:rPr>
              <a:t>al </a:t>
            </a:r>
            <a:r>
              <a:rPr dirty="0" sz="1600" spc="-10">
                <a:latin typeface="Tahoma"/>
                <a:cs typeface="Tahoma"/>
              </a:rPr>
              <a:t>cărei </a:t>
            </a:r>
            <a:r>
              <a:rPr dirty="0" sz="1600" spc="-5">
                <a:latin typeface="Tahoma"/>
                <a:cs typeface="Tahoma"/>
              </a:rPr>
              <a:t>nume apare pe acel </a:t>
            </a:r>
            <a:r>
              <a:rPr dirty="0" sz="1600" spc="-10">
                <a:latin typeface="Tahoma"/>
                <a:cs typeface="Tahoma"/>
              </a:rPr>
              <a:t>certificat </a:t>
            </a:r>
            <a:r>
              <a:rPr dirty="0" sz="1600" spc="-5">
                <a:latin typeface="Tahoma"/>
                <a:cs typeface="Tahoma"/>
              </a:rPr>
              <a:t>are </a:t>
            </a:r>
            <a:r>
              <a:rPr dirty="0" sz="1600" spc="-10">
                <a:latin typeface="Tahoma"/>
                <a:cs typeface="Tahoma"/>
              </a:rPr>
              <a:t>ca </a:t>
            </a:r>
            <a:r>
              <a:rPr dirty="0" sz="1600" spc="-5">
                <a:latin typeface="Tahoma"/>
                <a:cs typeface="Tahoma"/>
              </a:rPr>
              <a:t>şi </a:t>
            </a:r>
            <a:r>
              <a:rPr dirty="0" sz="1600" spc="-10">
                <a:latin typeface="Tahoma"/>
                <a:cs typeface="Tahoma"/>
              </a:rPr>
              <a:t>corespondent </a:t>
            </a:r>
            <a:r>
              <a:rPr dirty="0" sz="1600" spc="-5">
                <a:latin typeface="Tahoma"/>
                <a:cs typeface="Tahoma"/>
              </a:rPr>
              <a:t>o anumită  </a:t>
            </a:r>
            <a:r>
              <a:rPr dirty="0" sz="1600" spc="-10">
                <a:latin typeface="Tahoma"/>
                <a:cs typeface="Tahoma"/>
              </a:rPr>
              <a:t>cheie </a:t>
            </a:r>
            <a:r>
              <a:rPr dirty="0" sz="1600" spc="-5">
                <a:latin typeface="Tahoma"/>
                <a:cs typeface="Tahoma"/>
              </a:rPr>
              <a:t>publică. </a:t>
            </a:r>
            <a:r>
              <a:rPr dirty="0" sz="1600" spc="-10">
                <a:latin typeface="Tahoma"/>
                <a:cs typeface="Tahoma"/>
              </a:rPr>
              <a:t>Această încredere este realizată </a:t>
            </a:r>
            <a:r>
              <a:rPr dirty="0" sz="1600" spc="-5">
                <a:latin typeface="Tahoma"/>
                <a:cs typeface="Tahoma"/>
              </a:rPr>
              <a:t>prin </a:t>
            </a:r>
            <a:r>
              <a:rPr dirty="0" sz="1600" spc="-10">
                <a:latin typeface="Tahoma"/>
                <a:cs typeface="Tahoma"/>
              </a:rPr>
              <a:t>utilizarea </a:t>
            </a:r>
            <a:r>
              <a:rPr dirty="0" sz="1600" spc="-5">
                <a:latin typeface="Tahoma"/>
                <a:cs typeface="Tahoma"/>
              </a:rPr>
              <a:t>unei </a:t>
            </a:r>
            <a:r>
              <a:rPr dirty="0" sz="1600" spc="-10">
                <a:latin typeface="Tahoma"/>
                <a:cs typeface="Tahoma"/>
              </a:rPr>
              <a:t>terţe </a:t>
            </a:r>
            <a:r>
              <a:rPr dirty="0" sz="1600" spc="-5">
                <a:latin typeface="Tahoma"/>
                <a:cs typeface="Tahoma"/>
              </a:rPr>
              <a:t>părţi,  </a:t>
            </a:r>
            <a:r>
              <a:rPr dirty="0" sz="1600" spc="-10">
                <a:latin typeface="Tahoma"/>
                <a:cs typeface="Tahoma"/>
              </a:rPr>
              <a:t>cunoscută sub </a:t>
            </a:r>
            <a:r>
              <a:rPr dirty="0" sz="1600" spc="-5">
                <a:latin typeface="Tahoma"/>
                <a:cs typeface="Tahoma"/>
              </a:rPr>
              <a:t>numele de </a:t>
            </a:r>
            <a:r>
              <a:rPr dirty="0" sz="1650" spc="-30" b="1" i="1">
                <a:latin typeface="Tahoma"/>
                <a:cs typeface="Tahoma"/>
              </a:rPr>
              <a:t>Autoritate </a:t>
            </a:r>
            <a:r>
              <a:rPr dirty="0" sz="1650" spc="-35" b="1" i="1">
                <a:latin typeface="Tahoma"/>
                <a:cs typeface="Tahoma"/>
              </a:rPr>
              <a:t>de </a:t>
            </a:r>
            <a:r>
              <a:rPr dirty="0" sz="1650" spc="-30" b="1" i="1">
                <a:latin typeface="Tahoma"/>
                <a:cs typeface="Tahoma"/>
              </a:rPr>
              <a:t>Certificare (Certificate Authority </a:t>
            </a:r>
            <a:r>
              <a:rPr dirty="0" sz="1650" spc="-25" b="1" i="1">
                <a:latin typeface="Tahoma"/>
                <a:cs typeface="Tahoma"/>
              </a:rPr>
              <a:t>-  </a:t>
            </a:r>
            <a:r>
              <a:rPr dirty="0" sz="1650" spc="-30" b="1" i="1">
                <a:latin typeface="Tahoma"/>
                <a:cs typeface="Tahoma"/>
              </a:rPr>
              <a:t>CA). </a:t>
            </a:r>
            <a:r>
              <a:rPr dirty="0" sz="1650" spc="-45" b="1" i="1">
                <a:latin typeface="Tahoma"/>
                <a:cs typeface="Tahoma"/>
              </a:rPr>
              <a:t>O </a:t>
            </a:r>
            <a:r>
              <a:rPr dirty="0" sz="1650" spc="-35" b="1" i="1">
                <a:latin typeface="Tahoma"/>
                <a:cs typeface="Tahoma"/>
              </a:rPr>
              <a:t>autoritate de </a:t>
            </a:r>
            <a:r>
              <a:rPr dirty="0" sz="1650" spc="-30" b="1" i="1">
                <a:latin typeface="Tahoma"/>
                <a:cs typeface="Tahoma"/>
              </a:rPr>
              <a:t>certificare </a:t>
            </a:r>
            <a:r>
              <a:rPr dirty="0" sz="1650" spc="-40" b="1" i="1">
                <a:latin typeface="Tahoma"/>
                <a:cs typeface="Tahoma"/>
              </a:rPr>
              <a:t>semnează un </a:t>
            </a:r>
            <a:r>
              <a:rPr dirty="0" sz="1650" spc="-30" b="1" i="1">
                <a:latin typeface="Tahoma"/>
                <a:cs typeface="Tahoma"/>
              </a:rPr>
              <a:t>certificat în calitate </a:t>
            </a:r>
            <a:r>
              <a:rPr dirty="0" sz="1650" spc="-35" b="1" i="1">
                <a:latin typeface="Tahoma"/>
                <a:cs typeface="Tahoma"/>
              </a:rPr>
              <a:t>de  </a:t>
            </a:r>
            <a:r>
              <a:rPr dirty="0" sz="1650" spc="-30" b="1" i="1">
                <a:latin typeface="Tahoma"/>
                <a:cs typeface="Tahoma"/>
              </a:rPr>
              <a:t>garant pentru identitatea </a:t>
            </a:r>
            <a:r>
              <a:rPr dirty="0" sz="1650" spc="-35" b="1" i="1">
                <a:latin typeface="Tahoma"/>
                <a:cs typeface="Tahoma"/>
              </a:rPr>
              <a:t>unei </a:t>
            </a:r>
            <a:r>
              <a:rPr dirty="0" sz="1650" spc="-30" b="1" i="1">
                <a:latin typeface="Tahoma"/>
                <a:cs typeface="Tahoma"/>
              </a:rPr>
              <a:t>persoane </a:t>
            </a:r>
            <a:r>
              <a:rPr dirty="0" sz="1650" spc="-25" b="1" i="1">
                <a:latin typeface="Tahoma"/>
                <a:cs typeface="Tahoma"/>
              </a:rPr>
              <a:t>al </a:t>
            </a:r>
            <a:r>
              <a:rPr dirty="0" sz="1650" spc="-30" b="1" i="1">
                <a:latin typeface="Tahoma"/>
                <a:cs typeface="Tahoma"/>
              </a:rPr>
              <a:t>cărei </a:t>
            </a:r>
            <a:r>
              <a:rPr dirty="0" sz="1650" spc="-45" b="1" i="1">
                <a:latin typeface="Tahoma"/>
                <a:cs typeface="Tahoma"/>
              </a:rPr>
              <a:t>nume </a:t>
            </a:r>
            <a:r>
              <a:rPr dirty="0" sz="1650" spc="-30" b="1" i="1">
                <a:latin typeface="Tahoma"/>
                <a:cs typeface="Tahoma"/>
              </a:rPr>
              <a:t>apare </a:t>
            </a:r>
            <a:r>
              <a:rPr dirty="0" sz="1650" spc="-35" b="1" i="1">
                <a:latin typeface="Tahoma"/>
                <a:cs typeface="Tahoma"/>
              </a:rPr>
              <a:t>pe  </a:t>
            </a:r>
            <a:r>
              <a:rPr dirty="0" sz="1650" spc="-30" b="1" i="1">
                <a:latin typeface="Tahoma"/>
                <a:cs typeface="Tahoma"/>
              </a:rPr>
              <a:t>certificatul</a:t>
            </a:r>
            <a:r>
              <a:rPr dirty="0" sz="1650" spc="45" b="1" i="1">
                <a:latin typeface="Tahoma"/>
                <a:cs typeface="Tahoma"/>
              </a:rPr>
              <a:t> </a:t>
            </a:r>
            <a:r>
              <a:rPr dirty="0" sz="1650" spc="-30" b="1" i="1">
                <a:latin typeface="Tahoma"/>
                <a:cs typeface="Tahoma"/>
              </a:rPr>
              <a:t>respectiv.</a:t>
            </a:r>
            <a:endParaRPr sz="165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lr>
                <a:srgbClr val="3333CC"/>
              </a:buClr>
              <a:buSzPct val="575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50" spc="-35" b="1" i="1">
                <a:latin typeface="Tahoma"/>
                <a:cs typeface="Tahoma"/>
              </a:rPr>
              <a:t>Formatul curent acceptat pentru </a:t>
            </a:r>
            <a:r>
              <a:rPr dirty="0" sz="1650" spc="-30" b="1" i="1">
                <a:latin typeface="Tahoma"/>
                <a:cs typeface="Tahoma"/>
              </a:rPr>
              <a:t>certificate digitale </a:t>
            </a:r>
            <a:r>
              <a:rPr dirty="0" sz="1650" spc="-35" b="1" i="1">
                <a:latin typeface="Tahoma"/>
                <a:cs typeface="Tahoma"/>
              </a:rPr>
              <a:t>este</a:t>
            </a:r>
            <a:r>
              <a:rPr dirty="0" sz="1650" spc="375" b="1" i="1">
                <a:latin typeface="Tahoma"/>
                <a:cs typeface="Tahoma"/>
              </a:rPr>
              <a:t> </a:t>
            </a:r>
            <a:r>
              <a:rPr dirty="0" sz="1650" spc="-30" b="1" i="1">
                <a:latin typeface="Tahoma"/>
                <a:cs typeface="Tahoma"/>
              </a:rPr>
              <a:t>X.509v3.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44659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Certificate</a:t>
            </a:r>
            <a:r>
              <a:rPr dirty="0" spc="-90"/>
              <a:t> </a:t>
            </a:r>
            <a:r>
              <a:rPr dirty="0"/>
              <a:t>digitale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49526"/>
            <a:ext cx="7538084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7747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>
                <a:latin typeface="Tahoma"/>
                <a:cs typeface="Tahoma"/>
              </a:rPr>
              <a:t>O problemă </a:t>
            </a:r>
            <a:r>
              <a:rPr dirty="0" sz="1400" spc="-5">
                <a:latin typeface="Tahoma"/>
                <a:cs typeface="Tahoma"/>
              </a:rPr>
              <a:t>foarte importantă este </a:t>
            </a:r>
            <a:r>
              <a:rPr dirty="0" sz="1400">
                <a:latin typeface="Tahoma"/>
                <a:cs typeface="Tahoma"/>
              </a:rPr>
              <a:t>de a </a:t>
            </a:r>
            <a:r>
              <a:rPr dirty="0" sz="1400" spc="-5">
                <a:latin typeface="Tahoma"/>
                <a:cs typeface="Tahoma"/>
              </a:rPr>
              <a:t>şti dacă </a:t>
            </a:r>
            <a:r>
              <a:rPr dirty="0" sz="1400">
                <a:latin typeface="Tahoma"/>
                <a:cs typeface="Tahoma"/>
              </a:rPr>
              <a:t>o </a:t>
            </a:r>
            <a:r>
              <a:rPr dirty="0" sz="1400" spc="-5">
                <a:latin typeface="Tahoma"/>
                <a:cs typeface="Tahoma"/>
              </a:rPr>
              <a:t>cheie </a:t>
            </a:r>
            <a:r>
              <a:rPr dirty="0" sz="1400">
                <a:latin typeface="Tahoma"/>
                <a:cs typeface="Tahoma"/>
              </a:rPr>
              <a:t>publică </a:t>
            </a:r>
            <a:r>
              <a:rPr dirty="0" sz="1400" spc="-5">
                <a:latin typeface="Tahoma"/>
                <a:cs typeface="Tahoma"/>
              </a:rPr>
              <a:t>aparţine sau </a:t>
            </a:r>
            <a:r>
              <a:rPr dirty="0" sz="1400">
                <a:latin typeface="Tahoma"/>
                <a:cs typeface="Tahoma"/>
              </a:rPr>
              <a:t>nu </a:t>
            </a:r>
            <a:r>
              <a:rPr dirty="0" sz="1400" spc="-5">
                <a:latin typeface="Tahoma"/>
                <a:cs typeface="Tahoma"/>
              </a:rPr>
              <a:t>persoanei  care prezintă această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cheie.</a:t>
            </a:r>
            <a:endParaRPr sz="1400">
              <a:latin typeface="Tahoma"/>
              <a:cs typeface="Tahoma"/>
            </a:endParaRPr>
          </a:p>
          <a:p>
            <a:pPr marL="355600" marR="33655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 spc="-5">
                <a:latin typeface="Tahoma"/>
                <a:cs typeface="Tahoma"/>
              </a:rPr>
              <a:t>Soluţia este </a:t>
            </a:r>
            <a:r>
              <a:rPr dirty="0" sz="1400">
                <a:latin typeface="Tahoma"/>
                <a:cs typeface="Tahoma"/>
              </a:rPr>
              <a:t>să utilizăm o </a:t>
            </a:r>
            <a:r>
              <a:rPr dirty="0" sz="1400" spc="-5">
                <a:latin typeface="Tahoma"/>
                <a:cs typeface="Tahoma"/>
              </a:rPr>
              <a:t>"autoritate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certificare, cunoscută"(CA-Certificate Autority) care  să verifice, </a:t>
            </a:r>
            <a:r>
              <a:rPr dirty="0" sz="1400">
                <a:latin typeface="Tahoma"/>
                <a:cs typeface="Tahoma"/>
              </a:rPr>
              <a:t>printr-un mijloc </a:t>
            </a:r>
            <a:r>
              <a:rPr dirty="0" sz="1400" spc="-5">
                <a:latin typeface="Tahoma"/>
                <a:cs typeface="Tahoma"/>
              </a:rPr>
              <a:t>extern, că </a:t>
            </a:r>
            <a:r>
              <a:rPr dirty="0" sz="1400">
                <a:latin typeface="Tahoma"/>
                <a:cs typeface="Tahoma"/>
              </a:rPr>
              <a:t>o </a:t>
            </a:r>
            <a:r>
              <a:rPr dirty="0" sz="1400" spc="-5">
                <a:latin typeface="Tahoma"/>
                <a:cs typeface="Tahoma"/>
              </a:rPr>
              <a:t>cheie </a:t>
            </a:r>
            <a:r>
              <a:rPr dirty="0" sz="1400">
                <a:latin typeface="Tahoma"/>
                <a:cs typeface="Tahoma"/>
              </a:rPr>
              <a:t>publică </a:t>
            </a:r>
            <a:r>
              <a:rPr dirty="0" sz="1400" spc="-5">
                <a:latin typeface="Tahoma"/>
                <a:cs typeface="Tahoma"/>
              </a:rPr>
              <a:t>aparţine unei persoane anume.  Autoritatea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certificare </a:t>
            </a:r>
            <a:r>
              <a:rPr dirty="0" sz="1400">
                <a:latin typeface="Tahoma"/>
                <a:cs typeface="Tahoma"/>
              </a:rPr>
              <a:t>utilizează </a:t>
            </a:r>
            <a:r>
              <a:rPr dirty="0" sz="1400" spc="-5">
                <a:latin typeface="Tahoma"/>
                <a:cs typeface="Tahoma"/>
              </a:rPr>
              <a:t>certificate </a:t>
            </a:r>
            <a:r>
              <a:rPr dirty="0" sz="1400">
                <a:latin typeface="Tahoma"/>
                <a:cs typeface="Tahoma"/>
              </a:rPr>
              <a:t>digitale. </a:t>
            </a:r>
            <a:r>
              <a:rPr dirty="0" sz="1400" spc="-5">
                <a:latin typeface="Tahoma"/>
                <a:cs typeface="Tahoma"/>
              </a:rPr>
              <a:t>De </a:t>
            </a:r>
            <a:r>
              <a:rPr dirty="0" sz="1400">
                <a:latin typeface="Tahoma"/>
                <a:cs typeface="Tahoma"/>
              </a:rPr>
              <a:t>exemplu dacă un utilizator B  </a:t>
            </a:r>
            <a:r>
              <a:rPr dirty="0" sz="1400" spc="-5">
                <a:latin typeface="Tahoma"/>
                <a:cs typeface="Tahoma"/>
              </a:rPr>
              <a:t>doreşte </a:t>
            </a:r>
            <a:r>
              <a:rPr dirty="0" sz="1400">
                <a:latin typeface="Tahoma"/>
                <a:cs typeface="Tahoma"/>
              </a:rPr>
              <a:t>un </a:t>
            </a:r>
            <a:r>
              <a:rPr dirty="0" sz="1400" spc="-5">
                <a:latin typeface="Tahoma"/>
                <a:cs typeface="Tahoma"/>
              </a:rPr>
              <a:t>certificat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digital: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>
                <a:latin typeface="Tahoma"/>
                <a:cs typeface="Tahoma"/>
              </a:rPr>
              <a:t>merge la o </a:t>
            </a:r>
            <a:r>
              <a:rPr dirty="0" sz="1400" spc="-5">
                <a:latin typeface="Tahoma"/>
                <a:cs typeface="Tahoma"/>
              </a:rPr>
              <a:t>autoritate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certificare </a:t>
            </a:r>
            <a:r>
              <a:rPr dirty="0" sz="1400">
                <a:latin typeface="Tahoma"/>
                <a:cs typeface="Tahoma"/>
              </a:rPr>
              <a:t>cunoscută (cum </a:t>
            </a:r>
            <a:r>
              <a:rPr dirty="0" sz="1400" spc="-5">
                <a:latin typeface="Tahoma"/>
                <a:cs typeface="Tahoma"/>
              </a:rPr>
              <a:t>ar fi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Verisign);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>
                <a:latin typeface="Tahoma"/>
                <a:cs typeface="Tahoma"/>
              </a:rPr>
              <a:t>dovedeşte </a:t>
            </a:r>
            <a:r>
              <a:rPr dirty="0" sz="1400" spc="-5">
                <a:latin typeface="Tahoma"/>
                <a:cs typeface="Tahoma"/>
              </a:rPr>
              <a:t>cine este, folosind </a:t>
            </a:r>
            <a:r>
              <a:rPr dirty="0" sz="1400">
                <a:latin typeface="Tahoma"/>
                <a:cs typeface="Tahoma"/>
              </a:rPr>
              <a:t>o </a:t>
            </a:r>
            <a:r>
              <a:rPr dirty="0" sz="1400" spc="-5">
                <a:latin typeface="Tahoma"/>
                <a:cs typeface="Tahoma"/>
              </a:rPr>
              <a:t>carte </a:t>
            </a:r>
            <a:r>
              <a:rPr dirty="0" sz="1400">
                <a:latin typeface="Tahoma"/>
                <a:cs typeface="Tahoma"/>
              </a:rPr>
              <a:t>de identitate, un permis de conducere </a:t>
            </a:r>
            <a:r>
              <a:rPr dirty="0" sz="1400" spc="-5">
                <a:latin typeface="Tahoma"/>
                <a:cs typeface="Tahoma"/>
              </a:rPr>
              <a:t>sau</a:t>
            </a:r>
            <a:r>
              <a:rPr dirty="0" sz="1400" spc="-1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altceva;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 spc="-5">
                <a:latin typeface="Tahoma"/>
                <a:cs typeface="Tahoma"/>
              </a:rPr>
              <a:t>are </a:t>
            </a:r>
            <a:r>
              <a:rPr dirty="0" sz="1400">
                <a:latin typeface="Tahoma"/>
                <a:cs typeface="Tahoma"/>
              </a:rPr>
              <a:t>o pereche de </a:t>
            </a:r>
            <a:r>
              <a:rPr dirty="0" sz="1400" spc="-5">
                <a:latin typeface="Tahoma"/>
                <a:cs typeface="Tahoma"/>
              </a:rPr>
              <a:t>chei </a:t>
            </a:r>
            <a:r>
              <a:rPr dirty="0" sz="1400">
                <a:latin typeface="Tahoma"/>
                <a:cs typeface="Tahoma"/>
              </a:rPr>
              <a:t>publică-privată generate pentru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el;</a:t>
            </a:r>
            <a:endParaRPr sz="1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 spc="-5">
                <a:latin typeface="Tahoma"/>
                <a:cs typeface="Tahoma"/>
              </a:rPr>
              <a:t>plăteşte </a:t>
            </a:r>
            <a:r>
              <a:rPr dirty="0" sz="1400">
                <a:latin typeface="Tahoma"/>
                <a:cs typeface="Tahoma"/>
              </a:rPr>
              <a:t>o </a:t>
            </a:r>
            <a:r>
              <a:rPr dirty="0" sz="1400" spc="-5">
                <a:latin typeface="Tahoma"/>
                <a:cs typeface="Tahoma"/>
              </a:rPr>
              <a:t>sumă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bani şi </a:t>
            </a:r>
            <a:r>
              <a:rPr dirty="0" sz="1400">
                <a:latin typeface="Tahoma"/>
                <a:cs typeface="Tahoma"/>
              </a:rPr>
              <a:t>primeşte un </a:t>
            </a:r>
            <a:r>
              <a:rPr dirty="0" sz="1400" spc="-5">
                <a:latin typeface="Tahoma"/>
                <a:cs typeface="Tahoma"/>
              </a:rPr>
              <a:t>certificat digital constând </a:t>
            </a:r>
            <a:r>
              <a:rPr dirty="0" sz="1400">
                <a:latin typeface="Tahoma"/>
                <a:cs typeface="Tahoma"/>
              </a:rPr>
              <a:t>din </a:t>
            </a:r>
            <a:r>
              <a:rPr dirty="0" sz="1400" spc="-5">
                <a:latin typeface="Tahoma"/>
                <a:cs typeface="Tahoma"/>
              </a:rPr>
              <a:t>cheia sa </a:t>
            </a:r>
            <a:r>
              <a:rPr dirty="0" sz="1400">
                <a:latin typeface="Tahoma"/>
                <a:cs typeface="Tahoma"/>
              </a:rPr>
              <a:t>publică </a:t>
            </a:r>
            <a:r>
              <a:rPr dirty="0" sz="1400" spc="-5">
                <a:latin typeface="Tahoma"/>
                <a:cs typeface="Tahoma"/>
              </a:rPr>
              <a:t>şi </a:t>
            </a:r>
            <a:r>
              <a:rPr dirty="0" sz="1400">
                <a:latin typeface="Tahoma"/>
                <a:cs typeface="Tahoma"/>
              </a:rPr>
              <a:t>o  </a:t>
            </a:r>
            <a:r>
              <a:rPr dirty="0" sz="1400" spc="-5">
                <a:latin typeface="Tahoma"/>
                <a:cs typeface="Tahoma"/>
              </a:rPr>
              <a:t>declaraţie privind </a:t>
            </a:r>
            <a:r>
              <a:rPr dirty="0" sz="1400">
                <a:latin typeface="Tahoma"/>
                <a:cs typeface="Tahoma"/>
              </a:rPr>
              <a:t>identitatea </a:t>
            </a:r>
            <a:r>
              <a:rPr dirty="0" sz="1400" spc="-5">
                <a:latin typeface="Tahoma"/>
                <a:cs typeface="Tahoma"/>
              </a:rPr>
              <a:t>sa(nume, </a:t>
            </a:r>
            <a:r>
              <a:rPr dirty="0" sz="1400">
                <a:latin typeface="Tahoma"/>
                <a:cs typeface="Tahoma"/>
              </a:rPr>
              <a:t>e-mail, adresa </a:t>
            </a:r>
            <a:r>
              <a:rPr dirty="0" sz="1400" spc="-5">
                <a:latin typeface="Tahoma"/>
                <a:cs typeface="Tahoma"/>
              </a:rPr>
              <a:t>etc.) toate având suma </a:t>
            </a:r>
            <a:r>
              <a:rPr dirty="0" sz="1400">
                <a:latin typeface="Tahoma"/>
                <a:cs typeface="Tahoma"/>
              </a:rPr>
              <a:t>de  </a:t>
            </a:r>
            <a:r>
              <a:rPr dirty="0" sz="1400" spc="-5">
                <a:latin typeface="Tahoma"/>
                <a:cs typeface="Tahoma"/>
              </a:rPr>
              <a:t>control(rezumatul) şi fiind semnate cu cheia privată </a:t>
            </a:r>
            <a:r>
              <a:rPr dirty="0" sz="1400">
                <a:latin typeface="Tahoma"/>
                <a:cs typeface="Tahoma"/>
              </a:rPr>
              <a:t>a companiei de autentificare(CA). Apoi,  un utilizator A </a:t>
            </a:r>
            <a:r>
              <a:rPr dirty="0" sz="1400" spc="-5">
                <a:latin typeface="Tahoma"/>
                <a:cs typeface="Tahoma"/>
              </a:rPr>
              <a:t>(sau </a:t>
            </a:r>
            <a:r>
              <a:rPr dirty="0" sz="1400">
                <a:latin typeface="Tahoma"/>
                <a:cs typeface="Tahoma"/>
              </a:rPr>
              <a:t>un </a:t>
            </a:r>
            <a:r>
              <a:rPr dirty="0" sz="1400" spc="-5">
                <a:latin typeface="Tahoma"/>
                <a:cs typeface="Tahoma"/>
              </a:rPr>
              <a:t>altul) </a:t>
            </a:r>
            <a:r>
              <a:rPr dirty="0" sz="1400">
                <a:latin typeface="Tahoma"/>
                <a:cs typeface="Tahoma"/>
              </a:rPr>
              <a:t>poate </a:t>
            </a:r>
            <a:r>
              <a:rPr dirty="0" sz="1400" spc="-5">
                <a:latin typeface="Tahoma"/>
                <a:cs typeface="Tahoma"/>
              </a:rPr>
              <a:t>verifica </a:t>
            </a:r>
            <a:r>
              <a:rPr dirty="0" sz="1400">
                <a:latin typeface="Tahoma"/>
                <a:cs typeface="Tahoma"/>
              </a:rPr>
              <a:t>cheia </a:t>
            </a:r>
            <a:r>
              <a:rPr dirty="0" sz="1400" spc="-5">
                <a:latin typeface="Tahoma"/>
                <a:cs typeface="Tahoma"/>
              </a:rPr>
              <a:t>sa </a:t>
            </a:r>
            <a:r>
              <a:rPr dirty="0" sz="1400">
                <a:latin typeface="Tahoma"/>
                <a:cs typeface="Tahoma"/>
              </a:rPr>
              <a:t>publică calculând pentru </a:t>
            </a:r>
            <a:r>
              <a:rPr dirty="0" sz="1400" spc="-5">
                <a:latin typeface="Tahoma"/>
                <a:cs typeface="Tahoma"/>
              </a:rPr>
              <a:t>această cheie  suma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control criptografică(hash) şi </a:t>
            </a:r>
            <a:r>
              <a:rPr dirty="0" sz="1400">
                <a:latin typeface="Tahoma"/>
                <a:cs typeface="Tahoma"/>
              </a:rPr>
              <a:t>comparând-o </a:t>
            </a:r>
            <a:r>
              <a:rPr dirty="0" sz="1400" spc="-5">
                <a:latin typeface="Tahoma"/>
                <a:cs typeface="Tahoma"/>
              </a:rPr>
              <a:t>cu "semnătura" </a:t>
            </a:r>
            <a:r>
              <a:rPr dirty="0" sz="1400">
                <a:latin typeface="Tahoma"/>
                <a:cs typeface="Tahoma"/>
              </a:rPr>
              <a:t>decodată </a:t>
            </a:r>
            <a:r>
              <a:rPr dirty="0" sz="1400" spc="-5">
                <a:latin typeface="Tahoma"/>
                <a:cs typeface="Tahoma"/>
              </a:rPr>
              <a:t>cu cheia  </a:t>
            </a:r>
            <a:r>
              <a:rPr dirty="0" sz="1400">
                <a:latin typeface="Tahoma"/>
                <a:cs typeface="Tahoma"/>
              </a:rPr>
              <a:t>publică a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autentificatorului.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716026"/>
            <a:ext cx="44659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Certificate</a:t>
            </a:r>
            <a:r>
              <a:rPr dirty="0" spc="-90"/>
              <a:t> </a:t>
            </a:r>
            <a:r>
              <a:rPr dirty="0"/>
              <a:t>digitale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2089226"/>
            <a:ext cx="8177530" cy="4296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 spc="-5">
                <a:latin typeface="Tahoma"/>
                <a:cs typeface="Tahoma"/>
              </a:rPr>
              <a:t>Standardul </a:t>
            </a:r>
            <a:r>
              <a:rPr dirty="0" sz="1400">
                <a:latin typeface="Tahoma"/>
                <a:cs typeface="Tahoma"/>
              </a:rPr>
              <a:t>X.509v3 definit în RFC 2459 descrie un </a:t>
            </a:r>
            <a:r>
              <a:rPr dirty="0" sz="1400" spc="-5">
                <a:latin typeface="Tahoma"/>
                <a:cs typeface="Tahoma"/>
              </a:rPr>
              <a:t>format </a:t>
            </a:r>
            <a:r>
              <a:rPr dirty="0" sz="1400">
                <a:latin typeface="Tahoma"/>
                <a:cs typeface="Tahoma"/>
              </a:rPr>
              <a:t>agreat de </a:t>
            </a:r>
            <a:r>
              <a:rPr dirty="0" sz="1400" spc="-5">
                <a:latin typeface="Tahoma"/>
                <a:cs typeface="Tahoma"/>
              </a:rPr>
              <a:t>certificate </a:t>
            </a:r>
            <a:r>
              <a:rPr dirty="0" sz="1400">
                <a:latin typeface="Tahoma"/>
                <a:cs typeface="Tahoma"/>
              </a:rPr>
              <a:t>digitale.</a:t>
            </a:r>
            <a:r>
              <a:rPr dirty="0" sz="1400" spc="-1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Acest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standard defineşte </a:t>
            </a:r>
            <a:r>
              <a:rPr dirty="0" sz="1400">
                <a:latin typeface="Tahoma"/>
                <a:cs typeface="Tahoma"/>
              </a:rPr>
              <a:t>elementele </a:t>
            </a:r>
            <a:r>
              <a:rPr dirty="0" sz="1400" spc="-5">
                <a:latin typeface="Tahoma"/>
                <a:cs typeface="Tahoma"/>
              </a:rPr>
              <a:t>unui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certificat:</a:t>
            </a:r>
            <a:endParaRPr sz="1400">
              <a:latin typeface="Tahoma"/>
              <a:cs typeface="Tahoma"/>
            </a:endParaRPr>
          </a:p>
          <a:p>
            <a:pPr lvl="1" marL="811530" indent="-341630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 sz="1450" spc="-20" i="1">
                <a:latin typeface="Tahoma"/>
                <a:cs typeface="Tahoma"/>
              </a:rPr>
              <a:t>Certificate </a:t>
            </a:r>
            <a:r>
              <a:rPr dirty="0" sz="1450" spc="-25" i="1">
                <a:latin typeface="Tahoma"/>
                <a:cs typeface="Tahoma"/>
              </a:rPr>
              <a:t>Version </a:t>
            </a:r>
            <a:r>
              <a:rPr dirty="0" sz="1450" spc="-20" i="1">
                <a:latin typeface="Tahoma"/>
                <a:cs typeface="Tahoma"/>
              </a:rPr>
              <a:t>- </a:t>
            </a:r>
            <a:r>
              <a:rPr dirty="0" sz="1450" spc="-25" i="1">
                <a:latin typeface="Tahoma"/>
                <a:cs typeface="Tahoma"/>
              </a:rPr>
              <a:t>indică </a:t>
            </a:r>
            <a:r>
              <a:rPr dirty="0" sz="1450" spc="-30" i="1">
                <a:latin typeface="Tahoma"/>
                <a:cs typeface="Tahoma"/>
              </a:rPr>
              <a:t>versiunea </a:t>
            </a:r>
            <a:r>
              <a:rPr dirty="0" sz="1450" spc="-25" i="1">
                <a:latin typeface="Tahoma"/>
                <a:cs typeface="Tahoma"/>
              </a:rPr>
              <a:t>formatului unui</a:t>
            </a:r>
            <a:r>
              <a:rPr dirty="0" sz="1450" spc="-60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certificat;</a:t>
            </a:r>
            <a:endParaRPr sz="1450">
              <a:latin typeface="Tahoma"/>
              <a:cs typeface="Tahoma"/>
            </a:endParaRPr>
          </a:p>
          <a:p>
            <a:pPr lvl="1" marL="756285" marR="452120" indent="-287020">
              <a:lnSpc>
                <a:spcPts val="1680"/>
              </a:lnSpc>
              <a:spcBef>
                <a:spcPts val="384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/>
              <a:t>	</a:t>
            </a:r>
            <a:r>
              <a:rPr dirty="0" sz="1450" spc="-25" i="1">
                <a:latin typeface="Tahoma"/>
                <a:cs typeface="Tahoma"/>
              </a:rPr>
              <a:t>Serial </a:t>
            </a:r>
            <a:r>
              <a:rPr dirty="0" sz="1450" spc="-30" i="1">
                <a:latin typeface="Tahoma"/>
                <a:cs typeface="Tahoma"/>
              </a:rPr>
              <a:t>Number </a:t>
            </a:r>
            <a:r>
              <a:rPr dirty="0" sz="1450" spc="-20" i="1">
                <a:latin typeface="Tahoma"/>
                <a:cs typeface="Tahoma"/>
              </a:rPr>
              <a:t>- </a:t>
            </a:r>
            <a:r>
              <a:rPr dirty="0" sz="1450" spc="-30" i="1">
                <a:latin typeface="Tahoma"/>
                <a:cs typeface="Tahoma"/>
              </a:rPr>
              <a:t>un </a:t>
            </a:r>
            <a:r>
              <a:rPr dirty="0" sz="1450" spc="-35" i="1">
                <a:latin typeface="Tahoma"/>
                <a:cs typeface="Tahoma"/>
              </a:rPr>
              <a:t>număr </a:t>
            </a:r>
            <a:r>
              <a:rPr dirty="0" sz="1450" spc="-25" i="1">
                <a:latin typeface="Tahoma"/>
                <a:cs typeface="Tahoma"/>
              </a:rPr>
              <a:t>unic </a:t>
            </a:r>
            <a:r>
              <a:rPr dirty="0" sz="1450" spc="-30" i="1">
                <a:latin typeface="Tahoma"/>
                <a:cs typeface="Tahoma"/>
              </a:rPr>
              <a:t>asignat </a:t>
            </a:r>
            <a:r>
              <a:rPr dirty="0" sz="1450" spc="-25" i="1">
                <a:latin typeface="Tahoma"/>
                <a:cs typeface="Tahoma"/>
              </a:rPr>
              <a:t>de către autoritatea de certificare, </a:t>
            </a:r>
            <a:r>
              <a:rPr dirty="0" sz="1450" spc="-20" i="1">
                <a:latin typeface="Tahoma"/>
                <a:cs typeface="Tahoma"/>
              </a:rPr>
              <a:t>utilizat </a:t>
            </a:r>
            <a:r>
              <a:rPr dirty="0" sz="1450" spc="-25" i="1">
                <a:latin typeface="Tahoma"/>
                <a:cs typeface="Tahoma"/>
              </a:rPr>
              <a:t>pentru  </a:t>
            </a:r>
            <a:r>
              <a:rPr dirty="0" sz="1450" spc="-30" i="1">
                <a:latin typeface="Tahoma"/>
                <a:cs typeface="Tahoma"/>
              </a:rPr>
              <a:t>urmărirea</a:t>
            </a:r>
            <a:r>
              <a:rPr dirty="0" sz="1450" spc="-40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certificatelor;</a:t>
            </a:r>
            <a:endParaRPr sz="1450">
              <a:latin typeface="Tahoma"/>
              <a:cs typeface="Tahoma"/>
            </a:endParaRPr>
          </a:p>
          <a:p>
            <a:pPr lvl="1" marL="811530" indent="-34163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 sz="1450" spc="-30" i="1">
                <a:latin typeface="Tahoma"/>
                <a:cs typeface="Tahoma"/>
              </a:rPr>
              <a:t>Signature </a:t>
            </a:r>
            <a:r>
              <a:rPr dirty="0" sz="1450" spc="-20" i="1">
                <a:latin typeface="Tahoma"/>
                <a:cs typeface="Tahoma"/>
              </a:rPr>
              <a:t>- identifică </a:t>
            </a:r>
            <a:r>
              <a:rPr dirty="0" sz="1450" spc="-25" i="1">
                <a:latin typeface="Tahoma"/>
                <a:cs typeface="Tahoma"/>
              </a:rPr>
              <a:t>algoritmul de criptare </a:t>
            </a:r>
            <a:r>
              <a:rPr dirty="0" sz="1450" spc="-20" i="1">
                <a:latin typeface="Tahoma"/>
                <a:cs typeface="Tahoma"/>
              </a:rPr>
              <a:t>şi funcţiile </a:t>
            </a:r>
            <a:r>
              <a:rPr dirty="0" sz="1450" spc="-25" i="1">
                <a:latin typeface="Tahoma"/>
                <a:cs typeface="Tahoma"/>
              </a:rPr>
              <a:t>de tip </a:t>
            </a:r>
            <a:r>
              <a:rPr dirty="0" sz="1450" spc="-30" i="1">
                <a:latin typeface="Tahoma"/>
                <a:cs typeface="Tahoma"/>
              </a:rPr>
              <a:t>message </a:t>
            </a:r>
            <a:r>
              <a:rPr dirty="0" sz="1450" spc="-25" i="1">
                <a:latin typeface="Tahoma"/>
                <a:cs typeface="Tahoma"/>
              </a:rPr>
              <a:t>digest </a:t>
            </a:r>
            <a:r>
              <a:rPr dirty="0" sz="1450" spc="-30" i="1">
                <a:latin typeface="Tahoma"/>
                <a:cs typeface="Tahoma"/>
              </a:rPr>
              <a:t>suportate </a:t>
            </a:r>
            <a:r>
              <a:rPr dirty="0" sz="1450" spc="-25" i="1">
                <a:latin typeface="Tahoma"/>
                <a:cs typeface="Tahoma"/>
              </a:rPr>
              <a:t>de</a:t>
            </a:r>
            <a:r>
              <a:rPr dirty="0" sz="1450" spc="30" i="1">
                <a:latin typeface="Tahoma"/>
                <a:cs typeface="Tahoma"/>
              </a:rPr>
              <a:t> </a:t>
            </a:r>
            <a:r>
              <a:rPr dirty="0" sz="1450" spc="-30" i="1">
                <a:latin typeface="Tahoma"/>
                <a:cs typeface="Tahoma"/>
              </a:rPr>
              <a:t>CA;</a:t>
            </a:r>
            <a:endParaRPr sz="1450">
              <a:latin typeface="Tahoma"/>
              <a:cs typeface="Tahoma"/>
            </a:endParaRPr>
          </a:p>
          <a:p>
            <a:pPr lvl="1" marL="811530" indent="-341630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 sz="1450" spc="-25" i="1">
                <a:latin typeface="Tahoma"/>
                <a:cs typeface="Tahoma"/>
              </a:rPr>
              <a:t>Issuer </a:t>
            </a:r>
            <a:r>
              <a:rPr dirty="0" sz="1450" spc="-35" i="1">
                <a:latin typeface="Tahoma"/>
                <a:cs typeface="Tahoma"/>
              </a:rPr>
              <a:t>name </a:t>
            </a:r>
            <a:r>
              <a:rPr dirty="0" sz="1450" spc="-20" i="1">
                <a:latin typeface="Tahoma"/>
                <a:cs typeface="Tahoma"/>
              </a:rPr>
              <a:t>- </a:t>
            </a:r>
            <a:r>
              <a:rPr dirty="0" sz="1450" spc="-30" i="1">
                <a:latin typeface="Tahoma"/>
                <a:cs typeface="Tahoma"/>
              </a:rPr>
              <a:t>numele </a:t>
            </a:r>
            <a:r>
              <a:rPr dirty="0" sz="1450" spc="-25" i="1">
                <a:latin typeface="Tahoma"/>
                <a:cs typeface="Tahoma"/>
              </a:rPr>
              <a:t>emitentului </a:t>
            </a:r>
            <a:r>
              <a:rPr dirty="0" sz="1450" spc="-20" i="1">
                <a:latin typeface="Tahoma"/>
                <a:cs typeface="Tahoma"/>
              </a:rPr>
              <a:t>(al</a:t>
            </a:r>
            <a:r>
              <a:rPr dirty="0" sz="1450" spc="-40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CA);</a:t>
            </a:r>
            <a:endParaRPr sz="1450">
              <a:latin typeface="Tahoma"/>
              <a:cs typeface="Tahoma"/>
            </a:endParaRPr>
          </a:p>
          <a:p>
            <a:pPr lvl="1" marL="756285" marR="318770" indent="-287020">
              <a:lnSpc>
                <a:spcPts val="1680"/>
              </a:lnSpc>
              <a:spcBef>
                <a:spcPts val="384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/>
              <a:t>	</a:t>
            </a:r>
            <a:r>
              <a:rPr dirty="0" sz="1450" spc="-25" i="1">
                <a:latin typeface="Tahoma"/>
                <a:cs typeface="Tahoma"/>
              </a:rPr>
              <a:t>Period </a:t>
            </a:r>
            <a:r>
              <a:rPr dirty="0" sz="1450" spc="-20" i="1">
                <a:latin typeface="Tahoma"/>
                <a:cs typeface="Tahoma"/>
              </a:rPr>
              <a:t>of Validity - </a:t>
            </a:r>
            <a:r>
              <a:rPr dirty="0" sz="1450" spc="-25" i="1">
                <a:latin typeface="Tahoma"/>
                <a:cs typeface="Tahoma"/>
              </a:rPr>
              <a:t>datele </a:t>
            </a:r>
            <a:r>
              <a:rPr dirty="0" sz="1450" spc="-20" i="1">
                <a:latin typeface="Tahoma"/>
                <a:cs typeface="Tahoma"/>
              </a:rPr>
              <a:t>între </a:t>
            </a:r>
            <a:r>
              <a:rPr dirty="0" sz="1450" spc="-30" i="1">
                <a:latin typeface="Tahoma"/>
                <a:cs typeface="Tahoma"/>
              </a:rPr>
              <a:t>care </a:t>
            </a:r>
            <a:r>
              <a:rPr dirty="0" sz="1450" spc="-25" i="1">
                <a:latin typeface="Tahoma"/>
                <a:cs typeface="Tahoma"/>
              </a:rPr>
              <a:t>certificatul este valid. Această perioadă </a:t>
            </a:r>
            <a:r>
              <a:rPr dirty="0" sz="1450" spc="-30" i="1">
                <a:latin typeface="Tahoma"/>
                <a:cs typeface="Tahoma"/>
              </a:rPr>
              <a:t>nu </a:t>
            </a:r>
            <a:r>
              <a:rPr dirty="0" sz="1450" spc="-25" i="1">
                <a:latin typeface="Tahoma"/>
                <a:cs typeface="Tahoma"/>
              </a:rPr>
              <a:t>exclude </a:t>
            </a:r>
            <a:r>
              <a:rPr dirty="0" sz="1450" spc="-30" i="1">
                <a:latin typeface="Tahoma"/>
                <a:cs typeface="Tahoma"/>
              </a:rPr>
              <a:t>ca  </a:t>
            </a:r>
            <a:r>
              <a:rPr dirty="0" sz="1450" spc="-25" i="1">
                <a:latin typeface="Tahoma"/>
                <a:cs typeface="Tahoma"/>
              </a:rPr>
              <a:t>certificatul să </a:t>
            </a:r>
            <a:r>
              <a:rPr dirty="0" sz="1450" spc="-20" i="1">
                <a:latin typeface="Tahoma"/>
                <a:cs typeface="Tahoma"/>
              </a:rPr>
              <a:t>fie</a:t>
            </a:r>
            <a:r>
              <a:rPr dirty="0" sz="1450" spc="-15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revocat;</a:t>
            </a:r>
            <a:endParaRPr sz="1450">
              <a:latin typeface="Tahoma"/>
              <a:cs typeface="Tahoma"/>
            </a:endParaRPr>
          </a:p>
          <a:p>
            <a:pPr lvl="1" marL="811530" indent="-34163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 sz="1450" spc="-25" i="1">
                <a:latin typeface="Tahoma"/>
                <a:cs typeface="Tahoma"/>
              </a:rPr>
              <a:t>Subject </a:t>
            </a:r>
            <a:r>
              <a:rPr dirty="0" sz="1450" spc="-20" i="1">
                <a:latin typeface="Tahoma"/>
                <a:cs typeface="Tahoma"/>
              </a:rPr>
              <a:t>- </a:t>
            </a:r>
            <a:r>
              <a:rPr dirty="0" sz="1450" spc="-30" i="1">
                <a:latin typeface="Tahoma"/>
                <a:cs typeface="Tahoma"/>
              </a:rPr>
              <a:t>numele </a:t>
            </a:r>
            <a:r>
              <a:rPr dirty="0" sz="1450" spc="-25" i="1">
                <a:latin typeface="Tahoma"/>
                <a:cs typeface="Tahoma"/>
              </a:rPr>
              <a:t>proprietarului</a:t>
            </a:r>
            <a:r>
              <a:rPr dirty="0" sz="1450" spc="-55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certificatului;</a:t>
            </a:r>
            <a:endParaRPr sz="1450">
              <a:latin typeface="Tahoma"/>
              <a:cs typeface="Tahoma"/>
            </a:endParaRPr>
          </a:p>
          <a:p>
            <a:pPr lvl="1" marL="811530" indent="-341630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 sz="1450" spc="-25" i="1">
                <a:latin typeface="Tahoma"/>
                <a:cs typeface="Tahoma"/>
              </a:rPr>
              <a:t>Subject's Public Key Info </a:t>
            </a:r>
            <a:r>
              <a:rPr dirty="0" sz="1450" spc="-20" i="1">
                <a:latin typeface="Tahoma"/>
                <a:cs typeface="Tahoma"/>
              </a:rPr>
              <a:t>- </a:t>
            </a:r>
            <a:r>
              <a:rPr dirty="0" sz="1450" spc="-25" i="1">
                <a:latin typeface="Tahoma"/>
                <a:cs typeface="Tahoma"/>
              </a:rPr>
              <a:t>cheia publică </a:t>
            </a:r>
            <a:r>
              <a:rPr dirty="0" sz="1450" spc="-20" i="1">
                <a:latin typeface="Tahoma"/>
                <a:cs typeface="Tahoma"/>
              </a:rPr>
              <a:t>şi </a:t>
            </a:r>
            <a:r>
              <a:rPr dirty="0" sz="1450" spc="-25" i="1">
                <a:latin typeface="Tahoma"/>
                <a:cs typeface="Tahoma"/>
              </a:rPr>
              <a:t>algoritmul asociat </a:t>
            </a:r>
            <a:r>
              <a:rPr dirty="0" sz="1450" spc="-30" i="1">
                <a:latin typeface="Tahoma"/>
                <a:cs typeface="Tahoma"/>
              </a:rPr>
              <a:t>cu câmpul</a:t>
            </a:r>
            <a:r>
              <a:rPr dirty="0" sz="1450" spc="25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Subject;</a:t>
            </a:r>
            <a:endParaRPr sz="1450">
              <a:latin typeface="Tahoma"/>
              <a:cs typeface="Tahoma"/>
            </a:endParaRPr>
          </a:p>
          <a:p>
            <a:pPr lvl="1" marL="756285" marR="325755" indent="-287020">
              <a:lnSpc>
                <a:spcPts val="1680"/>
              </a:lnSpc>
              <a:spcBef>
                <a:spcPts val="380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/>
              <a:t>	</a:t>
            </a:r>
            <a:r>
              <a:rPr dirty="0" sz="1450" spc="-25" i="1">
                <a:latin typeface="Tahoma"/>
                <a:cs typeface="Tahoma"/>
              </a:rPr>
              <a:t>Issuer Unique ID </a:t>
            </a:r>
            <a:r>
              <a:rPr dirty="0" sz="1450" spc="-20" i="1">
                <a:latin typeface="Tahoma"/>
                <a:cs typeface="Tahoma"/>
              </a:rPr>
              <a:t>- </a:t>
            </a:r>
            <a:r>
              <a:rPr dirty="0" sz="1450" spc="-30" i="1">
                <a:latin typeface="Tahoma"/>
                <a:cs typeface="Tahoma"/>
              </a:rPr>
              <a:t>un câmp </a:t>
            </a:r>
            <a:r>
              <a:rPr dirty="0" sz="1450" spc="-25" i="1">
                <a:latin typeface="Tahoma"/>
                <a:cs typeface="Tahoma"/>
              </a:rPr>
              <a:t>opţional </a:t>
            </a:r>
            <a:r>
              <a:rPr dirty="0" sz="1450" spc="-20" i="1">
                <a:latin typeface="Tahoma"/>
                <a:cs typeface="Tahoma"/>
              </a:rPr>
              <a:t>utilizat </a:t>
            </a:r>
            <a:r>
              <a:rPr dirty="0" sz="1450" spc="-25" i="1">
                <a:latin typeface="Tahoma"/>
                <a:cs typeface="Tahoma"/>
              </a:rPr>
              <a:t>pentru a </a:t>
            </a:r>
            <a:r>
              <a:rPr dirty="0" sz="1450" spc="-20" i="1">
                <a:latin typeface="Tahoma"/>
                <a:cs typeface="Tahoma"/>
              </a:rPr>
              <a:t>identifica </a:t>
            </a:r>
            <a:r>
              <a:rPr dirty="0" sz="1450" spc="-25" i="1">
                <a:latin typeface="Tahoma"/>
                <a:cs typeface="Tahoma"/>
              </a:rPr>
              <a:t>emitentul certificatului </a:t>
            </a:r>
            <a:r>
              <a:rPr dirty="0" sz="1450" spc="-30" i="1">
                <a:latin typeface="Tahoma"/>
                <a:cs typeface="Tahoma"/>
              </a:rPr>
              <a:t>sau  </a:t>
            </a:r>
            <a:r>
              <a:rPr dirty="0" sz="1450" spc="-25" i="1">
                <a:latin typeface="Tahoma"/>
                <a:cs typeface="Tahoma"/>
              </a:rPr>
              <a:t>autoritatea de certificare. Utilizarea </a:t>
            </a:r>
            <a:r>
              <a:rPr dirty="0" sz="1450" spc="-30" i="1">
                <a:latin typeface="Tahoma"/>
                <a:cs typeface="Tahoma"/>
              </a:rPr>
              <a:t>acestui câmp nu </a:t>
            </a:r>
            <a:r>
              <a:rPr dirty="0" sz="1450" spc="-25" i="1">
                <a:latin typeface="Tahoma"/>
                <a:cs typeface="Tahoma"/>
              </a:rPr>
              <a:t>este </a:t>
            </a:r>
            <a:r>
              <a:rPr dirty="0" sz="1450" spc="-30" i="1">
                <a:latin typeface="Tahoma"/>
                <a:cs typeface="Tahoma"/>
              </a:rPr>
              <a:t>recomandată </a:t>
            </a:r>
            <a:r>
              <a:rPr dirty="0" sz="1450" spc="-20" i="1">
                <a:latin typeface="Tahoma"/>
                <a:cs typeface="Tahoma"/>
              </a:rPr>
              <a:t>în </a:t>
            </a:r>
            <a:r>
              <a:rPr dirty="0" sz="1450" spc="-30" i="1">
                <a:latin typeface="Tahoma"/>
                <a:cs typeface="Tahoma"/>
              </a:rPr>
              <a:t>RFC</a:t>
            </a:r>
            <a:r>
              <a:rPr dirty="0" sz="1450" spc="-10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2459;</a:t>
            </a:r>
            <a:endParaRPr sz="1450">
              <a:latin typeface="Tahoma"/>
              <a:cs typeface="Tahoma"/>
            </a:endParaRPr>
          </a:p>
          <a:p>
            <a:pPr lvl="1" marL="756285" marR="22225" indent="-287020">
              <a:lnSpc>
                <a:spcPts val="1680"/>
              </a:lnSpc>
              <a:spcBef>
                <a:spcPts val="340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/>
              <a:t>	</a:t>
            </a:r>
            <a:r>
              <a:rPr dirty="0" sz="1450" spc="-25" i="1">
                <a:latin typeface="Tahoma"/>
                <a:cs typeface="Tahoma"/>
              </a:rPr>
              <a:t>Extensions </a:t>
            </a:r>
            <a:r>
              <a:rPr dirty="0" sz="1450" spc="-20" i="1">
                <a:latin typeface="Tahoma"/>
                <a:cs typeface="Tahoma"/>
              </a:rPr>
              <a:t>- </a:t>
            </a:r>
            <a:r>
              <a:rPr dirty="0" sz="1450" spc="-30" i="1">
                <a:latin typeface="Tahoma"/>
                <a:cs typeface="Tahoma"/>
              </a:rPr>
              <a:t>câmp </a:t>
            </a:r>
            <a:r>
              <a:rPr dirty="0" sz="1450" spc="-25" i="1">
                <a:latin typeface="Tahoma"/>
                <a:cs typeface="Tahoma"/>
              </a:rPr>
              <a:t>opţional </a:t>
            </a:r>
            <a:r>
              <a:rPr dirty="0" sz="1450" spc="-20" i="1">
                <a:latin typeface="Tahoma"/>
                <a:cs typeface="Tahoma"/>
              </a:rPr>
              <a:t>utilizat </a:t>
            </a:r>
            <a:r>
              <a:rPr dirty="0" sz="1450" spc="-25" i="1">
                <a:latin typeface="Tahoma"/>
                <a:cs typeface="Tahoma"/>
              </a:rPr>
              <a:t>pentru extensii proprietare. Acest </a:t>
            </a:r>
            <a:r>
              <a:rPr dirty="0" sz="1450" spc="-30" i="1">
                <a:latin typeface="Tahoma"/>
                <a:cs typeface="Tahoma"/>
              </a:rPr>
              <a:t>câmp nu </a:t>
            </a:r>
            <a:r>
              <a:rPr dirty="0" sz="1450" spc="-25" i="1">
                <a:latin typeface="Tahoma"/>
                <a:cs typeface="Tahoma"/>
              </a:rPr>
              <a:t>este definit dar  </a:t>
            </a:r>
            <a:r>
              <a:rPr dirty="0" sz="1450" spc="-30" i="1">
                <a:latin typeface="Tahoma"/>
                <a:cs typeface="Tahoma"/>
              </a:rPr>
              <a:t>cuprinde </a:t>
            </a:r>
            <a:r>
              <a:rPr dirty="0" sz="1450" spc="-25" i="1">
                <a:latin typeface="Tahoma"/>
                <a:cs typeface="Tahoma"/>
              </a:rPr>
              <a:t>articole </a:t>
            </a:r>
            <a:r>
              <a:rPr dirty="0" sz="1450" spc="-30" i="1">
                <a:latin typeface="Tahoma"/>
                <a:cs typeface="Tahoma"/>
              </a:rPr>
              <a:t>precum: </a:t>
            </a:r>
            <a:r>
              <a:rPr dirty="0" sz="1450" spc="-25" i="1">
                <a:latin typeface="Tahoma"/>
                <a:cs typeface="Tahoma"/>
              </a:rPr>
              <a:t>alte denumiri ale subiectului, informaţii pentru </a:t>
            </a:r>
            <a:r>
              <a:rPr dirty="0" sz="1450" spc="-20" i="1">
                <a:latin typeface="Tahoma"/>
                <a:cs typeface="Tahoma"/>
              </a:rPr>
              <a:t>utilizarea </a:t>
            </a:r>
            <a:r>
              <a:rPr dirty="0" sz="1450" spc="-25" i="1">
                <a:latin typeface="Tahoma"/>
                <a:cs typeface="Tahoma"/>
              </a:rPr>
              <a:t>cheilor şi  punctele de </a:t>
            </a:r>
            <a:r>
              <a:rPr dirty="0" sz="1450" spc="-20" i="1">
                <a:latin typeface="Tahoma"/>
                <a:cs typeface="Tahoma"/>
              </a:rPr>
              <a:t>distribuţie </a:t>
            </a:r>
            <a:r>
              <a:rPr dirty="0" sz="1450" spc="-25" i="1">
                <a:latin typeface="Tahoma"/>
                <a:cs typeface="Tahoma"/>
              </a:rPr>
              <a:t>a </a:t>
            </a:r>
            <a:r>
              <a:rPr dirty="0" sz="1450" spc="-20" i="1">
                <a:latin typeface="Tahoma"/>
                <a:cs typeface="Tahoma"/>
              </a:rPr>
              <a:t>listelor </a:t>
            </a:r>
            <a:r>
              <a:rPr dirty="0" sz="1450" spc="-25" i="1">
                <a:latin typeface="Tahoma"/>
                <a:cs typeface="Tahoma"/>
              </a:rPr>
              <a:t>de revocare a certificatelor </a:t>
            </a:r>
            <a:r>
              <a:rPr dirty="0" sz="1450" spc="-20" i="1">
                <a:latin typeface="Tahoma"/>
                <a:cs typeface="Tahoma"/>
              </a:rPr>
              <a:t>(Certificare </a:t>
            </a:r>
            <a:r>
              <a:rPr dirty="0" sz="1450" spc="-25" i="1">
                <a:latin typeface="Tahoma"/>
                <a:cs typeface="Tahoma"/>
              </a:rPr>
              <a:t>Revocation </a:t>
            </a:r>
            <a:r>
              <a:rPr dirty="0" sz="1450" spc="-20" i="1">
                <a:latin typeface="Tahoma"/>
                <a:cs typeface="Tahoma"/>
              </a:rPr>
              <a:t>List -</a:t>
            </a:r>
            <a:r>
              <a:rPr dirty="0" sz="1450" spc="-65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CRL);</a:t>
            </a:r>
            <a:endParaRPr sz="1450">
              <a:latin typeface="Tahoma"/>
              <a:cs typeface="Tahoma"/>
            </a:endParaRPr>
          </a:p>
          <a:p>
            <a:pPr lvl="1" marL="756285" marR="597535" indent="-287020">
              <a:lnSpc>
                <a:spcPts val="1680"/>
              </a:lnSpc>
              <a:spcBef>
                <a:spcPts val="335"/>
              </a:spcBef>
              <a:buClr>
                <a:srgbClr val="FF0000"/>
              </a:buClr>
              <a:buSzPct val="51724"/>
              <a:buFont typeface="Wingdings"/>
              <a:buChar char=""/>
              <a:tabLst>
                <a:tab pos="810895" algn="l"/>
                <a:tab pos="811530" algn="l"/>
              </a:tabLst>
            </a:pPr>
            <a:r>
              <a:rPr dirty="0"/>
              <a:t>	</a:t>
            </a:r>
            <a:r>
              <a:rPr dirty="0" sz="1450" spc="-25" i="1">
                <a:latin typeface="Tahoma"/>
                <a:cs typeface="Tahoma"/>
              </a:rPr>
              <a:t>Encrypted </a:t>
            </a:r>
            <a:r>
              <a:rPr dirty="0" sz="1450" spc="-20" i="1">
                <a:latin typeface="Tahoma"/>
                <a:cs typeface="Tahoma"/>
              </a:rPr>
              <a:t>- </a:t>
            </a:r>
            <a:r>
              <a:rPr dirty="0" sz="1450" spc="-30" i="1">
                <a:latin typeface="Tahoma"/>
                <a:cs typeface="Tahoma"/>
              </a:rPr>
              <a:t>acest câmp </a:t>
            </a:r>
            <a:r>
              <a:rPr dirty="0" sz="1450" spc="-25" i="1">
                <a:latin typeface="Tahoma"/>
                <a:cs typeface="Tahoma"/>
              </a:rPr>
              <a:t>conţine </a:t>
            </a:r>
            <a:r>
              <a:rPr dirty="0" sz="1450" spc="-30" i="1">
                <a:latin typeface="Tahoma"/>
                <a:cs typeface="Tahoma"/>
              </a:rPr>
              <a:t>semnătura </a:t>
            </a:r>
            <a:r>
              <a:rPr dirty="0" sz="1450" spc="-20" i="1">
                <a:latin typeface="Tahoma"/>
                <a:cs typeface="Tahoma"/>
              </a:rPr>
              <a:t>în </a:t>
            </a:r>
            <a:r>
              <a:rPr dirty="0" sz="1450" spc="-25" i="1">
                <a:latin typeface="Tahoma"/>
                <a:cs typeface="Tahoma"/>
              </a:rPr>
              <a:t>sine, </a:t>
            </a:r>
            <a:r>
              <a:rPr dirty="0" sz="1450" spc="-20" i="1">
                <a:latin typeface="Tahoma"/>
                <a:cs typeface="Tahoma"/>
              </a:rPr>
              <a:t>identificatorul </a:t>
            </a:r>
            <a:r>
              <a:rPr dirty="0" sz="1450" spc="-25" i="1">
                <a:latin typeface="Tahoma"/>
                <a:cs typeface="Tahoma"/>
              </a:rPr>
              <a:t>algoritmului, hash-ul  securizat al celorlalte </a:t>
            </a:r>
            <a:r>
              <a:rPr dirty="0" sz="1450" spc="-30" i="1">
                <a:latin typeface="Tahoma"/>
                <a:cs typeface="Tahoma"/>
              </a:rPr>
              <a:t>câmpuri </a:t>
            </a:r>
            <a:r>
              <a:rPr dirty="0" sz="1450" spc="-25" i="1">
                <a:latin typeface="Tahoma"/>
                <a:cs typeface="Tahoma"/>
              </a:rPr>
              <a:t>din certificat </a:t>
            </a:r>
            <a:r>
              <a:rPr dirty="0" sz="1450" spc="-20" i="1">
                <a:latin typeface="Tahoma"/>
                <a:cs typeface="Tahoma"/>
              </a:rPr>
              <a:t>şi </a:t>
            </a:r>
            <a:r>
              <a:rPr dirty="0" sz="1450" spc="-25" i="1">
                <a:latin typeface="Tahoma"/>
                <a:cs typeface="Tahoma"/>
              </a:rPr>
              <a:t>o </a:t>
            </a:r>
            <a:r>
              <a:rPr dirty="0" sz="1450" spc="-30" i="1">
                <a:latin typeface="Tahoma"/>
                <a:cs typeface="Tahoma"/>
              </a:rPr>
              <a:t>semnătură </a:t>
            </a:r>
            <a:r>
              <a:rPr dirty="0" sz="1450" spc="-25" i="1">
                <a:latin typeface="Tahoma"/>
                <a:cs typeface="Tahoma"/>
              </a:rPr>
              <a:t>digitală a</a:t>
            </a:r>
            <a:r>
              <a:rPr dirty="0" sz="1450" spc="25" i="1">
                <a:latin typeface="Tahoma"/>
                <a:cs typeface="Tahoma"/>
              </a:rPr>
              <a:t> </a:t>
            </a:r>
            <a:r>
              <a:rPr dirty="0" sz="1450" spc="-20" i="1">
                <a:latin typeface="Tahoma"/>
                <a:cs typeface="Tahoma"/>
              </a:rPr>
              <a:t>hash-ului.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716026"/>
            <a:ext cx="44659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Certificate</a:t>
            </a:r>
            <a:r>
              <a:rPr dirty="0" spc="-90"/>
              <a:t> </a:t>
            </a:r>
            <a:r>
              <a:rPr dirty="0"/>
              <a:t>digitale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2049526"/>
            <a:ext cx="7585709" cy="42538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54965" marR="363220" indent="-342900">
              <a:lnSpc>
                <a:spcPct val="97900"/>
              </a:lnSpc>
              <a:spcBef>
                <a:spcPts val="14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>
                <a:latin typeface="Tahoma"/>
                <a:cs typeface="Tahoma"/>
              </a:rPr>
              <a:t>Certificatele necesită mijloace de </a:t>
            </a:r>
            <a:r>
              <a:rPr dirty="0" sz="1400" spc="-5">
                <a:latin typeface="Tahoma"/>
                <a:cs typeface="Tahoma"/>
              </a:rPr>
              <a:t>gestionare </a:t>
            </a:r>
            <a:r>
              <a:rPr dirty="0" sz="1400">
                <a:latin typeface="Tahoma"/>
                <a:cs typeface="Tahoma"/>
              </a:rPr>
              <a:t>a </a:t>
            </a:r>
            <a:r>
              <a:rPr dirty="0" sz="1400" spc="-5">
                <a:latin typeface="Tahoma"/>
                <a:cs typeface="Tahoma"/>
              </a:rPr>
              <a:t>creării acestora, </a:t>
            </a:r>
            <a:r>
              <a:rPr dirty="0" sz="1400">
                <a:latin typeface="Tahoma"/>
                <a:cs typeface="Tahoma"/>
              </a:rPr>
              <a:t>distribuirea lor, </a:t>
            </a:r>
            <a:r>
              <a:rPr dirty="0" sz="1400" spc="-5">
                <a:latin typeface="Tahoma"/>
                <a:cs typeface="Tahoma"/>
              </a:rPr>
              <a:t>stocarea  centralizată, revocarea, </a:t>
            </a:r>
            <a:r>
              <a:rPr dirty="0" sz="1400">
                <a:latin typeface="Tahoma"/>
                <a:cs typeface="Tahoma"/>
              </a:rPr>
              <a:t>backup-ul cheilor </a:t>
            </a:r>
            <a:r>
              <a:rPr dirty="0" sz="1400" spc="-5">
                <a:latin typeface="Tahoma"/>
                <a:cs typeface="Tahoma"/>
              </a:rPr>
              <a:t>şi actualizarea acestora. </a:t>
            </a:r>
            <a:r>
              <a:rPr dirty="0" sz="1400">
                <a:latin typeface="Tahoma"/>
                <a:cs typeface="Tahoma"/>
              </a:rPr>
              <a:t>Acest </a:t>
            </a:r>
            <a:r>
              <a:rPr dirty="0" sz="1400" spc="-5">
                <a:latin typeface="Tahoma"/>
                <a:cs typeface="Tahoma"/>
              </a:rPr>
              <a:t>sistem </a:t>
            </a:r>
            <a:r>
              <a:rPr dirty="0" sz="1400">
                <a:latin typeface="Tahoma"/>
                <a:cs typeface="Tahoma"/>
              </a:rPr>
              <a:t>de  </a:t>
            </a:r>
            <a:r>
              <a:rPr dirty="0" sz="1400" spc="-5">
                <a:latin typeface="Tahoma"/>
                <a:cs typeface="Tahoma"/>
              </a:rPr>
              <a:t>management este cunoscut sub </a:t>
            </a:r>
            <a:r>
              <a:rPr dirty="0" sz="1400">
                <a:latin typeface="Tahoma"/>
                <a:cs typeface="Tahoma"/>
              </a:rPr>
              <a:t>numele de </a:t>
            </a:r>
            <a:r>
              <a:rPr dirty="0" sz="1450" spc="-25" i="1">
                <a:latin typeface="Tahoma"/>
                <a:cs typeface="Tahoma"/>
              </a:rPr>
              <a:t>infrastructura de chei </a:t>
            </a:r>
            <a:r>
              <a:rPr dirty="0" sz="1450" spc="-20" i="1">
                <a:latin typeface="Tahoma"/>
                <a:cs typeface="Tahoma"/>
              </a:rPr>
              <a:t>publice ( </a:t>
            </a:r>
            <a:r>
              <a:rPr dirty="0" sz="1450" spc="-25" i="1">
                <a:latin typeface="Tahoma"/>
                <a:cs typeface="Tahoma"/>
              </a:rPr>
              <a:t>Public Key  Infrastructure </a:t>
            </a:r>
            <a:r>
              <a:rPr dirty="0" sz="1450" spc="-20" i="1">
                <a:latin typeface="Tahoma"/>
                <a:cs typeface="Tahoma"/>
              </a:rPr>
              <a:t>-</a:t>
            </a:r>
            <a:r>
              <a:rPr dirty="0" sz="1450" spc="-40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PKI).</a:t>
            </a:r>
            <a:endParaRPr sz="1450">
              <a:latin typeface="Tahoma"/>
              <a:cs typeface="Tahoma"/>
            </a:endParaRPr>
          </a:p>
          <a:p>
            <a:pPr marL="355600" marR="130175" indent="-342900">
              <a:lnSpc>
                <a:spcPct val="100000"/>
              </a:lnSpc>
              <a:spcBef>
                <a:spcPts val="32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>
                <a:latin typeface="Tahoma"/>
                <a:cs typeface="Tahoma"/>
              </a:rPr>
              <a:t>O </a:t>
            </a:r>
            <a:r>
              <a:rPr dirty="0" sz="1400" spc="-5">
                <a:latin typeface="Tahoma"/>
                <a:cs typeface="Tahoma"/>
              </a:rPr>
              <a:t>infrastructură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chei </a:t>
            </a:r>
            <a:r>
              <a:rPr dirty="0" sz="1400">
                <a:latin typeface="Tahoma"/>
                <a:cs typeface="Tahoma"/>
              </a:rPr>
              <a:t>publice </a:t>
            </a:r>
            <a:r>
              <a:rPr dirty="0" sz="1400" spc="-5">
                <a:latin typeface="Tahoma"/>
                <a:cs typeface="Tahoma"/>
              </a:rPr>
              <a:t>este </a:t>
            </a:r>
            <a:r>
              <a:rPr dirty="0" sz="1400">
                <a:latin typeface="Tahoma"/>
                <a:cs typeface="Tahoma"/>
              </a:rPr>
              <a:t>o </a:t>
            </a:r>
            <a:r>
              <a:rPr dirty="0" sz="1400" spc="-5">
                <a:latin typeface="Tahoma"/>
                <a:cs typeface="Tahoma"/>
              </a:rPr>
              <a:t>arhitectură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securitate creată </a:t>
            </a:r>
            <a:r>
              <a:rPr dirty="0" sz="1400">
                <a:latin typeface="Tahoma"/>
                <a:cs typeface="Tahoma"/>
              </a:rPr>
              <a:t>pentru a </a:t>
            </a:r>
            <a:r>
              <a:rPr dirty="0" sz="1400" spc="-5">
                <a:latin typeface="Tahoma"/>
                <a:cs typeface="Tahoma"/>
              </a:rPr>
              <a:t>facilita  </a:t>
            </a:r>
            <a:r>
              <a:rPr dirty="0" sz="1400">
                <a:latin typeface="Tahoma"/>
                <a:cs typeface="Tahoma"/>
              </a:rPr>
              <a:t>instalarea tehnologiei de </a:t>
            </a:r>
            <a:r>
              <a:rPr dirty="0" sz="1400" spc="-5">
                <a:latin typeface="Tahoma"/>
                <a:cs typeface="Tahoma"/>
              </a:rPr>
              <a:t>chei </a:t>
            </a:r>
            <a:r>
              <a:rPr dirty="0" sz="1400">
                <a:latin typeface="Tahoma"/>
                <a:cs typeface="Tahoma"/>
              </a:rPr>
              <a:t>publice. </a:t>
            </a:r>
            <a:r>
              <a:rPr dirty="0" sz="1400" spc="-5">
                <a:latin typeface="Tahoma"/>
                <a:cs typeface="Tahoma"/>
              </a:rPr>
              <a:t>Între </a:t>
            </a:r>
            <a:r>
              <a:rPr dirty="0" sz="1400">
                <a:latin typeface="Tahoma"/>
                <a:cs typeface="Tahoma"/>
              </a:rPr>
              <a:t>componentele </a:t>
            </a:r>
            <a:r>
              <a:rPr dirty="0" sz="1400" spc="-5">
                <a:latin typeface="Tahoma"/>
                <a:cs typeface="Tahoma"/>
              </a:rPr>
              <a:t>unui PKI se </a:t>
            </a:r>
            <a:r>
              <a:rPr dirty="0" sz="1400">
                <a:latin typeface="Tahoma"/>
                <a:cs typeface="Tahoma"/>
              </a:rPr>
              <a:t>pot </a:t>
            </a:r>
            <a:r>
              <a:rPr dirty="0" sz="1400" spc="-5">
                <a:latin typeface="Tahoma"/>
                <a:cs typeface="Tahoma"/>
              </a:rPr>
              <a:t>număra </a:t>
            </a:r>
            <a:r>
              <a:rPr dirty="0" sz="1400">
                <a:latin typeface="Tahoma"/>
                <a:cs typeface="Tahoma"/>
              </a:rPr>
              <a:t>un  depozit de </a:t>
            </a:r>
            <a:r>
              <a:rPr dirty="0" sz="1400" spc="-5">
                <a:latin typeface="Tahoma"/>
                <a:cs typeface="Tahoma"/>
              </a:rPr>
              <a:t>certificate </a:t>
            </a:r>
            <a:r>
              <a:rPr dirty="0" sz="1400">
                <a:latin typeface="Tahoma"/>
                <a:cs typeface="Tahoma"/>
              </a:rPr>
              <a:t>(de obicei un </a:t>
            </a:r>
            <a:r>
              <a:rPr dirty="0" sz="1400" spc="-5">
                <a:latin typeface="Tahoma"/>
                <a:cs typeface="Tahoma"/>
              </a:rPr>
              <a:t>serviciu director </a:t>
            </a:r>
            <a:r>
              <a:rPr dirty="0" sz="1400">
                <a:latin typeface="Tahoma"/>
                <a:cs typeface="Tahoma"/>
              </a:rPr>
              <a:t>compatibil </a:t>
            </a:r>
            <a:r>
              <a:rPr dirty="0" sz="1400" spc="-5">
                <a:latin typeface="Tahoma"/>
                <a:cs typeface="Tahoma"/>
              </a:rPr>
              <a:t>LDAP), certificatele </a:t>
            </a:r>
            <a:r>
              <a:rPr dirty="0" sz="1400">
                <a:latin typeface="Tahoma"/>
                <a:cs typeface="Tahoma"/>
              </a:rPr>
              <a:t>digitale,  </a:t>
            </a:r>
            <a:r>
              <a:rPr dirty="0" sz="1400" spc="-5">
                <a:latin typeface="Tahoma"/>
                <a:cs typeface="Tahoma"/>
              </a:rPr>
              <a:t>listele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revocare </a:t>
            </a:r>
            <a:r>
              <a:rPr dirty="0" sz="1400">
                <a:latin typeface="Tahoma"/>
                <a:cs typeface="Tahoma"/>
              </a:rPr>
              <a:t>a </a:t>
            </a:r>
            <a:r>
              <a:rPr dirty="0" sz="1400" spc="-5">
                <a:latin typeface="Tahoma"/>
                <a:cs typeface="Tahoma"/>
              </a:rPr>
              <a:t>certificatelor </a:t>
            </a:r>
            <a:r>
              <a:rPr dirty="0" sz="1400">
                <a:latin typeface="Tahoma"/>
                <a:cs typeface="Tahoma"/>
              </a:rPr>
              <a:t>(CRL), software-ul pentru </a:t>
            </a:r>
            <a:r>
              <a:rPr dirty="0" sz="1400" spc="-5">
                <a:latin typeface="Tahoma"/>
                <a:cs typeface="Tahoma"/>
              </a:rPr>
              <a:t>aceste </a:t>
            </a:r>
            <a:r>
              <a:rPr dirty="0" sz="1400">
                <a:latin typeface="Tahoma"/>
                <a:cs typeface="Tahoma"/>
              </a:rPr>
              <a:t>aplicaţii, precum </a:t>
            </a:r>
            <a:r>
              <a:rPr dirty="0" sz="1400" spc="-5">
                <a:latin typeface="Tahoma"/>
                <a:cs typeface="Tahoma"/>
              </a:rPr>
              <a:t>şi  aspectul uman al acestor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proceduri.</a:t>
            </a:r>
            <a:endParaRPr sz="1400">
              <a:latin typeface="Tahoma"/>
              <a:cs typeface="Tahoma"/>
            </a:endParaRPr>
          </a:p>
          <a:p>
            <a:pPr marL="355600" marR="346075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>
                <a:latin typeface="Tahoma"/>
                <a:cs typeface="Tahoma"/>
              </a:rPr>
              <a:t>O </a:t>
            </a:r>
            <a:r>
              <a:rPr dirty="0" sz="1400" spc="-5">
                <a:latin typeface="Tahoma"/>
                <a:cs typeface="Tahoma"/>
              </a:rPr>
              <a:t>PKI cuprinde câteva servicii </a:t>
            </a:r>
            <a:r>
              <a:rPr dirty="0" sz="1400">
                <a:latin typeface="Tahoma"/>
                <a:cs typeface="Tahoma"/>
              </a:rPr>
              <a:t>de bază de </a:t>
            </a:r>
            <a:r>
              <a:rPr dirty="0" sz="1400" spc="-5">
                <a:latin typeface="Tahoma"/>
                <a:cs typeface="Tahoma"/>
              </a:rPr>
              <a:t>securitate </a:t>
            </a:r>
            <a:r>
              <a:rPr dirty="0" sz="1400">
                <a:latin typeface="Tahoma"/>
                <a:cs typeface="Tahoma"/>
              </a:rPr>
              <a:t>între </a:t>
            </a:r>
            <a:r>
              <a:rPr dirty="0" sz="1400" spc="-5">
                <a:latin typeface="Tahoma"/>
                <a:cs typeface="Tahoma"/>
              </a:rPr>
              <a:t>care se numără </a:t>
            </a:r>
            <a:r>
              <a:rPr dirty="0" sz="1400">
                <a:latin typeface="Tahoma"/>
                <a:cs typeface="Tahoma"/>
              </a:rPr>
              <a:t>autentificarea  utilizatorilor, confidenţialitatea </a:t>
            </a:r>
            <a:r>
              <a:rPr dirty="0" sz="1400" spc="-5">
                <a:latin typeface="Tahoma"/>
                <a:cs typeface="Tahoma"/>
              </a:rPr>
              <a:t>şi integritatea, ajutând </a:t>
            </a:r>
            <a:r>
              <a:rPr dirty="0" sz="1400">
                <a:latin typeface="Tahoma"/>
                <a:cs typeface="Tahoma"/>
              </a:rPr>
              <a:t>de </a:t>
            </a:r>
            <a:r>
              <a:rPr dirty="0" sz="1400" spc="-5">
                <a:latin typeface="Tahoma"/>
                <a:cs typeface="Tahoma"/>
              </a:rPr>
              <a:t>asemenea </a:t>
            </a:r>
            <a:r>
              <a:rPr dirty="0" sz="1400">
                <a:latin typeface="Tahoma"/>
                <a:cs typeface="Tahoma"/>
              </a:rPr>
              <a:t>la implementarea  </a:t>
            </a:r>
            <a:r>
              <a:rPr dirty="0" sz="1400" spc="-5">
                <a:latin typeface="Tahoma"/>
                <a:cs typeface="Tahoma"/>
              </a:rPr>
              <a:t>nerepudierii.</a:t>
            </a:r>
            <a:endParaRPr sz="1400">
              <a:latin typeface="Tahoma"/>
              <a:cs typeface="Tahoma"/>
            </a:endParaRPr>
          </a:p>
          <a:p>
            <a:pPr marL="354965" marR="432434" indent="-342900">
              <a:lnSpc>
                <a:spcPts val="1680"/>
              </a:lnSpc>
              <a:spcBef>
                <a:spcPts val="3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 spc="-5">
                <a:latin typeface="Tahoma"/>
                <a:cs typeface="Tahoma"/>
              </a:rPr>
              <a:t>Obţinerea certificatelor digitale se poate face </a:t>
            </a:r>
            <a:r>
              <a:rPr dirty="0" sz="1400">
                <a:latin typeface="Tahoma"/>
                <a:cs typeface="Tahoma"/>
              </a:rPr>
              <a:t>în </a:t>
            </a:r>
            <a:r>
              <a:rPr dirty="0" sz="1400" spc="-5">
                <a:latin typeface="Tahoma"/>
                <a:cs typeface="Tahoma"/>
              </a:rPr>
              <a:t>mai </a:t>
            </a:r>
            <a:r>
              <a:rPr dirty="0" sz="1400">
                <a:latin typeface="Tahoma"/>
                <a:cs typeface="Tahoma"/>
              </a:rPr>
              <a:t>multe moduri, în </a:t>
            </a:r>
            <a:r>
              <a:rPr dirty="0" sz="1400" spc="-5">
                <a:latin typeface="Tahoma"/>
                <a:cs typeface="Tahoma"/>
              </a:rPr>
              <a:t>funcţie </a:t>
            </a:r>
            <a:r>
              <a:rPr dirty="0" sz="1400">
                <a:latin typeface="Tahoma"/>
                <a:cs typeface="Tahoma"/>
              </a:rPr>
              <a:t>de scopul  </a:t>
            </a:r>
            <a:r>
              <a:rPr dirty="0" sz="1400" spc="-5">
                <a:latin typeface="Tahoma"/>
                <a:cs typeface="Tahoma"/>
              </a:rPr>
              <a:t>acestora. De </a:t>
            </a:r>
            <a:r>
              <a:rPr dirty="0" sz="1400">
                <a:latin typeface="Tahoma"/>
                <a:cs typeface="Tahoma"/>
              </a:rPr>
              <a:t>exemplu, </a:t>
            </a:r>
            <a:r>
              <a:rPr dirty="0" sz="1400" spc="-5">
                <a:latin typeface="Tahoma"/>
                <a:cs typeface="Tahoma"/>
              </a:rPr>
              <a:t>se poate </a:t>
            </a:r>
            <a:r>
              <a:rPr dirty="0" sz="1400">
                <a:latin typeface="Tahoma"/>
                <a:cs typeface="Tahoma"/>
              </a:rPr>
              <a:t>utiliza </a:t>
            </a:r>
            <a:r>
              <a:rPr dirty="0" sz="1450" spc="-25" i="1">
                <a:latin typeface="Tahoma"/>
                <a:cs typeface="Tahoma"/>
              </a:rPr>
              <a:t>Microsoft </a:t>
            </a:r>
            <a:r>
              <a:rPr dirty="0" sz="1450" spc="-20" i="1">
                <a:latin typeface="Tahoma"/>
                <a:cs typeface="Tahoma"/>
              </a:rPr>
              <a:t>Certificate </a:t>
            </a:r>
            <a:r>
              <a:rPr dirty="0" sz="1450" spc="-25" i="1">
                <a:latin typeface="Tahoma"/>
                <a:cs typeface="Tahoma"/>
              </a:rPr>
              <a:t>Services din </a:t>
            </a:r>
            <a:r>
              <a:rPr dirty="0" sz="1450" spc="-30" i="1">
                <a:latin typeface="Tahoma"/>
                <a:cs typeface="Tahoma"/>
              </a:rPr>
              <a:t>Windows  </a:t>
            </a:r>
            <a:r>
              <a:rPr dirty="0" sz="1450" spc="-25" i="1">
                <a:latin typeface="Tahoma"/>
                <a:cs typeface="Tahoma"/>
              </a:rPr>
              <a:t>2000/2003 pentru a instala certificate</a:t>
            </a:r>
            <a:r>
              <a:rPr dirty="0" sz="1450" spc="-80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auto-emise.</a:t>
            </a:r>
            <a:endParaRPr sz="1450">
              <a:latin typeface="Tahoma"/>
              <a:cs typeface="Tahoma"/>
            </a:endParaRPr>
          </a:p>
          <a:p>
            <a:pPr marL="354965" marR="5080" indent="-342900">
              <a:lnSpc>
                <a:spcPts val="1680"/>
              </a:lnSpc>
              <a:spcBef>
                <a:spcPts val="33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400">
                <a:latin typeface="Tahoma"/>
                <a:cs typeface="Tahoma"/>
              </a:rPr>
              <a:t>O altă opţiune </a:t>
            </a:r>
            <a:r>
              <a:rPr dirty="0" sz="1400" spc="-5">
                <a:latin typeface="Tahoma"/>
                <a:cs typeface="Tahoma"/>
              </a:rPr>
              <a:t>este </a:t>
            </a:r>
            <a:r>
              <a:rPr dirty="0" sz="1400">
                <a:latin typeface="Tahoma"/>
                <a:cs typeface="Tahoma"/>
              </a:rPr>
              <a:t>obţinerea unor </a:t>
            </a:r>
            <a:r>
              <a:rPr dirty="0" sz="1400" spc="-5">
                <a:latin typeface="Tahoma"/>
                <a:cs typeface="Tahoma"/>
              </a:rPr>
              <a:t>certificate </a:t>
            </a:r>
            <a:r>
              <a:rPr dirty="0" sz="1400">
                <a:latin typeface="Tahoma"/>
                <a:cs typeface="Tahoma"/>
              </a:rPr>
              <a:t>de la un distribuitor de </a:t>
            </a:r>
            <a:r>
              <a:rPr dirty="0" sz="1400" spc="-5">
                <a:latin typeface="Tahoma"/>
                <a:cs typeface="Tahoma"/>
              </a:rPr>
              <a:t>certificate. </a:t>
            </a:r>
            <a:r>
              <a:rPr dirty="0" sz="1400">
                <a:latin typeface="Tahoma"/>
                <a:cs typeface="Tahoma"/>
              </a:rPr>
              <a:t>Unul dintre  cei </a:t>
            </a:r>
            <a:r>
              <a:rPr dirty="0" sz="1400" spc="-5">
                <a:latin typeface="Tahoma"/>
                <a:cs typeface="Tahoma"/>
              </a:rPr>
              <a:t>mai mari </a:t>
            </a:r>
            <a:r>
              <a:rPr dirty="0" sz="1400">
                <a:latin typeface="Tahoma"/>
                <a:cs typeface="Tahoma"/>
              </a:rPr>
              <a:t>distribuitori </a:t>
            </a:r>
            <a:r>
              <a:rPr dirty="0" sz="1400" spc="-5">
                <a:latin typeface="Tahoma"/>
                <a:cs typeface="Tahoma"/>
              </a:rPr>
              <a:t>este </a:t>
            </a:r>
            <a:r>
              <a:rPr dirty="0" sz="1400">
                <a:latin typeface="Tahoma"/>
                <a:cs typeface="Tahoma"/>
              </a:rPr>
              <a:t>VeriSign. Acesta </a:t>
            </a:r>
            <a:r>
              <a:rPr dirty="0" sz="1400" spc="-5">
                <a:latin typeface="Tahoma"/>
                <a:cs typeface="Tahoma"/>
              </a:rPr>
              <a:t>oferă certificate </a:t>
            </a:r>
            <a:r>
              <a:rPr dirty="0" sz="1400">
                <a:latin typeface="Tahoma"/>
                <a:cs typeface="Tahoma"/>
              </a:rPr>
              <a:t>pentru </a:t>
            </a:r>
            <a:r>
              <a:rPr dirty="0" sz="1400" spc="-5">
                <a:latin typeface="Tahoma"/>
                <a:cs typeface="Tahoma"/>
              </a:rPr>
              <a:t>S/MIME, SSL </a:t>
            </a:r>
            <a:r>
              <a:rPr dirty="0" sz="1400">
                <a:latin typeface="Tahoma"/>
                <a:cs typeface="Tahoma"/>
              </a:rPr>
              <a:t>(client </a:t>
            </a:r>
            <a:r>
              <a:rPr dirty="0" sz="1400" spc="-5">
                <a:latin typeface="Tahoma"/>
                <a:cs typeface="Tahoma"/>
              </a:rPr>
              <a:t>şi  server), </a:t>
            </a:r>
            <a:r>
              <a:rPr dirty="0" sz="1450" spc="-25" i="1">
                <a:latin typeface="Tahoma"/>
                <a:cs typeface="Tahoma"/>
              </a:rPr>
              <a:t>Server </a:t>
            </a:r>
            <a:r>
              <a:rPr dirty="0" sz="1450" spc="-30" i="1">
                <a:latin typeface="Tahoma"/>
                <a:cs typeface="Tahoma"/>
              </a:rPr>
              <a:t>Gated </a:t>
            </a:r>
            <a:r>
              <a:rPr dirty="0" sz="1450" spc="-25" i="1">
                <a:latin typeface="Tahoma"/>
                <a:cs typeface="Tahoma"/>
              </a:rPr>
              <a:t>Cryptography (SGC) pentru </a:t>
            </a:r>
            <a:r>
              <a:rPr dirty="0" sz="1450" spc="-20" i="1">
                <a:latin typeface="Tahoma"/>
                <a:cs typeface="Tahoma"/>
              </a:rPr>
              <a:t>instituţii </a:t>
            </a:r>
            <a:r>
              <a:rPr dirty="0" sz="1450" spc="-25" i="1">
                <a:latin typeface="Tahoma"/>
                <a:cs typeface="Tahoma"/>
              </a:rPr>
              <a:t>financiare, certificate de tip  Authenticode pentru publicarea de software,</a:t>
            </a:r>
            <a:r>
              <a:rPr dirty="0" sz="1450" spc="-95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etc.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94" y="3917060"/>
            <a:ext cx="17735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Intrebari?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3835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Aspecte ale</a:t>
            </a:r>
            <a:r>
              <a:rPr dirty="0" spc="-90"/>
              <a:t> </a:t>
            </a:r>
            <a:r>
              <a:rPr dirty="0" spc="-5"/>
              <a:t>securităţii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89171"/>
            <a:ext cx="7541895" cy="344297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580"/>
              </a:spcBef>
              <a:buFont typeface="Tahoma"/>
              <a:buChar char="•"/>
              <a:tabLst>
                <a:tab pos="208279" algn="l"/>
              </a:tabLst>
            </a:pPr>
            <a:r>
              <a:rPr dirty="0" sz="2000" spc="-5" b="1">
                <a:latin typeface="Tahoma"/>
                <a:cs typeface="Tahoma"/>
              </a:rPr>
              <a:t>Autorizarea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Specifica </a:t>
            </a:r>
            <a:r>
              <a:rPr dirty="0" sz="2000">
                <a:latin typeface="Tahoma"/>
                <a:cs typeface="Tahoma"/>
              </a:rPr>
              <a:t>actiunile </a:t>
            </a:r>
            <a:r>
              <a:rPr dirty="0" sz="2000" spc="-5">
                <a:latin typeface="Tahoma"/>
                <a:cs typeface="Tahoma"/>
              </a:rPr>
              <a:t>(rolurile) pe care </a:t>
            </a:r>
            <a:r>
              <a:rPr dirty="0" sz="2000">
                <a:latin typeface="Tahoma"/>
                <a:cs typeface="Tahoma"/>
              </a:rPr>
              <a:t>un </a:t>
            </a:r>
            <a:r>
              <a:rPr dirty="0" sz="2000" spc="-5">
                <a:latin typeface="Tahoma"/>
                <a:cs typeface="Tahoma"/>
              </a:rPr>
              <a:t>utilizator </a:t>
            </a:r>
            <a:r>
              <a:rPr dirty="0" sz="2000">
                <a:latin typeface="Tahoma"/>
                <a:cs typeface="Tahoma"/>
              </a:rPr>
              <a:t>le poate</a:t>
            </a:r>
            <a:r>
              <a:rPr dirty="0" sz="2000" spc="4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realiza;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asociata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autentificarii</a:t>
            </a:r>
            <a:endParaRPr sz="2000">
              <a:latin typeface="Tahoma"/>
              <a:cs typeface="Tahoma"/>
            </a:endParaRPr>
          </a:p>
          <a:p>
            <a:pPr marL="231140" marR="627380" indent="-231140">
              <a:lnSpc>
                <a:spcPct val="100000"/>
              </a:lnSpc>
              <a:spcBef>
                <a:spcPts val="480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Se </a:t>
            </a:r>
            <a:r>
              <a:rPr dirty="0" sz="2000">
                <a:latin typeface="Tahoma"/>
                <a:cs typeface="Tahoma"/>
              </a:rPr>
              <a:t>permite </a:t>
            </a:r>
            <a:r>
              <a:rPr dirty="0" sz="2000" spc="-5">
                <a:latin typeface="Tahoma"/>
                <a:cs typeface="Tahoma"/>
              </a:rPr>
              <a:t>administratorului definirea </a:t>
            </a:r>
            <a:r>
              <a:rPr dirty="0" sz="2000">
                <a:latin typeface="Tahoma"/>
                <a:cs typeface="Tahoma"/>
              </a:rPr>
              <a:t>politicilor/regulilor de  </a:t>
            </a:r>
            <a:r>
              <a:rPr dirty="0" sz="2000" spc="-5">
                <a:latin typeface="Tahoma"/>
                <a:cs typeface="Tahoma"/>
              </a:rPr>
              <a:t>control </a:t>
            </a:r>
            <a:r>
              <a:rPr dirty="0" sz="2000">
                <a:latin typeface="Tahoma"/>
                <a:cs typeface="Tahoma"/>
              </a:rPr>
              <a:t>al accesului la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servicii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484"/>
              </a:spcBef>
              <a:buChar char="–"/>
              <a:tabLst>
                <a:tab pos="231140" algn="l"/>
              </a:tabLst>
            </a:pPr>
            <a:r>
              <a:rPr dirty="0" sz="2000" spc="-5">
                <a:latin typeface="Tahoma"/>
                <a:cs typeface="Tahoma"/>
              </a:rPr>
              <a:t>Solutii:</a:t>
            </a:r>
            <a:endParaRPr sz="2000">
              <a:latin typeface="Tahoma"/>
              <a:cs typeface="Tahoma"/>
            </a:endParaRPr>
          </a:p>
          <a:p>
            <a:pPr marL="207645" indent="-195580">
              <a:lnSpc>
                <a:spcPts val="2350"/>
              </a:lnSpc>
              <a:spcBef>
                <a:spcPts val="48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drepturi de </a:t>
            </a:r>
            <a:r>
              <a:rPr dirty="0" sz="2000">
                <a:latin typeface="Tahoma"/>
                <a:cs typeface="Tahoma"/>
              </a:rPr>
              <a:t>acces (permisiuni) + liste </a:t>
            </a:r>
            <a:r>
              <a:rPr dirty="0" sz="2000" spc="-5">
                <a:latin typeface="Tahoma"/>
                <a:cs typeface="Tahoma"/>
              </a:rPr>
              <a:t>de control </a:t>
            </a:r>
            <a:r>
              <a:rPr dirty="0" sz="2000">
                <a:latin typeface="Tahoma"/>
                <a:cs typeface="Tahoma"/>
              </a:rPr>
              <a:t>al accesului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(ACL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470"/>
              </a:lnSpc>
            </a:pPr>
            <a:r>
              <a:rPr dirty="0" sz="2000">
                <a:latin typeface="Tahoma"/>
                <a:cs typeface="Tahoma"/>
              </a:rPr>
              <a:t>– </a:t>
            </a:r>
            <a:r>
              <a:rPr dirty="0" sz="2100" spc="-50" i="1">
                <a:latin typeface="Tahoma"/>
                <a:cs typeface="Tahoma"/>
              </a:rPr>
              <a:t>Access </a:t>
            </a:r>
            <a:r>
              <a:rPr dirty="0" sz="2100" spc="-45" i="1">
                <a:latin typeface="Tahoma"/>
                <a:cs typeface="Tahoma"/>
              </a:rPr>
              <a:t>Control</a:t>
            </a:r>
            <a:r>
              <a:rPr dirty="0" sz="2100" spc="-55" i="1">
                <a:latin typeface="Tahoma"/>
                <a:cs typeface="Tahoma"/>
              </a:rPr>
              <a:t> </a:t>
            </a:r>
            <a:r>
              <a:rPr dirty="0" sz="2100" spc="-40" i="1">
                <a:latin typeface="Tahoma"/>
                <a:cs typeface="Tahoma"/>
              </a:rPr>
              <a:t>List)</a:t>
            </a:r>
            <a:endParaRPr sz="2100">
              <a:latin typeface="Tahoma"/>
              <a:cs typeface="Tahoma"/>
            </a:endParaRPr>
          </a:p>
          <a:p>
            <a:pPr marL="208279" marR="413384" indent="-208279">
              <a:lnSpc>
                <a:spcPts val="2400"/>
              </a:lnSpc>
              <a:spcBef>
                <a:spcPts val="540"/>
              </a:spcBef>
              <a:buChar char="•"/>
              <a:tabLst>
                <a:tab pos="208279" algn="l"/>
              </a:tabLst>
            </a:pPr>
            <a:r>
              <a:rPr dirty="0" sz="2000" spc="-5">
                <a:latin typeface="Tahoma"/>
                <a:cs typeface="Tahoma"/>
              </a:rPr>
              <a:t>controlul </a:t>
            </a:r>
            <a:r>
              <a:rPr dirty="0" sz="2000">
                <a:latin typeface="Tahoma"/>
                <a:cs typeface="Tahoma"/>
              </a:rPr>
              <a:t>accesului bazat pe </a:t>
            </a:r>
            <a:r>
              <a:rPr dirty="0" sz="2000" spc="-5">
                <a:latin typeface="Tahoma"/>
                <a:cs typeface="Tahoma"/>
              </a:rPr>
              <a:t>roluri </a:t>
            </a:r>
            <a:r>
              <a:rPr dirty="0" sz="2000">
                <a:latin typeface="Tahoma"/>
                <a:cs typeface="Tahoma"/>
              </a:rPr>
              <a:t>(RBAC – </a:t>
            </a:r>
            <a:r>
              <a:rPr dirty="0" sz="2100" spc="-45" i="1">
                <a:latin typeface="Tahoma"/>
                <a:cs typeface="Tahoma"/>
              </a:rPr>
              <a:t>Role </a:t>
            </a:r>
            <a:r>
              <a:rPr dirty="0" sz="2100" spc="-55" i="1">
                <a:latin typeface="Tahoma"/>
                <a:cs typeface="Tahoma"/>
              </a:rPr>
              <a:t>Based </a:t>
            </a:r>
            <a:r>
              <a:rPr dirty="0" sz="2100" spc="-50" i="1">
                <a:latin typeface="Tahoma"/>
                <a:cs typeface="Tahoma"/>
              </a:rPr>
              <a:t>Access  </a:t>
            </a:r>
            <a:r>
              <a:rPr dirty="0" sz="2100" spc="-45" i="1">
                <a:latin typeface="Tahoma"/>
                <a:cs typeface="Tahoma"/>
              </a:rPr>
              <a:t>Control)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0746"/>
            <a:ext cx="4361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Autentificarea </a:t>
            </a:r>
            <a:r>
              <a:rPr dirty="0" sz="3600"/>
              <a:t>datelor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688340" y="3003930"/>
            <a:ext cx="731647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marR="5080" indent="-182245">
              <a:lnSpc>
                <a:spcPct val="100000"/>
              </a:lnSpc>
              <a:spcBef>
                <a:spcPts val="100"/>
              </a:spcBef>
              <a:buFont typeface="Tahoma"/>
              <a:buChar char="•"/>
              <a:tabLst>
                <a:tab pos="182245" algn="l"/>
              </a:tabLst>
            </a:pPr>
            <a:r>
              <a:rPr dirty="0" sz="1800" spc="-5" b="1">
                <a:latin typeface="Tahoma"/>
                <a:cs typeface="Tahoma"/>
              </a:rPr>
              <a:t>Autentificarea datelor constă din: </a:t>
            </a:r>
            <a:r>
              <a:rPr dirty="0" sz="1800" spc="-10" b="1">
                <a:latin typeface="Tahoma"/>
                <a:cs typeface="Tahoma"/>
              </a:rPr>
              <a:t>faptul </a:t>
            </a:r>
            <a:r>
              <a:rPr dirty="0" sz="1800" spc="-5" b="1">
                <a:latin typeface="Tahoma"/>
                <a:cs typeface="Tahoma"/>
              </a:rPr>
              <a:t>că datele nu </a:t>
            </a:r>
            <a:r>
              <a:rPr dirty="0" sz="1800" b="1">
                <a:latin typeface="Tahoma"/>
                <a:cs typeface="Tahoma"/>
              </a:rPr>
              <a:t>au </a:t>
            </a:r>
            <a:r>
              <a:rPr dirty="0" sz="1800" spc="-5" b="1">
                <a:latin typeface="Tahoma"/>
                <a:cs typeface="Tahoma"/>
              </a:rPr>
              <a:t>fost  modificate (integritatea datelor) </a:t>
            </a:r>
            <a:r>
              <a:rPr dirty="0" sz="1800" b="1">
                <a:latin typeface="Tahoma"/>
                <a:cs typeface="Tahoma"/>
              </a:rPr>
              <a:t>şi </a:t>
            </a:r>
            <a:r>
              <a:rPr dirty="0" sz="1800" spc="-5" b="1">
                <a:latin typeface="Tahoma"/>
                <a:cs typeface="Tahoma"/>
              </a:rPr>
              <a:t>faptul că </a:t>
            </a:r>
            <a:r>
              <a:rPr dirty="0" sz="1800" b="1">
                <a:latin typeface="Tahoma"/>
                <a:cs typeface="Tahoma"/>
              </a:rPr>
              <a:t>se </a:t>
            </a:r>
            <a:r>
              <a:rPr dirty="0" sz="1800" spc="-5" b="1">
                <a:latin typeface="Tahoma"/>
                <a:cs typeface="Tahoma"/>
              </a:rPr>
              <a:t>ştie cine este  expeditorul (autentificarea datelor de</a:t>
            </a:r>
            <a:r>
              <a:rPr dirty="0" sz="1800" spc="1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origine).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3835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Aspecte ale</a:t>
            </a:r>
            <a:r>
              <a:rPr dirty="0" spc="-90"/>
              <a:t> </a:t>
            </a:r>
            <a:r>
              <a:rPr dirty="0" spc="-5"/>
              <a:t>securităţii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7089140" cy="25863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Font typeface="Tahoma"/>
              <a:buChar char="•"/>
              <a:tabLst>
                <a:tab pos="246379" algn="l"/>
              </a:tabLst>
            </a:pPr>
            <a:r>
              <a:rPr dirty="0" sz="2400" spc="-5" b="1">
                <a:latin typeface="Tahoma"/>
                <a:cs typeface="Tahoma"/>
              </a:rPr>
              <a:t>Integritatea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In acest context, </a:t>
            </a:r>
            <a:r>
              <a:rPr dirty="0" sz="2400">
                <a:latin typeface="Tahoma"/>
                <a:cs typeface="Tahoma"/>
              </a:rPr>
              <a:t>implica </a:t>
            </a:r>
            <a:r>
              <a:rPr dirty="0" sz="2400" spc="-5">
                <a:latin typeface="Tahoma"/>
                <a:cs typeface="Tahoma"/>
              </a:rPr>
              <a:t>detectarea incercarilor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modificare </a:t>
            </a:r>
            <a:r>
              <a:rPr dirty="0" sz="2400" spc="-5">
                <a:latin typeface="Tahoma"/>
                <a:cs typeface="Tahoma"/>
              </a:rPr>
              <a:t>neautorizata </a:t>
            </a:r>
            <a:r>
              <a:rPr dirty="0" sz="2400">
                <a:latin typeface="Tahoma"/>
                <a:cs typeface="Tahoma"/>
              </a:rPr>
              <a:t>a datelor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transmise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 spc="-5">
                <a:latin typeface="Tahoma"/>
                <a:cs typeface="Tahoma"/>
              </a:rPr>
              <a:t>Solutii: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80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algoritmi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verificare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integritatii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575"/>
              </a:spcBef>
              <a:buChar char="•"/>
              <a:tabLst>
                <a:tab pos="246379" algn="l"/>
              </a:tabLst>
            </a:pPr>
            <a:r>
              <a:rPr dirty="0" sz="2400" spc="-5">
                <a:latin typeface="Tahoma"/>
                <a:cs typeface="Tahoma"/>
              </a:rPr>
              <a:t>semnaturi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digitale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0746"/>
            <a:ext cx="3940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Integritatea</a:t>
            </a:r>
            <a:r>
              <a:rPr dirty="0" sz="3600" spc="-90"/>
              <a:t> </a:t>
            </a:r>
            <a:r>
              <a:rPr dirty="0" sz="3600"/>
              <a:t>datelor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64540" y="2051049"/>
            <a:ext cx="8072120" cy="3000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00012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600" spc="-5" b="1">
                <a:latin typeface="Tahoma"/>
                <a:cs typeface="Tahoma"/>
              </a:rPr>
              <a:t>Serviciul de integritate </a:t>
            </a:r>
            <a:r>
              <a:rPr dirty="0" sz="1600" b="1">
                <a:latin typeface="Tahoma"/>
                <a:cs typeface="Tahoma"/>
              </a:rPr>
              <a:t>al </a:t>
            </a:r>
            <a:r>
              <a:rPr dirty="0" sz="1600" spc="-5" b="1">
                <a:latin typeface="Tahoma"/>
                <a:cs typeface="Tahoma"/>
              </a:rPr>
              <a:t>datelor garantează faptul că, </a:t>
            </a:r>
            <a:r>
              <a:rPr dirty="0" sz="1600" spc="-10" b="1">
                <a:latin typeface="Tahoma"/>
                <a:cs typeface="Tahoma"/>
              </a:rPr>
              <a:t>conţinutul  </a:t>
            </a:r>
            <a:r>
              <a:rPr dirty="0" sz="1600" spc="-5" b="1">
                <a:latin typeface="Tahoma"/>
                <a:cs typeface="Tahoma"/>
              </a:rPr>
              <a:t>masajelor, care </a:t>
            </a:r>
            <a:r>
              <a:rPr dirty="0" sz="1600" b="1">
                <a:latin typeface="Tahoma"/>
                <a:cs typeface="Tahoma"/>
              </a:rPr>
              <a:t>au </a:t>
            </a:r>
            <a:r>
              <a:rPr dirty="0" sz="1600" spc="-10" b="1">
                <a:latin typeface="Tahoma"/>
                <a:cs typeface="Tahoma"/>
              </a:rPr>
              <a:t>fost </a:t>
            </a:r>
            <a:r>
              <a:rPr dirty="0" sz="1600" spc="-5" b="1">
                <a:latin typeface="Tahoma"/>
                <a:cs typeface="Tahoma"/>
              </a:rPr>
              <a:t>transmise, </a:t>
            </a:r>
            <a:r>
              <a:rPr dirty="0" sz="1600" spc="-10" b="1">
                <a:latin typeface="Tahoma"/>
                <a:cs typeface="Tahoma"/>
              </a:rPr>
              <a:t>nu </a:t>
            </a:r>
            <a:r>
              <a:rPr dirty="0" sz="1600" spc="-5" b="1">
                <a:latin typeface="Tahoma"/>
                <a:cs typeface="Tahoma"/>
              </a:rPr>
              <a:t>a </a:t>
            </a:r>
            <a:r>
              <a:rPr dirty="0" sz="1600" spc="-10" b="1">
                <a:latin typeface="Tahoma"/>
                <a:cs typeface="Tahoma"/>
              </a:rPr>
              <a:t>fost </a:t>
            </a:r>
            <a:r>
              <a:rPr dirty="0" sz="1600" spc="-5" b="1">
                <a:latin typeface="Tahoma"/>
                <a:cs typeface="Tahoma"/>
              </a:rPr>
              <a:t>atins de</a:t>
            </a:r>
            <a:r>
              <a:rPr dirty="0" sz="1600" spc="260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nimeni</a:t>
            </a:r>
            <a:endParaRPr sz="16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16559" algn="l"/>
                <a:tab pos="417195" algn="l"/>
              </a:tabLst>
            </a:pPr>
            <a:r>
              <a:rPr dirty="0"/>
              <a:t>	</a:t>
            </a:r>
            <a:r>
              <a:rPr dirty="0" sz="1600" spc="-5" b="1">
                <a:latin typeface="Tahoma"/>
                <a:cs typeface="Tahoma"/>
              </a:rPr>
              <a:t>O persoană A transmite </a:t>
            </a:r>
            <a:r>
              <a:rPr dirty="0" sz="1600" spc="-10" b="1">
                <a:latin typeface="Tahoma"/>
                <a:cs typeface="Tahoma"/>
              </a:rPr>
              <a:t>un </a:t>
            </a:r>
            <a:r>
              <a:rPr dirty="0" sz="1600" spc="-5" b="1">
                <a:latin typeface="Tahoma"/>
                <a:cs typeface="Tahoma"/>
              </a:rPr>
              <a:t>mesaj </a:t>
            </a:r>
            <a:r>
              <a:rPr dirty="0" sz="1600" spc="-10" b="1">
                <a:latin typeface="Tahoma"/>
                <a:cs typeface="Tahoma"/>
              </a:rPr>
              <a:t>unei </a:t>
            </a:r>
            <a:r>
              <a:rPr dirty="0" sz="1600" spc="-5" b="1">
                <a:latin typeface="Tahoma"/>
                <a:cs typeface="Tahoma"/>
              </a:rPr>
              <a:t>persoane B. Poate exista </a:t>
            </a:r>
            <a:r>
              <a:rPr dirty="0" sz="1600" spc="-10" b="1">
                <a:latin typeface="Tahoma"/>
                <a:cs typeface="Tahoma"/>
              </a:rPr>
              <a:t>un  </a:t>
            </a:r>
            <a:r>
              <a:rPr dirty="0" sz="1600" spc="-5" b="1">
                <a:latin typeface="Tahoma"/>
                <a:cs typeface="Tahoma"/>
              </a:rPr>
              <a:t>adversar care le poate intercepta mesajul. Dacă </a:t>
            </a:r>
            <a:r>
              <a:rPr dirty="0" sz="1600" spc="-10" b="1">
                <a:latin typeface="Tahoma"/>
                <a:cs typeface="Tahoma"/>
              </a:rPr>
              <a:t>nu </a:t>
            </a:r>
            <a:r>
              <a:rPr dirty="0" sz="1600" spc="-5" b="1">
                <a:latin typeface="Tahoma"/>
                <a:cs typeface="Tahoma"/>
              </a:rPr>
              <a:t>există integritatea  datelor, inamicul poate doar </a:t>
            </a:r>
            <a:r>
              <a:rPr dirty="0" sz="1600" spc="-10" b="1">
                <a:latin typeface="Tahoma"/>
                <a:cs typeface="Tahoma"/>
              </a:rPr>
              <a:t>schimba </a:t>
            </a:r>
            <a:r>
              <a:rPr dirty="0" sz="1600" spc="-5" b="1">
                <a:latin typeface="Tahoma"/>
                <a:cs typeface="Tahoma"/>
              </a:rPr>
              <a:t>mesajul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apoi </a:t>
            </a:r>
            <a:r>
              <a:rPr dirty="0" sz="1600" spc="-15" b="1">
                <a:latin typeface="Tahoma"/>
                <a:cs typeface="Tahoma"/>
              </a:rPr>
              <a:t>să-l </a:t>
            </a:r>
            <a:r>
              <a:rPr dirty="0" sz="1600" spc="-5" b="1">
                <a:latin typeface="Tahoma"/>
                <a:cs typeface="Tahoma"/>
              </a:rPr>
              <a:t>transmită lui B. B  </a:t>
            </a:r>
            <a:r>
              <a:rPr dirty="0" sz="1600" spc="-10" b="1">
                <a:latin typeface="Tahoma"/>
                <a:cs typeface="Tahoma"/>
              </a:rPr>
              <a:t>nu </a:t>
            </a:r>
            <a:r>
              <a:rPr dirty="0" sz="1600" spc="-5" b="1">
                <a:latin typeface="Tahoma"/>
                <a:cs typeface="Tahoma"/>
              </a:rPr>
              <a:t>va </a:t>
            </a:r>
            <a:r>
              <a:rPr dirty="0" sz="1600" spc="-10" b="1">
                <a:latin typeface="Tahoma"/>
                <a:cs typeface="Tahoma"/>
              </a:rPr>
              <a:t>observa </a:t>
            </a:r>
            <a:r>
              <a:rPr dirty="0" sz="1600" spc="-5" b="1">
                <a:latin typeface="Tahoma"/>
                <a:cs typeface="Tahoma"/>
              </a:rPr>
              <a:t>că mesajul a </a:t>
            </a:r>
            <a:r>
              <a:rPr dirty="0" sz="1600" spc="-10" b="1">
                <a:latin typeface="Tahoma"/>
                <a:cs typeface="Tahoma"/>
              </a:rPr>
              <a:t>fost </a:t>
            </a:r>
            <a:r>
              <a:rPr dirty="0" sz="1600" spc="-5" b="1">
                <a:latin typeface="Tahoma"/>
                <a:cs typeface="Tahoma"/>
              </a:rPr>
              <a:t>transformat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va presupune că A a </a:t>
            </a:r>
            <a:r>
              <a:rPr dirty="0" sz="1600" spc="-10" b="1">
                <a:latin typeface="Tahoma"/>
                <a:cs typeface="Tahoma"/>
              </a:rPr>
              <a:t>scris  </a:t>
            </a:r>
            <a:r>
              <a:rPr dirty="0" sz="1600" spc="-5" b="1">
                <a:latin typeface="Tahoma"/>
                <a:cs typeface="Tahoma"/>
              </a:rPr>
              <a:t>într-adevăr mesajul aşa </a:t>
            </a:r>
            <a:r>
              <a:rPr dirty="0" sz="1600" spc="-10" b="1">
                <a:latin typeface="Tahoma"/>
                <a:cs typeface="Tahoma"/>
              </a:rPr>
              <a:t>cum l-a </a:t>
            </a:r>
            <a:r>
              <a:rPr dirty="0" sz="1600" spc="-5" b="1">
                <a:latin typeface="Tahoma"/>
                <a:cs typeface="Tahoma"/>
              </a:rPr>
              <a:t>primit el. Se poate afirma că interceptarea  pe fir este dificilă. În general </a:t>
            </a:r>
            <a:r>
              <a:rPr dirty="0" sz="1600" spc="-10" b="1">
                <a:latin typeface="Tahoma"/>
                <a:cs typeface="Tahoma"/>
              </a:rPr>
              <a:t>această </a:t>
            </a:r>
            <a:r>
              <a:rPr dirty="0" sz="1600" spc="-5" b="1">
                <a:latin typeface="Tahoma"/>
                <a:cs typeface="Tahoma"/>
              </a:rPr>
              <a:t>interceptare este o problemă de </a:t>
            </a:r>
            <a:r>
              <a:rPr dirty="0" sz="1600" spc="-10" b="1">
                <a:latin typeface="Tahoma"/>
                <a:cs typeface="Tahoma"/>
              </a:rPr>
              <a:t>cost  </a:t>
            </a:r>
            <a:r>
              <a:rPr dirty="0" sz="1600" spc="-5" b="1">
                <a:latin typeface="Tahoma"/>
                <a:cs typeface="Tahoma"/>
              </a:rPr>
              <a:t>în sensul că este mult mai </a:t>
            </a:r>
            <a:r>
              <a:rPr dirty="0" sz="1600" spc="-10" b="1">
                <a:latin typeface="Tahoma"/>
                <a:cs typeface="Tahoma"/>
              </a:rPr>
              <a:t>uşor </a:t>
            </a:r>
            <a:r>
              <a:rPr dirty="0" sz="1600" spc="-5" b="1">
                <a:latin typeface="Tahoma"/>
                <a:cs typeface="Tahoma"/>
              </a:rPr>
              <a:t>de interceptat o linie telefonică decât </a:t>
            </a:r>
            <a:r>
              <a:rPr dirty="0" sz="1600" spc="-10" b="1">
                <a:latin typeface="Tahoma"/>
                <a:cs typeface="Tahoma"/>
              </a:rPr>
              <a:t>un  </a:t>
            </a:r>
            <a:r>
              <a:rPr dirty="0" sz="1600" spc="-5" b="1">
                <a:latin typeface="Tahoma"/>
                <a:cs typeface="Tahoma"/>
              </a:rPr>
              <a:t>cablu </a:t>
            </a:r>
            <a:r>
              <a:rPr dirty="0" sz="1600" spc="-10" b="1">
                <a:latin typeface="Tahoma"/>
                <a:cs typeface="Tahoma"/>
              </a:rPr>
              <a:t>coaxial. </a:t>
            </a:r>
            <a:r>
              <a:rPr dirty="0" sz="1600" spc="-5" b="1">
                <a:latin typeface="Tahoma"/>
                <a:cs typeface="Tahoma"/>
              </a:rPr>
              <a:t>Interceptările active de </a:t>
            </a:r>
            <a:r>
              <a:rPr dirty="0" sz="1600" spc="-10" b="1">
                <a:latin typeface="Tahoma"/>
                <a:cs typeface="Tahoma"/>
              </a:rPr>
              <a:t>fire </a:t>
            </a:r>
            <a:r>
              <a:rPr dirty="0" sz="1600" spc="-5" b="1">
                <a:latin typeface="Tahoma"/>
                <a:cs typeface="Tahoma"/>
              </a:rPr>
              <a:t>(modificare </a:t>
            </a:r>
            <a:r>
              <a:rPr dirty="0" sz="1600" spc="-10" b="1">
                <a:latin typeface="Tahoma"/>
                <a:cs typeface="Tahoma"/>
              </a:rPr>
              <a:t>şi </a:t>
            </a:r>
            <a:r>
              <a:rPr dirty="0" sz="1600" spc="-5" b="1">
                <a:latin typeface="Tahoma"/>
                <a:cs typeface="Tahoma"/>
              </a:rPr>
              <a:t>apoi  retransmiterea mesajelor) </a:t>
            </a:r>
            <a:r>
              <a:rPr dirty="0" sz="1600" spc="-10" b="1">
                <a:latin typeface="Tahoma"/>
                <a:cs typeface="Tahoma"/>
              </a:rPr>
              <a:t>sunt </a:t>
            </a:r>
            <a:r>
              <a:rPr dirty="0" sz="1600" spc="-5" b="1">
                <a:latin typeface="Tahoma"/>
                <a:cs typeface="Tahoma"/>
              </a:rPr>
              <a:t>mult mai dificile decât interceptările pasive  de </a:t>
            </a:r>
            <a:r>
              <a:rPr dirty="0" sz="1600" spc="-10" b="1">
                <a:latin typeface="Tahoma"/>
                <a:cs typeface="Tahoma"/>
              </a:rPr>
              <a:t>fire </a:t>
            </a:r>
            <a:r>
              <a:rPr dirty="0" sz="1600" spc="-5" b="1">
                <a:latin typeface="Tahoma"/>
                <a:cs typeface="Tahoma"/>
              </a:rPr>
              <a:t>(doar ascultarea</a:t>
            </a:r>
            <a:r>
              <a:rPr dirty="0" sz="1600" spc="135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mesajelor).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w="0"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53835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Aspecte ale</a:t>
            </a:r>
            <a:r>
              <a:rPr dirty="0" spc="-90"/>
              <a:t> </a:t>
            </a:r>
            <a:r>
              <a:rPr dirty="0" spc="-5"/>
              <a:t>securităţii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76371"/>
            <a:ext cx="7304405" cy="25901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675"/>
              </a:spcBef>
              <a:buFont typeface="Tahoma"/>
              <a:buChar char="•"/>
              <a:tabLst>
                <a:tab pos="246379" algn="l"/>
              </a:tabLst>
            </a:pPr>
            <a:r>
              <a:rPr dirty="0" sz="2400" spc="-5" b="1">
                <a:latin typeface="Tahoma"/>
                <a:cs typeface="Tahoma"/>
              </a:rPr>
              <a:t>Disponibilitatea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80"/>
              </a:spcBef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O anumita </a:t>
            </a:r>
            <a:r>
              <a:rPr dirty="0" sz="2400" spc="-5">
                <a:latin typeface="Tahoma"/>
                <a:cs typeface="Tahoma"/>
              </a:rPr>
              <a:t>resursa sa </a:t>
            </a:r>
            <a:r>
              <a:rPr dirty="0" sz="2400">
                <a:latin typeface="Tahoma"/>
                <a:cs typeface="Tahoma"/>
              </a:rPr>
              <a:t>poata </a:t>
            </a:r>
            <a:r>
              <a:rPr dirty="0" sz="2400" spc="-5">
                <a:latin typeface="Tahoma"/>
                <a:cs typeface="Tahoma"/>
              </a:rPr>
              <a:t>fi accesata </a:t>
            </a:r>
            <a:r>
              <a:rPr dirty="0" sz="2400">
                <a:latin typeface="Tahoma"/>
                <a:cs typeface="Tahoma"/>
              </a:rPr>
              <a:t>la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momentul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oportun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75"/>
              </a:spcBef>
              <a:buChar char="–"/>
              <a:tabLst>
                <a:tab pos="274955" algn="l"/>
              </a:tabLst>
            </a:pPr>
            <a:r>
              <a:rPr dirty="0" sz="2400">
                <a:latin typeface="Tahoma"/>
                <a:cs typeface="Tahoma"/>
              </a:rPr>
              <a:t>Cauze ale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indisponibilitatii:</a:t>
            </a:r>
            <a:endParaRPr sz="24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480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atacuri de </a:t>
            </a:r>
            <a:r>
              <a:rPr dirty="0" sz="2400" spc="-5">
                <a:latin typeface="Tahoma"/>
                <a:cs typeface="Tahoma"/>
              </a:rPr>
              <a:t>refuz </a:t>
            </a:r>
            <a:r>
              <a:rPr dirty="0" sz="2400">
                <a:latin typeface="Tahoma"/>
                <a:cs typeface="Tahoma"/>
              </a:rPr>
              <a:t>al </a:t>
            </a:r>
            <a:r>
              <a:rPr dirty="0" sz="2400" spc="-5">
                <a:latin typeface="Tahoma"/>
                <a:cs typeface="Tahoma"/>
              </a:rPr>
              <a:t>serviciilor </a:t>
            </a:r>
            <a:r>
              <a:rPr dirty="0" sz="2400">
                <a:latin typeface="Tahoma"/>
                <a:cs typeface="Tahoma"/>
              </a:rPr>
              <a:t>DoS </a:t>
            </a:r>
            <a:r>
              <a:rPr dirty="0" sz="2400" spc="-40">
                <a:latin typeface="Tahoma"/>
                <a:cs typeface="Tahoma"/>
              </a:rPr>
              <a:t>(</a:t>
            </a:r>
            <a:r>
              <a:rPr dirty="0" sz="2500" spc="-40" i="1">
                <a:latin typeface="Tahoma"/>
                <a:cs typeface="Tahoma"/>
              </a:rPr>
              <a:t>Denial </a:t>
            </a:r>
            <a:r>
              <a:rPr dirty="0" sz="2500" spc="-55" i="1">
                <a:latin typeface="Tahoma"/>
                <a:cs typeface="Tahoma"/>
              </a:rPr>
              <a:t>Of</a:t>
            </a:r>
            <a:r>
              <a:rPr dirty="0" sz="2500" spc="-60" i="1">
                <a:latin typeface="Tahoma"/>
                <a:cs typeface="Tahoma"/>
              </a:rPr>
              <a:t> </a:t>
            </a:r>
            <a:r>
              <a:rPr dirty="0" sz="2500" spc="-55" i="1">
                <a:latin typeface="Tahoma"/>
                <a:cs typeface="Tahoma"/>
              </a:rPr>
              <a:t>Service)</a:t>
            </a:r>
            <a:endParaRPr sz="2500">
              <a:latin typeface="Tahoma"/>
              <a:cs typeface="Tahoma"/>
            </a:endParaRPr>
          </a:p>
          <a:p>
            <a:pPr marL="245745" indent="-233679">
              <a:lnSpc>
                <a:spcPct val="100000"/>
              </a:lnSpc>
              <a:spcBef>
                <a:spcPts val="455"/>
              </a:spcBef>
              <a:buChar char="•"/>
              <a:tabLst>
                <a:tab pos="246379" algn="l"/>
              </a:tabLst>
            </a:pPr>
            <a:r>
              <a:rPr dirty="0" sz="2400">
                <a:latin typeface="Tahoma"/>
                <a:cs typeface="Tahoma"/>
              </a:rPr>
              <a:t>atacuri </a:t>
            </a:r>
            <a:r>
              <a:rPr dirty="0" sz="2400" spc="-5">
                <a:latin typeface="Tahoma"/>
                <a:cs typeface="Tahoma"/>
              </a:rPr>
              <a:t>distribuite </a:t>
            </a:r>
            <a:r>
              <a:rPr dirty="0" sz="2400">
                <a:latin typeface="Tahoma"/>
                <a:cs typeface="Tahoma"/>
              </a:rPr>
              <a:t>de </a:t>
            </a:r>
            <a:r>
              <a:rPr dirty="0" sz="2400" spc="-5">
                <a:latin typeface="Tahoma"/>
                <a:cs typeface="Tahoma"/>
              </a:rPr>
              <a:t>tip </a:t>
            </a:r>
            <a:r>
              <a:rPr dirty="0" sz="2400">
                <a:latin typeface="Tahoma"/>
                <a:cs typeface="Tahoma"/>
              </a:rPr>
              <a:t>DDoS </a:t>
            </a:r>
            <a:r>
              <a:rPr dirty="0" sz="2400" spc="-45">
                <a:latin typeface="Tahoma"/>
                <a:cs typeface="Tahoma"/>
              </a:rPr>
              <a:t>(</a:t>
            </a:r>
            <a:r>
              <a:rPr dirty="0" sz="2500" spc="-45" i="1">
                <a:latin typeface="Tahoma"/>
                <a:cs typeface="Tahoma"/>
              </a:rPr>
              <a:t>Distributed</a:t>
            </a:r>
            <a:r>
              <a:rPr dirty="0" sz="2500" spc="-85" i="1">
                <a:latin typeface="Tahoma"/>
                <a:cs typeface="Tahoma"/>
              </a:rPr>
              <a:t> </a:t>
            </a:r>
            <a:r>
              <a:rPr dirty="0" sz="2500" spc="-60" i="1">
                <a:latin typeface="Tahoma"/>
                <a:cs typeface="Tahoma"/>
              </a:rPr>
              <a:t>DoS)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Tomai</dc:creator>
  <dc:title>The Pocket Guide to  TCP/IP Sockets: C Version</dc:title>
  <dcterms:created xsi:type="dcterms:W3CDTF">2019-10-16T13:11:51Z</dcterms:created>
  <dcterms:modified xsi:type="dcterms:W3CDTF">2019-10-16T13:11:51Z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2019-10-16T00:00:00Z</vt:filetime>
  </property>
</Properties>
</file>