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4415" y="1028826"/>
            <a:ext cx="747516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475" y="1986198"/>
            <a:ext cx="8601049" cy="248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66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3.png"/><Relationship Id="rId4" Type="http://schemas.openxmlformats.org/officeDocument/2006/relationships/image" Target="../media/image69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5" Type="http://schemas.openxmlformats.org/officeDocument/2006/relationships/hyperlink" Target="http://www.w3.org/Protocols/HTTP/" TargetMode="Externa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5" Type="http://schemas.openxmlformats.org/officeDocument/2006/relationships/image" Target="../media/image70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www.dnssd.org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9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0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1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3.png"/><Relationship Id="rId4" Type="http://schemas.openxmlformats.org/officeDocument/2006/relationships/image" Target="../media/image43.png"/><Relationship Id="rId5" Type="http://schemas.openxmlformats.org/officeDocument/2006/relationships/image" Target="../media/image44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5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7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3.png"/><Relationship Id="rId4" Type="http://schemas.openxmlformats.org/officeDocument/2006/relationships/image" Target="../media/image50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3.png"/><Relationship Id="rId4" Type="http://schemas.openxmlformats.org/officeDocument/2006/relationships/image" Target="../media/image5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56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5" Type="http://schemas.openxmlformats.org/officeDocument/2006/relationships/image" Target="../media/image60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5" Type="http://schemas.openxmlformats.org/officeDocument/2006/relationships/image" Target="../media/image61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62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3.png"/><Relationship Id="rId4" Type="http://schemas.openxmlformats.org/officeDocument/2006/relationships/image" Target="../media/image63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65.png"/><Relationship Id="rId5" Type="http://schemas.openxmlformats.org/officeDocument/2006/relationships/hyperlink" Target="http://www.pinguin.info/" TargetMode="Externa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05255" y="1028826"/>
            <a:ext cx="38582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Nivelul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5" b="0">
                <a:latin typeface="Tahoma"/>
                <a:cs typeface="Tahoma"/>
              </a:rPr>
              <a:t>aplicație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8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DNS|organizare</a:t>
            </a:r>
          </a:p>
        </p:txBody>
      </p:sp>
      <p:sp>
        <p:nvSpPr>
          <p:cNvPr id="7" name="object 7"/>
          <p:cNvSpPr/>
          <p:nvPr/>
        </p:nvSpPr>
        <p:spPr>
          <a:xfrm>
            <a:off x="1338727" y="3635126"/>
            <a:ext cx="6841330" cy="2676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2044" y="2089226"/>
            <a:ext cx="648398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8279" indent="-196215">
              <a:lnSpc>
                <a:spcPts val="2350"/>
              </a:lnSpc>
              <a:spcBef>
                <a:spcPts val="105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Client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DNS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460"/>
              </a:lnSpc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Denumit </a:t>
            </a:r>
            <a:r>
              <a:rPr dirty="0" sz="2100" spc="-50" b="1" i="1">
                <a:latin typeface="Tahoma"/>
                <a:cs typeface="Tahoma"/>
              </a:rPr>
              <a:t>resolver, </a:t>
            </a:r>
            <a:r>
              <a:rPr dirty="0" sz="2100" spc="-55" b="1" i="1">
                <a:latin typeface="Tahoma"/>
                <a:cs typeface="Tahoma"/>
              </a:rPr>
              <a:t>trimite </a:t>
            </a:r>
            <a:r>
              <a:rPr dirty="0" sz="2100" spc="-65" b="1" i="1">
                <a:latin typeface="Tahoma"/>
                <a:cs typeface="Tahoma"/>
              </a:rPr>
              <a:t>un </a:t>
            </a:r>
            <a:r>
              <a:rPr dirty="0" sz="2100" spc="-60" b="1" i="1">
                <a:latin typeface="Tahoma"/>
                <a:cs typeface="Tahoma"/>
              </a:rPr>
              <a:t>pachet</a:t>
            </a:r>
            <a:r>
              <a:rPr dirty="0" sz="2100" spc="-25" b="1" i="1">
                <a:latin typeface="Tahoma"/>
                <a:cs typeface="Tahoma"/>
              </a:rPr>
              <a:t> </a:t>
            </a:r>
            <a:r>
              <a:rPr dirty="0" sz="2100" spc="-75" b="1" i="1">
                <a:latin typeface="Tahoma"/>
                <a:cs typeface="Tahoma"/>
              </a:rPr>
              <a:t>UDP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dirty="0" sz="2000" spc="-5">
                <a:latin typeface="Tahoma"/>
                <a:cs typeface="Tahoma"/>
              </a:rPr>
              <a:t>serverului DNS care cauta numele </a:t>
            </a:r>
            <a:r>
              <a:rPr dirty="0" sz="2000">
                <a:latin typeface="Tahoma"/>
                <a:cs typeface="Tahoma"/>
              </a:rPr>
              <a:t>si </a:t>
            </a:r>
            <a:r>
              <a:rPr dirty="0" sz="2000" spc="-5">
                <a:latin typeface="Tahoma"/>
                <a:cs typeface="Tahoma"/>
              </a:rPr>
              <a:t>returneaza adresa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281545" cy="25863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ahoma"/>
                <a:cs typeface="Tahoma"/>
              </a:rPr>
              <a:t>Tipuri MIME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principale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latin typeface="Tahoma"/>
                <a:cs typeface="Tahoma"/>
              </a:rPr>
              <a:t>application </a:t>
            </a:r>
            <a:r>
              <a:rPr dirty="0" sz="2400">
                <a:latin typeface="Tahoma"/>
                <a:cs typeface="Tahoma"/>
              </a:rPr>
              <a:t>defineste aplicatiile </a:t>
            </a:r>
            <a:r>
              <a:rPr dirty="0" sz="2400" spc="-5">
                <a:latin typeface="Tahoma"/>
                <a:cs typeface="Tahoma"/>
              </a:rPr>
              <a:t>ce vor fi executate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la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nivel de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marL="12700" marR="354330">
              <a:lnSpc>
                <a:spcPct val="120000"/>
              </a:lnSpc>
            </a:pPr>
            <a:r>
              <a:rPr dirty="0" sz="2400" spc="-5" b="1">
                <a:latin typeface="Tahoma"/>
                <a:cs typeface="Tahoma"/>
              </a:rPr>
              <a:t>application/executable </a:t>
            </a:r>
            <a:r>
              <a:rPr dirty="0" sz="2400" b="1">
                <a:latin typeface="Tahoma"/>
                <a:cs typeface="Tahoma"/>
              </a:rPr>
              <a:t>– </a:t>
            </a:r>
            <a:r>
              <a:rPr dirty="0" sz="2400" spc="-5" b="1">
                <a:latin typeface="Tahoma"/>
                <a:cs typeface="Tahoma"/>
              </a:rPr>
              <a:t>program executabil  application/javascript </a:t>
            </a:r>
            <a:r>
              <a:rPr dirty="0" sz="2400" b="1">
                <a:latin typeface="Tahoma"/>
                <a:cs typeface="Tahoma"/>
              </a:rPr>
              <a:t>– </a:t>
            </a:r>
            <a:r>
              <a:rPr dirty="0" sz="2400" spc="-5" b="1">
                <a:latin typeface="Tahoma"/>
                <a:cs typeface="Tahoma"/>
              </a:rPr>
              <a:t>program JavaScript  application/octetstream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sir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octeti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63569"/>
            <a:ext cx="7581900" cy="29279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latin typeface="Tahoma"/>
                <a:cs typeface="Tahoma"/>
              </a:rPr>
              <a:t>Tipuri MIME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principale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</a:pPr>
            <a:r>
              <a:rPr dirty="0" sz="2800" spc="-10" b="1">
                <a:latin typeface="Tahoma"/>
                <a:cs typeface="Tahoma"/>
              </a:rPr>
              <a:t>multipart utilizat pentru </a:t>
            </a:r>
            <a:r>
              <a:rPr dirty="0" sz="2800" spc="-5" b="1">
                <a:latin typeface="Tahoma"/>
                <a:cs typeface="Tahoma"/>
              </a:rPr>
              <a:t>transferul </a:t>
            </a:r>
            <a:r>
              <a:rPr dirty="0" sz="2800" spc="-10" b="1">
                <a:latin typeface="Tahoma"/>
                <a:cs typeface="Tahoma"/>
              </a:rPr>
              <a:t>datelor  compuse</a:t>
            </a:r>
            <a:endParaRPr sz="2800">
              <a:latin typeface="Tahoma"/>
              <a:cs typeface="Tahoma"/>
            </a:endParaRPr>
          </a:p>
          <a:p>
            <a:pPr marL="12700" marR="1325880">
              <a:lnSpc>
                <a:spcPts val="4029"/>
              </a:lnSpc>
              <a:spcBef>
                <a:spcPts val="250"/>
              </a:spcBef>
            </a:pPr>
            <a:r>
              <a:rPr dirty="0" sz="2800" spc="-5" b="1">
                <a:latin typeface="Tahoma"/>
                <a:cs typeface="Tahoma"/>
              </a:rPr>
              <a:t>multipart/mixed – </a:t>
            </a:r>
            <a:r>
              <a:rPr dirty="0" sz="2800" spc="-10" b="1">
                <a:latin typeface="Tahoma"/>
                <a:cs typeface="Tahoma"/>
              </a:rPr>
              <a:t>continut </a:t>
            </a:r>
            <a:r>
              <a:rPr dirty="0" sz="2800" spc="-5" b="1">
                <a:latin typeface="Tahoma"/>
                <a:cs typeface="Tahoma"/>
              </a:rPr>
              <a:t>mixt  multipart/alternative –</a:t>
            </a:r>
            <a:r>
              <a:rPr dirty="0" sz="2800" spc="35" b="1">
                <a:latin typeface="Tahoma"/>
                <a:cs typeface="Tahoma"/>
              </a:rPr>
              <a:t> </a:t>
            </a:r>
            <a:r>
              <a:rPr dirty="0" sz="2800" spc="-10" b="1">
                <a:latin typeface="Tahoma"/>
                <a:cs typeface="Tahoma"/>
              </a:rPr>
              <a:t>continuturi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3120"/>
              </a:lnSpc>
            </a:pPr>
            <a:r>
              <a:rPr dirty="0" sz="2800" spc="-5" b="1">
                <a:latin typeface="Tahoma"/>
                <a:cs typeface="Tahoma"/>
              </a:rPr>
              <a:t>alternative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7492" y="2625979"/>
            <a:ext cx="7577455" cy="17818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75"/>
              </a:spcBef>
            </a:pPr>
            <a:r>
              <a:rPr dirty="0" sz="2400" spc="-10" b="1"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  <a:p>
            <a:pPr algn="ctr" marL="12700" marR="5080" indent="1270">
              <a:lnSpc>
                <a:spcPct val="120000"/>
              </a:lnSpc>
            </a:pPr>
            <a:r>
              <a:rPr dirty="0" sz="2400" spc="-5">
                <a:latin typeface="Tahoma"/>
                <a:cs typeface="Tahoma"/>
              </a:rPr>
              <a:t>Location “:” “http://” </a:t>
            </a:r>
            <a:r>
              <a:rPr dirty="0" sz="2400">
                <a:latin typeface="Tahoma"/>
                <a:cs typeface="Tahoma"/>
              </a:rPr>
              <a:t>host [ </a:t>
            </a:r>
            <a:r>
              <a:rPr dirty="0" sz="2400" spc="-5">
                <a:latin typeface="Tahoma"/>
                <a:cs typeface="Tahoma"/>
              </a:rPr>
              <a:t>“:” </a:t>
            </a:r>
            <a:r>
              <a:rPr dirty="0" sz="2400">
                <a:latin typeface="Tahoma"/>
                <a:cs typeface="Tahoma"/>
              </a:rPr>
              <a:t>port ] [ abs_path ]  Location: </a:t>
            </a:r>
            <a:r>
              <a:rPr dirty="0" sz="2400" spc="-5">
                <a:latin typeface="Tahoma"/>
                <a:cs typeface="Tahoma"/>
              </a:rPr>
              <a:t>http://www.infoiasi.ro:8080/s-a_mutat.html  folosit </a:t>
            </a:r>
            <a:r>
              <a:rPr dirty="0" sz="2400">
                <a:latin typeface="Tahoma"/>
                <a:cs typeface="Tahoma"/>
              </a:rPr>
              <a:t>la </a:t>
            </a:r>
            <a:r>
              <a:rPr dirty="0" sz="2400" spc="-5">
                <a:latin typeface="Tahoma"/>
                <a:cs typeface="Tahoma"/>
              </a:rPr>
              <a:t>redirectarea spre </a:t>
            </a:r>
            <a:r>
              <a:rPr dirty="0" sz="2400">
                <a:latin typeface="Tahoma"/>
                <a:cs typeface="Tahoma"/>
              </a:rPr>
              <a:t>o alta </a:t>
            </a:r>
            <a:r>
              <a:rPr dirty="0" sz="2400" spc="-5">
                <a:latin typeface="Tahoma"/>
                <a:cs typeface="Tahoma"/>
              </a:rPr>
              <a:t>reprezentare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resursei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211707"/>
            <a:ext cx="67925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HTTP: </a:t>
            </a:r>
            <a:r>
              <a:rPr dirty="0" sz="3200"/>
              <a:t>câmpuri </a:t>
            </a:r>
            <a:r>
              <a:rPr dirty="0" sz="3200" spc="-5"/>
              <a:t>(atribute) </a:t>
            </a:r>
            <a:r>
              <a:rPr dirty="0" sz="3200"/>
              <a:t>–</a:t>
            </a:r>
            <a:r>
              <a:rPr dirty="0" sz="3200" spc="-95"/>
              <a:t> </a:t>
            </a:r>
            <a:r>
              <a:rPr dirty="0" sz="3200"/>
              <a:t>altele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261617" y="1963569"/>
            <a:ext cx="7515225" cy="3098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50"/>
              </a:spcBef>
            </a:pPr>
            <a:r>
              <a:rPr dirty="0" sz="2800" spc="-5">
                <a:latin typeface="Tahoma"/>
                <a:cs typeface="Tahoma"/>
              </a:rPr>
              <a:t>Accept – specifica </a:t>
            </a:r>
            <a:r>
              <a:rPr dirty="0" sz="2800" spc="-10">
                <a:latin typeface="Tahoma"/>
                <a:cs typeface="Tahoma"/>
              </a:rPr>
              <a:t>tipul/tipurile </a:t>
            </a:r>
            <a:r>
              <a:rPr dirty="0" sz="2800" spc="-5">
                <a:latin typeface="Tahoma"/>
                <a:cs typeface="Tahoma"/>
              </a:rPr>
              <a:t>de </a:t>
            </a:r>
            <a:r>
              <a:rPr dirty="0" sz="2800" spc="-10">
                <a:latin typeface="Tahoma"/>
                <a:cs typeface="Tahoma"/>
              </a:rPr>
              <a:t>reprezentare  </a:t>
            </a:r>
            <a:r>
              <a:rPr dirty="0" sz="2800" spc="-5">
                <a:latin typeface="Tahoma"/>
                <a:cs typeface="Tahoma"/>
              </a:rPr>
              <a:t>acceptate de client, plus </a:t>
            </a:r>
            <a:r>
              <a:rPr dirty="0" sz="2800" spc="-10">
                <a:latin typeface="Tahoma"/>
                <a:cs typeface="Tahoma"/>
              </a:rPr>
              <a:t>calitatea  </a:t>
            </a:r>
            <a:r>
              <a:rPr dirty="0" sz="2800" spc="-140">
                <a:latin typeface="Tahoma"/>
                <a:cs typeface="Tahoma"/>
              </a:rPr>
              <a:t>Cache‐Control </a:t>
            </a:r>
            <a:r>
              <a:rPr dirty="0" sz="2800" spc="-5">
                <a:latin typeface="Tahoma"/>
                <a:cs typeface="Tahoma"/>
              </a:rPr>
              <a:t>– </a:t>
            </a:r>
            <a:r>
              <a:rPr dirty="0" sz="2800" spc="-10">
                <a:latin typeface="Tahoma"/>
                <a:cs typeface="Tahoma"/>
              </a:rPr>
              <a:t>stabileste </a:t>
            </a:r>
            <a:r>
              <a:rPr dirty="0" sz="2800" spc="-5">
                <a:latin typeface="Tahoma"/>
                <a:cs typeface="Tahoma"/>
              </a:rPr>
              <a:t>parametrii de </a:t>
            </a:r>
            <a:r>
              <a:rPr dirty="0" sz="2800">
                <a:latin typeface="Tahoma"/>
                <a:cs typeface="Tahoma"/>
              </a:rPr>
              <a:t>control  </a:t>
            </a:r>
            <a:r>
              <a:rPr dirty="0" sz="2800" spc="-5">
                <a:latin typeface="Tahoma"/>
                <a:cs typeface="Tahoma"/>
              </a:rPr>
              <a:t>ai </a:t>
            </a:r>
            <a:r>
              <a:rPr dirty="0" sz="2950" spc="-260" i="1">
                <a:latin typeface="Tahoma"/>
                <a:cs typeface="Tahoma"/>
              </a:rPr>
              <a:t>cache‐ului </a:t>
            </a:r>
            <a:r>
              <a:rPr dirty="0" sz="2950" spc="-60" i="1">
                <a:latin typeface="Tahoma"/>
                <a:cs typeface="Tahoma"/>
              </a:rPr>
              <a:t>(la </a:t>
            </a:r>
            <a:r>
              <a:rPr dirty="0" sz="2950" spc="-65" i="1">
                <a:latin typeface="Tahoma"/>
                <a:cs typeface="Tahoma"/>
              </a:rPr>
              <a:t>nivel </a:t>
            </a:r>
            <a:r>
              <a:rPr dirty="0" sz="2950" spc="-85" i="1">
                <a:latin typeface="Tahoma"/>
                <a:cs typeface="Tahoma"/>
              </a:rPr>
              <a:t>de </a:t>
            </a:r>
            <a:r>
              <a:rPr dirty="0" sz="2950" spc="-75" i="1">
                <a:latin typeface="Tahoma"/>
                <a:cs typeface="Tahoma"/>
              </a:rPr>
              <a:t>proxy,</a:t>
            </a:r>
            <a:r>
              <a:rPr dirty="0" sz="2950" spc="-409" i="1">
                <a:latin typeface="Tahoma"/>
                <a:cs typeface="Tahoma"/>
              </a:rPr>
              <a:t> </a:t>
            </a:r>
            <a:r>
              <a:rPr dirty="0" sz="2950" spc="-70" i="1">
                <a:latin typeface="Tahoma"/>
                <a:cs typeface="Tahoma"/>
              </a:rPr>
              <a:t>uzual)</a:t>
            </a:r>
            <a:endParaRPr sz="2950">
              <a:latin typeface="Tahoma"/>
              <a:cs typeface="Tahoma"/>
            </a:endParaRPr>
          </a:p>
          <a:p>
            <a:pPr marL="12700" marR="1534160">
              <a:lnSpc>
                <a:spcPts val="4029"/>
              </a:lnSpc>
              <a:spcBef>
                <a:spcPts val="220"/>
              </a:spcBef>
            </a:pPr>
            <a:r>
              <a:rPr dirty="0" sz="2800" spc="-5">
                <a:latin typeface="Tahoma"/>
                <a:cs typeface="Tahoma"/>
              </a:rPr>
              <a:t>Referer – desemneaza </a:t>
            </a:r>
            <a:r>
              <a:rPr dirty="0" sz="2800" spc="-300">
                <a:latin typeface="Tahoma"/>
                <a:cs typeface="Tahoma"/>
              </a:rPr>
              <a:t>URI‐ul </a:t>
            </a:r>
            <a:r>
              <a:rPr dirty="0" sz="2800" spc="-5">
                <a:latin typeface="Tahoma"/>
                <a:cs typeface="Tahoma"/>
              </a:rPr>
              <a:t>resursei  </a:t>
            </a:r>
            <a:r>
              <a:rPr dirty="0" sz="2800" spc="-10">
                <a:latin typeface="Tahoma"/>
                <a:cs typeface="Tahoma"/>
              </a:rPr>
              <a:t>care </a:t>
            </a:r>
            <a:r>
              <a:rPr dirty="0" sz="2800" spc="-5">
                <a:latin typeface="Tahoma"/>
                <a:cs typeface="Tahoma"/>
              </a:rPr>
              <a:t>a referit </a:t>
            </a:r>
            <a:r>
              <a:rPr dirty="0" sz="2800" spc="-10">
                <a:latin typeface="Tahoma"/>
                <a:cs typeface="Tahoma"/>
              </a:rPr>
              <a:t>resursa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curenta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211707"/>
            <a:ext cx="67925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HTTP: </a:t>
            </a:r>
            <a:r>
              <a:rPr dirty="0" sz="3200"/>
              <a:t>câmpuri </a:t>
            </a:r>
            <a:r>
              <a:rPr dirty="0" sz="3200" spc="-5"/>
              <a:t>(atribute) </a:t>
            </a:r>
            <a:r>
              <a:rPr dirty="0" sz="3200"/>
              <a:t>–</a:t>
            </a:r>
            <a:r>
              <a:rPr dirty="0" sz="3200" spc="-95"/>
              <a:t> </a:t>
            </a:r>
            <a:r>
              <a:rPr dirty="0" sz="3200"/>
              <a:t>altele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261617" y="2778379"/>
            <a:ext cx="660400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1069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Host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specifica </a:t>
            </a:r>
            <a:r>
              <a:rPr dirty="0" sz="2400">
                <a:latin typeface="Tahoma"/>
                <a:cs typeface="Tahoma"/>
              </a:rPr>
              <a:t>adresa masinii de pe </a:t>
            </a:r>
            <a:r>
              <a:rPr dirty="0" sz="2400" spc="-5">
                <a:latin typeface="Tahoma"/>
                <a:cs typeface="Tahoma"/>
              </a:rPr>
              <a:t>care  se solicita accesul </a:t>
            </a:r>
            <a:r>
              <a:rPr dirty="0" sz="2400">
                <a:latin typeface="Tahoma"/>
                <a:cs typeface="Tahoma"/>
              </a:rPr>
              <a:t>la o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resursa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Authorization si </a:t>
            </a:r>
            <a:r>
              <a:rPr dirty="0" sz="2400" spc="-100">
                <a:latin typeface="Tahoma"/>
                <a:cs typeface="Tahoma"/>
              </a:rPr>
              <a:t>WWW‐Authenticate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utilizate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dirty="0" sz="2400">
                <a:latin typeface="Tahoma"/>
                <a:cs typeface="Tahoma"/>
              </a:rPr>
              <a:t>la </a:t>
            </a:r>
            <a:r>
              <a:rPr dirty="0" sz="2400" spc="-5">
                <a:latin typeface="Tahoma"/>
                <a:cs typeface="Tahoma"/>
              </a:rPr>
              <a:t>autentificarea </a:t>
            </a:r>
            <a:r>
              <a:rPr dirty="0" sz="2400">
                <a:latin typeface="Tahoma"/>
                <a:cs typeface="Tahoma"/>
              </a:rPr>
              <a:t>accesului la o </a:t>
            </a:r>
            <a:r>
              <a:rPr dirty="0" sz="2400" spc="-10">
                <a:latin typeface="Tahoma"/>
                <a:cs typeface="Tahoma"/>
              </a:rPr>
              <a:t>resursa </a:t>
            </a:r>
            <a:r>
              <a:rPr dirty="0" sz="2400" spc="-5">
                <a:latin typeface="Tahoma"/>
                <a:cs typeface="Tahoma"/>
              </a:rPr>
              <a:t>protejata  </a:t>
            </a:r>
            <a:r>
              <a:rPr dirty="0" sz="2400">
                <a:latin typeface="Tahoma"/>
                <a:cs typeface="Tahoma"/>
              </a:rPr>
              <a:t>Alte detalii la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  <a:hlinkClick r:id="rId5"/>
              </a:rPr>
              <a:t>www.w3.org/Protocols/HTTP/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360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HTTP:	starea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504180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Tahoma"/>
                <a:cs typeface="Tahoma"/>
              </a:rPr>
              <a:t>Coduri </a:t>
            </a:r>
            <a:r>
              <a:rPr dirty="0" sz="2000">
                <a:latin typeface="Tahoma"/>
                <a:cs typeface="Tahoma"/>
              </a:rPr>
              <a:t>de informare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(1xx)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100 </a:t>
            </a:r>
            <a:r>
              <a:rPr dirty="0" sz="2000" spc="-5">
                <a:latin typeface="Tahoma"/>
                <a:cs typeface="Tahoma"/>
              </a:rPr>
              <a:t>Continue, </a:t>
            </a:r>
            <a:r>
              <a:rPr dirty="0" sz="2000">
                <a:latin typeface="Tahoma"/>
                <a:cs typeface="Tahoma"/>
              </a:rPr>
              <a:t>101 </a:t>
            </a:r>
            <a:r>
              <a:rPr dirty="0" sz="2000" spc="-5">
                <a:latin typeface="Tahoma"/>
                <a:cs typeface="Tahoma"/>
              </a:rPr>
              <a:t>Switching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Protocols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Coduri </a:t>
            </a:r>
            <a:r>
              <a:rPr dirty="0" sz="2000">
                <a:latin typeface="Tahoma"/>
                <a:cs typeface="Tahoma"/>
              </a:rPr>
              <a:t>de succes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(2xx)</a:t>
            </a:r>
            <a:endParaRPr sz="2000">
              <a:latin typeface="Tahoma"/>
              <a:cs typeface="Tahoma"/>
            </a:endParaRPr>
          </a:p>
          <a:p>
            <a:pPr marL="12700" marR="1489710">
              <a:lnSpc>
                <a:spcPct val="120000"/>
              </a:lnSpc>
            </a:pPr>
            <a:r>
              <a:rPr dirty="0" sz="2000">
                <a:latin typeface="Tahoma"/>
                <a:cs typeface="Tahoma"/>
              </a:rPr>
              <a:t>200 Ok, 201 Created, 202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Accepted  </a:t>
            </a:r>
            <a:r>
              <a:rPr dirty="0" sz="2000" spc="-5">
                <a:latin typeface="Tahoma"/>
                <a:cs typeface="Tahoma"/>
              </a:rPr>
              <a:t>Coduri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redirectare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(3xx)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Tahoma"/>
                <a:cs typeface="Tahoma"/>
              </a:rPr>
              <a:t>300 Multiple Choices, 302 Moved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Temporarily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Coduri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eroare client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(4xx)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dirty="0" sz="2000">
                <a:latin typeface="Tahoma"/>
                <a:cs typeface="Tahoma"/>
              </a:rPr>
              <a:t>400 </a:t>
            </a:r>
            <a:r>
              <a:rPr dirty="0" sz="2000" spc="-5">
                <a:latin typeface="Tahoma"/>
                <a:cs typeface="Tahoma"/>
              </a:rPr>
              <a:t>Bad </a:t>
            </a:r>
            <a:r>
              <a:rPr dirty="0" sz="2000">
                <a:latin typeface="Tahoma"/>
                <a:cs typeface="Tahoma"/>
              </a:rPr>
              <a:t>Request, 403 </a:t>
            </a:r>
            <a:r>
              <a:rPr dirty="0" sz="2000" spc="-5">
                <a:latin typeface="Tahoma"/>
                <a:cs typeface="Tahoma"/>
              </a:rPr>
              <a:t>Forbidden, </a:t>
            </a:r>
            <a:r>
              <a:rPr dirty="0" sz="2000">
                <a:latin typeface="Tahoma"/>
                <a:cs typeface="Tahoma"/>
              </a:rPr>
              <a:t>404 </a:t>
            </a:r>
            <a:r>
              <a:rPr dirty="0" sz="2000" spc="-5">
                <a:latin typeface="Tahoma"/>
                <a:cs typeface="Tahoma"/>
              </a:rPr>
              <a:t>Not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Found  Coduri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eroare server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(5xx)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501 Not </a:t>
            </a:r>
            <a:r>
              <a:rPr dirty="0" sz="2000" spc="-5">
                <a:latin typeface="Tahoma"/>
                <a:cs typeface="Tahoma"/>
              </a:rPr>
              <a:t>Implemented, </a:t>
            </a:r>
            <a:r>
              <a:rPr dirty="0" sz="2000">
                <a:latin typeface="Tahoma"/>
                <a:cs typeface="Tahoma"/>
              </a:rPr>
              <a:t>503 </a:t>
            </a:r>
            <a:r>
              <a:rPr dirty="0" sz="2000" spc="-5">
                <a:latin typeface="Tahoma"/>
                <a:cs typeface="Tahoma"/>
              </a:rPr>
              <a:t>Service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Unavailable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Coduri </a:t>
            </a:r>
            <a:r>
              <a:rPr dirty="0" sz="2000">
                <a:latin typeface="Tahoma"/>
                <a:cs typeface="Tahoma"/>
              </a:rPr>
              <a:t>de avertisment: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0..99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90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Aplicatii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Internet</a:t>
            </a:r>
          </a:p>
        </p:txBody>
      </p:sp>
      <p:sp>
        <p:nvSpPr>
          <p:cNvPr id="7" name="object 7"/>
          <p:cNvSpPr/>
          <p:nvPr/>
        </p:nvSpPr>
        <p:spPr>
          <a:xfrm>
            <a:off x="1083719" y="2183592"/>
            <a:ext cx="7542637" cy="4318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1983" y="3218815"/>
            <a:ext cx="1773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Tahoma"/>
                <a:cs typeface="Tahoma"/>
              </a:rPr>
              <a:t>Intrebari?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8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DNS|organizare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5762"/>
            <a:ext cx="7507605" cy="256730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403225">
              <a:lnSpc>
                <a:spcPct val="116599"/>
              </a:lnSpc>
              <a:spcBef>
                <a:spcPts val="45"/>
              </a:spcBef>
            </a:pPr>
            <a:r>
              <a:rPr dirty="0" sz="2400" spc="-5">
                <a:latin typeface="Tahoma"/>
                <a:cs typeface="Tahoma"/>
              </a:rPr>
              <a:t>Implementari </a:t>
            </a:r>
            <a:r>
              <a:rPr dirty="0" sz="2400">
                <a:latin typeface="Tahoma"/>
                <a:cs typeface="Tahoma"/>
              </a:rPr>
              <a:t>ale </a:t>
            </a:r>
            <a:r>
              <a:rPr dirty="0" sz="2400" spc="-5">
                <a:latin typeface="Tahoma"/>
                <a:cs typeface="Tahoma"/>
              </a:rPr>
              <a:t>serverului </a:t>
            </a:r>
            <a:r>
              <a:rPr dirty="0" sz="2400">
                <a:latin typeface="Tahoma"/>
                <a:cs typeface="Tahoma"/>
              </a:rPr>
              <a:t>de nume (exemplificari):  </a:t>
            </a:r>
            <a:r>
              <a:rPr dirty="0" sz="2400" spc="-5">
                <a:latin typeface="Tahoma"/>
                <a:cs typeface="Tahoma"/>
              </a:rPr>
              <a:t>BIND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Berkeley </a:t>
            </a:r>
            <a:r>
              <a:rPr dirty="0" sz="2500" spc="-50" i="1">
                <a:latin typeface="Tahoma"/>
                <a:cs typeface="Tahoma"/>
              </a:rPr>
              <a:t>Internet </a:t>
            </a:r>
            <a:r>
              <a:rPr dirty="0" sz="2500" spc="-70" i="1">
                <a:latin typeface="Tahoma"/>
                <a:cs typeface="Tahoma"/>
              </a:rPr>
              <a:t>Name</a:t>
            </a:r>
            <a:r>
              <a:rPr dirty="0" sz="2500" spc="-25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Domain),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5">
                <a:latin typeface="Tahoma"/>
                <a:cs typeface="Tahoma"/>
              </a:rPr>
              <a:t>MSDNS, Nominum, </a:t>
            </a:r>
            <a:r>
              <a:rPr dirty="0" sz="2400" spc="-10">
                <a:latin typeface="Tahoma"/>
                <a:cs typeface="Tahoma"/>
              </a:rPr>
              <a:t>PowerDNS,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MaraDNS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ahoma"/>
                <a:cs typeface="Tahoma"/>
              </a:rPr>
              <a:t>Ca </a:t>
            </a:r>
            <a:r>
              <a:rPr dirty="0" sz="2400" spc="-5">
                <a:latin typeface="Tahoma"/>
                <a:cs typeface="Tahoma"/>
              </a:rPr>
              <a:t>resolver (client) interactiv, se </a:t>
            </a:r>
            <a:r>
              <a:rPr dirty="0" sz="2400">
                <a:latin typeface="Tahoma"/>
                <a:cs typeface="Tahoma"/>
              </a:rPr>
              <a:t>poate folosi una </a:t>
            </a:r>
            <a:r>
              <a:rPr dirty="0" sz="2400" spc="-5">
                <a:latin typeface="Tahoma"/>
                <a:cs typeface="Tahoma"/>
              </a:rPr>
              <a:t>dintre  comenzile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latin typeface="Tahoma"/>
                <a:cs typeface="Tahoma"/>
              </a:rPr>
              <a:t>nslookup, host </a:t>
            </a:r>
            <a:r>
              <a:rPr dirty="0" sz="2400" b="1">
                <a:latin typeface="Tahoma"/>
                <a:cs typeface="Tahoma"/>
              </a:rPr>
              <a:t>sau</a:t>
            </a:r>
            <a:r>
              <a:rPr dirty="0" sz="2400" spc="25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dig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6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DNS|interogari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396480" cy="31718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Interogari:</a:t>
            </a:r>
            <a:endParaRPr sz="2400">
              <a:latin typeface="Tahoma"/>
              <a:cs typeface="Tahoma"/>
            </a:endParaRPr>
          </a:p>
          <a:p>
            <a:pPr algn="just" marL="274955" marR="5080" indent="-2749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Recursiva </a:t>
            </a:r>
            <a:r>
              <a:rPr dirty="0" sz="2400">
                <a:latin typeface="Tahoma"/>
                <a:cs typeface="Tahoma"/>
              </a:rPr>
              <a:t>– daca un </a:t>
            </a:r>
            <a:r>
              <a:rPr dirty="0" sz="2400" spc="-5">
                <a:latin typeface="Tahoma"/>
                <a:cs typeface="Tahoma"/>
              </a:rPr>
              <a:t>server DNS </a:t>
            </a:r>
            <a:r>
              <a:rPr dirty="0" sz="2400">
                <a:latin typeface="Tahoma"/>
                <a:cs typeface="Tahoma"/>
              </a:rPr>
              <a:t>nu </a:t>
            </a:r>
            <a:r>
              <a:rPr dirty="0" sz="2400" spc="-5">
                <a:latin typeface="Tahoma"/>
                <a:cs typeface="Tahoma"/>
              </a:rPr>
              <a:t>cunoaste </a:t>
            </a:r>
            <a:r>
              <a:rPr dirty="0" sz="2400">
                <a:latin typeface="Tahoma"/>
                <a:cs typeface="Tahoma"/>
              </a:rPr>
              <a:t>adresa  pentru numele </a:t>
            </a:r>
            <a:r>
              <a:rPr dirty="0" sz="2400" spc="-5">
                <a:latin typeface="Tahoma"/>
                <a:cs typeface="Tahoma"/>
              </a:rPr>
              <a:t>solicitat, </a:t>
            </a:r>
            <a:r>
              <a:rPr dirty="0" sz="2400">
                <a:latin typeface="Tahoma"/>
                <a:cs typeface="Tahoma"/>
              </a:rPr>
              <a:t>atunci </a:t>
            </a:r>
            <a:r>
              <a:rPr dirty="0" sz="2400" spc="-5">
                <a:latin typeface="Tahoma"/>
                <a:cs typeface="Tahoma"/>
              </a:rPr>
              <a:t>va interoga </a:t>
            </a:r>
            <a:r>
              <a:rPr dirty="0" sz="2400">
                <a:latin typeface="Tahoma"/>
                <a:cs typeface="Tahoma"/>
              </a:rPr>
              <a:t>alt </a:t>
            </a:r>
            <a:r>
              <a:rPr dirty="0" sz="2400" spc="-5">
                <a:latin typeface="Tahoma"/>
                <a:cs typeface="Tahoma"/>
              </a:rPr>
              <a:t>server  DNS</a:t>
            </a:r>
            <a:endParaRPr sz="2400">
              <a:latin typeface="Tahoma"/>
              <a:cs typeface="Tahoma"/>
            </a:endParaRPr>
          </a:p>
          <a:p>
            <a:pPr marL="274955" marR="323215" indent="-274955">
              <a:lnSpc>
                <a:spcPct val="98700"/>
              </a:lnSpc>
              <a:spcBef>
                <a:spcPts val="61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Incrementala </a:t>
            </a:r>
            <a:r>
              <a:rPr dirty="0" sz="2400">
                <a:latin typeface="Tahoma"/>
                <a:cs typeface="Tahoma"/>
              </a:rPr>
              <a:t>– daca </a:t>
            </a:r>
            <a:r>
              <a:rPr dirty="0" sz="2400" spc="-5">
                <a:latin typeface="Tahoma"/>
                <a:cs typeface="Tahoma"/>
              </a:rPr>
              <a:t>serverul DNS </a:t>
            </a:r>
            <a:r>
              <a:rPr dirty="0" sz="2400">
                <a:latin typeface="Tahoma"/>
                <a:cs typeface="Tahoma"/>
              </a:rPr>
              <a:t>nu </a:t>
            </a:r>
            <a:r>
              <a:rPr dirty="0" sz="2400" spc="-5">
                <a:latin typeface="Tahoma"/>
                <a:cs typeface="Tahoma"/>
              </a:rPr>
              <a:t>stie sa  raspunda, returneaza eroare si adresa </a:t>
            </a:r>
            <a:r>
              <a:rPr dirty="0" sz="2400">
                <a:latin typeface="Tahoma"/>
                <a:cs typeface="Tahoma"/>
              </a:rPr>
              <a:t>altui </a:t>
            </a:r>
            <a:r>
              <a:rPr dirty="0" sz="2400" spc="-5">
                <a:latin typeface="Tahoma"/>
                <a:cs typeface="Tahoma"/>
              </a:rPr>
              <a:t>server  DNS </a:t>
            </a:r>
            <a:r>
              <a:rPr dirty="0" sz="2400">
                <a:latin typeface="Tahoma"/>
                <a:cs typeface="Tahoma"/>
              </a:rPr>
              <a:t>(numit </a:t>
            </a:r>
            <a:r>
              <a:rPr dirty="0" sz="2400" spc="-5">
                <a:latin typeface="Tahoma"/>
                <a:cs typeface="Tahoma"/>
              </a:rPr>
              <a:t>si </a:t>
            </a:r>
            <a:r>
              <a:rPr dirty="0" sz="2500" spc="-45" i="1">
                <a:latin typeface="Tahoma"/>
                <a:cs typeface="Tahoma"/>
              </a:rPr>
              <a:t>referral) </a:t>
            </a:r>
            <a:r>
              <a:rPr dirty="0" sz="2500" spc="-55" i="1">
                <a:latin typeface="Tahoma"/>
                <a:cs typeface="Tahoma"/>
              </a:rPr>
              <a:t>care </a:t>
            </a:r>
            <a:r>
              <a:rPr dirty="0" sz="2400">
                <a:latin typeface="Tahoma"/>
                <a:cs typeface="Tahoma"/>
              </a:rPr>
              <a:t>ar putea </a:t>
            </a:r>
            <a:r>
              <a:rPr dirty="0" sz="2400" spc="-5">
                <a:latin typeface="Tahoma"/>
                <a:cs typeface="Tahoma"/>
              </a:rPr>
              <a:t>cunoaste  raspunsul </a:t>
            </a:r>
            <a:r>
              <a:rPr dirty="0" sz="2400">
                <a:latin typeface="Tahoma"/>
                <a:cs typeface="Tahoma"/>
              </a:rPr>
              <a:t>la</a:t>
            </a:r>
            <a:r>
              <a:rPr dirty="0" sz="2400" spc="-5">
                <a:latin typeface="Tahoma"/>
                <a:cs typeface="Tahoma"/>
              </a:rPr>
              <a:t> interogare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6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DNS|interogari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4659"/>
            <a:ext cx="6017895" cy="266255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530"/>
              </a:spcBef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Gasirea </a:t>
            </a:r>
            <a:r>
              <a:rPr dirty="0" sz="1800">
                <a:latin typeface="Tahoma"/>
                <a:cs typeface="Tahoma"/>
              </a:rPr>
              <a:t>unui </a:t>
            </a:r>
            <a:r>
              <a:rPr dirty="0" sz="1800" spc="-5">
                <a:latin typeface="Tahoma"/>
                <a:cs typeface="Tahoma"/>
              </a:rPr>
              <a:t>server DNS </a:t>
            </a:r>
            <a:r>
              <a:rPr dirty="0" sz="1800">
                <a:latin typeface="Tahoma"/>
                <a:cs typeface="Tahoma"/>
              </a:rPr>
              <a:t>pentru 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furniza: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Char char="–"/>
              <a:tabLst>
                <a:tab pos="209550" algn="l"/>
              </a:tabLst>
            </a:pPr>
            <a:r>
              <a:rPr dirty="0" sz="1800" spc="-5">
                <a:latin typeface="Tahoma"/>
                <a:cs typeface="Tahoma"/>
              </a:rPr>
              <a:t>Numele </a:t>
            </a:r>
            <a:r>
              <a:rPr dirty="0" sz="1800">
                <a:latin typeface="Tahoma"/>
                <a:cs typeface="Tahoma"/>
              </a:rPr>
              <a:t>unui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domeniu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Char char="–"/>
              <a:tabLst>
                <a:tab pos="209550" algn="l"/>
              </a:tabLst>
            </a:pPr>
            <a:r>
              <a:rPr dirty="0" sz="1800">
                <a:latin typeface="Tahoma"/>
                <a:cs typeface="Tahoma"/>
              </a:rPr>
              <a:t>Adresa </a:t>
            </a:r>
            <a:r>
              <a:rPr dirty="0" sz="1800" spc="-5">
                <a:latin typeface="Tahoma"/>
                <a:cs typeface="Tahoma"/>
              </a:rPr>
              <a:t>IP corespunzatoare </a:t>
            </a:r>
            <a:r>
              <a:rPr dirty="0" sz="1800">
                <a:latin typeface="Tahoma"/>
                <a:cs typeface="Tahoma"/>
              </a:rPr>
              <a:t>unui domeniu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simbolic</a:t>
            </a:r>
            <a:endParaRPr sz="1800">
              <a:latin typeface="Tahoma"/>
              <a:cs typeface="Tahoma"/>
            </a:endParaRPr>
          </a:p>
          <a:p>
            <a:pPr marL="187960" indent="-175895">
              <a:lnSpc>
                <a:spcPct val="100000"/>
              </a:lnSpc>
              <a:spcBef>
                <a:spcPts val="330"/>
              </a:spcBef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Bazele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date DNS </a:t>
            </a:r>
            <a:r>
              <a:rPr dirty="0" sz="1800">
                <a:latin typeface="Tahoma"/>
                <a:cs typeface="Tahoma"/>
              </a:rPr>
              <a:t>– </a:t>
            </a:r>
            <a:r>
              <a:rPr dirty="0" sz="1900" spc="-55" i="1">
                <a:latin typeface="Tahoma"/>
                <a:cs typeface="Tahoma"/>
              </a:rPr>
              <a:t>resource record</a:t>
            </a:r>
            <a:r>
              <a:rPr dirty="0" sz="1900" spc="20" i="1">
                <a:latin typeface="Tahoma"/>
                <a:cs typeface="Tahoma"/>
              </a:rPr>
              <a:t> </a:t>
            </a:r>
            <a:r>
              <a:rPr dirty="0" sz="1900" spc="-55" i="1">
                <a:latin typeface="Tahoma"/>
                <a:cs typeface="Tahoma"/>
              </a:rPr>
              <a:t>(RR):</a:t>
            </a:r>
            <a:endParaRPr sz="19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310"/>
              </a:spcBef>
              <a:buChar char="–"/>
              <a:tabLst>
                <a:tab pos="209550" algn="l"/>
              </a:tabLst>
            </a:pPr>
            <a:r>
              <a:rPr dirty="0" sz="1800" spc="-5">
                <a:latin typeface="Tahoma"/>
                <a:cs typeface="Tahoma"/>
              </a:rPr>
              <a:t>Domeniul curent, vers. fisier: </a:t>
            </a:r>
            <a:r>
              <a:rPr dirty="0" sz="1800" spc="-5" b="1">
                <a:latin typeface="Tahoma"/>
                <a:cs typeface="Tahoma"/>
              </a:rPr>
              <a:t>SOA </a:t>
            </a:r>
            <a:r>
              <a:rPr dirty="0" sz="1800" spc="-45" b="1">
                <a:latin typeface="Tahoma"/>
                <a:cs typeface="Tahoma"/>
              </a:rPr>
              <a:t>(</a:t>
            </a:r>
            <a:r>
              <a:rPr dirty="0" sz="1900" spc="-45" b="1" i="1">
                <a:latin typeface="Tahoma"/>
                <a:cs typeface="Tahoma"/>
              </a:rPr>
              <a:t>Start </a:t>
            </a:r>
            <a:r>
              <a:rPr dirty="0" sz="1900" spc="-60" b="1" i="1">
                <a:latin typeface="Tahoma"/>
                <a:cs typeface="Tahoma"/>
              </a:rPr>
              <a:t>Of</a:t>
            </a:r>
            <a:r>
              <a:rPr dirty="0" sz="1900" spc="-25" b="1" i="1">
                <a:latin typeface="Tahoma"/>
                <a:cs typeface="Tahoma"/>
              </a:rPr>
              <a:t> </a:t>
            </a:r>
            <a:r>
              <a:rPr dirty="0" sz="1900" spc="-55" b="1" i="1">
                <a:latin typeface="Tahoma"/>
                <a:cs typeface="Tahoma"/>
              </a:rPr>
              <a:t>Authority)</a:t>
            </a:r>
            <a:endParaRPr sz="19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15"/>
              </a:spcBef>
              <a:buChar char="–"/>
              <a:tabLst>
                <a:tab pos="209550" algn="l"/>
              </a:tabLst>
            </a:pPr>
            <a:r>
              <a:rPr dirty="0" sz="1800">
                <a:latin typeface="Tahoma"/>
                <a:cs typeface="Tahoma"/>
              </a:rPr>
              <a:t>Adresa </a:t>
            </a:r>
            <a:r>
              <a:rPr dirty="0" sz="1800" spc="-5">
                <a:latin typeface="Tahoma"/>
                <a:cs typeface="Tahoma"/>
              </a:rPr>
              <a:t>IP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gazdei: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334"/>
              </a:spcBef>
              <a:buChar char="–"/>
              <a:tabLst>
                <a:tab pos="209550" algn="l"/>
              </a:tabLst>
            </a:pPr>
            <a:r>
              <a:rPr dirty="0" sz="1800" spc="-5">
                <a:latin typeface="Tahoma"/>
                <a:cs typeface="Tahoma"/>
              </a:rPr>
              <a:t>Servere </a:t>
            </a:r>
            <a:r>
              <a:rPr dirty="0" sz="1800">
                <a:latin typeface="Tahoma"/>
                <a:cs typeface="Tahoma"/>
              </a:rPr>
              <a:t>de nume: </a:t>
            </a:r>
            <a:r>
              <a:rPr dirty="0" sz="1800" b="1">
                <a:latin typeface="Tahoma"/>
                <a:cs typeface="Tahoma"/>
              </a:rPr>
              <a:t>NS </a:t>
            </a:r>
            <a:r>
              <a:rPr dirty="0" sz="1800" spc="-60" b="1">
                <a:latin typeface="Tahoma"/>
                <a:cs typeface="Tahoma"/>
              </a:rPr>
              <a:t>(</a:t>
            </a:r>
            <a:r>
              <a:rPr dirty="0" sz="1900" spc="-60" b="1" i="1">
                <a:latin typeface="Tahoma"/>
                <a:cs typeface="Tahoma"/>
              </a:rPr>
              <a:t>Name</a:t>
            </a:r>
            <a:r>
              <a:rPr dirty="0" sz="1900" spc="-55" b="1" i="1">
                <a:latin typeface="Tahoma"/>
                <a:cs typeface="Tahoma"/>
              </a:rPr>
              <a:t> </a:t>
            </a:r>
            <a:r>
              <a:rPr dirty="0" sz="1900" spc="-60" b="1" i="1">
                <a:latin typeface="Tahoma"/>
                <a:cs typeface="Tahoma"/>
              </a:rPr>
              <a:t>Server)</a:t>
            </a:r>
            <a:endParaRPr sz="19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310"/>
              </a:spcBef>
              <a:buChar char="–"/>
              <a:tabLst>
                <a:tab pos="209550" algn="l"/>
              </a:tabLst>
            </a:pPr>
            <a:r>
              <a:rPr dirty="0" sz="1800" spc="-130">
                <a:latin typeface="Tahoma"/>
                <a:cs typeface="Tahoma"/>
              </a:rPr>
              <a:t>Alias‐uri </a:t>
            </a:r>
            <a:r>
              <a:rPr dirty="0" sz="1800">
                <a:latin typeface="Tahoma"/>
                <a:cs typeface="Tahoma"/>
              </a:rPr>
              <a:t>pentru nume: </a:t>
            </a:r>
            <a:r>
              <a:rPr dirty="0" sz="1800" spc="-5" b="1">
                <a:latin typeface="Tahoma"/>
                <a:cs typeface="Tahoma"/>
              </a:rPr>
              <a:t>CNAME </a:t>
            </a:r>
            <a:r>
              <a:rPr dirty="0" sz="1800" spc="-55" b="1">
                <a:latin typeface="Tahoma"/>
                <a:cs typeface="Tahoma"/>
              </a:rPr>
              <a:t>(</a:t>
            </a:r>
            <a:r>
              <a:rPr dirty="0" sz="1900" spc="-55" b="1" i="1">
                <a:latin typeface="Tahoma"/>
                <a:cs typeface="Tahoma"/>
              </a:rPr>
              <a:t>Canonical</a:t>
            </a:r>
            <a:r>
              <a:rPr dirty="0" sz="1900" spc="50" b="1" i="1">
                <a:latin typeface="Tahoma"/>
                <a:cs typeface="Tahoma"/>
              </a:rPr>
              <a:t> </a:t>
            </a:r>
            <a:r>
              <a:rPr dirty="0" sz="1900" spc="-70" b="1" i="1">
                <a:latin typeface="Tahoma"/>
                <a:cs typeface="Tahoma"/>
              </a:rPr>
              <a:t>Name)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6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DNS|interogari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9402"/>
            <a:ext cx="6369685" cy="39973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215265">
              <a:lnSpc>
                <a:spcPct val="119300"/>
              </a:lnSpc>
              <a:spcBef>
                <a:spcPts val="13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Exista </a:t>
            </a:r>
            <a:r>
              <a:rPr dirty="0" sz="2400">
                <a:latin typeface="Tahoma"/>
                <a:cs typeface="Tahoma"/>
              </a:rPr>
              <a:t>un </a:t>
            </a:r>
            <a:r>
              <a:rPr dirty="0" sz="2400" spc="-5">
                <a:latin typeface="Tahoma"/>
                <a:cs typeface="Tahoma"/>
              </a:rPr>
              <a:t>server </a:t>
            </a:r>
            <a:r>
              <a:rPr dirty="0" sz="2400" spc="5">
                <a:latin typeface="Tahoma"/>
                <a:cs typeface="Tahoma"/>
              </a:rPr>
              <a:t>de </a:t>
            </a:r>
            <a:r>
              <a:rPr dirty="0" sz="2400">
                <a:latin typeface="Tahoma"/>
                <a:cs typeface="Tahoma"/>
              </a:rPr>
              <a:t>nume principal </a:t>
            </a:r>
            <a:r>
              <a:rPr dirty="0" sz="2400" spc="-40">
                <a:latin typeface="Tahoma"/>
                <a:cs typeface="Tahoma"/>
              </a:rPr>
              <a:t>(</a:t>
            </a:r>
            <a:r>
              <a:rPr dirty="0" sz="2500" spc="-40" i="1">
                <a:latin typeface="Tahoma"/>
                <a:cs typeface="Tahoma"/>
              </a:rPr>
              <a:t>root)  </a:t>
            </a:r>
            <a:r>
              <a:rPr dirty="0" sz="2400">
                <a:latin typeface="Tahoma"/>
                <a:cs typeface="Tahoma"/>
              </a:rPr>
              <a:t>pentru a </a:t>
            </a:r>
            <a:r>
              <a:rPr dirty="0" sz="2400" spc="-5">
                <a:latin typeface="Tahoma"/>
                <a:cs typeface="Tahoma"/>
              </a:rPr>
              <a:t>returna adresele serverelor DNS  </a:t>
            </a:r>
            <a:r>
              <a:rPr dirty="0" sz="2400">
                <a:latin typeface="Tahoma"/>
                <a:cs typeface="Tahoma"/>
              </a:rPr>
              <a:t>pentru domeniile primare </a:t>
            </a:r>
            <a:r>
              <a:rPr dirty="0" sz="2400" spc="-5">
                <a:latin typeface="Tahoma"/>
                <a:cs typeface="Tahoma"/>
              </a:rPr>
              <a:t>sau </a:t>
            </a:r>
            <a:r>
              <a:rPr dirty="0" sz="2400">
                <a:latin typeface="Tahoma"/>
                <a:cs typeface="Tahoma"/>
              </a:rPr>
              <a:t>de nivel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secund</a:t>
            </a:r>
            <a:endParaRPr sz="2400">
              <a:latin typeface="Tahoma"/>
              <a:cs typeface="Tahoma"/>
            </a:endParaRPr>
          </a:p>
          <a:p>
            <a:pPr marL="12700" marR="1824989">
              <a:lnSpc>
                <a:spcPts val="3460"/>
              </a:lnSpc>
              <a:spcBef>
                <a:spcPts val="204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Interogarile: </a:t>
            </a:r>
            <a:r>
              <a:rPr dirty="0" sz="2400">
                <a:latin typeface="Tahoma"/>
                <a:cs typeface="Tahoma"/>
              </a:rPr>
              <a:t>nume de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domeniu,  </a:t>
            </a:r>
            <a:r>
              <a:rPr dirty="0" sz="2400" spc="-5">
                <a:latin typeface="Tahoma"/>
                <a:cs typeface="Tahoma"/>
              </a:rPr>
              <a:t>tip </a:t>
            </a:r>
            <a:r>
              <a:rPr dirty="0" sz="2400">
                <a:latin typeface="Tahoma"/>
                <a:cs typeface="Tahoma"/>
              </a:rPr>
              <a:t>(A, </a:t>
            </a:r>
            <a:r>
              <a:rPr dirty="0" sz="2400" spc="-5">
                <a:latin typeface="Tahoma"/>
                <a:cs typeface="Tahoma"/>
              </a:rPr>
              <a:t>NS, MX,…), clasa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(1=IP)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36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Raspunsurile: </a:t>
            </a:r>
            <a:r>
              <a:rPr dirty="0" sz="2400">
                <a:latin typeface="Tahoma"/>
                <a:cs typeface="Tahoma"/>
              </a:rPr>
              <a:t>nume de domeniu, </a:t>
            </a:r>
            <a:r>
              <a:rPr dirty="0" sz="2400" spc="-5">
                <a:latin typeface="Tahoma"/>
                <a:cs typeface="Tahoma"/>
              </a:rPr>
              <a:t>tip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raspuns,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 spc="-5">
                <a:latin typeface="Tahoma"/>
                <a:cs typeface="Tahoma"/>
              </a:rPr>
              <a:t>clasa (IP), </a:t>
            </a:r>
            <a:r>
              <a:rPr dirty="0" sz="2500" spc="-55" i="1">
                <a:latin typeface="Tahoma"/>
                <a:cs typeface="Tahoma"/>
              </a:rPr>
              <a:t>time </a:t>
            </a:r>
            <a:r>
              <a:rPr dirty="0" sz="2500" spc="-50" i="1">
                <a:latin typeface="Tahoma"/>
                <a:cs typeface="Tahoma"/>
              </a:rPr>
              <a:t>to </a:t>
            </a:r>
            <a:r>
              <a:rPr dirty="0" sz="2500" spc="-40" i="1">
                <a:latin typeface="Tahoma"/>
                <a:cs typeface="Tahoma"/>
              </a:rPr>
              <a:t>live (in </a:t>
            </a:r>
            <a:r>
              <a:rPr dirty="0" sz="2500" spc="-45" i="1">
                <a:latin typeface="Tahoma"/>
                <a:cs typeface="Tahoma"/>
              </a:rPr>
              <a:t>sec.),</a:t>
            </a:r>
            <a:r>
              <a:rPr dirty="0" sz="2500" spc="70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informatii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5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TCP </a:t>
            </a:r>
            <a:r>
              <a:rPr dirty="0" sz="2400" spc="-5">
                <a:latin typeface="Tahoma"/>
                <a:cs typeface="Tahoma"/>
              </a:rPr>
              <a:t>se utilizeaza </a:t>
            </a:r>
            <a:r>
              <a:rPr dirty="0" sz="2400">
                <a:latin typeface="Tahoma"/>
                <a:cs typeface="Tahoma"/>
              </a:rPr>
              <a:t>pentru </a:t>
            </a:r>
            <a:r>
              <a:rPr dirty="0" sz="2400" spc="-5">
                <a:latin typeface="Tahoma"/>
                <a:cs typeface="Tahoma"/>
              </a:rPr>
              <a:t>replicarea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DNS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480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UDP </a:t>
            </a:r>
            <a:r>
              <a:rPr dirty="0" sz="2400" spc="-5">
                <a:latin typeface="Tahoma"/>
                <a:cs typeface="Tahoma"/>
              </a:rPr>
              <a:t>pentru interogari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(</a:t>
            </a:r>
            <a:r>
              <a:rPr dirty="0" sz="2500" spc="-40" i="1">
                <a:latin typeface="Tahoma"/>
                <a:cs typeface="Tahoma"/>
              </a:rPr>
              <a:t>lookups)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6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DNS|interogari</a:t>
            </a:r>
          </a:p>
        </p:txBody>
      </p:sp>
      <p:sp>
        <p:nvSpPr>
          <p:cNvPr id="7" name="object 7"/>
          <p:cNvSpPr/>
          <p:nvPr/>
        </p:nvSpPr>
        <p:spPr>
          <a:xfrm>
            <a:off x="1276501" y="2209800"/>
            <a:ext cx="7187688" cy="3901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6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DNS|interogari</a:t>
            </a:r>
          </a:p>
        </p:txBody>
      </p:sp>
      <p:sp>
        <p:nvSpPr>
          <p:cNvPr id="7" name="object 7"/>
          <p:cNvSpPr/>
          <p:nvPr/>
        </p:nvSpPr>
        <p:spPr>
          <a:xfrm>
            <a:off x="641627" y="2073275"/>
            <a:ext cx="7600332" cy="4060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6988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DNS|optimizari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6335395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Proximitatea </a:t>
            </a:r>
            <a:r>
              <a:rPr dirty="0" sz="2000">
                <a:latin typeface="Tahoma"/>
                <a:cs typeface="Tahoma"/>
              </a:rPr>
              <a:t>spatiala: </a:t>
            </a:r>
            <a:r>
              <a:rPr dirty="0" sz="2000" spc="-5">
                <a:latin typeface="Tahoma"/>
                <a:cs typeface="Tahoma"/>
              </a:rPr>
              <a:t>serverele </a:t>
            </a:r>
            <a:r>
              <a:rPr dirty="0" sz="2000">
                <a:latin typeface="Tahoma"/>
                <a:cs typeface="Tahoma"/>
              </a:rPr>
              <a:t>locale </a:t>
            </a:r>
            <a:r>
              <a:rPr dirty="0" sz="2000" spc="-5">
                <a:latin typeface="Tahoma"/>
                <a:cs typeface="Tahoma"/>
              </a:rPr>
              <a:t>vor fi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interogate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mai </a:t>
            </a:r>
            <a:r>
              <a:rPr dirty="0" sz="2000" spc="-5">
                <a:latin typeface="Tahoma"/>
                <a:cs typeface="Tahoma"/>
              </a:rPr>
              <a:t>des </a:t>
            </a:r>
            <a:r>
              <a:rPr dirty="0" sz="2000">
                <a:latin typeface="Tahoma"/>
                <a:cs typeface="Tahoma"/>
              </a:rPr>
              <a:t>decit </a:t>
            </a:r>
            <a:r>
              <a:rPr dirty="0" sz="2000" spc="-5">
                <a:latin typeface="Tahoma"/>
                <a:cs typeface="Tahoma"/>
              </a:rPr>
              <a:t>cele </a:t>
            </a:r>
            <a:r>
              <a:rPr dirty="0" sz="2000">
                <a:latin typeface="Tahoma"/>
                <a:cs typeface="Tahoma"/>
              </a:rPr>
              <a:t>la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distanta</a:t>
            </a:r>
            <a:endParaRPr sz="2000">
              <a:latin typeface="Tahoma"/>
              <a:cs typeface="Tahoma"/>
            </a:endParaRPr>
          </a:p>
          <a:p>
            <a:pPr marL="12700" marR="150495">
              <a:lnSpc>
                <a:spcPct val="115799"/>
              </a:lnSpc>
              <a:spcBef>
                <a:spcPts val="10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Proximitatea temporala: </a:t>
            </a:r>
            <a:r>
              <a:rPr dirty="0" sz="2000">
                <a:latin typeface="Tahoma"/>
                <a:cs typeface="Tahoma"/>
              </a:rPr>
              <a:t>daca un set de domenii sint  </a:t>
            </a:r>
            <a:r>
              <a:rPr dirty="0" sz="2000" spc="-5">
                <a:latin typeface="Tahoma"/>
                <a:cs typeface="Tahoma"/>
              </a:rPr>
              <a:t>referentiate repetat, </a:t>
            </a:r>
            <a:r>
              <a:rPr dirty="0" sz="2000">
                <a:latin typeface="Tahoma"/>
                <a:cs typeface="Tahoma"/>
              </a:rPr>
              <a:t>atunci </a:t>
            </a: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apeleaza la </a:t>
            </a:r>
            <a:r>
              <a:rPr dirty="0" sz="2100" spc="-55" i="1">
                <a:latin typeface="Tahoma"/>
                <a:cs typeface="Tahoma"/>
              </a:rPr>
              <a:t>caching</a:t>
            </a:r>
            <a:r>
              <a:rPr dirty="0" sz="2100" spc="-60" i="1">
                <a:latin typeface="Tahoma"/>
                <a:cs typeface="Tahoma"/>
              </a:rPr>
              <a:t> </a:t>
            </a:r>
            <a:r>
              <a:rPr dirty="0" sz="2100" spc="-70" i="1">
                <a:latin typeface="Tahoma"/>
                <a:cs typeface="Tahoma"/>
              </a:rPr>
              <a:t>DNS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Fiecare </a:t>
            </a:r>
            <a:r>
              <a:rPr dirty="0" sz="2000">
                <a:latin typeface="Tahoma"/>
                <a:cs typeface="Tahoma"/>
              </a:rPr>
              <a:t>intrare </a:t>
            </a:r>
            <a:r>
              <a:rPr dirty="0" sz="2000" spc="-5">
                <a:latin typeface="Tahoma"/>
                <a:cs typeface="Tahoma"/>
              </a:rPr>
              <a:t>DNS va </a:t>
            </a:r>
            <a:r>
              <a:rPr dirty="0" sz="2000">
                <a:latin typeface="Tahoma"/>
                <a:cs typeface="Tahoma"/>
              </a:rPr>
              <a:t>avea </a:t>
            </a:r>
            <a:r>
              <a:rPr dirty="0" sz="2000" spc="-5">
                <a:latin typeface="Tahoma"/>
                <a:cs typeface="Tahoma"/>
              </a:rPr>
              <a:t>stabilita </a:t>
            </a:r>
            <a:r>
              <a:rPr dirty="0" sz="2000">
                <a:latin typeface="Tahoma"/>
                <a:cs typeface="Tahoma"/>
              </a:rPr>
              <a:t>o </a:t>
            </a:r>
            <a:r>
              <a:rPr dirty="0" sz="2000" spc="-5">
                <a:latin typeface="Tahoma"/>
                <a:cs typeface="Tahoma"/>
              </a:rPr>
              <a:t>valoare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TTL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time to </a:t>
            </a:r>
            <a:r>
              <a:rPr dirty="0" sz="2100" spc="-40" i="1">
                <a:latin typeface="Tahoma"/>
                <a:cs typeface="Tahoma"/>
              </a:rPr>
              <a:t>live)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 va </a:t>
            </a:r>
            <a:r>
              <a:rPr dirty="0" sz="2000">
                <a:latin typeface="Tahoma"/>
                <a:cs typeface="Tahoma"/>
              </a:rPr>
              <a:t>utiliza si </a:t>
            </a:r>
            <a:r>
              <a:rPr dirty="0" sz="2000" spc="-5">
                <a:latin typeface="Tahoma"/>
                <a:cs typeface="Tahoma"/>
              </a:rPr>
              <a:t>replicarea (servere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multiple,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 spc="-5">
                <a:latin typeface="Tahoma"/>
                <a:cs typeface="Tahoma"/>
              </a:rPr>
              <a:t>servere </a:t>
            </a:r>
            <a:r>
              <a:rPr dirty="0" sz="2100" spc="-50" i="1">
                <a:latin typeface="Tahoma"/>
                <a:cs typeface="Tahoma"/>
              </a:rPr>
              <a:t>root </a:t>
            </a:r>
            <a:r>
              <a:rPr dirty="0" sz="2100" spc="-45" i="1">
                <a:latin typeface="Tahoma"/>
                <a:cs typeface="Tahoma"/>
              </a:rPr>
              <a:t>multiple) </a:t>
            </a:r>
            <a:r>
              <a:rPr dirty="0" sz="2100" spc="-55" i="1">
                <a:latin typeface="Tahoma"/>
                <a:cs typeface="Tahoma"/>
              </a:rPr>
              <a:t>– </a:t>
            </a:r>
            <a:r>
              <a:rPr dirty="0" sz="2100" spc="-50" i="1">
                <a:latin typeface="Tahoma"/>
                <a:cs typeface="Tahoma"/>
              </a:rPr>
              <a:t>se </a:t>
            </a:r>
            <a:r>
              <a:rPr dirty="0" sz="2100" spc="-55" i="1">
                <a:latin typeface="Tahoma"/>
                <a:cs typeface="Tahoma"/>
              </a:rPr>
              <a:t>va </a:t>
            </a:r>
            <a:r>
              <a:rPr dirty="0" sz="2100" spc="-50" i="1">
                <a:latin typeface="Tahoma"/>
                <a:cs typeface="Tahoma"/>
              </a:rPr>
              <a:t>interoga </a:t>
            </a:r>
            <a:r>
              <a:rPr dirty="0" sz="2100" spc="-45" i="1">
                <a:latin typeface="Tahoma"/>
                <a:cs typeface="Tahoma"/>
              </a:rPr>
              <a:t>cel </a:t>
            </a:r>
            <a:r>
              <a:rPr dirty="0" sz="2100" spc="-55" i="1">
                <a:latin typeface="Tahoma"/>
                <a:cs typeface="Tahoma"/>
              </a:rPr>
              <a:t>mai</a:t>
            </a:r>
            <a:r>
              <a:rPr dirty="0" sz="2100" spc="55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apropiat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(geografic)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0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Cind </a:t>
            </a:r>
            <a:r>
              <a:rPr dirty="0" sz="2000">
                <a:latin typeface="Tahoma"/>
                <a:cs typeface="Tahoma"/>
              </a:rPr>
              <a:t>nu </a:t>
            </a:r>
            <a:r>
              <a:rPr dirty="0" sz="2000" spc="-5">
                <a:latin typeface="Tahoma"/>
                <a:cs typeface="Tahoma"/>
              </a:rPr>
              <a:t>exista </a:t>
            </a:r>
            <a:r>
              <a:rPr dirty="0" sz="2000">
                <a:latin typeface="Tahoma"/>
                <a:cs typeface="Tahoma"/>
              </a:rPr>
              <a:t>un </a:t>
            </a:r>
            <a:r>
              <a:rPr dirty="0" sz="2000" spc="-5">
                <a:latin typeface="Tahoma"/>
                <a:cs typeface="Tahoma"/>
              </a:rPr>
              <a:t>server DNS </a:t>
            </a:r>
            <a:r>
              <a:rPr dirty="0" sz="2000">
                <a:latin typeface="Tahoma"/>
                <a:cs typeface="Tahoma"/>
              </a:rPr>
              <a:t>cunoscut ce poate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interogat, se poate </a:t>
            </a:r>
            <a:r>
              <a:rPr dirty="0" sz="2000" spc="-5">
                <a:latin typeface="Tahoma"/>
                <a:cs typeface="Tahoma"/>
              </a:rPr>
              <a:t>recurge </a:t>
            </a:r>
            <a:r>
              <a:rPr dirty="0" sz="2000">
                <a:latin typeface="Tahoma"/>
                <a:cs typeface="Tahoma"/>
              </a:rPr>
              <a:t>la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OpenDNS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4309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DNS|abrevieri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9526"/>
            <a:ext cx="7006590" cy="3830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46379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Serverele </a:t>
            </a:r>
            <a:r>
              <a:rPr dirty="0" sz="2400">
                <a:latin typeface="Tahoma"/>
                <a:cs typeface="Tahoma"/>
              </a:rPr>
              <a:t>vor </a:t>
            </a:r>
            <a:r>
              <a:rPr dirty="0" sz="2400" spc="-5">
                <a:latin typeface="Tahoma"/>
                <a:cs typeface="Tahoma"/>
              </a:rPr>
              <a:t>raspunde </a:t>
            </a:r>
            <a:r>
              <a:rPr dirty="0" sz="2400">
                <a:latin typeface="Tahoma"/>
                <a:cs typeface="Tahoma"/>
              </a:rPr>
              <a:t>numai daca primesc nume  </a:t>
            </a:r>
            <a:r>
              <a:rPr dirty="0" sz="2400" spc="-5">
                <a:latin typeface="Tahoma"/>
                <a:cs typeface="Tahoma"/>
              </a:rPr>
              <a:t>complete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domenii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 spc="-35">
                <a:latin typeface="Tahoma"/>
                <a:cs typeface="Tahoma"/>
              </a:rPr>
              <a:t>(</a:t>
            </a:r>
            <a:r>
              <a:rPr dirty="0" sz="2500" spc="-35" i="1">
                <a:latin typeface="Tahoma"/>
                <a:cs typeface="Tahoma"/>
              </a:rPr>
              <a:t>e.g.,</a:t>
            </a:r>
            <a:r>
              <a:rPr dirty="0" sz="2500" spc="-55" i="1">
                <a:latin typeface="Tahoma"/>
                <a:cs typeface="Tahoma"/>
              </a:rPr>
              <a:t> </a:t>
            </a:r>
            <a:r>
              <a:rPr dirty="0" sz="2500" spc="-55" b="1" i="1">
                <a:latin typeface="Tahoma"/>
                <a:cs typeface="Tahoma"/>
              </a:rPr>
              <a:t>ie</a:t>
            </a:r>
            <a:r>
              <a:rPr dirty="0" sz="2500" spc="-55" i="1">
                <a:latin typeface="Tahoma"/>
                <a:cs typeface="Tahoma"/>
              </a:rPr>
              <a:t>.</a:t>
            </a:r>
            <a:r>
              <a:rPr dirty="0" sz="2500" spc="-55" b="1" i="1">
                <a:latin typeface="Tahoma"/>
                <a:cs typeface="Tahoma"/>
              </a:rPr>
              <a:t>econ.ubbcluj.ro)</a:t>
            </a:r>
            <a:endParaRPr sz="2500">
              <a:latin typeface="Tahoma"/>
              <a:cs typeface="Tahoma"/>
            </a:endParaRPr>
          </a:p>
          <a:p>
            <a:pPr marL="12700" marR="1830705">
              <a:lnSpc>
                <a:spcPts val="3460"/>
              </a:lnSpc>
              <a:spcBef>
                <a:spcPts val="19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Utilizatorii </a:t>
            </a:r>
            <a:r>
              <a:rPr dirty="0" sz="2400">
                <a:latin typeface="Tahoma"/>
                <a:cs typeface="Tahoma"/>
              </a:rPr>
              <a:t>pot da doar nume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partiale  (de </a:t>
            </a:r>
            <a:r>
              <a:rPr dirty="0" sz="2400" spc="-5">
                <a:latin typeface="Tahoma"/>
                <a:cs typeface="Tahoma"/>
              </a:rPr>
              <a:t>exemplu,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ie)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260"/>
              </a:spcBef>
              <a:buSzPct val="96000"/>
              <a:buFont typeface="Tahoma"/>
              <a:buChar char="•"/>
              <a:tabLst>
                <a:tab pos="246379" algn="l"/>
              </a:tabLst>
            </a:pPr>
            <a:r>
              <a:rPr dirty="0" sz="2500" spc="-195" i="1">
                <a:latin typeface="Tahoma"/>
                <a:cs typeface="Tahoma"/>
              </a:rPr>
              <a:t>Resolver‐ul </a:t>
            </a:r>
            <a:r>
              <a:rPr dirty="0" sz="2500" spc="-55" i="1">
                <a:latin typeface="Tahoma"/>
                <a:cs typeface="Tahoma"/>
              </a:rPr>
              <a:t>va </a:t>
            </a:r>
            <a:r>
              <a:rPr dirty="0" sz="2500" spc="-50" i="1">
                <a:latin typeface="Tahoma"/>
                <a:cs typeface="Tahoma"/>
              </a:rPr>
              <a:t>putea </a:t>
            </a:r>
            <a:r>
              <a:rPr dirty="0" sz="2500" spc="-55" i="1">
                <a:latin typeface="Tahoma"/>
                <a:cs typeface="Tahoma"/>
              </a:rPr>
              <a:t>completa</a:t>
            </a:r>
            <a:r>
              <a:rPr dirty="0" sz="2500" spc="150" i="1">
                <a:latin typeface="Tahoma"/>
                <a:cs typeface="Tahoma"/>
              </a:rPr>
              <a:t> </a:t>
            </a:r>
            <a:r>
              <a:rPr dirty="0" sz="2500" spc="-40" i="1">
                <a:latin typeface="Tahoma"/>
                <a:cs typeface="Tahoma"/>
              </a:rPr>
              <a:t>sufixurile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35">
                <a:latin typeface="Tahoma"/>
                <a:cs typeface="Tahoma"/>
              </a:rPr>
              <a:t>(</a:t>
            </a:r>
            <a:r>
              <a:rPr dirty="0" sz="2500" spc="-35" i="1">
                <a:latin typeface="Tahoma"/>
                <a:cs typeface="Tahoma"/>
              </a:rPr>
              <a:t>e.g., </a:t>
            </a:r>
            <a:r>
              <a:rPr dirty="0" sz="2500" spc="-45" b="1" i="1">
                <a:latin typeface="Tahoma"/>
                <a:cs typeface="Tahoma"/>
              </a:rPr>
              <a:t>ie </a:t>
            </a:r>
            <a:r>
              <a:rPr dirty="0" sz="2500" spc="-50" b="1" i="1">
                <a:latin typeface="Cambria Math"/>
                <a:cs typeface="Cambria Math"/>
              </a:rPr>
              <a:t>⇒</a:t>
            </a:r>
            <a:r>
              <a:rPr dirty="0" sz="2500" spc="110" b="1" i="1">
                <a:latin typeface="Cambria Math"/>
                <a:cs typeface="Cambria Math"/>
              </a:rPr>
              <a:t> </a:t>
            </a:r>
            <a:r>
              <a:rPr dirty="0" sz="2500" spc="-50" b="1" i="1">
                <a:latin typeface="Tahoma"/>
                <a:cs typeface="Tahoma"/>
              </a:rPr>
              <a:t>ie.econ.ubbcluj.ie.ro)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0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Fiecare </a:t>
            </a:r>
            <a:r>
              <a:rPr dirty="0" sz="2500" spc="-50" i="1">
                <a:latin typeface="Tahoma"/>
                <a:cs typeface="Tahoma"/>
              </a:rPr>
              <a:t>resolver </a:t>
            </a:r>
            <a:r>
              <a:rPr dirty="0" sz="2500" spc="-55" i="1">
                <a:latin typeface="Tahoma"/>
                <a:cs typeface="Tahoma"/>
              </a:rPr>
              <a:t>va avea </a:t>
            </a:r>
            <a:r>
              <a:rPr dirty="0" sz="2500" spc="-45" i="1">
                <a:latin typeface="Tahoma"/>
                <a:cs typeface="Tahoma"/>
              </a:rPr>
              <a:t>definita </a:t>
            </a:r>
            <a:r>
              <a:rPr dirty="0" sz="2500" spc="-55" i="1">
                <a:latin typeface="Tahoma"/>
                <a:cs typeface="Tahoma"/>
              </a:rPr>
              <a:t>o </a:t>
            </a:r>
            <a:r>
              <a:rPr dirty="0" sz="2500" spc="-40" i="1">
                <a:latin typeface="Tahoma"/>
                <a:cs typeface="Tahoma"/>
              </a:rPr>
              <a:t>lista</a:t>
            </a:r>
            <a:r>
              <a:rPr dirty="0" sz="2500" spc="75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de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5">
                <a:latin typeface="Tahoma"/>
                <a:cs typeface="Tahoma"/>
              </a:rPr>
              <a:t>sufixuri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incercare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938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DNS|configurare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2049526"/>
            <a:ext cx="4760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7015" algn="l"/>
              </a:tabLst>
            </a:pPr>
            <a:r>
              <a:rPr dirty="0" sz="2400" spc="-5">
                <a:latin typeface="Tahoma"/>
                <a:cs typeface="Tahoma"/>
              </a:rPr>
              <a:t>Exemplu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fisier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/etc/resolv.conf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5490" y="2941908"/>
          <a:ext cx="7392670" cy="17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/>
                <a:gridCol w="610869"/>
                <a:gridCol w="3816984"/>
                <a:gridCol w="1940559"/>
              </a:tblGrid>
              <a:tr h="69279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search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domain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  <a:tabLst>
                          <a:tab pos="2671445" algn="l"/>
                        </a:tabLst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net.infoiasi.ro	infoiasi.ro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info.uaic.ro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info.uaic.ro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657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nameserver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7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127.0.0.1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60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nameserver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7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193.226.23.1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69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nameserver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7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193.226.30.2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0902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DNS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9525"/>
            <a:ext cx="7336155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0" marR="823594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85750" algn="l"/>
              </a:tabLst>
            </a:pPr>
            <a:r>
              <a:rPr dirty="0" sz="2800" spc="-5">
                <a:latin typeface="Tahoma"/>
                <a:cs typeface="Tahoma"/>
              </a:rPr>
              <a:t>Adresele </a:t>
            </a:r>
            <a:r>
              <a:rPr dirty="0" sz="2800">
                <a:latin typeface="Tahoma"/>
                <a:cs typeface="Tahoma"/>
              </a:rPr>
              <a:t>IP </a:t>
            </a:r>
            <a:r>
              <a:rPr dirty="0" sz="2800" spc="-5">
                <a:latin typeface="Tahoma"/>
                <a:cs typeface="Tahoma"/>
              </a:rPr>
              <a:t>sint dificil de memorat si de  </a:t>
            </a:r>
            <a:r>
              <a:rPr dirty="0" sz="2800" spc="-10">
                <a:latin typeface="Tahoma"/>
                <a:cs typeface="Tahoma"/>
              </a:rPr>
              <a:t>“ghicit”</a:t>
            </a:r>
            <a:endParaRPr sz="2800">
              <a:latin typeface="Tahoma"/>
              <a:cs typeface="Tahoma"/>
            </a:endParaRPr>
          </a:p>
          <a:p>
            <a:pPr marL="285750" marR="368300" indent="-285750">
              <a:lnSpc>
                <a:spcPct val="100000"/>
              </a:lnSpc>
              <a:spcBef>
                <a:spcPts val="675"/>
              </a:spcBef>
              <a:buChar char="•"/>
              <a:tabLst>
                <a:tab pos="285750" algn="l"/>
              </a:tabLst>
            </a:pPr>
            <a:r>
              <a:rPr dirty="0" sz="2800" spc="-5">
                <a:latin typeface="Tahoma"/>
                <a:cs typeface="Tahoma"/>
              </a:rPr>
              <a:t>Se utilizeaza un </a:t>
            </a:r>
            <a:r>
              <a:rPr dirty="0" sz="2800" spc="-5" b="1">
                <a:latin typeface="Tahoma"/>
                <a:cs typeface="Tahoma"/>
              </a:rPr>
              <a:t>sistem al </a:t>
            </a:r>
            <a:r>
              <a:rPr dirty="0" sz="2800" spc="-10" b="1">
                <a:latin typeface="Tahoma"/>
                <a:cs typeface="Tahoma"/>
              </a:rPr>
              <a:t>numelor de  domenii </a:t>
            </a:r>
            <a:r>
              <a:rPr dirty="0" sz="2800" spc="-5">
                <a:latin typeface="Tahoma"/>
                <a:cs typeface="Tahoma"/>
              </a:rPr>
              <a:t>pentru a </a:t>
            </a:r>
            <a:r>
              <a:rPr dirty="0" sz="2800" spc="-10">
                <a:latin typeface="Tahoma"/>
                <a:cs typeface="Tahoma"/>
              </a:rPr>
              <a:t>translata </a:t>
            </a:r>
            <a:r>
              <a:rPr dirty="0" sz="2800" spc="-5">
                <a:latin typeface="Tahoma"/>
                <a:cs typeface="Tahoma"/>
              </a:rPr>
              <a:t>adresele IP in  nume de domenii si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invers</a:t>
            </a:r>
            <a:endParaRPr sz="2800">
              <a:latin typeface="Tahoma"/>
              <a:cs typeface="Tahoma"/>
            </a:endParaRPr>
          </a:p>
          <a:p>
            <a:pPr marL="285115" indent="-273050">
              <a:lnSpc>
                <a:spcPct val="100000"/>
              </a:lnSpc>
              <a:spcBef>
                <a:spcPts val="675"/>
              </a:spcBef>
              <a:buChar char="•"/>
              <a:tabLst>
                <a:tab pos="285750" algn="l"/>
              </a:tabLst>
            </a:pPr>
            <a:r>
              <a:rPr dirty="0" sz="2800" spc="-5">
                <a:latin typeface="Tahoma"/>
                <a:cs typeface="Tahoma"/>
              </a:rPr>
              <a:t>Numele </a:t>
            </a:r>
            <a:r>
              <a:rPr dirty="0" sz="2800">
                <a:latin typeface="Tahoma"/>
                <a:cs typeface="Tahoma"/>
              </a:rPr>
              <a:t>de domenii </a:t>
            </a:r>
            <a:r>
              <a:rPr dirty="0" sz="2800" spc="-5">
                <a:latin typeface="Tahoma"/>
                <a:cs typeface="Tahoma"/>
              </a:rPr>
              <a:t>se organizeaza in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ierarhii</a:t>
            </a:r>
            <a:endParaRPr sz="2800">
              <a:latin typeface="Tahoma"/>
              <a:cs typeface="Tahoma"/>
            </a:endParaRPr>
          </a:p>
          <a:p>
            <a:pPr marL="285115" indent="-273050">
              <a:lnSpc>
                <a:spcPct val="100000"/>
              </a:lnSpc>
              <a:spcBef>
                <a:spcPts val="670"/>
              </a:spcBef>
              <a:buFont typeface="Tahoma"/>
              <a:buChar char="•"/>
              <a:tabLst>
                <a:tab pos="285750" algn="l"/>
              </a:tabLst>
            </a:pPr>
            <a:r>
              <a:rPr dirty="0" sz="2800" spc="-10" b="1">
                <a:latin typeface="Tahoma"/>
                <a:cs typeface="Tahoma"/>
              </a:rPr>
              <a:t>RFC 1034,</a:t>
            </a:r>
            <a:r>
              <a:rPr dirty="0" sz="2800" spc="75" b="1">
                <a:latin typeface="Tahoma"/>
                <a:cs typeface="Tahoma"/>
              </a:rPr>
              <a:t> </a:t>
            </a:r>
            <a:r>
              <a:rPr dirty="0" sz="2800" spc="-10" b="1">
                <a:latin typeface="Tahoma"/>
                <a:cs typeface="Tahoma"/>
              </a:rPr>
              <a:t>1035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938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DNS|configurare</a:t>
            </a:r>
          </a:p>
        </p:txBody>
      </p:sp>
      <p:sp>
        <p:nvSpPr>
          <p:cNvPr id="7" name="object 7"/>
          <p:cNvSpPr/>
          <p:nvPr/>
        </p:nvSpPr>
        <p:spPr>
          <a:xfrm>
            <a:off x="1235852" y="2209800"/>
            <a:ext cx="6517436" cy="3506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3166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DNS|comenzi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0694"/>
            <a:ext cx="1936114" cy="295275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869"/>
              </a:spcBef>
              <a:buChar char="•"/>
              <a:tabLst>
                <a:tab pos="323850" algn="l"/>
              </a:tabLst>
            </a:pPr>
            <a:r>
              <a:rPr dirty="0" sz="3200">
                <a:latin typeface="Tahoma"/>
                <a:cs typeface="Tahoma"/>
              </a:rPr>
              <a:t>uname</a:t>
            </a:r>
            <a:endParaRPr sz="32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70"/>
              </a:spcBef>
              <a:buChar char="•"/>
              <a:tabLst>
                <a:tab pos="323850" algn="l"/>
              </a:tabLst>
            </a:pPr>
            <a:r>
              <a:rPr dirty="0" sz="3200">
                <a:latin typeface="Tahoma"/>
                <a:cs typeface="Tahoma"/>
              </a:rPr>
              <a:t>host</a:t>
            </a:r>
            <a:endParaRPr sz="32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70"/>
              </a:spcBef>
              <a:buChar char="•"/>
              <a:tabLst>
                <a:tab pos="323850" algn="l"/>
              </a:tabLst>
            </a:pPr>
            <a:r>
              <a:rPr dirty="0" sz="3200">
                <a:latin typeface="Tahoma"/>
                <a:cs typeface="Tahoma"/>
              </a:rPr>
              <a:t>nslookup</a:t>
            </a:r>
            <a:endParaRPr sz="32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70"/>
              </a:spcBef>
              <a:buChar char="•"/>
              <a:tabLst>
                <a:tab pos="323850" algn="l"/>
              </a:tabLst>
            </a:pPr>
            <a:r>
              <a:rPr dirty="0" sz="3200" spc="-5">
                <a:latin typeface="Tahoma"/>
                <a:cs typeface="Tahoma"/>
              </a:rPr>
              <a:t>whois</a:t>
            </a:r>
            <a:endParaRPr sz="32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65"/>
              </a:spcBef>
              <a:buChar char="•"/>
              <a:tabLst>
                <a:tab pos="323850" algn="l"/>
              </a:tabLst>
            </a:pPr>
            <a:r>
              <a:rPr dirty="0" sz="3200"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4988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DNS|nslookup</a:t>
            </a:r>
          </a:p>
        </p:txBody>
      </p:sp>
      <p:sp>
        <p:nvSpPr>
          <p:cNvPr id="7" name="object 7"/>
          <p:cNvSpPr/>
          <p:nvPr/>
        </p:nvSpPr>
        <p:spPr>
          <a:xfrm>
            <a:off x="403225" y="2057400"/>
            <a:ext cx="8648700" cy="434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7108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DNS|whois</a:t>
            </a:r>
          </a:p>
        </p:txBody>
      </p:sp>
      <p:sp>
        <p:nvSpPr>
          <p:cNvPr id="7" name="object 7"/>
          <p:cNvSpPr/>
          <p:nvPr/>
        </p:nvSpPr>
        <p:spPr>
          <a:xfrm>
            <a:off x="1809499" y="2527236"/>
            <a:ext cx="5568007" cy="3483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0491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DNS|dig</a:t>
            </a:r>
          </a:p>
        </p:txBody>
      </p:sp>
      <p:sp>
        <p:nvSpPr>
          <p:cNvPr id="7" name="object 7"/>
          <p:cNvSpPr/>
          <p:nvPr/>
        </p:nvSpPr>
        <p:spPr>
          <a:xfrm>
            <a:off x="1297038" y="2209736"/>
            <a:ext cx="6253971" cy="4146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73037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DNS|clienti, rezolveri,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servere</a:t>
            </a:r>
          </a:p>
        </p:txBody>
      </p:sp>
      <p:sp>
        <p:nvSpPr>
          <p:cNvPr id="7" name="object 7"/>
          <p:cNvSpPr/>
          <p:nvPr/>
        </p:nvSpPr>
        <p:spPr>
          <a:xfrm>
            <a:off x="1629507" y="2079625"/>
            <a:ext cx="6525014" cy="4041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4258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DNS|primitive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085330" cy="32600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Nu trebuie scris </a:t>
            </a:r>
            <a:r>
              <a:rPr dirty="0" sz="2000">
                <a:latin typeface="Tahoma"/>
                <a:cs typeface="Tahoma"/>
              </a:rPr>
              <a:t>un resolver pentru a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afla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adresa IP a </a:t>
            </a:r>
            <a:r>
              <a:rPr dirty="0" sz="2000" spc="-5">
                <a:latin typeface="Tahoma"/>
                <a:cs typeface="Tahoma"/>
              </a:rPr>
              <a:t>unei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gazde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Adresele IP </a:t>
            </a:r>
            <a:r>
              <a:rPr dirty="0" sz="2000">
                <a:latin typeface="Tahoma"/>
                <a:cs typeface="Tahoma"/>
              </a:rPr>
              <a:t>returnate sint </a:t>
            </a:r>
            <a:r>
              <a:rPr dirty="0" sz="2100" spc="-50" i="1">
                <a:latin typeface="Tahoma"/>
                <a:cs typeface="Tahoma"/>
              </a:rPr>
              <a:t>network byte</a:t>
            </a:r>
            <a:r>
              <a:rPr dirty="0" sz="2100" spc="-80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order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Functii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principale: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ahoma"/>
                <a:cs typeface="Tahoma"/>
              </a:rPr>
              <a:t>gethostbyname()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5" b="1">
                <a:latin typeface="Tahoma"/>
                <a:cs typeface="Tahoma"/>
              </a:rPr>
              <a:t>gethostbyaddr()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La </a:t>
            </a:r>
            <a:r>
              <a:rPr dirty="0" sz="2000" spc="-5">
                <a:latin typeface="Tahoma"/>
                <a:cs typeface="Tahoma"/>
              </a:rPr>
              <a:t>unele </a:t>
            </a:r>
            <a:r>
              <a:rPr dirty="0" sz="2000">
                <a:latin typeface="Tahoma"/>
                <a:cs typeface="Tahoma"/>
              </a:rPr>
              <a:t>sisteme de operare </a:t>
            </a:r>
            <a:r>
              <a:rPr dirty="0" sz="2000" spc="-35">
                <a:latin typeface="Tahoma"/>
                <a:cs typeface="Tahoma"/>
              </a:rPr>
              <a:t>(</a:t>
            </a:r>
            <a:r>
              <a:rPr dirty="0" sz="2100" spc="-35" i="1">
                <a:latin typeface="Tahoma"/>
                <a:cs typeface="Tahoma"/>
              </a:rPr>
              <a:t>e.g.,</a:t>
            </a:r>
            <a:r>
              <a:rPr dirty="0" sz="2100" spc="-160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Solaris)</a:t>
            </a: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ts val="2400"/>
              </a:lnSpc>
              <a:spcBef>
                <a:spcPts val="540"/>
              </a:spcBef>
            </a:pPr>
            <a:r>
              <a:rPr dirty="0" sz="2000" spc="-5">
                <a:latin typeface="Tahoma"/>
                <a:cs typeface="Tahoma"/>
              </a:rPr>
              <a:t>va trebui la compilare </a:t>
            </a:r>
            <a:r>
              <a:rPr dirty="0" sz="2000">
                <a:latin typeface="Tahoma"/>
                <a:cs typeface="Tahoma"/>
              </a:rPr>
              <a:t>sa </a:t>
            </a:r>
            <a:r>
              <a:rPr dirty="0" sz="2000" spc="-5">
                <a:latin typeface="Tahoma"/>
                <a:cs typeface="Tahoma"/>
              </a:rPr>
              <a:t>folosim biblioteca </a:t>
            </a:r>
            <a:r>
              <a:rPr dirty="0" sz="2000" spc="-5" b="1">
                <a:latin typeface="Tahoma"/>
                <a:cs typeface="Tahoma"/>
              </a:rPr>
              <a:t>nsl </a:t>
            </a:r>
            <a:r>
              <a:rPr dirty="0" sz="2000" spc="-55" b="1">
                <a:latin typeface="Tahoma"/>
                <a:cs typeface="Tahoma"/>
              </a:rPr>
              <a:t>(</a:t>
            </a:r>
            <a:r>
              <a:rPr dirty="0" sz="2100" spc="-55" b="1" i="1">
                <a:latin typeface="Tahoma"/>
                <a:cs typeface="Tahoma"/>
              </a:rPr>
              <a:t>Name </a:t>
            </a:r>
            <a:r>
              <a:rPr dirty="0" sz="2100" spc="-60" b="1" i="1">
                <a:latin typeface="Tahoma"/>
                <a:cs typeface="Tahoma"/>
              </a:rPr>
              <a:t>Server  </a:t>
            </a:r>
            <a:r>
              <a:rPr dirty="0" sz="2100" spc="-55" b="1" i="1">
                <a:latin typeface="Tahoma"/>
                <a:cs typeface="Tahoma"/>
              </a:rPr>
              <a:t>Library): </a:t>
            </a:r>
            <a:r>
              <a:rPr dirty="0" sz="2100" spc="-60" b="1" i="1">
                <a:latin typeface="Tahoma"/>
                <a:cs typeface="Tahoma"/>
              </a:rPr>
              <a:t>gcc </a:t>
            </a:r>
            <a:r>
              <a:rPr dirty="0" sz="2100" spc="-100" b="1" i="1">
                <a:latin typeface="Tahoma"/>
                <a:cs typeface="Tahoma"/>
              </a:rPr>
              <a:t>…</a:t>
            </a:r>
            <a:r>
              <a:rPr dirty="0" sz="2100" b="1" i="1">
                <a:latin typeface="Tahoma"/>
                <a:cs typeface="Tahoma"/>
              </a:rPr>
              <a:t> </a:t>
            </a:r>
            <a:r>
              <a:rPr dirty="0" sz="2100" spc="-45" b="1" i="1">
                <a:latin typeface="Tahoma"/>
                <a:cs typeface="Tahoma"/>
              </a:rPr>
              <a:t>-lnsl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4258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DNS|primitive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941060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poate </a:t>
            </a:r>
            <a:r>
              <a:rPr dirty="0" sz="2000" spc="-5">
                <a:latin typeface="Tahoma"/>
                <a:cs typeface="Tahoma"/>
              </a:rPr>
              <a:t>utiliza </a:t>
            </a:r>
            <a:r>
              <a:rPr dirty="0" sz="2000">
                <a:latin typeface="Tahoma"/>
                <a:cs typeface="Tahoma"/>
              </a:rPr>
              <a:t>si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gethostbyaddr()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0"/>
              </a:spcBef>
              <a:buChar char="•"/>
              <a:tabLst>
                <a:tab pos="208915" algn="l"/>
              </a:tabLst>
            </a:pPr>
            <a:r>
              <a:rPr dirty="0" sz="2000">
                <a:latin typeface="Tahoma"/>
                <a:cs typeface="Tahoma"/>
              </a:rPr>
              <a:t>Alte </a:t>
            </a:r>
            <a:r>
              <a:rPr dirty="0" sz="2000" spc="-5">
                <a:latin typeface="Tahoma"/>
                <a:cs typeface="Tahoma"/>
              </a:rPr>
              <a:t>functii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utile: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uname()– </a:t>
            </a:r>
            <a:r>
              <a:rPr dirty="0" sz="2000" b="1">
                <a:latin typeface="Tahoma"/>
                <a:cs typeface="Tahoma"/>
              </a:rPr>
              <a:t>informatii </a:t>
            </a:r>
            <a:r>
              <a:rPr dirty="0" sz="2000" spc="-5" b="1">
                <a:latin typeface="Tahoma"/>
                <a:cs typeface="Tahoma"/>
              </a:rPr>
              <a:t>privind gazda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curenta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gethostname()– </a:t>
            </a:r>
            <a:r>
              <a:rPr dirty="0" sz="2000" b="1">
                <a:latin typeface="Tahoma"/>
                <a:cs typeface="Tahoma"/>
              </a:rPr>
              <a:t>asemanatoare </a:t>
            </a:r>
            <a:r>
              <a:rPr dirty="0" sz="2000" spc="-5" b="1">
                <a:latin typeface="Tahoma"/>
                <a:cs typeface="Tahoma"/>
              </a:rPr>
              <a:t>cu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uname()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b="1">
                <a:latin typeface="Tahoma"/>
                <a:cs typeface="Tahoma"/>
              </a:rPr>
              <a:t>getservbyname()– </a:t>
            </a:r>
            <a:r>
              <a:rPr dirty="0" sz="2000" spc="-5" b="1">
                <a:latin typeface="Tahoma"/>
                <a:cs typeface="Tahoma"/>
              </a:rPr>
              <a:t>ofera portul unui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serviciu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4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getservbyaddr()– ofera numele unui</a:t>
            </a:r>
            <a:r>
              <a:rPr dirty="0" sz="2000" spc="-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serviciu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asociat la un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port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gethostbyname2()– pentru </a:t>
            </a:r>
            <a:r>
              <a:rPr dirty="0" sz="2000" b="1">
                <a:latin typeface="Tahoma"/>
                <a:cs typeface="Tahoma"/>
              </a:rPr>
              <a:t>adrese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IPv6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getaddrinfo(), getnameinfo()– folosite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nu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doar </a:t>
            </a: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TCP/IP, </a:t>
            </a:r>
            <a:r>
              <a:rPr dirty="0" sz="2000" spc="-5">
                <a:latin typeface="Tahoma"/>
                <a:cs typeface="Tahoma"/>
              </a:rPr>
              <a:t>ci </a:t>
            </a:r>
            <a:r>
              <a:rPr dirty="0" sz="2000">
                <a:latin typeface="Tahoma"/>
                <a:cs typeface="Tahoma"/>
              </a:rPr>
              <a:t>pentru orice </a:t>
            </a:r>
            <a:r>
              <a:rPr dirty="0" sz="2000" spc="-5">
                <a:latin typeface="Tahoma"/>
                <a:cs typeface="Tahoma"/>
              </a:rPr>
              <a:t>domeniu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adrese (standard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POSIX)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2644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DNS|IDN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9402"/>
            <a:ext cx="5916295" cy="3557904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710"/>
              </a:spcBef>
              <a:buSzPct val="96000"/>
              <a:buFont typeface="Tahoma"/>
              <a:buChar char="•"/>
              <a:tabLst>
                <a:tab pos="246379" algn="l"/>
              </a:tabLst>
            </a:pPr>
            <a:r>
              <a:rPr dirty="0" sz="2500" spc="-45" i="1">
                <a:latin typeface="Tahoma"/>
                <a:cs typeface="Tahoma"/>
              </a:rPr>
              <a:t>International </a:t>
            </a:r>
            <a:r>
              <a:rPr dirty="0" sz="2500" spc="-60" i="1">
                <a:latin typeface="Tahoma"/>
                <a:cs typeface="Tahoma"/>
              </a:rPr>
              <a:t>Domain </a:t>
            </a:r>
            <a:r>
              <a:rPr dirty="0" sz="2500" spc="-65" i="1">
                <a:latin typeface="Tahoma"/>
                <a:cs typeface="Tahoma"/>
              </a:rPr>
              <a:t>Names</a:t>
            </a:r>
            <a:r>
              <a:rPr dirty="0" sz="2500" spc="-60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(IDN)</a:t>
            </a:r>
            <a:endParaRPr sz="2500">
              <a:latin typeface="Tahoma"/>
              <a:cs typeface="Tahoma"/>
            </a:endParaRPr>
          </a:p>
          <a:p>
            <a:pPr marL="12700" marR="50165">
              <a:lnSpc>
                <a:spcPts val="3460"/>
              </a:lnSpc>
              <a:spcBef>
                <a:spcPts val="19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Extensie care </a:t>
            </a:r>
            <a:r>
              <a:rPr dirty="0" sz="2400">
                <a:latin typeface="Tahoma"/>
                <a:cs typeface="Tahoma"/>
              </a:rPr>
              <a:t>permite folosirea  </a:t>
            </a:r>
            <a:r>
              <a:rPr dirty="0" sz="2400" spc="-5">
                <a:latin typeface="Tahoma"/>
                <a:cs typeface="Tahoma"/>
              </a:rPr>
              <a:t>caracterelor Unicode </a:t>
            </a:r>
            <a:r>
              <a:rPr dirty="0" sz="2400">
                <a:latin typeface="Tahoma"/>
                <a:cs typeface="Tahoma"/>
              </a:rPr>
              <a:t>in numele de domenii,  nu doar a </a:t>
            </a:r>
            <a:r>
              <a:rPr dirty="0" sz="2400" spc="-5">
                <a:latin typeface="Tahoma"/>
                <a:cs typeface="Tahoma"/>
              </a:rPr>
              <a:t>celor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ASCII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35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Suport </a:t>
            </a:r>
            <a:r>
              <a:rPr dirty="0" sz="2400">
                <a:latin typeface="Tahoma"/>
                <a:cs typeface="Tahoma"/>
              </a:rPr>
              <a:t>pentru internationalizarea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numelor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domenii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Pot fi exploatate </a:t>
            </a:r>
            <a:r>
              <a:rPr dirty="0" sz="2400">
                <a:latin typeface="Tahoma"/>
                <a:cs typeface="Tahoma"/>
              </a:rPr>
              <a:t>pentru atacuri de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tip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500" spc="-45" i="1">
                <a:latin typeface="Tahoma"/>
                <a:cs typeface="Tahoma"/>
              </a:rPr>
              <a:t>phishing (vezi </a:t>
            </a:r>
            <a:r>
              <a:rPr dirty="0" sz="2500" spc="-50" i="1">
                <a:latin typeface="Tahoma"/>
                <a:cs typeface="Tahoma"/>
              </a:rPr>
              <a:t>unul </a:t>
            </a:r>
            <a:r>
              <a:rPr dirty="0" sz="2500" spc="-45" i="1">
                <a:latin typeface="Tahoma"/>
                <a:cs typeface="Tahoma"/>
              </a:rPr>
              <a:t>din cursurile</a:t>
            </a:r>
            <a:r>
              <a:rPr dirty="0" sz="2500" spc="-55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viitoare)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694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DNS|administrare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5762"/>
            <a:ext cx="5628640" cy="26403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65"/>
              </a:spcBef>
            </a:pPr>
            <a:r>
              <a:rPr dirty="0" sz="2400">
                <a:latin typeface="Tahoma"/>
                <a:cs typeface="Tahoma"/>
              </a:rPr>
              <a:t>Radacina </a:t>
            </a:r>
            <a:r>
              <a:rPr dirty="0" sz="2400" spc="-5">
                <a:latin typeface="Tahoma"/>
                <a:cs typeface="Tahoma"/>
              </a:rPr>
              <a:t>DNS este </a:t>
            </a:r>
            <a:r>
              <a:rPr dirty="0" sz="2400">
                <a:latin typeface="Tahoma"/>
                <a:cs typeface="Tahoma"/>
              </a:rPr>
              <a:t>oficial administrata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  </a:t>
            </a:r>
            <a:r>
              <a:rPr dirty="0" sz="2500" spc="-50" i="1">
                <a:latin typeface="Tahoma"/>
                <a:cs typeface="Tahoma"/>
              </a:rPr>
              <a:t>Internet Corporation </a:t>
            </a:r>
            <a:r>
              <a:rPr dirty="0" sz="2500" spc="-45" i="1">
                <a:latin typeface="Tahoma"/>
                <a:cs typeface="Tahoma"/>
              </a:rPr>
              <a:t>for </a:t>
            </a:r>
            <a:r>
              <a:rPr dirty="0" sz="2500" spc="-50" i="1">
                <a:latin typeface="Tahoma"/>
                <a:cs typeface="Tahoma"/>
              </a:rPr>
              <a:t>Assigned </a:t>
            </a:r>
            <a:r>
              <a:rPr dirty="0" sz="2500" spc="-65" i="1">
                <a:latin typeface="Tahoma"/>
                <a:cs typeface="Tahoma"/>
              </a:rPr>
              <a:t>Names  </a:t>
            </a:r>
            <a:r>
              <a:rPr dirty="0" sz="2500" spc="-55" i="1">
                <a:latin typeface="Tahoma"/>
                <a:cs typeface="Tahoma"/>
              </a:rPr>
              <a:t>and </a:t>
            </a:r>
            <a:r>
              <a:rPr dirty="0" sz="2500" spc="-60" i="1">
                <a:latin typeface="Tahoma"/>
                <a:cs typeface="Tahoma"/>
              </a:rPr>
              <a:t>Numbers</a:t>
            </a:r>
            <a:r>
              <a:rPr dirty="0" sz="2500" spc="-25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(ICANN)</a:t>
            </a:r>
            <a:endParaRPr sz="2500">
              <a:latin typeface="Tahoma"/>
              <a:cs typeface="Tahoma"/>
            </a:endParaRPr>
          </a:p>
          <a:p>
            <a:pPr marL="12700" marR="843280">
              <a:lnSpc>
                <a:spcPct val="117600"/>
              </a:lnSpc>
              <a:spcBef>
                <a:spcPts val="50"/>
              </a:spcBef>
            </a:pPr>
            <a:r>
              <a:rPr dirty="0" sz="2400" spc="-5">
                <a:latin typeface="Tahoma"/>
                <a:cs typeface="Tahoma"/>
              </a:rPr>
              <a:t>Exista si </a:t>
            </a:r>
            <a:r>
              <a:rPr dirty="0" sz="2400">
                <a:latin typeface="Tahoma"/>
                <a:cs typeface="Tahoma"/>
              </a:rPr>
              <a:t>alte </a:t>
            </a:r>
            <a:r>
              <a:rPr dirty="0" sz="2400" spc="-5">
                <a:latin typeface="Tahoma"/>
                <a:cs typeface="Tahoma"/>
              </a:rPr>
              <a:t>organizatii care ofera  radacini </a:t>
            </a:r>
            <a:r>
              <a:rPr dirty="0" sz="2400">
                <a:latin typeface="Tahoma"/>
                <a:cs typeface="Tahoma"/>
              </a:rPr>
              <a:t>alternative </a:t>
            </a:r>
            <a:r>
              <a:rPr dirty="0" sz="2400" spc="-25">
                <a:latin typeface="Tahoma"/>
                <a:cs typeface="Tahoma"/>
              </a:rPr>
              <a:t>(</a:t>
            </a:r>
            <a:r>
              <a:rPr dirty="0" sz="2500" spc="-25" i="1">
                <a:latin typeface="Tahoma"/>
                <a:cs typeface="Tahoma"/>
              </a:rPr>
              <a:t>alt </a:t>
            </a:r>
            <a:r>
              <a:rPr dirty="0" sz="2500" spc="-70" i="1">
                <a:latin typeface="Tahoma"/>
                <a:cs typeface="Tahoma"/>
              </a:rPr>
              <a:t>DNS </a:t>
            </a:r>
            <a:r>
              <a:rPr dirty="0" sz="2500" spc="-50" i="1">
                <a:latin typeface="Tahoma"/>
                <a:cs typeface="Tahoma"/>
              </a:rPr>
              <a:t>roots),  </a:t>
            </a:r>
            <a:r>
              <a:rPr dirty="0" sz="2400">
                <a:latin typeface="Tahoma"/>
                <a:cs typeface="Tahoma"/>
              </a:rPr>
              <a:t>precum </a:t>
            </a:r>
            <a:r>
              <a:rPr dirty="0" sz="2400" spc="-5">
                <a:latin typeface="Tahoma"/>
                <a:cs typeface="Tahoma"/>
              </a:rPr>
              <a:t>OpenNIC sau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New.Net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969" y="1028826"/>
            <a:ext cx="109029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DNS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28800"/>
            <a:ext cx="7108825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694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DNS|administrare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6064885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79705">
              <a:lnSpc>
                <a:spcPct val="120100"/>
              </a:lnSpc>
              <a:spcBef>
                <a:spcPts val="95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Rezolvarea adreselor </a:t>
            </a:r>
            <a:r>
              <a:rPr dirty="0" sz="2000" spc="-5">
                <a:latin typeface="Tahoma"/>
                <a:cs typeface="Tahoma"/>
              </a:rPr>
              <a:t>in conditiile </a:t>
            </a:r>
            <a:r>
              <a:rPr dirty="0" sz="2000">
                <a:latin typeface="Tahoma"/>
                <a:cs typeface="Tahoma"/>
              </a:rPr>
              <a:t>in </a:t>
            </a:r>
            <a:r>
              <a:rPr dirty="0" sz="2000" spc="-5">
                <a:latin typeface="Tahoma"/>
                <a:cs typeface="Tahoma"/>
              </a:rPr>
              <a:t>care </a:t>
            </a:r>
            <a:r>
              <a:rPr dirty="0" sz="2000">
                <a:latin typeface="Tahoma"/>
                <a:cs typeface="Tahoma"/>
              </a:rPr>
              <a:t>nu </a:t>
            </a:r>
            <a:r>
              <a:rPr dirty="0" sz="2000" spc="-5">
                <a:latin typeface="Tahoma"/>
                <a:cs typeface="Tahoma"/>
              </a:rPr>
              <a:t>exista  nici </a:t>
            </a:r>
            <a:r>
              <a:rPr dirty="0" sz="2000">
                <a:latin typeface="Tahoma"/>
                <a:cs typeface="Tahoma"/>
              </a:rPr>
              <a:t>o </a:t>
            </a:r>
            <a:r>
              <a:rPr dirty="0" sz="2000" spc="-5">
                <a:latin typeface="Tahoma"/>
                <a:cs typeface="Tahoma"/>
              </a:rPr>
              <a:t>configuratie implicit stabilita, </a:t>
            </a:r>
            <a:r>
              <a:rPr dirty="0" sz="2000">
                <a:latin typeface="Tahoma"/>
                <a:cs typeface="Tahoma"/>
              </a:rPr>
              <a:t>se poate </a:t>
            </a:r>
            <a:r>
              <a:rPr dirty="0" sz="2000" spc="-5">
                <a:latin typeface="Tahoma"/>
                <a:cs typeface="Tahoma"/>
              </a:rPr>
              <a:t>face via  </a:t>
            </a:r>
            <a:r>
              <a:rPr dirty="0" sz="2000">
                <a:latin typeface="Tahoma"/>
                <a:cs typeface="Tahoma"/>
              </a:rPr>
              <a:t>o </a:t>
            </a:r>
            <a:r>
              <a:rPr dirty="0" sz="2000" spc="-5">
                <a:latin typeface="Tahoma"/>
                <a:cs typeface="Tahoma"/>
              </a:rPr>
              <a:t>tehnica </a:t>
            </a:r>
            <a:r>
              <a:rPr dirty="0" sz="2000">
                <a:latin typeface="Tahoma"/>
                <a:cs typeface="Tahoma"/>
              </a:rPr>
              <a:t>numita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ZEROCONF: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Char char="–"/>
              <a:tabLst>
                <a:tab pos="231140" algn="l"/>
                <a:tab pos="2911475" algn="l"/>
              </a:tabLst>
            </a:pPr>
            <a:r>
              <a:rPr dirty="0" sz="2000" spc="-5">
                <a:latin typeface="Tahoma"/>
                <a:cs typeface="Tahoma"/>
              </a:rPr>
              <a:t>Adresare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selfassigned	</a:t>
            </a:r>
            <a:r>
              <a:rPr dirty="0" sz="2100" spc="-50" i="1">
                <a:latin typeface="Tahoma"/>
                <a:cs typeface="Tahoma"/>
              </a:rPr>
              <a:t>addressing):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alocare de adrese </a:t>
            </a:r>
            <a:r>
              <a:rPr dirty="0" sz="2000" spc="-5">
                <a:latin typeface="Tahoma"/>
                <a:cs typeface="Tahoma"/>
              </a:rPr>
              <a:t>IP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gazdelor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Numire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naming): asocierea </a:t>
            </a:r>
            <a:r>
              <a:rPr dirty="0" sz="2100" spc="-55" i="1">
                <a:latin typeface="Tahoma"/>
                <a:cs typeface="Tahoma"/>
              </a:rPr>
              <a:t>de </a:t>
            </a:r>
            <a:r>
              <a:rPr dirty="0" sz="2100" spc="-65" i="1">
                <a:latin typeface="Tahoma"/>
                <a:cs typeface="Tahoma"/>
              </a:rPr>
              <a:t>nume</a:t>
            </a:r>
            <a:r>
              <a:rPr dirty="0" sz="2100" spc="-10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simbolice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5">
                <a:latin typeface="Tahoma"/>
                <a:cs typeface="Tahoma"/>
              </a:rPr>
              <a:t>mDNS </a:t>
            </a:r>
            <a:r>
              <a:rPr dirty="0" sz="2000">
                <a:latin typeface="Tahoma"/>
                <a:cs typeface="Tahoma"/>
              </a:rPr>
              <a:t>– </a:t>
            </a:r>
            <a:r>
              <a:rPr dirty="0" sz="2100" spc="-45" i="1">
                <a:latin typeface="Tahoma"/>
                <a:cs typeface="Tahoma"/>
              </a:rPr>
              <a:t>multicast</a:t>
            </a:r>
            <a:r>
              <a:rPr dirty="0" sz="2100" spc="-50" i="1">
                <a:latin typeface="Tahoma"/>
                <a:cs typeface="Tahoma"/>
              </a:rPr>
              <a:t> </a:t>
            </a:r>
            <a:r>
              <a:rPr dirty="0" sz="2100" spc="-70" i="1">
                <a:latin typeface="Tahoma"/>
                <a:cs typeface="Tahoma"/>
              </a:rPr>
              <a:t>DNS</a:t>
            </a:r>
            <a:endParaRPr sz="2100">
              <a:latin typeface="Tahoma"/>
              <a:cs typeface="Tahoma"/>
            </a:endParaRPr>
          </a:p>
          <a:p>
            <a:pPr marL="12700" marR="5080">
              <a:lnSpc>
                <a:spcPts val="2880"/>
              </a:lnSpc>
              <a:spcBef>
                <a:spcPts val="16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Descoperirea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servicii: </a:t>
            </a:r>
            <a:r>
              <a:rPr dirty="0" sz="2000">
                <a:latin typeface="Tahoma"/>
                <a:cs typeface="Tahoma"/>
              </a:rPr>
              <a:t>gasirea de </a:t>
            </a:r>
            <a:r>
              <a:rPr dirty="0" sz="2000" spc="-5">
                <a:latin typeface="Tahoma"/>
                <a:cs typeface="Tahoma"/>
              </a:rPr>
              <a:t>servicii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retea  </a:t>
            </a:r>
            <a:r>
              <a:rPr dirty="0" sz="2000">
                <a:latin typeface="Tahoma"/>
                <a:cs typeface="Tahoma"/>
              </a:rPr>
              <a:t>in mod automat – </a:t>
            </a:r>
            <a:r>
              <a:rPr dirty="0" sz="2000" spc="-5">
                <a:latin typeface="Tahoma"/>
                <a:cs typeface="Tahoma"/>
              </a:rPr>
              <a:t>vezi </a:t>
            </a:r>
            <a:r>
              <a:rPr dirty="0" sz="2000">
                <a:latin typeface="Tahoma"/>
                <a:cs typeface="Tahoma"/>
              </a:rPr>
              <a:t>si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  <a:hlinkClick r:id="rId5"/>
              </a:rPr>
              <a:t>www.dnssd.org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81406"/>
            <a:ext cx="51301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latin typeface="Tahoma"/>
                <a:cs typeface="Tahoma"/>
              </a:rPr>
              <a:t>Alte protocoale la</a:t>
            </a:r>
            <a:r>
              <a:rPr dirty="0" sz="4000" spc="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nivel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969" y="1091311"/>
            <a:ext cx="62045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aplicatie|elemente</a:t>
            </a:r>
            <a:r>
              <a:rPr dirty="0" sz="4000" spc="-4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generale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617" y="1976371"/>
            <a:ext cx="6358255" cy="353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7640">
              <a:lnSpc>
                <a:spcPct val="120100"/>
              </a:lnSpc>
              <a:spcBef>
                <a:spcPts val="9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Nivelul </a:t>
            </a:r>
            <a:r>
              <a:rPr dirty="0" sz="2400">
                <a:latin typeface="Tahoma"/>
                <a:cs typeface="Tahoma"/>
              </a:rPr>
              <a:t>aplicatie pune la </a:t>
            </a:r>
            <a:r>
              <a:rPr dirty="0" sz="2400" spc="-5">
                <a:latin typeface="Tahoma"/>
                <a:cs typeface="Tahoma"/>
              </a:rPr>
              <a:t>dispozitie </a:t>
            </a:r>
            <a:r>
              <a:rPr dirty="0" sz="2400">
                <a:latin typeface="Tahoma"/>
                <a:cs typeface="Tahoma"/>
              </a:rPr>
              <a:t>o </a:t>
            </a:r>
            <a:r>
              <a:rPr dirty="0" sz="2400" spc="-5">
                <a:latin typeface="Tahoma"/>
                <a:cs typeface="Tahoma"/>
              </a:rPr>
              <a:t>serie </a:t>
            </a:r>
            <a:r>
              <a:rPr dirty="0" sz="2400">
                <a:latin typeface="Tahoma"/>
                <a:cs typeface="Tahoma"/>
              </a:rPr>
              <a:t>de  </a:t>
            </a:r>
            <a:r>
              <a:rPr dirty="0" sz="2400" spc="-5">
                <a:latin typeface="Tahoma"/>
                <a:cs typeface="Tahoma"/>
              </a:rPr>
              <a:t>servicii Internet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standard: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Terminal la </a:t>
            </a:r>
            <a:r>
              <a:rPr dirty="0" sz="2400" spc="-5">
                <a:latin typeface="Tahoma"/>
                <a:cs typeface="Tahoma"/>
              </a:rPr>
              <a:t>distanta (TELNET,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SSH,…)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Posta electronica (SMTP, IMAP,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POP,…)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Transferul de </a:t>
            </a:r>
            <a:r>
              <a:rPr dirty="0" sz="2400" spc="-5">
                <a:latin typeface="Tahoma"/>
                <a:cs typeface="Tahoma"/>
              </a:rPr>
              <a:t>fisiere </a:t>
            </a:r>
            <a:r>
              <a:rPr dirty="0" sz="2400">
                <a:latin typeface="Tahoma"/>
                <a:cs typeface="Tahoma"/>
              </a:rPr>
              <a:t>(TFTP, </a:t>
            </a:r>
            <a:r>
              <a:rPr dirty="0" sz="2400" spc="-5">
                <a:latin typeface="Tahoma"/>
                <a:cs typeface="Tahoma"/>
              </a:rPr>
              <a:t>FTP si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altele)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Accesul </a:t>
            </a:r>
            <a:r>
              <a:rPr dirty="0" sz="2400">
                <a:latin typeface="Tahoma"/>
                <a:cs typeface="Tahoma"/>
              </a:rPr>
              <a:t>la grupurile de </a:t>
            </a:r>
            <a:r>
              <a:rPr dirty="0" sz="2400" spc="-5">
                <a:latin typeface="Tahoma"/>
                <a:cs typeface="Tahoma"/>
              </a:rPr>
              <a:t>stiri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(NNTP)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155">
                <a:latin typeface="Tahoma"/>
                <a:cs typeface="Tahoma"/>
              </a:rPr>
              <a:t>World‐Wide </a:t>
            </a:r>
            <a:r>
              <a:rPr dirty="0" sz="2400">
                <a:latin typeface="Tahoma"/>
                <a:cs typeface="Tahoma"/>
              </a:rPr>
              <a:t>Web</a:t>
            </a:r>
            <a:r>
              <a:rPr dirty="0" sz="2400" spc="1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(HTTP)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Conversatii </a:t>
            </a:r>
            <a:r>
              <a:rPr dirty="0" sz="2400">
                <a:latin typeface="Tahoma"/>
                <a:cs typeface="Tahoma"/>
              </a:rPr>
              <a:t>instantanee (IRC, </a:t>
            </a:r>
            <a:r>
              <a:rPr dirty="0" sz="2400" spc="-5">
                <a:latin typeface="Tahoma"/>
                <a:cs typeface="Tahoma"/>
              </a:rPr>
              <a:t>ICQ,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Jabber,…)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6183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Elemente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generale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6336030" cy="33909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ofera </a:t>
            </a:r>
            <a:r>
              <a:rPr dirty="0" sz="2000" spc="-5">
                <a:latin typeface="Tahoma"/>
                <a:cs typeface="Tahoma"/>
              </a:rPr>
              <a:t>si </a:t>
            </a:r>
            <a:r>
              <a:rPr dirty="0" sz="2000">
                <a:latin typeface="Tahoma"/>
                <a:cs typeface="Tahoma"/>
              </a:rPr>
              <a:t>protocoale pentru </a:t>
            </a:r>
            <a:r>
              <a:rPr dirty="0" sz="2000" spc="-5">
                <a:latin typeface="Tahoma"/>
                <a:cs typeface="Tahoma"/>
              </a:rPr>
              <a:t>rezolvarea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unor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sarcini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sistem </a:t>
            </a: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/etc/services,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/etc/protocols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Sistemul de </a:t>
            </a:r>
            <a:r>
              <a:rPr dirty="0" sz="2000" spc="-5">
                <a:latin typeface="Tahoma"/>
                <a:cs typeface="Tahoma"/>
              </a:rPr>
              <a:t>fisiere in retea NFS </a:t>
            </a:r>
            <a:r>
              <a:rPr dirty="0" sz="2000">
                <a:latin typeface="Tahoma"/>
                <a:cs typeface="Tahoma"/>
              </a:rPr>
              <a:t>– </a:t>
            </a:r>
            <a:r>
              <a:rPr dirty="0" sz="2100" spc="-55" i="1">
                <a:latin typeface="Tahoma"/>
                <a:cs typeface="Tahoma"/>
              </a:rPr>
              <a:t>Network </a:t>
            </a:r>
            <a:r>
              <a:rPr dirty="0" sz="2100" spc="-45" i="1">
                <a:latin typeface="Tahoma"/>
                <a:cs typeface="Tahoma"/>
              </a:rPr>
              <a:t>File</a:t>
            </a:r>
            <a:r>
              <a:rPr dirty="0" sz="2100" spc="-75" i="1">
                <a:latin typeface="Tahoma"/>
                <a:cs typeface="Tahoma"/>
              </a:rPr>
              <a:t> </a:t>
            </a:r>
            <a:r>
              <a:rPr dirty="0" sz="2100" spc="-55" i="1">
                <a:latin typeface="Tahoma"/>
                <a:cs typeface="Tahoma"/>
              </a:rPr>
              <a:t>System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Conectivitate </a:t>
            </a:r>
            <a:r>
              <a:rPr dirty="0" sz="2000" spc="-5">
                <a:latin typeface="Tahoma"/>
                <a:cs typeface="Tahoma"/>
              </a:rPr>
              <a:t>cu </a:t>
            </a:r>
            <a:r>
              <a:rPr dirty="0" sz="2000">
                <a:latin typeface="Tahoma"/>
                <a:cs typeface="Tahoma"/>
              </a:rPr>
              <a:t>alte </a:t>
            </a:r>
            <a:r>
              <a:rPr dirty="0" sz="2000" spc="-5">
                <a:latin typeface="Tahoma"/>
                <a:cs typeface="Tahoma"/>
              </a:rPr>
              <a:t>sisteme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fisiere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 spc="-5">
                <a:latin typeface="Tahoma"/>
                <a:cs typeface="Tahoma"/>
              </a:rPr>
              <a:t>SMB/CIFS </a:t>
            </a:r>
            <a:r>
              <a:rPr dirty="0" sz="2000">
                <a:latin typeface="Tahoma"/>
                <a:cs typeface="Tahoma"/>
              </a:rPr>
              <a:t>– </a:t>
            </a:r>
            <a:r>
              <a:rPr dirty="0" sz="2100" spc="-50" i="1">
                <a:latin typeface="Tahoma"/>
                <a:cs typeface="Tahoma"/>
              </a:rPr>
              <a:t>Server </a:t>
            </a:r>
            <a:r>
              <a:rPr dirty="0" sz="2100" spc="-60" i="1">
                <a:latin typeface="Tahoma"/>
                <a:cs typeface="Tahoma"/>
              </a:rPr>
              <a:t>Message </a:t>
            </a:r>
            <a:r>
              <a:rPr dirty="0" sz="2100" spc="-55" i="1">
                <a:latin typeface="Tahoma"/>
                <a:cs typeface="Tahoma"/>
              </a:rPr>
              <a:t>Block/Common</a:t>
            </a:r>
            <a:r>
              <a:rPr dirty="0" sz="2100" spc="-8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Internet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100" spc="-45" i="1">
                <a:latin typeface="Tahoma"/>
                <a:cs typeface="Tahoma"/>
              </a:rPr>
              <a:t>File</a:t>
            </a:r>
            <a:r>
              <a:rPr dirty="0" sz="2100" spc="-35" i="1">
                <a:latin typeface="Tahoma"/>
                <a:cs typeface="Tahoma"/>
              </a:rPr>
              <a:t> </a:t>
            </a:r>
            <a:r>
              <a:rPr dirty="0" sz="2100" spc="-55" i="1">
                <a:latin typeface="Tahoma"/>
                <a:cs typeface="Tahoma"/>
              </a:rPr>
              <a:t>System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Servicii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imprimanta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>
                <a:latin typeface="Tahoma"/>
                <a:cs typeface="Tahoma"/>
              </a:rPr>
              <a:t>CUPS – </a:t>
            </a:r>
            <a:r>
              <a:rPr dirty="0" sz="2100" spc="-65" i="1">
                <a:latin typeface="Tahoma"/>
                <a:cs typeface="Tahoma"/>
              </a:rPr>
              <a:t>Common </a:t>
            </a:r>
            <a:r>
              <a:rPr dirty="0" sz="2100" spc="-50" i="1">
                <a:latin typeface="Tahoma"/>
                <a:cs typeface="Tahoma"/>
              </a:rPr>
              <a:t>Unix Printing </a:t>
            </a:r>
            <a:r>
              <a:rPr dirty="0" sz="2100" spc="-60" i="1">
                <a:latin typeface="Tahoma"/>
                <a:cs typeface="Tahoma"/>
              </a:rPr>
              <a:t>System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5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Servicii </a:t>
            </a:r>
            <a:r>
              <a:rPr dirty="0" sz="2000">
                <a:latin typeface="Tahoma"/>
                <a:cs typeface="Tahoma"/>
              </a:rPr>
              <a:t>de baze de </a:t>
            </a:r>
            <a:r>
              <a:rPr dirty="0" sz="2000" spc="-5">
                <a:latin typeface="Tahoma"/>
                <a:cs typeface="Tahoma"/>
              </a:rPr>
              <a:t>date: </a:t>
            </a:r>
            <a:r>
              <a:rPr dirty="0" sz="2000">
                <a:latin typeface="Tahoma"/>
                <a:cs typeface="Tahoma"/>
              </a:rPr>
              <a:t>MySQL,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PostgreSQL,..</a:t>
            </a:r>
            <a:r>
              <a:rPr dirty="0" sz="2400" spc="-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769100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Tipuri de protocoale de </a:t>
            </a:r>
            <a:r>
              <a:rPr dirty="0" sz="2400" spc="-5">
                <a:latin typeface="Tahoma"/>
                <a:cs typeface="Tahoma"/>
              </a:rPr>
              <a:t>comunicatie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folosite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Fluxuri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caractere </a:t>
            </a:r>
            <a:r>
              <a:rPr dirty="0" sz="2400">
                <a:latin typeface="Tahoma"/>
                <a:cs typeface="Tahoma"/>
              </a:rPr>
              <a:t>generate de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utilizator</a:t>
            </a:r>
            <a:endParaRPr sz="2400">
              <a:latin typeface="Tahoma"/>
              <a:cs typeface="Tahoma"/>
            </a:endParaRPr>
          </a:p>
          <a:p>
            <a:pPr marL="12700" marR="421640">
              <a:lnSpc>
                <a:spcPct val="120000"/>
              </a:lnSpc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Folosite </a:t>
            </a:r>
            <a:r>
              <a:rPr dirty="0" sz="2400">
                <a:latin typeface="Tahoma"/>
                <a:cs typeface="Tahoma"/>
              </a:rPr>
              <a:t>pentru aplicatii interactive la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distanta  (telnet, </a:t>
            </a:r>
            <a:r>
              <a:rPr dirty="0" sz="2400" spc="-5">
                <a:latin typeface="Tahoma"/>
                <a:cs typeface="Tahoma"/>
              </a:rPr>
              <a:t>rlogin,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IRC,…)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Traficul </a:t>
            </a:r>
            <a:r>
              <a:rPr dirty="0" sz="2400" spc="-10">
                <a:latin typeface="Tahoma"/>
                <a:cs typeface="Tahoma"/>
              </a:rPr>
              <a:t>este </a:t>
            </a:r>
            <a:r>
              <a:rPr dirty="0" sz="2400">
                <a:latin typeface="Tahoma"/>
                <a:cs typeface="Tahoma"/>
              </a:rPr>
              <a:t>in mare </a:t>
            </a:r>
            <a:r>
              <a:rPr dirty="0" sz="2400" spc="-5">
                <a:latin typeface="Tahoma"/>
                <a:cs typeface="Tahoma"/>
              </a:rPr>
              <a:t>măsură compus </a:t>
            </a:r>
            <a:r>
              <a:rPr dirty="0" sz="2400">
                <a:latin typeface="Tahoma"/>
                <a:cs typeface="Tahoma"/>
              </a:rPr>
              <a:t>din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ahoma"/>
                <a:cs typeface="Tahoma"/>
              </a:rPr>
              <a:t>neinterpretate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4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Se </a:t>
            </a:r>
            <a:r>
              <a:rPr dirty="0" sz="2400">
                <a:latin typeface="Tahoma"/>
                <a:cs typeface="Tahoma"/>
              </a:rPr>
              <a:t>pot include </a:t>
            </a:r>
            <a:r>
              <a:rPr dirty="0" sz="2400" spc="-5">
                <a:latin typeface="Tahoma"/>
                <a:cs typeface="Tahoma"/>
              </a:rPr>
              <a:t>secvente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control </a:t>
            </a:r>
            <a:r>
              <a:rPr dirty="0" sz="2400" spc="-25">
                <a:latin typeface="Tahoma"/>
                <a:cs typeface="Tahoma"/>
              </a:rPr>
              <a:t>(</a:t>
            </a:r>
            <a:r>
              <a:rPr dirty="0" sz="2500" spc="-25" i="1">
                <a:latin typeface="Tahoma"/>
                <a:cs typeface="Tahoma"/>
              </a:rPr>
              <a:t>i.e.</a:t>
            </a:r>
            <a:r>
              <a:rPr dirty="0" sz="2500" spc="-135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controlul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5">
                <a:latin typeface="Tahoma"/>
                <a:cs typeface="Tahoma"/>
              </a:rPr>
              <a:t>terminalului, coduri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culoare)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coduri ASCII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871334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Tipuri de protocoale de </a:t>
            </a:r>
            <a:r>
              <a:rPr dirty="0" sz="2400" spc="-5">
                <a:latin typeface="Tahoma"/>
                <a:cs typeface="Tahoma"/>
              </a:rPr>
              <a:t>comunicatie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folosite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Mesaje întrebare/răspuns ASCII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Serverul si clientul vehiculeaza siruri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caractere  care </a:t>
            </a:r>
            <a:r>
              <a:rPr dirty="0" sz="2400">
                <a:latin typeface="Tahoma"/>
                <a:cs typeface="Tahoma"/>
              </a:rPr>
              <a:t>pot </a:t>
            </a:r>
            <a:r>
              <a:rPr dirty="0" sz="2400" spc="-5">
                <a:latin typeface="Tahoma"/>
                <a:cs typeface="Tahoma"/>
              </a:rPr>
              <a:t>fi citite si </a:t>
            </a:r>
            <a:r>
              <a:rPr dirty="0" sz="2400">
                <a:latin typeface="Tahoma"/>
                <a:cs typeface="Tahoma"/>
              </a:rPr>
              <a:t>de utilizatori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umani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(SMTP, FTP, HTTP, XMPP, SIP,…)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Uzual, </a:t>
            </a:r>
            <a:r>
              <a:rPr dirty="0" sz="2400" spc="-5">
                <a:latin typeface="Tahoma"/>
                <a:cs typeface="Tahoma"/>
              </a:rPr>
              <a:t>sunt compuse </a:t>
            </a:r>
            <a:r>
              <a:rPr dirty="0" sz="2400">
                <a:latin typeface="Tahoma"/>
                <a:cs typeface="Tahoma"/>
              </a:rPr>
              <a:t>din linii de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12700" marR="82550">
              <a:lnSpc>
                <a:spcPct val="120000"/>
              </a:lnSpc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Caracterele </a:t>
            </a:r>
            <a:r>
              <a:rPr dirty="0" sz="2400" spc="-5">
                <a:latin typeface="Tahoma"/>
                <a:cs typeface="Tahoma"/>
              </a:rPr>
              <a:t>neafişabile </a:t>
            </a:r>
            <a:r>
              <a:rPr dirty="0" sz="2400">
                <a:latin typeface="Tahoma"/>
                <a:cs typeface="Tahoma"/>
              </a:rPr>
              <a:t>(extinse) pot </a:t>
            </a:r>
            <a:r>
              <a:rPr dirty="0" sz="2400" spc="-5">
                <a:latin typeface="Tahoma"/>
                <a:cs typeface="Tahoma"/>
              </a:rPr>
              <a:t>fi convertite 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cod </a:t>
            </a:r>
            <a:r>
              <a:rPr dirty="0" sz="2400" spc="-10">
                <a:latin typeface="Tahoma"/>
                <a:cs typeface="Tahoma"/>
              </a:rPr>
              <a:t>ASCII </a:t>
            </a:r>
            <a:r>
              <a:rPr dirty="0" sz="2400" spc="-5">
                <a:latin typeface="Tahoma"/>
                <a:cs typeface="Tahoma"/>
              </a:rPr>
              <a:t>standard </a:t>
            </a:r>
            <a:r>
              <a:rPr dirty="0" sz="2400">
                <a:latin typeface="Tahoma"/>
                <a:cs typeface="Tahoma"/>
              </a:rPr>
              <a:t>(7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biti)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336665" cy="31019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Tipuri de protocoale de </a:t>
            </a:r>
            <a:r>
              <a:rPr dirty="0" sz="2400" spc="-5">
                <a:latin typeface="Tahoma"/>
                <a:cs typeface="Tahoma"/>
              </a:rPr>
              <a:t>comunicaţie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folosite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Formate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binare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  <a:spcBef>
                <a:spcPts val="114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Utilizate </a:t>
            </a:r>
            <a:r>
              <a:rPr dirty="0" sz="2400">
                <a:latin typeface="Tahoma"/>
                <a:cs typeface="Tahoma"/>
              </a:rPr>
              <a:t>pentru </a:t>
            </a:r>
            <a:r>
              <a:rPr dirty="0" sz="2400" spc="-5">
                <a:latin typeface="Tahoma"/>
                <a:cs typeface="Tahoma"/>
              </a:rPr>
              <a:t>protocoale </a:t>
            </a:r>
            <a:r>
              <a:rPr dirty="0" sz="2400">
                <a:latin typeface="Tahoma"/>
                <a:cs typeface="Tahoma"/>
              </a:rPr>
              <a:t>de nivel inferior  (TCP/IP, </a:t>
            </a:r>
            <a:r>
              <a:rPr dirty="0" sz="2400" spc="-10">
                <a:latin typeface="Tahoma"/>
                <a:cs typeface="Tahoma"/>
              </a:rPr>
              <a:t>SNMP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500" spc="-55" i="1">
                <a:latin typeface="Tahoma"/>
                <a:cs typeface="Tahoma"/>
              </a:rPr>
              <a:t>Simple </a:t>
            </a:r>
            <a:r>
              <a:rPr dirty="0" sz="2500" spc="-60" i="1">
                <a:latin typeface="Tahoma"/>
                <a:cs typeface="Tahoma"/>
              </a:rPr>
              <a:t>Network Management  </a:t>
            </a:r>
            <a:r>
              <a:rPr dirty="0" sz="2500" spc="-50" i="1">
                <a:latin typeface="Tahoma"/>
                <a:cs typeface="Tahoma"/>
              </a:rPr>
              <a:t>Protocol) </a:t>
            </a:r>
            <a:r>
              <a:rPr dirty="0" sz="2500" spc="-55" i="1">
                <a:latin typeface="Tahoma"/>
                <a:cs typeface="Tahoma"/>
              </a:rPr>
              <a:t>sau de </a:t>
            </a:r>
            <a:r>
              <a:rPr dirty="0" sz="2500" spc="-40" i="1">
                <a:latin typeface="Tahoma"/>
                <a:cs typeface="Tahoma"/>
              </a:rPr>
              <a:t>nivel inalt </a:t>
            </a:r>
            <a:r>
              <a:rPr dirty="0" sz="2500" spc="-55" i="1">
                <a:latin typeface="Tahoma"/>
                <a:cs typeface="Tahoma"/>
              </a:rPr>
              <a:t>(NFS </a:t>
            </a:r>
            <a:r>
              <a:rPr dirty="0" sz="2500" spc="-50" i="1">
                <a:latin typeface="Tahoma"/>
                <a:cs typeface="Tahoma"/>
              </a:rPr>
              <a:t>peste</a:t>
            </a:r>
            <a:r>
              <a:rPr dirty="0" sz="2500" spc="30" i="1">
                <a:latin typeface="Tahoma"/>
                <a:cs typeface="Tahoma"/>
              </a:rPr>
              <a:t> </a:t>
            </a:r>
            <a:r>
              <a:rPr dirty="0" sz="2500" spc="-60" i="1">
                <a:latin typeface="Tahoma"/>
                <a:cs typeface="Tahoma"/>
              </a:rPr>
              <a:t>RPC)</a:t>
            </a:r>
            <a:endParaRPr sz="2500">
              <a:latin typeface="Tahoma"/>
              <a:cs typeface="Tahoma"/>
            </a:endParaRPr>
          </a:p>
          <a:p>
            <a:pPr marL="12700" marR="795020">
              <a:lnSpc>
                <a:spcPct val="116500"/>
              </a:lnSpc>
              <a:spcBef>
                <a:spcPts val="80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Apar probleme la </a:t>
            </a:r>
            <a:r>
              <a:rPr dirty="0" sz="2400" spc="-5">
                <a:latin typeface="Tahoma"/>
                <a:cs typeface="Tahoma"/>
              </a:rPr>
              <a:t>reprezentarea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datelor  </a:t>
            </a:r>
            <a:r>
              <a:rPr dirty="0" sz="2400" spc="-30">
                <a:latin typeface="Tahoma"/>
                <a:cs typeface="Tahoma"/>
              </a:rPr>
              <a:t>(</a:t>
            </a:r>
            <a:r>
              <a:rPr dirty="0" sz="2500" spc="-30" i="1">
                <a:latin typeface="Tahoma"/>
                <a:cs typeface="Tahoma"/>
              </a:rPr>
              <a:t>i.e. </a:t>
            </a:r>
            <a:r>
              <a:rPr dirty="0" sz="2500" spc="-50" i="1">
                <a:latin typeface="Tahoma"/>
                <a:cs typeface="Tahoma"/>
              </a:rPr>
              <a:t>ordinea</a:t>
            </a:r>
            <a:r>
              <a:rPr dirty="0" sz="2500" spc="-70" i="1">
                <a:latin typeface="Tahoma"/>
                <a:cs typeface="Tahoma"/>
              </a:rPr>
              <a:t> </a:t>
            </a:r>
            <a:r>
              <a:rPr dirty="0" sz="2500" spc="-40" i="1">
                <a:latin typeface="Tahoma"/>
                <a:cs typeface="Tahoma"/>
              </a:rPr>
              <a:t>octetilor)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8001"/>
            <a:ext cx="7214870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50" marR="451484" indent="-323850">
              <a:lnSpc>
                <a:spcPct val="100000"/>
              </a:lnSpc>
              <a:spcBef>
                <a:spcPts val="105"/>
              </a:spcBef>
              <a:buChar char="•"/>
              <a:tabLst>
                <a:tab pos="323850" algn="l"/>
              </a:tabLst>
            </a:pPr>
            <a:r>
              <a:rPr dirty="0" sz="3200">
                <a:latin typeface="Tahoma"/>
                <a:cs typeface="Tahoma"/>
              </a:rPr>
              <a:t>Tipuri de protocoale de </a:t>
            </a:r>
            <a:r>
              <a:rPr dirty="0" sz="3200" spc="-5">
                <a:latin typeface="Tahoma"/>
                <a:cs typeface="Tahoma"/>
              </a:rPr>
              <a:t>comunicatie  folosite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40"/>
              </a:lnSpc>
              <a:spcBef>
                <a:spcPts val="894"/>
              </a:spcBef>
            </a:pPr>
            <a:r>
              <a:rPr dirty="0" sz="3200">
                <a:latin typeface="Tahoma"/>
                <a:cs typeface="Tahoma"/>
              </a:rPr>
              <a:t>– </a:t>
            </a:r>
            <a:r>
              <a:rPr dirty="0" sz="3200" spc="-5">
                <a:latin typeface="Tahoma"/>
                <a:cs typeface="Tahoma"/>
              </a:rPr>
              <a:t>Protocoale </a:t>
            </a:r>
            <a:r>
              <a:rPr dirty="0" sz="3350" spc="-80" i="1">
                <a:latin typeface="Tahoma"/>
                <a:cs typeface="Tahoma"/>
              </a:rPr>
              <a:t>adhoc </a:t>
            </a:r>
            <a:r>
              <a:rPr dirty="0" sz="3200" spc="-5">
                <a:latin typeface="Tahoma"/>
                <a:cs typeface="Tahoma"/>
              </a:rPr>
              <a:t>folosite </a:t>
            </a:r>
            <a:r>
              <a:rPr dirty="0" sz="3200">
                <a:latin typeface="Tahoma"/>
                <a:cs typeface="Tahoma"/>
              </a:rPr>
              <a:t>de aplicatiile  (nestandard) </a:t>
            </a:r>
            <a:r>
              <a:rPr dirty="0" sz="3200" spc="-5">
                <a:latin typeface="Tahoma"/>
                <a:cs typeface="Tahoma"/>
              </a:rPr>
              <a:t>scrise </a:t>
            </a:r>
            <a:r>
              <a:rPr dirty="0" sz="3200">
                <a:latin typeface="Tahoma"/>
                <a:cs typeface="Tahoma"/>
              </a:rPr>
              <a:t>de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utilizatori</a:t>
            </a:r>
            <a:endParaRPr sz="3200">
              <a:latin typeface="Tahoma"/>
              <a:cs typeface="Tahoma"/>
            </a:endParaRPr>
          </a:p>
          <a:p>
            <a:pPr marL="323850" marR="1315720" indent="-323850">
              <a:lnSpc>
                <a:spcPct val="100000"/>
              </a:lnSpc>
              <a:spcBef>
                <a:spcPts val="645"/>
              </a:spcBef>
              <a:buChar char="•"/>
              <a:tabLst>
                <a:tab pos="323850" algn="l"/>
              </a:tabLst>
            </a:pPr>
            <a:r>
              <a:rPr dirty="0" sz="3200" spc="-5">
                <a:latin typeface="Tahoma"/>
                <a:cs typeface="Tahoma"/>
              </a:rPr>
              <a:t>Pot </a:t>
            </a:r>
            <a:r>
              <a:rPr dirty="0" sz="3200">
                <a:latin typeface="Tahoma"/>
                <a:cs typeface="Tahoma"/>
              </a:rPr>
              <a:t>adopta unele dintre </a:t>
            </a:r>
            <a:r>
              <a:rPr dirty="0" sz="3200" spc="-5">
                <a:latin typeface="Tahoma"/>
                <a:cs typeface="Tahoma"/>
              </a:rPr>
              <a:t>tipurile  </a:t>
            </a:r>
            <a:r>
              <a:rPr dirty="0" sz="3200">
                <a:latin typeface="Tahoma"/>
                <a:cs typeface="Tahoma"/>
              </a:rPr>
              <a:t>anterioare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226300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Cerinte </a:t>
            </a:r>
            <a:r>
              <a:rPr dirty="0" sz="2400" spc="-5">
                <a:latin typeface="Tahoma"/>
                <a:cs typeface="Tahoma"/>
              </a:rPr>
              <a:t>referitoare </a:t>
            </a:r>
            <a:r>
              <a:rPr dirty="0" sz="2400">
                <a:latin typeface="Tahoma"/>
                <a:cs typeface="Tahoma"/>
              </a:rPr>
              <a:t>la proiectarea unui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Parametri critici: </a:t>
            </a:r>
            <a:r>
              <a:rPr dirty="0" sz="2400">
                <a:latin typeface="Tahoma"/>
                <a:cs typeface="Tahoma"/>
              </a:rPr>
              <a:t>lungimea numelui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comenzilor,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>
                <a:latin typeface="Tahoma"/>
                <a:cs typeface="Tahoma"/>
              </a:rPr>
              <a:t>marimea </a:t>
            </a:r>
            <a:r>
              <a:rPr dirty="0" sz="2500" spc="-180" i="1">
                <a:latin typeface="Tahoma"/>
                <a:cs typeface="Tahoma"/>
              </a:rPr>
              <a:t>buffer‐elor, </a:t>
            </a:r>
            <a:r>
              <a:rPr dirty="0" sz="2500" spc="-55" i="1">
                <a:latin typeface="Tahoma"/>
                <a:cs typeface="Tahoma"/>
              </a:rPr>
              <a:t>modul de</a:t>
            </a:r>
            <a:r>
              <a:rPr dirty="0" sz="2500" spc="75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adresare</a:t>
            </a:r>
            <a:endParaRPr sz="25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5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Definirea operatiilor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permise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400" spc="-35">
                <a:latin typeface="Tahoma"/>
                <a:cs typeface="Tahoma"/>
              </a:rPr>
              <a:t>(</a:t>
            </a:r>
            <a:r>
              <a:rPr dirty="0" sz="2500" spc="-35" i="1">
                <a:latin typeface="Tahoma"/>
                <a:cs typeface="Tahoma"/>
              </a:rPr>
              <a:t>e.g., </a:t>
            </a:r>
            <a:r>
              <a:rPr dirty="0" sz="2500" spc="-50" i="1">
                <a:latin typeface="Tahoma"/>
                <a:cs typeface="Tahoma"/>
              </a:rPr>
              <a:t>creare, </a:t>
            </a:r>
            <a:r>
              <a:rPr dirty="0" sz="2500" spc="-40" i="1">
                <a:latin typeface="Tahoma"/>
                <a:cs typeface="Tahoma"/>
              </a:rPr>
              <a:t>citire, </a:t>
            </a:r>
            <a:r>
              <a:rPr dirty="0" sz="2500" spc="-45" i="1">
                <a:latin typeface="Tahoma"/>
                <a:cs typeface="Tahoma"/>
              </a:rPr>
              <a:t>scriere, </a:t>
            </a:r>
            <a:r>
              <a:rPr dirty="0" sz="2500" spc="-50" i="1">
                <a:latin typeface="Tahoma"/>
                <a:cs typeface="Tahoma"/>
              </a:rPr>
              <a:t>stergere,</a:t>
            </a:r>
            <a:r>
              <a:rPr dirty="0" sz="2500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actualizare)</a:t>
            </a:r>
            <a:endParaRPr sz="25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5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Raportarea erorilor: coduri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eroare, mesaje,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altfel</a:t>
            </a:r>
            <a:endParaRPr sz="2400">
              <a:latin typeface="Tahoma"/>
              <a:cs typeface="Tahoma"/>
            </a:endParaRPr>
          </a:p>
          <a:p>
            <a:pPr marL="12700" marR="376555">
              <a:lnSpc>
                <a:spcPct val="120000"/>
              </a:lnSpc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Formatul mesajelor: sursa, </a:t>
            </a:r>
            <a:r>
              <a:rPr dirty="0" sz="2400">
                <a:latin typeface="Tahoma"/>
                <a:cs typeface="Tahoma"/>
              </a:rPr>
              <a:t>destinatie, parametri,  </a:t>
            </a:r>
            <a:r>
              <a:rPr dirty="0" sz="2400" spc="-5">
                <a:latin typeface="Tahoma"/>
                <a:cs typeface="Tahoma"/>
              </a:rPr>
              <a:t>codificarea datelor, </a:t>
            </a:r>
            <a:r>
              <a:rPr dirty="0" sz="2400">
                <a:latin typeface="Tahoma"/>
                <a:cs typeface="Tahoma"/>
              </a:rPr>
              <a:t>lungime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fixa/variabila,…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930275" indent="-273050">
              <a:lnSpc>
                <a:spcPct val="100000"/>
              </a:lnSpc>
              <a:spcBef>
                <a:spcPts val="595"/>
              </a:spcBef>
              <a:buChar char="•"/>
              <a:tabLst>
                <a:tab pos="931544" algn="l"/>
              </a:tabLst>
            </a:pPr>
            <a:r>
              <a:rPr dirty="0" sz="2800" spc="-10"/>
              <a:t>Scenariul </a:t>
            </a:r>
            <a:r>
              <a:rPr dirty="0" sz="2800"/>
              <a:t>uzual</a:t>
            </a:r>
            <a:endParaRPr sz="2800"/>
          </a:p>
          <a:p>
            <a:pPr marL="1000125" marR="5080" indent="-342900">
              <a:lnSpc>
                <a:spcPts val="3360"/>
              </a:lnSpc>
              <a:spcBef>
                <a:spcPts val="785"/>
              </a:spcBef>
              <a:buChar char="–"/>
              <a:tabLst>
                <a:tab pos="963294" algn="l"/>
              </a:tabLst>
            </a:pPr>
            <a:r>
              <a:rPr dirty="0" sz="2800" spc="-5"/>
              <a:t>Serverul – citeste coduri de operatii </a:t>
            </a:r>
            <a:r>
              <a:rPr dirty="0" sz="2800" spc="-225"/>
              <a:t>(</a:t>
            </a:r>
            <a:r>
              <a:rPr dirty="0" sz="2950" spc="-225" i="1">
                <a:latin typeface="Tahoma"/>
                <a:cs typeface="Tahoma"/>
              </a:rPr>
              <a:t>opcode‐uri)  </a:t>
            </a:r>
            <a:r>
              <a:rPr dirty="0" sz="2950" spc="-55" i="1">
                <a:latin typeface="Tahoma"/>
                <a:cs typeface="Tahoma"/>
              </a:rPr>
              <a:t>şi </a:t>
            </a:r>
            <a:r>
              <a:rPr dirty="0" sz="2800" spc="-5"/>
              <a:t>raportează </a:t>
            </a:r>
            <a:r>
              <a:rPr dirty="0" sz="2800" spc="-10"/>
              <a:t>starea folosind </a:t>
            </a:r>
            <a:r>
              <a:rPr dirty="0" sz="2800" spc="-5"/>
              <a:t>coduri de</a:t>
            </a:r>
            <a:r>
              <a:rPr dirty="0" sz="2800" spc="125"/>
              <a:t> </a:t>
            </a:r>
            <a:r>
              <a:rPr dirty="0" sz="2800" spc="-5"/>
              <a:t>eroare</a:t>
            </a:r>
            <a:endParaRPr sz="2800">
              <a:latin typeface="Tahoma"/>
              <a:cs typeface="Tahoma"/>
            </a:endParaRPr>
          </a:p>
          <a:p>
            <a:pPr marL="962660" indent="-304800">
              <a:lnSpc>
                <a:spcPct val="100000"/>
              </a:lnSpc>
              <a:spcBef>
                <a:spcPts val="560"/>
              </a:spcBef>
              <a:buChar char="–"/>
              <a:tabLst>
                <a:tab pos="963294" algn="l"/>
              </a:tabLst>
            </a:pPr>
            <a:r>
              <a:rPr dirty="0" sz="2800" spc="-10"/>
              <a:t>Clientul </a:t>
            </a:r>
            <a:r>
              <a:rPr dirty="0" sz="2800" spc="-5"/>
              <a:t>– construieste mesaje</a:t>
            </a:r>
            <a:r>
              <a:rPr dirty="0" sz="2800" spc="55"/>
              <a:t> </a:t>
            </a:r>
            <a:r>
              <a:rPr dirty="0" sz="2800" spc="-5"/>
              <a:t>folosind</a:t>
            </a:r>
            <a:endParaRPr sz="2800"/>
          </a:p>
          <a:p>
            <a:pPr marL="657860">
              <a:lnSpc>
                <a:spcPct val="100000"/>
              </a:lnSpc>
              <a:spcBef>
                <a:spcPts val="525"/>
              </a:spcBef>
            </a:pPr>
            <a:r>
              <a:rPr dirty="0" sz="2950" spc="-229" i="1">
                <a:latin typeface="Tahoma"/>
                <a:cs typeface="Tahoma"/>
              </a:rPr>
              <a:t>opcode‐urile</a:t>
            </a:r>
            <a:r>
              <a:rPr dirty="0" sz="2950" spc="-55" i="1">
                <a:latin typeface="Tahoma"/>
                <a:cs typeface="Tahoma"/>
              </a:rPr>
              <a:t> </a:t>
            </a:r>
            <a:r>
              <a:rPr dirty="0" sz="2950" spc="-80" i="1">
                <a:latin typeface="Tahoma"/>
                <a:cs typeface="Tahoma"/>
              </a:rPr>
              <a:t>permise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94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Proiectare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5041"/>
            <a:ext cx="7399020" cy="394207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9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Problema </a:t>
            </a:r>
            <a:r>
              <a:rPr dirty="0" sz="2000">
                <a:latin typeface="Tahoma"/>
                <a:cs typeface="Tahoma"/>
              </a:rPr>
              <a:t>sigurantei </a:t>
            </a:r>
            <a:r>
              <a:rPr dirty="0" sz="2000" spc="-5">
                <a:latin typeface="Tahoma"/>
                <a:cs typeface="Tahoma"/>
              </a:rPr>
              <a:t>comunicarii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(</a:t>
            </a:r>
            <a:r>
              <a:rPr dirty="0" sz="2100" spc="-35" i="1">
                <a:latin typeface="Tahoma"/>
                <a:cs typeface="Tahoma"/>
              </a:rPr>
              <a:t>reliability)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Reteaua poate </a:t>
            </a:r>
            <a:r>
              <a:rPr dirty="0" sz="2000" spc="-5">
                <a:latin typeface="Tahoma"/>
                <a:cs typeface="Tahoma"/>
              </a:rPr>
              <a:t>pierde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mesajele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Abordari: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Posta </a:t>
            </a:r>
            <a:r>
              <a:rPr dirty="0" sz="2000">
                <a:latin typeface="Tahoma"/>
                <a:cs typeface="Tahoma"/>
              </a:rPr>
              <a:t>clasica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(</a:t>
            </a:r>
            <a:r>
              <a:rPr dirty="0" sz="2100" spc="-40" i="1">
                <a:latin typeface="Tahoma"/>
                <a:cs typeface="Tahoma"/>
              </a:rPr>
              <a:t>postoffice)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– nu asteapta nici un </a:t>
            </a:r>
            <a:r>
              <a:rPr dirty="0" sz="2000" spc="-5">
                <a:latin typeface="Tahoma"/>
                <a:cs typeface="Tahoma"/>
              </a:rPr>
              <a:t>fel de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confirmari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85"/>
              </a:spcBef>
              <a:buSzPct val="95238"/>
              <a:buFont typeface="Tahoma"/>
              <a:buChar char="•"/>
              <a:tabLst>
                <a:tab pos="208279" algn="l"/>
              </a:tabLst>
            </a:pPr>
            <a:r>
              <a:rPr dirty="0" sz="2100" spc="-55" i="1">
                <a:latin typeface="Tahoma"/>
                <a:cs typeface="Tahoma"/>
              </a:rPr>
              <a:t>Handshaking – </a:t>
            </a:r>
            <a:r>
              <a:rPr dirty="0" sz="2100" spc="-45" i="1">
                <a:latin typeface="Tahoma"/>
                <a:cs typeface="Tahoma"/>
              </a:rPr>
              <a:t>toate </a:t>
            </a:r>
            <a:r>
              <a:rPr dirty="0" sz="2100" spc="-50" i="1">
                <a:latin typeface="Tahoma"/>
                <a:cs typeface="Tahoma"/>
              </a:rPr>
              <a:t>mesaje </a:t>
            </a:r>
            <a:r>
              <a:rPr dirty="0" sz="2100" spc="-45" i="1">
                <a:latin typeface="Tahoma"/>
                <a:cs typeface="Tahoma"/>
              </a:rPr>
              <a:t>sint</a:t>
            </a:r>
            <a:r>
              <a:rPr dirty="0" sz="2100" spc="-75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confirmate</a:t>
            </a:r>
            <a:endParaRPr sz="2100">
              <a:latin typeface="Tahoma"/>
              <a:cs typeface="Tahoma"/>
            </a:endParaRPr>
          </a:p>
          <a:p>
            <a:pPr marL="208279" marR="5080" indent="-208279">
              <a:lnSpc>
                <a:spcPts val="2400"/>
              </a:lnSpc>
              <a:spcBef>
                <a:spcPts val="54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Cerere/raspuns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request/reply) </a:t>
            </a:r>
            <a:r>
              <a:rPr dirty="0" sz="2100" spc="-55" i="1">
                <a:latin typeface="Tahoma"/>
                <a:cs typeface="Tahoma"/>
              </a:rPr>
              <a:t>– </a:t>
            </a:r>
            <a:r>
              <a:rPr dirty="0" sz="2100" spc="-50" i="1">
                <a:latin typeface="Tahoma"/>
                <a:cs typeface="Tahoma"/>
              </a:rPr>
              <a:t>expeditorul </a:t>
            </a:r>
            <a:r>
              <a:rPr dirty="0" sz="2000">
                <a:latin typeface="Tahoma"/>
                <a:cs typeface="Tahoma"/>
              </a:rPr>
              <a:t>asteapta (un </a:t>
            </a:r>
            <a:r>
              <a:rPr dirty="0" sz="2000" spc="-5">
                <a:latin typeface="Tahoma"/>
                <a:cs typeface="Tahoma"/>
              </a:rPr>
              <a:t>timp)  venirea raspunsului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0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Raspuns </a:t>
            </a:r>
            <a:r>
              <a:rPr dirty="0" sz="2000" spc="-5">
                <a:latin typeface="Tahoma"/>
                <a:cs typeface="Tahoma"/>
              </a:rPr>
              <a:t>confirmat </a:t>
            </a:r>
            <a:r>
              <a:rPr dirty="0" sz="2000" spc="-50">
                <a:latin typeface="Tahoma"/>
                <a:cs typeface="Tahoma"/>
              </a:rPr>
              <a:t>(</a:t>
            </a:r>
            <a:r>
              <a:rPr dirty="0" sz="2100" spc="-50" i="1">
                <a:latin typeface="Tahoma"/>
                <a:cs typeface="Tahoma"/>
              </a:rPr>
              <a:t>acknowledged</a:t>
            </a:r>
            <a:r>
              <a:rPr dirty="0" sz="2100" spc="-12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reply)</a:t>
            </a:r>
            <a:endParaRPr sz="2100">
              <a:latin typeface="Tahoma"/>
              <a:cs typeface="Tahoma"/>
            </a:endParaRPr>
          </a:p>
          <a:p>
            <a:pPr marL="355600" marR="404495" indent="-3429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– se asteapta un raspuns, iar </a:t>
            </a:r>
            <a:r>
              <a:rPr dirty="0" sz="2000" spc="-5">
                <a:latin typeface="Tahoma"/>
                <a:cs typeface="Tahoma"/>
              </a:rPr>
              <a:t>expeditorul </a:t>
            </a:r>
            <a:r>
              <a:rPr dirty="0" sz="2000">
                <a:latin typeface="Tahoma"/>
                <a:cs typeface="Tahoma"/>
              </a:rPr>
              <a:t>raspunsului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asteapta  </a:t>
            </a:r>
            <a:r>
              <a:rPr dirty="0" sz="2000" spc="-5">
                <a:latin typeface="Tahoma"/>
                <a:cs typeface="Tahoma"/>
              </a:rPr>
              <a:t>confirmarea primirii</a:t>
            </a:r>
            <a:r>
              <a:rPr dirty="0" sz="2000">
                <a:latin typeface="Tahoma"/>
                <a:cs typeface="Tahoma"/>
              </a:rPr>
              <a:t> lui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6000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DNS|Tipuri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domenii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9402"/>
            <a:ext cx="7172959" cy="3554729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246379" algn="l"/>
              </a:tabLst>
            </a:pPr>
            <a:r>
              <a:rPr dirty="0" sz="2400" spc="-5" b="1">
                <a:latin typeface="Tahoma"/>
                <a:cs typeface="Tahoma"/>
              </a:rPr>
              <a:t>Primare </a:t>
            </a:r>
            <a:r>
              <a:rPr dirty="0" sz="2400" spc="-50" b="1">
                <a:latin typeface="Tahoma"/>
                <a:cs typeface="Tahoma"/>
              </a:rPr>
              <a:t>(</a:t>
            </a:r>
            <a:r>
              <a:rPr dirty="0" sz="2500" spc="-50" b="1" i="1">
                <a:latin typeface="Tahoma"/>
                <a:cs typeface="Tahoma"/>
              </a:rPr>
              <a:t>Top </a:t>
            </a:r>
            <a:r>
              <a:rPr dirty="0" sz="2500" spc="-60" b="1" i="1">
                <a:latin typeface="Tahoma"/>
                <a:cs typeface="Tahoma"/>
              </a:rPr>
              <a:t>Level </a:t>
            </a:r>
            <a:r>
              <a:rPr dirty="0" sz="2500" spc="-70" b="1" i="1">
                <a:latin typeface="Tahoma"/>
                <a:cs typeface="Tahoma"/>
              </a:rPr>
              <a:t>Domains </a:t>
            </a:r>
            <a:r>
              <a:rPr dirty="0" sz="2500" spc="-65" b="1" i="1">
                <a:latin typeface="Tahoma"/>
                <a:cs typeface="Tahoma"/>
              </a:rPr>
              <a:t>–</a:t>
            </a:r>
            <a:r>
              <a:rPr dirty="0" sz="2500" spc="50" b="1" i="1">
                <a:latin typeface="Tahoma"/>
                <a:cs typeface="Tahoma"/>
              </a:rPr>
              <a:t> </a:t>
            </a:r>
            <a:r>
              <a:rPr dirty="0" sz="2500" spc="-70" b="1" i="1">
                <a:latin typeface="Tahoma"/>
                <a:cs typeface="Tahoma"/>
              </a:rPr>
              <a:t>TLD)</a:t>
            </a:r>
            <a:endParaRPr sz="25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5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Infrastructura: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400">
                <a:latin typeface="Tahoma"/>
                <a:cs typeface="Tahoma"/>
              </a:rPr>
              <a:t>ARPA </a:t>
            </a:r>
            <a:r>
              <a:rPr dirty="0" sz="2400" spc="-50">
                <a:latin typeface="Tahoma"/>
                <a:cs typeface="Tahoma"/>
              </a:rPr>
              <a:t>(</a:t>
            </a:r>
            <a:r>
              <a:rPr dirty="0" sz="2500" spc="-50" i="1">
                <a:latin typeface="Tahoma"/>
                <a:cs typeface="Tahoma"/>
              </a:rPr>
              <a:t>Address </a:t>
            </a:r>
            <a:r>
              <a:rPr dirty="0" sz="2500" spc="-55" i="1">
                <a:latin typeface="Tahoma"/>
                <a:cs typeface="Tahoma"/>
              </a:rPr>
              <a:t>and </a:t>
            </a:r>
            <a:r>
              <a:rPr dirty="0" sz="2500" spc="-50" i="1">
                <a:latin typeface="Tahoma"/>
                <a:cs typeface="Tahoma"/>
              </a:rPr>
              <a:t>Routing </a:t>
            </a:r>
            <a:r>
              <a:rPr dirty="0" sz="2500" spc="-55" i="1">
                <a:latin typeface="Tahoma"/>
                <a:cs typeface="Tahoma"/>
              </a:rPr>
              <a:t>Parameter</a:t>
            </a:r>
            <a:r>
              <a:rPr dirty="0" sz="2500" spc="-35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Area)</a:t>
            </a:r>
            <a:endParaRPr sz="25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45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State </a:t>
            </a:r>
            <a:r>
              <a:rPr dirty="0" sz="2400" spc="-50">
                <a:latin typeface="Tahoma"/>
                <a:cs typeface="Tahoma"/>
              </a:rPr>
              <a:t>(</a:t>
            </a:r>
            <a:r>
              <a:rPr dirty="0" sz="2500" spc="-50" i="1">
                <a:latin typeface="Tahoma"/>
                <a:cs typeface="Tahoma"/>
              </a:rPr>
              <a:t>ccTLD) </a:t>
            </a:r>
            <a:r>
              <a:rPr dirty="0" sz="2500" spc="-55" i="1">
                <a:latin typeface="Tahoma"/>
                <a:cs typeface="Tahoma"/>
              </a:rPr>
              <a:t>– </a:t>
            </a:r>
            <a:r>
              <a:rPr dirty="0" sz="2500" spc="-50" i="1">
                <a:latin typeface="Tahoma"/>
                <a:cs typeface="Tahoma"/>
              </a:rPr>
              <a:t>coduri </a:t>
            </a:r>
            <a:r>
              <a:rPr dirty="0" sz="2500" spc="-55" i="1">
                <a:latin typeface="Tahoma"/>
                <a:cs typeface="Tahoma"/>
              </a:rPr>
              <a:t>de </a:t>
            </a:r>
            <a:r>
              <a:rPr dirty="0" sz="2500" spc="-50" i="1">
                <a:latin typeface="Tahoma"/>
                <a:cs typeface="Tahoma"/>
              </a:rPr>
              <a:t>state: </a:t>
            </a:r>
            <a:r>
              <a:rPr dirty="0" sz="2500" spc="-35" i="1">
                <a:latin typeface="Tahoma"/>
                <a:cs typeface="Tahoma"/>
              </a:rPr>
              <a:t>.fr, </a:t>
            </a:r>
            <a:r>
              <a:rPr dirty="0" sz="2500" spc="-40" i="1">
                <a:latin typeface="Tahoma"/>
                <a:cs typeface="Tahoma"/>
              </a:rPr>
              <a:t>.jp, .ro,</a:t>
            </a:r>
            <a:r>
              <a:rPr dirty="0" sz="2500" spc="60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.tv,…</a:t>
            </a:r>
            <a:endParaRPr sz="25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5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Generice: </a:t>
            </a:r>
            <a:r>
              <a:rPr dirty="0" sz="2400">
                <a:latin typeface="Tahoma"/>
                <a:cs typeface="Tahoma"/>
              </a:rPr>
              <a:t>.biz, .com, .info, .name, .net, .org,</a:t>
            </a:r>
            <a:r>
              <a:rPr dirty="0" sz="2400" spc="-1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.pro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Sponsorizate: </a:t>
            </a:r>
            <a:r>
              <a:rPr dirty="0" sz="2400">
                <a:latin typeface="Tahoma"/>
                <a:cs typeface="Tahoma"/>
              </a:rPr>
              <a:t>.aero, .edu, .gov, .int, .jobs, .mil,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.tel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Rezervate: .example, .invalid, .localhost,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.test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105">
                <a:latin typeface="Tahoma"/>
                <a:cs typeface="Tahoma"/>
              </a:rPr>
              <a:t>Pseudo‐domenii: </a:t>
            </a:r>
            <a:r>
              <a:rPr dirty="0" sz="2400">
                <a:latin typeface="Tahoma"/>
                <a:cs typeface="Tahoma"/>
              </a:rPr>
              <a:t>.bitnet, .local, .root, .uucp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6418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Accesul la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terminal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388859" cy="30289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Serviciu “antic” standard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Folosit </a:t>
            </a:r>
            <a:r>
              <a:rPr dirty="0" sz="2400">
                <a:latin typeface="Tahoma"/>
                <a:cs typeface="Tahoma"/>
              </a:rPr>
              <a:t>prin </a:t>
            </a:r>
            <a:r>
              <a:rPr dirty="0" sz="2400" spc="-5">
                <a:latin typeface="Tahoma"/>
                <a:cs typeface="Tahoma"/>
              </a:rPr>
              <a:t>comenzi precum </a:t>
            </a:r>
            <a:r>
              <a:rPr dirty="0" sz="2400" spc="-5" b="1">
                <a:latin typeface="Tahoma"/>
                <a:cs typeface="Tahoma"/>
              </a:rPr>
              <a:t>rlogin, telnet,</a:t>
            </a:r>
            <a:r>
              <a:rPr dirty="0" sz="2400" spc="5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ssh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ahoma"/>
                <a:cs typeface="Tahoma"/>
              </a:rPr>
              <a:t>(varianta </a:t>
            </a:r>
            <a:r>
              <a:rPr dirty="0" sz="2400" spc="-5">
                <a:latin typeface="Tahoma"/>
                <a:cs typeface="Tahoma"/>
              </a:rPr>
              <a:t>securizata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telnet)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Utilizeaza </a:t>
            </a:r>
            <a:r>
              <a:rPr dirty="0" sz="2400">
                <a:latin typeface="Tahoma"/>
                <a:cs typeface="Tahoma"/>
              </a:rPr>
              <a:t>modelul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client/server: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Clientul – interactioneaza </a:t>
            </a:r>
            <a:r>
              <a:rPr dirty="0" sz="2400" spc="-5">
                <a:latin typeface="Tahoma"/>
                <a:cs typeface="Tahoma"/>
              </a:rPr>
              <a:t>cu </a:t>
            </a:r>
            <a:r>
              <a:rPr dirty="0" sz="2400">
                <a:latin typeface="Tahoma"/>
                <a:cs typeface="Tahoma"/>
              </a:rPr>
              <a:t>utilizatorul (via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interfata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text)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4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Serverul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furnizeaza </a:t>
            </a:r>
            <a:r>
              <a:rPr dirty="0" sz="2400">
                <a:latin typeface="Tahoma"/>
                <a:cs typeface="Tahoma"/>
              </a:rPr>
              <a:t>acces la un </a:t>
            </a:r>
            <a:r>
              <a:rPr dirty="0" sz="2500" spc="-45" i="1">
                <a:latin typeface="Tahoma"/>
                <a:cs typeface="Tahoma"/>
              </a:rPr>
              <a:t>shell </a:t>
            </a:r>
            <a:r>
              <a:rPr dirty="0" sz="2500" spc="-40" i="1">
                <a:latin typeface="Tahoma"/>
                <a:cs typeface="Tahoma"/>
              </a:rPr>
              <a:t>(e.g.,</a:t>
            </a:r>
            <a:r>
              <a:rPr dirty="0" sz="2500" spc="-65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bash)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6418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Accesul la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terminal</a:t>
            </a:r>
          </a:p>
        </p:txBody>
      </p:sp>
      <p:sp>
        <p:nvSpPr>
          <p:cNvPr id="7" name="object 7"/>
          <p:cNvSpPr/>
          <p:nvPr/>
        </p:nvSpPr>
        <p:spPr>
          <a:xfrm>
            <a:off x="1739520" y="2057400"/>
            <a:ext cx="5773002" cy="3715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71628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Accesul la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terminal|probleme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6651625" cy="39281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Initializarea </a:t>
            </a:r>
            <a:r>
              <a:rPr dirty="0" sz="2000">
                <a:latin typeface="Tahoma"/>
                <a:cs typeface="Tahoma"/>
              </a:rPr>
              <a:t>&amp;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autentificarea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Cum </a:t>
            </a:r>
            <a:r>
              <a:rPr dirty="0" sz="2000" spc="-5">
                <a:latin typeface="Tahoma"/>
                <a:cs typeface="Tahoma"/>
              </a:rPr>
              <a:t>identificam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clientul?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Cum </a:t>
            </a:r>
            <a:r>
              <a:rPr dirty="0" sz="2000">
                <a:latin typeface="Tahoma"/>
                <a:cs typeface="Tahoma"/>
              </a:rPr>
              <a:t>ştim că </a:t>
            </a:r>
            <a:r>
              <a:rPr dirty="0" sz="2000" spc="-5">
                <a:latin typeface="Tahoma"/>
                <a:cs typeface="Tahoma"/>
              </a:rPr>
              <a:t>serverul </a:t>
            </a:r>
            <a:r>
              <a:rPr dirty="0" sz="2000">
                <a:latin typeface="Tahoma"/>
                <a:cs typeface="Tahoma"/>
              </a:rPr>
              <a:t>este </a:t>
            </a:r>
            <a:r>
              <a:rPr dirty="0" sz="2000" spc="-5">
                <a:latin typeface="Tahoma"/>
                <a:cs typeface="Tahoma"/>
              </a:rPr>
              <a:t>unul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oficial?</a:t>
            </a:r>
            <a:endParaRPr sz="2000">
              <a:latin typeface="Tahoma"/>
              <a:cs typeface="Tahoma"/>
            </a:endParaRPr>
          </a:p>
          <a:p>
            <a:pPr marL="12700" marR="2836545">
              <a:lnSpc>
                <a:spcPct val="120000"/>
              </a:lnSpc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Procesarea caracterelor speciale  </a:t>
            </a:r>
            <a:r>
              <a:rPr dirty="0" sz="2000">
                <a:latin typeface="Tahoma"/>
                <a:cs typeface="Tahoma"/>
              </a:rPr>
              <a:t>(inclusiv </a:t>
            </a:r>
            <a:r>
              <a:rPr dirty="0" sz="2000" spc="-5">
                <a:latin typeface="Tahoma"/>
                <a:cs typeface="Tahoma"/>
              </a:rPr>
              <a:t>sfîrşitul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linie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EOL)</a:t>
            </a:r>
            <a:endParaRPr sz="2000">
              <a:latin typeface="Tahoma"/>
              <a:cs typeface="Tahoma"/>
            </a:endParaRPr>
          </a:p>
          <a:p>
            <a:pPr marL="208915" marR="5080" indent="-208915">
              <a:lnSpc>
                <a:spcPts val="2400"/>
              </a:lnSpc>
              <a:spcBef>
                <a:spcPts val="565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Cine procesează </a:t>
            </a:r>
            <a:r>
              <a:rPr dirty="0" sz="2000">
                <a:latin typeface="Tahoma"/>
                <a:cs typeface="Tahoma"/>
              </a:rPr>
              <a:t>acţiuni </a:t>
            </a:r>
            <a:r>
              <a:rPr dirty="0" sz="2000" spc="-5">
                <a:latin typeface="Tahoma"/>
                <a:cs typeface="Tahoma"/>
              </a:rPr>
              <a:t>precum editarea liniei, </a:t>
            </a:r>
            <a:r>
              <a:rPr dirty="0" sz="2000" spc="5">
                <a:latin typeface="Tahoma"/>
                <a:cs typeface="Tahoma"/>
              </a:rPr>
              <a:t>afişarea  </a:t>
            </a:r>
            <a:r>
              <a:rPr dirty="0" sz="2000" spc="-5">
                <a:latin typeface="Tahoma"/>
                <a:cs typeface="Tahoma"/>
              </a:rPr>
              <a:t>caracterelor tastate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echoing), </a:t>
            </a:r>
            <a:r>
              <a:rPr dirty="0" sz="2000">
                <a:latin typeface="Tahoma"/>
                <a:cs typeface="Tahoma"/>
              </a:rPr>
              <a:t>suspendarea </a:t>
            </a:r>
            <a:r>
              <a:rPr dirty="0" sz="2000" spc="-5">
                <a:latin typeface="Tahoma"/>
                <a:cs typeface="Tahoma"/>
              </a:rPr>
              <a:t>terminalului  </a:t>
            </a:r>
            <a:r>
              <a:rPr dirty="0" sz="2000">
                <a:latin typeface="Tahoma"/>
                <a:cs typeface="Tahoma"/>
              </a:rPr>
              <a:t>(CTRL+S)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etc.?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0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Modul de </a:t>
            </a:r>
            <a:r>
              <a:rPr dirty="0" sz="2000" spc="-5">
                <a:latin typeface="Tahoma"/>
                <a:cs typeface="Tahoma"/>
              </a:rPr>
              <a:t>comunicare </a:t>
            </a:r>
            <a:r>
              <a:rPr dirty="0" sz="2000">
                <a:latin typeface="Tahoma"/>
                <a:cs typeface="Tahoma"/>
              </a:rPr>
              <a:t>intre </a:t>
            </a:r>
            <a:r>
              <a:rPr dirty="0" sz="2000" spc="-5">
                <a:latin typeface="Tahoma"/>
                <a:cs typeface="Tahoma"/>
              </a:rPr>
              <a:t>client </a:t>
            </a:r>
            <a:r>
              <a:rPr dirty="0" sz="2000">
                <a:latin typeface="Tahoma"/>
                <a:cs typeface="Tahoma"/>
              </a:rPr>
              <a:t>si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Intreruperi din </a:t>
            </a:r>
            <a:r>
              <a:rPr dirty="0" sz="2000">
                <a:latin typeface="Tahoma"/>
                <a:cs typeface="Tahoma"/>
              </a:rPr>
              <a:t>partea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utilizatorului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Controlul dimensiunii </a:t>
            </a:r>
            <a:r>
              <a:rPr dirty="0" sz="2000" spc="-5">
                <a:latin typeface="Tahoma"/>
                <a:cs typeface="Tahoma"/>
              </a:rPr>
              <a:t>ferestrei de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afisare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62357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Accesul la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terminal|rlogin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331075" cy="31349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Protocol simplu </a:t>
            </a:r>
            <a:r>
              <a:rPr dirty="0" sz="2000">
                <a:latin typeface="Tahoma"/>
                <a:cs typeface="Tahoma"/>
              </a:rPr>
              <a:t>de acces la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distanta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0"/>
              </a:spcBef>
              <a:buChar char="•"/>
              <a:tabLst>
                <a:tab pos="208915" algn="l"/>
              </a:tabLst>
            </a:pPr>
            <a:r>
              <a:rPr dirty="0" sz="2000">
                <a:latin typeface="Tahoma"/>
                <a:cs typeface="Tahoma"/>
              </a:rPr>
              <a:t>Utilizat </a:t>
            </a:r>
            <a:r>
              <a:rPr dirty="0" sz="2000" spc="-5">
                <a:latin typeface="Tahoma"/>
                <a:cs typeface="Tahoma"/>
              </a:rPr>
              <a:t>exclusiv intre </a:t>
            </a:r>
            <a:r>
              <a:rPr dirty="0" sz="2000">
                <a:latin typeface="Tahoma"/>
                <a:cs typeface="Tahoma"/>
              </a:rPr>
              <a:t>masini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UNIX</a:t>
            </a:r>
            <a:endParaRPr sz="2000">
              <a:latin typeface="Tahoma"/>
              <a:cs typeface="Tahoma"/>
            </a:endParaRPr>
          </a:p>
          <a:p>
            <a:pPr marL="208279" marR="461009" indent="-208279">
              <a:lnSpc>
                <a:spcPts val="2400"/>
              </a:lnSpc>
              <a:spcBef>
                <a:spcPts val="56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Autentificarea se face prin </a:t>
            </a:r>
            <a:r>
              <a:rPr dirty="0" sz="2000">
                <a:latin typeface="Tahoma"/>
                <a:cs typeface="Tahoma"/>
              </a:rPr>
              <a:t>apelarea la gazde </a:t>
            </a:r>
            <a:r>
              <a:rPr dirty="0" sz="2000" spc="-5">
                <a:latin typeface="Tahoma"/>
                <a:cs typeface="Tahoma"/>
              </a:rPr>
              <a:t>“de incredere”  </a:t>
            </a:r>
            <a:r>
              <a:rPr dirty="0" sz="2000" spc="-40">
                <a:latin typeface="Tahoma"/>
                <a:cs typeface="Tahoma"/>
              </a:rPr>
              <a:t>(“</a:t>
            </a:r>
            <a:r>
              <a:rPr dirty="0" sz="2100" spc="-40" i="1">
                <a:latin typeface="Tahoma"/>
                <a:cs typeface="Tahoma"/>
              </a:rPr>
              <a:t>trusted”</a:t>
            </a:r>
            <a:r>
              <a:rPr dirty="0" sz="2100" spc="-70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hosts)</a:t>
            </a:r>
            <a:endParaRPr sz="21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Tahoma"/>
                <a:cs typeface="Tahoma"/>
              </a:rPr>
              <a:t>– Nu </a:t>
            </a: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solicita parole in </a:t>
            </a:r>
            <a:r>
              <a:rPr dirty="0" sz="2000" spc="-5">
                <a:latin typeface="Tahoma"/>
                <a:cs typeface="Tahoma"/>
              </a:rPr>
              <a:t>cazul </a:t>
            </a:r>
            <a:r>
              <a:rPr dirty="0" sz="2000">
                <a:latin typeface="Tahoma"/>
                <a:cs typeface="Tahoma"/>
              </a:rPr>
              <a:t>in care </a:t>
            </a:r>
            <a:r>
              <a:rPr dirty="0" sz="2000" spc="-5">
                <a:latin typeface="Tahoma"/>
                <a:cs typeface="Tahoma"/>
              </a:rPr>
              <a:t>clientul utilizeaza </a:t>
            </a:r>
            <a:r>
              <a:rPr dirty="0" sz="2000">
                <a:latin typeface="Tahoma"/>
                <a:cs typeface="Tahoma"/>
              </a:rPr>
              <a:t>porturi &lt;  </a:t>
            </a:r>
            <a:r>
              <a:rPr dirty="0" sz="2000" spc="-5">
                <a:latin typeface="Tahoma"/>
                <a:cs typeface="Tahoma"/>
              </a:rPr>
              <a:t>1024 </a:t>
            </a:r>
            <a:r>
              <a:rPr dirty="0" sz="2000">
                <a:latin typeface="Tahoma"/>
                <a:cs typeface="Tahoma"/>
              </a:rPr>
              <a:t>sau adresa </a:t>
            </a:r>
            <a:r>
              <a:rPr dirty="0" sz="2000" spc="-5">
                <a:latin typeface="Tahoma"/>
                <a:cs typeface="Tahoma"/>
              </a:rPr>
              <a:t>clientului </a:t>
            </a:r>
            <a:r>
              <a:rPr dirty="0" sz="2000">
                <a:latin typeface="Tahoma"/>
                <a:cs typeface="Tahoma"/>
              </a:rPr>
              <a:t>se gaseste in </a:t>
            </a:r>
            <a:r>
              <a:rPr dirty="0" sz="2000" spc="-5">
                <a:latin typeface="Tahoma"/>
                <a:cs typeface="Tahoma"/>
              </a:rPr>
              <a:t>fisierul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.rlogin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84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Serverul </a:t>
            </a:r>
            <a:r>
              <a:rPr dirty="0" sz="2000">
                <a:latin typeface="Tahoma"/>
                <a:cs typeface="Tahoma"/>
              </a:rPr>
              <a:t>e </a:t>
            </a:r>
            <a:r>
              <a:rPr dirty="0" sz="2000" spc="-5">
                <a:latin typeface="Tahoma"/>
                <a:cs typeface="Tahoma"/>
              </a:rPr>
              <a:t>responsabil </a:t>
            </a:r>
            <a:r>
              <a:rPr dirty="0" sz="2000">
                <a:latin typeface="Tahoma"/>
                <a:cs typeface="Tahoma"/>
              </a:rPr>
              <a:t>pentru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100" spc="-55" i="1">
                <a:latin typeface="Tahoma"/>
                <a:cs typeface="Tahoma"/>
              </a:rPr>
              <a:t>echoing</a:t>
            </a:r>
            <a:endParaRPr sz="2100">
              <a:latin typeface="Tahoma"/>
              <a:cs typeface="Tahoma"/>
            </a:endParaRPr>
          </a:p>
          <a:p>
            <a:pPr marL="208279" marR="261620" indent="-208279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Caracterele </a:t>
            </a:r>
            <a:r>
              <a:rPr dirty="0" sz="2000">
                <a:latin typeface="Tahoma"/>
                <a:cs typeface="Tahoma"/>
              </a:rPr>
              <a:t>speciale (0x02, 0x10, 0x12, 0x80) sunt </a:t>
            </a:r>
            <a:r>
              <a:rPr dirty="0" sz="2000" spc="-5">
                <a:latin typeface="Tahoma"/>
                <a:cs typeface="Tahoma"/>
              </a:rPr>
              <a:t>trimise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  segmente </a:t>
            </a:r>
            <a:r>
              <a:rPr dirty="0" sz="2000">
                <a:latin typeface="Tahoma"/>
                <a:cs typeface="Tahoma"/>
              </a:rPr>
              <a:t>TCP </a:t>
            </a:r>
            <a:r>
              <a:rPr dirty="0" sz="2000" spc="-5">
                <a:latin typeface="Tahoma"/>
                <a:cs typeface="Tahoma"/>
              </a:rPr>
              <a:t>urgente </a:t>
            </a:r>
            <a:r>
              <a:rPr dirty="0" sz="2000">
                <a:latin typeface="Tahoma"/>
                <a:cs typeface="Tahoma"/>
              </a:rPr>
              <a:t>(se </a:t>
            </a:r>
            <a:r>
              <a:rPr dirty="0" sz="2000" spc="-5">
                <a:latin typeface="Tahoma"/>
                <a:cs typeface="Tahoma"/>
              </a:rPr>
              <a:t>foloseste </a:t>
            </a:r>
            <a:r>
              <a:rPr dirty="0" sz="2000">
                <a:latin typeface="Tahoma"/>
                <a:cs typeface="Tahoma"/>
              </a:rPr>
              <a:t>URG, </a:t>
            </a:r>
            <a:r>
              <a:rPr dirty="0" sz="2000" spc="-5">
                <a:latin typeface="Tahoma"/>
                <a:cs typeface="Tahoma"/>
              </a:rPr>
              <a:t>prin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OOB)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62560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Accesul la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terminal|telnet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526655" cy="38061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Protocol complex </a:t>
            </a:r>
            <a:r>
              <a:rPr dirty="0" sz="2000">
                <a:latin typeface="Tahoma"/>
                <a:cs typeface="Tahoma"/>
              </a:rPr>
              <a:t>de acces la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distanta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Font typeface="Tahoma"/>
              <a:buChar char="•"/>
              <a:tabLst>
                <a:tab pos="208279" algn="l"/>
              </a:tabLst>
            </a:pPr>
            <a:r>
              <a:rPr dirty="0" sz="2000" spc="-5" b="1">
                <a:latin typeface="Tahoma"/>
                <a:cs typeface="Tahoma"/>
              </a:rPr>
              <a:t>RFC</a:t>
            </a:r>
            <a:r>
              <a:rPr dirty="0" sz="2000" spc="-1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854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Utilizat indiferent </a:t>
            </a:r>
            <a:r>
              <a:rPr dirty="0" sz="2000" spc="-5">
                <a:latin typeface="Tahoma"/>
                <a:cs typeface="Tahoma"/>
              </a:rPr>
              <a:t>de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platforma</a:t>
            </a:r>
            <a:endParaRPr sz="2000">
              <a:latin typeface="Tahoma"/>
              <a:cs typeface="Tahoma"/>
            </a:endParaRPr>
          </a:p>
          <a:p>
            <a:pPr marL="208279" marR="531495" indent="-208279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Ofera </a:t>
            </a:r>
            <a:r>
              <a:rPr dirty="0" sz="2000">
                <a:latin typeface="Tahoma"/>
                <a:cs typeface="Tahoma"/>
              </a:rPr>
              <a:t>optiuni </a:t>
            </a:r>
            <a:r>
              <a:rPr dirty="0" sz="2000" spc="-5">
                <a:latin typeface="Tahoma"/>
                <a:cs typeface="Tahoma"/>
              </a:rPr>
              <a:t>numeroase </a:t>
            </a:r>
            <a:r>
              <a:rPr dirty="0" sz="2000">
                <a:latin typeface="Tahoma"/>
                <a:cs typeface="Tahoma"/>
              </a:rPr>
              <a:t>pentru </a:t>
            </a:r>
            <a:r>
              <a:rPr dirty="0" sz="2000" spc="-5">
                <a:latin typeface="Tahoma"/>
                <a:cs typeface="Tahoma"/>
              </a:rPr>
              <a:t>compatibilitate cu terminale  vechi </a:t>
            </a:r>
            <a:r>
              <a:rPr dirty="0" sz="2000">
                <a:latin typeface="Tahoma"/>
                <a:cs typeface="Tahoma"/>
              </a:rPr>
              <a:t>(dumb, </a:t>
            </a:r>
            <a:r>
              <a:rPr dirty="0" sz="2000" spc="-5">
                <a:latin typeface="Tahoma"/>
                <a:cs typeface="Tahoma"/>
              </a:rPr>
              <a:t>vt52,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vt100,…)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ts val="2350"/>
              </a:lnSpc>
              <a:spcBef>
                <a:spcPts val="484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Poate </a:t>
            </a:r>
            <a:r>
              <a:rPr dirty="0" sz="2000" spc="-5">
                <a:latin typeface="Tahoma"/>
                <a:cs typeface="Tahoma"/>
              </a:rPr>
              <a:t>fi utilizat drept client </a:t>
            </a:r>
            <a:r>
              <a:rPr dirty="0" sz="2000">
                <a:latin typeface="Tahoma"/>
                <a:cs typeface="Tahoma"/>
              </a:rPr>
              <a:t>generic </a:t>
            </a: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a se </a:t>
            </a:r>
            <a:r>
              <a:rPr dirty="0" sz="2000" spc="-5">
                <a:latin typeface="Tahoma"/>
                <a:cs typeface="Tahoma"/>
              </a:rPr>
              <a:t>conecta </a:t>
            </a:r>
            <a:r>
              <a:rPr dirty="0" sz="2000">
                <a:latin typeface="Tahoma"/>
                <a:cs typeface="Tahoma"/>
              </a:rPr>
              <a:t>la</a:t>
            </a:r>
            <a:r>
              <a:rPr dirty="0" sz="2000" spc="-5">
                <a:latin typeface="Tahoma"/>
                <a:cs typeface="Tahoma"/>
              </a:rPr>
              <a:t> servicii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ts val="2470"/>
              </a:lnSpc>
            </a:pPr>
            <a:r>
              <a:rPr dirty="0" sz="2100" spc="-50" i="1">
                <a:latin typeface="Tahoma"/>
                <a:cs typeface="Tahoma"/>
              </a:rPr>
              <a:t>nonlogin</a:t>
            </a:r>
            <a:endParaRPr sz="2100">
              <a:latin typeface="Tahoma"/>
              <a:cs typeface="Tahoma"/>
            </a:endParaRPr>
          </a:p>
          <a:p>
            <a:pPr marL="208279" marR="203835" indent="-208279">
              <a:lnSpc>
                <a:spcPts val="2400"/>
              </a:lnSpc>
              <a:spcBef>
                <a:spcPts val="54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Autentificarea clientilor </a:t>
            </a:r>
            <a:r>
              <a:rPr dirty="0" sz="2000">
                <a:latin typeface="Tahoma"/>
                <a:cs typeface="Tahoma"/>
              </a:rPr>
              <a:t>nu se </a:t>
            </a:r>
            <a:r>
              <a:rPr dirty="0" sz="2000" spc="-5">
                <a:latin typeface="Tahoma"/>
                <a:cs typeface="Tahoma"/>
              </a:rPr>
              <a:t>face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catre protocol, ci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catre  aplicatie </a:t>
            </a:r>
            <a:r>
              <a:rPr dirty="0" sz="2000" spc="-35">
                <a:latin typeface="Tahoma"/>
                <a:cs typeface="Tahoma"/>
              </a:rPr>
              <a:t>(</a:t>
            </a:r>
            <a:r>
              <a:rPr dirty="0" sz="2100" spc="-35" i="1">
                <a:latin typeface="Tahoma"/>
                <a:cs typeface="Tahoma"/>
              </a:rPr>
              <a:t>e.g.,</a:t>
            </a:r>
            <a:r>
              <a:rPr dirty="0" sz="2100" spc="-75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getty)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ts val="2510"/>
              </a:lnSpc>
              <a:spcBef>
                <a:spcPts val="30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Clientul </a:t>
            </a:r>
            <a:r>
              <a:rPr dirty="0" sz="2000">
                <a:latin typeface="Tahoma"/>
                <a:cs typeface="Tahoma"/>
              </a:rPr>
              <a:t>se poate ocupa de </a:t>
            </a:r>
            <a:r>
              <a:rPr dirty="0" sz="2100" spc="-50" i="1">
                <a:latin typeface="Tahoma"/>
                <a:cs typeface="Tahoma"/>
              </a:rPr>
              <a:t>echoing, </a:t>
            </a:r>
            <a:r>
              <a:rPr dirty="0" sz="2000" spc="-5">
                <a:latin typeface="Tahoma"/>
                <a:cs typeface="Tahoma"/>
              </a:rPr>
              <a:t>editarea liniilor etc.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dirty="0" sz="2000" spc="-5" b="1">
                <a:latin typeface="Tahoma"/>
                <a:cs typeface="Tahoma"/>
              </a:rPr>
              <a:t>negociere cu</a:t>
            </a:r>
            <a:r>
              <a:rPr dirty="0" sz="2000" spc="-3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serverul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62560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Accesul la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terminal|telnet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05326"/>
            <a:ext cx="7383145" cy="39731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45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Dialogul </a:t>
            </a:r>
            <a:r>
              <a:rPr dirty="0" sz="2000">
                <a:latin typeface="Tahoma"/>
                <a:cs typeface="Tahoma"/>
              </a:rPr>
              <a:t>se </a:t>
            </a:r>
            <a:r>
              <a:rPr dirty="0" sz="2000" spc="-5">
                <a:latin typeface="Tahoma"/>
                <a:cs typeface="Tahoma"/>
              </a:rPr>
              <a:t>face prin caractere ASCII </a:t>
            </a:r>
            <a:r>
              <a:rPr dirty="0" sz="2000">
                <a:latin typeface="Tahoma"/>
                <a:cs typeface="Tahoma"/>
              </a:rPr>
              <a:t>pe 7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biti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5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Final de linie: </a:t>
            </a:r>
            <a:r>
              <a:rPr dirty="0" sz="2000" spc="-5" b="1">
                <a:latin typeface="Tahoma"/>
                <a:cs typeface="Tahoma"/>
              </a:rPr>
              <a:t>\r\n </a:t>
            </a:r>
            <a:r>
              <a:rPr dirty="0" sz="2000" spc="-50" b="1">
                <a:latin typeface="Tahoma"/>
                <a:cs typeface="Tahoma"/>
              </a:rPr>
              <a:t>(</a:t>
            </a:r>
            <a:r>
              <a:rPr dirty="0" sz="2100" spc="-50" b="1" i="1">
                <a:latin typeface="Tahoma"/>
                <a:cs typeface="Tahoma"/>
              </a:rPr>
              <a:t>carriage </a:t>
            </a:r>
            <a:r>
              <a:rPr dirty="0" sz="2100" spc="-55" b="1" i="1">
                <a:latin typeface="Tahoma"/>
                <a:cs typeface="Tahoma"/>
              </a:rPr>
              <a:t>return, </a:t>
            </a:r>
            <a:r>
              <a:rPr dirty="0" sz="2100" spc="-70" b="1" i="1">
                <a:latin typeface="Tahoma"/>
                <a:cs typeface="Tahoma"/>
              </a:rPr>
              <a:t>new</a:t>
            </a:r>
            <a:r>
              <a:rPr dirty="0" sz="2100" spc="-60" b="1" i="1">
                <a:latin typeface="Tahoma"/>
                <a:cs typeface="Tahoma"/>
              </a:rPr>
              <a:t> </a:t>
            </a:r>
            <a:r>
              <a:rPr dirty="0" sz="2100" spc="-50" b="1" i="1">
                <a:latin typeface="Tahoma"/>
                <a:cs typeface="Tahoma"/>
              </a:rPr>
              <a:t>line)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60"/>
              </a:spcBef>
              <a:buSzPct val="95238"/>
              <a:buFont typeface="Tahoma"/>
              <a:buChar char="–"/>
              <a:tabLst>
                <a:tab pos="231140" algn="l"/>
              </a:tabLst>
            </a:pPr>
            <a:r>
              <a:rPr dirty="0" sz="2100" spc="-50" i="1">
                <a:latin typeface="Tahoma"/>
                <a:cs typeface="Tahoma"/>
              </a:rPr>
              <a:t>Carriage return:</a:t>
            </a:r>
            <a:r>
              <a:rPr dirty="0" sz="2100" spc="-20" i="1">
                <a:latin typeface="Tahoma"/>
                <a:cs typeface="Tahoma"/>
              </a:rPr>
              <a:t> </a:t>
            </a:r>
            <a:r>
              <a:rPr dirty="0" sz="2100" spc="-60" b="1" i="1">
                <a:latin typeface="Tahoma"/>
                <a:cs typeface="Tahoma"/>
              </a:rPr>
              <a:t>\r\0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Abordare </a:t>
            </a:r>
            <a:r>
              <a:rPr dirty="0" sz="2000" spc="-5">
                <a:latin typeface="Tahoma"/>
                <a:cs typeface="Tahoma"/>
              </a:rPr>
              <a:t>utilizata si de finger, ftp, </a:t>
            </a:r>
            <a:r>
              <a:rPr dirty="0" sz="2000">
                <a:latin typeface="Tahoma"/>
                <a:cs typeface="Tahoma"/>
              </a:rPr>
              <a:t>SMTP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Caractere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control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Precedate </a:t>
            </a:r>
            <a:r>
              <a:rPr dirty="0" sz="2000">
                <a:latin typeface="Tahoma"/>
                <a:cs typeface="Tahoma"/>
              </a:rPr>
              <a:t>de un octet cu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valoarea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 spc="-5">
                <a:latin typeface="Tahoma"/>
                <a:cs typeface="Tahoma"/>
              </a:rPr>
              <a:t>255 </a:t>
            </a: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IAC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Interpret </a:t>
            </a:r>
            <a:r>
              <a:rPr dirty="0" sz="2100" spc="-55" i="1">
                <a:latin typeface="Tahoma"/>
                <a:cs typeface="Tahoma"/>
              </a:rPr>
              <a:t>As</a:t>
            </a:r>
            <a:r>
              <a:rPr dirty="0" sz="2100" spc="-60" i="1">
                <a:latin typeface="Tahoma"/>
                <a:cs typeface="Tahoma"/>
              </a:rPr>
              <a:t> Command)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Exemple: </a:t>
            </a:r>
            <a:r>
              <a:rPr dirty="0" sz="2000">
                <a:latin typeface="Tahoma"/>
                <a:cs typeface="Tahoma"/>
              </a:rPr>
              <a:t>236 – </a:t>
            </a:r>
            <a:r>
              <a:rPr dirty="0" sz="2000" spc="-5">
                <a:latin typeface="Tahoma"/>
                <a:cs typeface="Tahoma"/>
              </a:rPr>
              <a:t>EOF, </a:t>
            </a:r>
            <a:r>
              <a:rPr dirty="0" sz="2000">
                <a:latin typeface="Tahoma"/>
                <a:cs typeface="Tahoma"/>
              </a:rPr>
              <a:t>241 – </a:t>
            </a:r>
            <a:r>
              <a:rPr dirty="0" sz="2000" spc="-5">
                <a:latin typeface="Tahoma"/>
                <a:cs typeface="Tahoma"/>
              </a:rPr>
              <a:t>No </a:t>
            </a:r>
            <a:r>
              <a:rPr dirty="0" sz="2000">
                <a:latin typeface="Tahoma"/>
                <a:cs typeface="Tahoma"/>
              </a:rPr>
              <a:t>op, 243 –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Break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Negocierea </a:t>
            </a:r>
            <a:r>
              <a:rPr dirty="0" sz="2000">
                <a:latin typeface="Tahoma"/>
                <a:cs typeface="Tahoma"/>
              </a:rPr>
              <a:t>se </a:t>
            </a:r>
            <a:r>
              <a:rPr dirty="0" sz="2000" spc="-5">
                <a:latin typeface="Tahoma"/>
                <a:cs typeface="Tahoma"/>
              </a:rPr>
              <a:t>face via caractere de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control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510"/>
              </a:lnSpc>
              <a:spcBef>
                <a:spcPts val="384"/>
              </a:spcBef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Optiuni pentru </a:t>
            </a:r>
            <a:r>
              <a:rPr dirty="0" sz="2100" spc="-50" i="1">
                <a:latin typeface="Tahoma"/>
                <a:cs typeface="Tahoma"/>
              </a:rPr>
              <a:t>echoing, editarea </a:t>
            </a:r>
            <a:r>
              <a:rPr dirty="0" sz="2100" spc="-35" i="1">
                <a:latin typeface="Tahoma"/>
                <a:cs typeface="Tahoma"/>
              </a:rPr>
              <a:t>liniei, </a:t>
            </a:r>
            <a:r>
              <a:rPr dirty="0" sz="2100" spc="-55" i="1">
                <a:latin typeface="Tahoma"/>
                <a:cs typeface="Tahoma"/>
              </a:rPr>
              <a:t>dimensiunea </a:t>
            </a:r>
            <a:r>
              <a:rPr dirty="0" sz="2000" spc="-5">
                <a:latin typeface="Tahoma"/>
                <a:cs typeface="Tahoma"/>
              </a:rPr>
              <a:t>ferestrei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dirty="0" sz="2000">
                <a:latin typeface="Tahoma"/>
                <a:cs typeface="Tahoma"/>
              </a:rPr>
              <a:t>afisare, </a:t>
            </a:r>
            <a:r>
              <a:rPr dirty="0" sz="2000" spc="-5">
                <a:latin typeface="Tahoma"/>
                <a:cs typeface="Tahoma"/>
              </a:rPr>
              <a:t>controlul fluxului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5614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 b="0">
                <a:latin typeface="Tahoma"/>
                <a:cs typeface="Tahoma"/>
              </a:rPr>
              <a:t>E‐mail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2005326"/>
            <a:ext cx="8037195" cy="336296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45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Terminologie:</a:t>
            </a:r>
            <a:endParaRPr sz="2000">
              <a:latin typeface="Tahoma"/>
              <a:cs typeface="Tahoma"/>
            </a:endParaRPr>
          </a:p>
          <a:p>
            <a:pPr algn="r" marL="218440" marR="295275" indent="-218440">
              <a:lnSpc>
                <a:spcPts val="2510"/>
              </a:lnSpc>
              <a:spcBef>
                <a:spcPts val="385"/>
              </a:spcBef>
              <a:buChar char="–"/>
              <a:tabLst>
                <a:tab pos="218440" algn="l"/>
              </a:tabLst>
            </a:pPr>
            <a:r>
              <a:rPr dirty="0" sz="2000">
                <a:latin typeface="Tahoma"/>
                <a:cs typeface="Tahoma"/>
              </a:rPr>
              <a:t>Agent utilizator </a:t>
            </a:r>
            <a:r>
              <a:rPr dirty="0" sz="2000" spc="5">
                <a:latin typeface="Tahoma"/>
                <a:cs typeface="Tahoma"/>
              </a:rPr>
              <a:t>(MUA </a:t>
            </a:r>
            <a:r>
              <a:rPr dirty="0" sz="2000">
                <a:latin typeface="Tahoma"/>
                <a:cs typeface="Tahoma"/>
              </a:rPr>
              <a:t>– </a:t>
            </a:r>
            <a:r>
              <a:rPr dirty="0" sz="2100" spc="-40" i="1">
                <a:latin typeface="Tahoma"/>
                <a:cs typeface="Tahoma"/>
              </a:rPr>
              <a:t>Mail </a:t>
            </a:r>
            <a:r>
              <a:rPr dirty="0" sz="2100" spc="-50" i="1">
                <a:latin typeface="Tahoma"/>
                <a:cs typeface="Tahoma"/>
              </a:rPr>
              <a:t>User Agent) </a:t>
            </a:r>
            <a:r>
              <a:rPr dirty="0" sz="2000" spc="-5">
                <a:latin typeface="Tahoma"/>
                <a:cs typeface="Tahoma"/>
              </a:rPr>
              <a:t>client </a:t>
            </a:r>
            <a:r>
              <a:rPr dirty="0" sz="2000">
                <a:latin typeface="Tahoma"/>
                <a:cs typeface="Tahoma"/>
              </a:rPr>
              <a:t>(local) pentru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poşta</a:t>
            </a:r>
            <a:endParaRPr sz="2000">
              <a:latin typeface="Tahoma"/>
              <a:cs typeface="Tahoma"/>
            </a:endParaRPr>
          </a:p>
          <a:p>
            <a:pPr algn="r" marR="328295">
              <a:lnSpc>
                <a:spcPts val="2390"/>
              </a:lnSpc>
            </a:pPr>
            <a:r>
              <a:rPr dirty="0" sz="2000" spc="-5">
                <a:latin typeface="Tahoma"/>
                <a:cs typeface="Tahoma"/>
              </a:rPr>
              <a:t>electronică </a:t>
            </a:r>
            <a:r>
              <a:rPr dirty="0" sz="2000">
                <a:latin typeface="Tahoma"/>
                <a:cs typeface="Tahoma"/>
              </a:rPr>
              <a:t>alpine, mutt, Mozilla Thunderbird, KMail, Outlook,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marL="231140" marR="5080" indent="-231140">
              <a:lnSpc>
                <a:spcPts val="2400"/>
              </a:lnSpc>
              <a:spcBef>
                <a:spcPts val="56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Agent de </a:t>
            </a:r>
            <a:r>
              <a:rPr dirty="0" sz="2000" spc="-5">
                <a:latin typeface="Tahoma"/>
                <a:cs typeface="Tahoma"/>
              </a:rPr>
              <a:t>transfer </a:t>
            </a:r>
            <a:r>
              <a:rPr dirty="0" sz="2000">
                <a:latin typeface="Tahoma"/>
                <a:cs typeface="Tahoma"/>
              </a:rPr>
              <a:t>(MTA – </a:t>
            </a:r>
            <a:r>
              <a:rPr dirty="0" sz="2100" spc="-40" i="1">
                <a:latin typeface="Tahoma"/>
                <a:cs typeface="Tahoma"/>
              </a:rPr>
              <a:t>Mail </a:t>
            </a:r>
            <a:r>
              <a:rPr dirty="0" sz="2100" spc="-50" i="1">
                <a:latin typeface="Tahoma"/>
                <a:cs typeface="Tahoma"/>
              </a:rPr>
              <a:t>Transport Agent) </a:t>
            </a:r>
            <a:r>
              <a:rPr dirty="0" sz="2000">
                <a:latin typeface="Tahoma"/>
                <a:cs typeface="Tahoma"/>
              </a:rPr>
              <a:t>responsabil </a:t>
            </a:r>
            <a:r>
              <a:rPr dirty="0" sz="2000" spc="-5">
                <a:latin typeface="Tahoma"/>
                <a:cs typeface="Tahoma"/>
              </a:rPr>
              <a:t>cu  </a:t>
            </a:r>
            <a:r>
              <a:rPr dirty="0" sz="2000">
                <a:latin typeface="Tahoma"/>
                <a:cs typeface="Tahoma"/>
              </a:rPr>
              <a:t>comunicarea </a:t>
            </a:r>
            <a:r>
              <a:rPr dirty="0" sz="2000" spc="-5">
                <a:latin typeface="Tahoma"/>
                <a:cs typeface="Tahoma"/>
              </a:rPr>
              <a:t>cu </a:t>
            </a:r>
            <a:r>
              <a:rPr dirty="0" sz="2000">
                <a:latin typeface="Tahoma"/>
                <a:cs typeface="Tahoma"/>
              </a:rPr>
              <a:t>gazdele la </a:t>
            </a:r>
            <a:r>
              <a:rPr dirty="0" sz="2000" spc="-5">
                <a:latin typeface="Tahoma"/>
                <a:cs typeface="Tahoma"/>
              </a:rPr>
              <a:t>distanţă </a:t>
            </a:r>
            <a:r>
              <a:rPr dirty="0" sz="2000">
                <a:latin typeface="Tahoma"/>
                <a:cs typeface="Tahoma"/>
              </a:rPr>
              <a:t>şi </a:t>
            </a:r>
            <a:r>
              <a:rPr dirty="0" sz="2000" spc="-5">
                <a:latin typeface="Tahoma"/>
                <a:cs typeface="Tahoma"/>
              </a:rPr>
              <a:t>cu trimiterea/recepţionarea </a:t>
            </a:r>
            <a:r>
              <a:rPr dirty="0" sz="2000">
                <a:latin typeface="Tahoma"/>
                <a:cs typeface="Tahoma"/>
              </a:rPr>
              <a:t>de  poştă (client &amp; </a:t>
            </a:r>
            <a:r>
              <a:rPr dirty="0" sz="2000" spc="-5">
                <a:latin typeface="Tahoma"/>
                <a:cs typeface="Tahoma"/>
              </a:rPr>
              <a:t>server) </a:t>
            </a:r>
            <a:r>
              <a:rPr dirty="0" sz="2000">
                <a:latin typeface="Tahoma"/>
                <a:cs typeface="Tahoma"/>
              </a:rPr>
              <a:t>– sendmail,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qmail</a:t>
            </a:r>
            <a:endParaRPr sz="2000">
              <a:latin typeface="Tahoma"/>
              <a:cs typeface="Tahoma"/>
            </a:endParaRPr>
          </a:p>
          <a:p>
            <a:pPr marL="231140" marR="414020" indent="-231140">
              <a:lnSpc>
                <a:spcPts val="24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Agent de distributie (MDA – </a:t>
            </a:r>
            <a:r>
              <a:rPr dirty="0" sz="2100" spc="-40" i="1">
                <a:latin typeface="Tahoma"/>
                <a:cs typeface="Tahoma"/>
              </a:rPr>
              <a:t>Mail </a:t>
            </a:r>
            <a:r>
              <a:rPr dirty="0" sz="2100" spc="-45" i="1">
                <a:latin typeface="Tahoma"/>
                <a:cs typeface="Tahoma"/>
              </a:rPr>
              <a:t>Distribution </a:t>
            </a:r>
            <a:r>
              <a:rPr dirty="0" sz="2100" spc="-50" i="1">
                <a:latin typeface="Tahoma"/>
                <a:cs typeface="Tahoma"/>
              </a:rPr>
              <a:t>Agent) </a:t>
            </a:r>
            <a:r>
              <a:rPr dirty="0" sz="2000" spc="-5">
                <a:latin typeface="Tahoma"/>
                <a:cs typeface="Tahoma"/>
              </a:rPr>
              <a:t>directionează  </a:t>
            </a:r>
            <a:r>
              <a:rPr dirty="0" sz="2000">
                <a:latin typeface="Tahoma"/>
                <a:cs typeface="Tahoma"/>
              </a:rPr>
              <a:t>mesajele primite </a:t>
            </a:r>
            <a:r>
              <a:rPr dirty="0" sz="2000" spc="-10">
                <a:latin typeface="Tahoma"/>
                <a:cs typeface="Tahoma"/>
              </a:rPr>
              <a:t>către </a:t>
            </a:r>
            <a:r>
              <a:rPr dirty="0" sz="2000">
                <a:latin typeface="Tahoma"/>
                <a:cs typeface="Tahoma"/>
              </a:rPr>
              <a:t>casuţa poştală a </a:t>
            </a:r>
            <a:r>
              <a:rPr dirty="0" sz="2000" spc="-5">
                <a:latin typeface="Tahoma"/>
                <a:cs typeface="Tahoma"/>
              </a:rPr>
              <a:t>utilizatorului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procmail</a:t>
            </a:r>
            <a:endParaRPr sz="2000">
              <a:latin typeface="Tahoma"/>
              <a:cs typeface="Tahoma"/>
            </a:endParaRPr>
          </a:p>
          <a:p>
            <a:pPr marL="231140" marR="835025" indent="-231140">
              <a:lnSpc>
                <a:spcPts val="2400"/>
              </a:lnSpc>
              <a:spcBef>
                <a:spcPts val="480"/>
              </a:spcBef>
              <a:buSzPct val="95238"/>
              <a:buFont typeface="Tahoma"/>
              <a:buChar char="–"/>
              <a:tabLst>
                <a:tab pos="231140" algn="l"/>
              </a:tabLst>
            </a:pPr>
            <a:r>
              <a:rPr dirty="0" sz="2100" spc="-40" i="1">
                <a:latin typeface="Tahoma"/>
                <a:cs typeface="Tahoma"/>
              </a:rPr>
              <a:t>Mail </a:t>
            </a:r>
            <a:r>
              <a:rPr dirty="0" sz="2100" spc="-50" i="1">
                <a:latin typeface="Tahoma"/>
                <a:cs typeface="Tahoma"/>
              </a:rPr>
              <a:t>exchanger (MX) </a:t>
            </a:r>
            <a:r>
              <a:rPr dirty="0" sz="2100" spc="-55" i="1">
                <a:latin typeface="Tahoma"/>
                <a:cs typeface="Tahoma"/>
              </a:rPr>
              <a:t>– </a:t>
            </a:r>
            <a:r>
              <a:rPr dirty="0" sz="2100" spc="-50" i="1">
                <a:latin typeface="Tahoma"/>
                <a:cs typeface="Tahoma"/>
              </a:rPr>
              <a:t>gazda responsabilă </a:t>
            </a:r>
            <a:r>
              <a:rPr dirty="0" sz="2000" spc="-5">
                <a:latin typeface="Tahoma"/>
                <a:cs typeface="Tahoma"/>
              </a:rPr>
              <a:t>cu </a:t>
            </a:r>
            <a:r>
              <a:rPr dirty="0" sz="2100" spc="-270" i="1">
                <a:latin typeface="Tahoma"/>
                <a:cs typeface="Tahoma"/>
              </a:rPr>
              <a:t>email‐ </a:t>
            </a:r>
            <a:r>
              <a:rPr dirty="0" sz="2000" spc="-5">
                <a:latin typeface="Tahoma"/>
                <a:cs typeface="Tahoma"/>
              </a:rPr>
              <a:t>urile </a:t>
            </a:r>
            <a:r>
              <a:rPr dirty="0" sz="2000">
                <a:latin typeface="Tahoma"/>
                <a:cs typeface="Tahoma"/>
              </a:rPr>
              <a:t>unui  domeniu </a:t>
            </a:r>
            <a:r>
              <a:rPr dirty="0" sz="2000" spc="-5">
                <a:latin typeface="Tahoma"/>
                <a:cs typeface="Tahoma"/>
              </a:rPr>
              <a:t>(maşina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intermediara)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5614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 b="0">
                <a:latin typeface="Tahoma"/>
                <a:cs typeface="Tahoma"/>
              </a:rPr>
              <a:t>E‐mail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5762"/>
            <a:ext cx="5292090" cy="307911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52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Protocoale </a:t>
            </a:r>
            <a:r>
              <a:rPr dirty="0" sz="2400">
                <a:latin typeface="Tahoma"/>
                <a:cs typeface="Tahoma"/>
              </a:rPr>
              <a:t>– bazate pe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TCP: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4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SMTP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Simple Mail Transfer</a:t>
            </a:r>
            <a:r>
              <a:rPr dirty="0" sz="2500" spc="-70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Protocol)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5" b="1">
                <a:latin typeface="Tahoma"/>
                <a:cs typeface="Tahoma"/>
              </a:rPr>
              <a:t>RFC</a:t>
            </a:r>
            <a:r>
              <a:rPr dirty="0" sz="2400" spc="-1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821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4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POP </a:t>
            </a:r>
            <a:r>
              <a:rPr dirty="0" sz="2400" spc="-40">
                <a:latin typeface="Tahoma"/>
                <a:cs typeface="Tahoma"/>
              </a:rPr>
              <a:t>(</a:t>
            </a:r>
            <a:r>
              <a:rPr dirty="0" sz="2500" spc="-40" i="1">
                <a:latin typeface="Tahoma"/>
                <a:cs typeface="Tahoma"/>
              </a:rPr>
              <a:t>Post </a:t>
            </a:r>
            <a:r>
              <a:rPr dirty="0" sz="2500" spc="-45" i="1">
                <a:latin typeface="Tahoma"/>
                <a:cs typeface="Tahoma"/>
              </a:rPr>
              <a:t>Office </a:t>
            </a:r>
            <a:r>
              <a:rPr dirty="0" sz="2500" spc="-50" i="1">
                <a:latin typeface="Tahoma"/>
                <a:cs typeface="Tahoma"/>
              </a:rPr>
              <a:t>Protocol)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5" b="1">
                <a:latin typeface="Tahoma"/>
                <a:cs typeface="Tahoma"/>
              </a:rPr>
              <a:t>RFC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1939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POP3S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varianta </a:t>
            </a:r>
            <a:r>
              <a:rPr dirty="0" sz="2400" spc="-10">
                <a:latin typeface="Tahoma"/>
                <a:cs typeface="Tahoma"/>
              </a:rPr>
              <a:t>securizata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POP3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Vezi si </a:t>
            </a:r>
            <a:r>
              <a:rPr dirty="0" sz="2400" spc="-5" b="1">
                <a:latin typeface="Tahoma"/>
                <a:cs typeface="Tahoma"/>
              </a:rPr>
              <a:t>RFC 822, 1521, 1522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5614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 b="0">
                <a:latin typeface="Tahoma"/>
                <a:cs typeface="Tahoma"/>
              </a:rPr>
              <a:t>E‐mail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989171"/>
            <a:ext cx="7626350" cy="31349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Caracteristici: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Distinctia </a:t>
            </a:r>
            <a:r>
              <a:rPr dirty="0" sz="2000">
                <a:latin typeface="Tahoma"/>
                <a:cs typeface="Tahoma"/>
              </a:rPr>
              <a:t>dintre </a:t>
            </a:r>
            <a:r>
              <a:rPr dirty="0" sz="2000" spc="-5" b="1">
                <a:latin typeface="Tahoma"/>
                <a:cs typeface="Tahoma"/>
              </a:rPr>
              <a:t>plic </a:t>
            </a:r>
            <a:r>
              <a:rPr dirty="0" sz="2000" b="1">
                <a:latin typeface="Tahoma"/>
                <a:cs typeface="Tahoma"/>
              </a:rPr>
              <a:t>si</a:t>
            </a:r>
            <a:r>
              <a:rPr dirty="0" sz="2000" spc="-1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continut</a:t>
            </a:r>
            <a:endParaRPr sz="2000">
              <a:latin typeface="Tahoma"/>
              <a:cs typeface="Tahoma"/>
            </a:endParaRPr>
          </a:p>
          <a:p>
            <a:pPr marL="354965" marR="5080" indent="-2641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Plicul </a:t>
            </a:r>
            <a:r>
              <a:rPr dirty="0" sz="2000">
                <a:latin typeface="Tahoma"/>
                <a:cs typeface="Tahoma"/>
              </a:rPr>
              <a:t>incapsuleaza mesajul, </a:t>
            </a:r>
            <a:r>
              <a:rPr dirty="0" sz="2000" spc="-5">
                <a:latin typeface="Tahoma"/>
                <a:cs typeface="Tahoma"/>
              </a:rPr>
              <a:t>contine </a:t>
            </a:r>
            <a:r>
              <a:rPr dirty="0" sz="2000">
                <a:latin typeface="Tahoma"/>
                <a:cs typeface="Tahoma"/>
              </a:rPr>
              <a:t>date necesare pentru  transportul mesajului: destinatar, adresa, </a:t>
            </a:r>
            <a:r>
              <a:rPr dirty="0" sz="2000" spc="-5">
                <a:latin typeface="Tahoma"/>
                <a:cs typeface="Tahoma"/>
              </a:rPr>
              <a:t>prioritate,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securitate,…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Plicul </a:t>
            </a:r>
            <a:r>
              <a:rPr dirty="0" sz="2000">
                <a:latin typeface="Tahoma"/>
                <a:cs typeface="Tahoma"/>
              </a:rPr>
              <a:t>este </a:t>
            </a:r>
            <a:r>
              <a:rPr dirty="0" sz="2000" spc="-5">
                <a:latin typeface="Tahoma"/>
                <a:cs typeface="Tahoma"/>
              </a:rPr>
              <a:t>folosit pentru dirijarea </a:t>
            </a:r>
            <a:r>
              <a:rPr dirty="0" sz="2000">
                <a:latin typeface="Tahoma"/>
                <a:cs typeface="Tahoma"/>
              </a:rPr>
              <a:t>mesajului la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destinatar</a:t>
            </a:r>
            <a:endParaRPr sz="2000">
              <a:latin typeface="Tahoma"/>
              <a:cs typeface="Tahoma"/>
            </a:endParaRPr>
          </a:p>
          <a:p>
            <a:pPr marL="231140" marR="33655" indent="-231140">
              <a:lnSpc>
                <a:spcPct val="100000"/>
              </a:lnSpc>
              <a:spcBef>
                <a:spcPts val="484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Mesajul </a:t>
            </a:r>
            <a:r>
              <a:rPr dirty="0" sz="2000" spc="-5">
                <a:latin typeface="Tahoma"/>
                <a:cs typeface="Tahoma"/>
              </a:rPr>
              <a:t>din plic </a:t>
            </a:r>
            <a:r>
              <a:rPr dirty="0" sz="2000">
                <a:latin typeface="Tahoma"/>
                <a:cs typeface="Tahoma"/>
              </a:rPr>
              <a:t>contine un </a:t>
            </a:r>
            <a:r>
              <a:rPr dirty="0" sz="2000" b="1">
                <a:latin typeface="Tahoma"/>
                <a:cs typeface="Tahoma"/>
              </a:rPr>
              <a:t>antet </a:t>
            </a:r>
            <a:r>
              <a:rPr dirty="0" sz="2000" spc="-5" b="1">
                <a:latin typeface="Tahoma"/>
                <a:cs typeface="Tahoma"/>
              </a:rPr>
              <a:t>(date de control </a:t>
            </a:r>
            <a:r>
              <a:rPr dirty="0" sz="2000">
                <a:latin typeface="Tahoma"/>
                <a:cs typeface="Tahoma"/>
              </a:rPr>
              <a:t>pentru MUA)  si un </a:t>
            </a:r>
            <a:r>
              <a:rPr dirty="0" sz="2000" spc="-5" b="1">
                <a:latin typeface="Tahoma"/>
                <a:cs typeface="Tahoma"/>
              </a:rPr>
              <a:t>corp (date pentru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utilizator)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Fiecare utilizator </a:t>
            </a:r>
            <a:r>
              <a:rPr dirty="0" sz="2000">
                <a:latin typeface="Tahoma"/>
                <a:cs typeface="Tahoma"/>
              </a:rPr>
              <a:t>este </a:t>
            </a:r>
            <a:r>
              <a:rPr dirty="0" sz="2000" spc="-5">
                <a:latin typeface="Tahoma"/>
                <a:cs typeface="Tahoma"/>
              </a:rPr>
              <a:t>identificat </a:t>
            </a:r>
            <a:r>
              <a:rPr dirty="0" sz="2000" spc="-160">
                <a:latin typeface="Tahoma"/>
                <a:cs typeface="Tahoma"/>
              </a:rPr>
              <a:t>printr‐o </a:t>
            </a:r>
            <a:r>
              <a:rPr dirty="0" sz="2000">
                <a:latin typeface="Tahoma"/>
                <a:cs typeface="Tahoma"/>
              </a:rPr>
              <a:t>adresa de</a:t>
            </a:r>
            <a:r>
              <a:rPr dirty="0" sz="2000" spc="-335">
                <a:latin typeface="Tahoma"/>
                <a:cs typeface="Tahoma"/>
              </a:rPr>
              <a:t> </a:t>
            </a:r>
            <a:r>
              <a:rPr dirty="0" sz="2000" spc="-185">
                <a:latin typeface="Tahoma"/>
                <a:cs typeface="Tahoma"/>
              </a:rPr>
              <a:t>e‐mail: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2000" spc="-5" b="1">
                <a:latin typeface="Tahoma"/>
                <a:cs typeface="Tahoma"/>
              </a:rPr>
              <a:t>cutie_postala@locatie</a:t>
            </a:r>
            <a:r>
              <a:rPr dirty="0" sz="2000" spc="-5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(cont@adresaInternet)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/>
          <p:nvPr/>
        </p:nvSpPr>
        <p:spPr>
          <a:xfrm>
            <a:off x="1439457" y="3280762"/>
            <a:ext cx="6560172" cy="2844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6794" y="2241931"/>
            <a:ext cx="51828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Utilizat in </a:t>
            </a:r>
            <a:r>
              <a:rPr dirty="0" sz="2000" spc="-5">
                <a:latin typeface="Tahoma"/>
                <a:cs typeface="Tahoma"/>
              </a:rPr>
              <a:t>schimbul </a:t>
            </a:r>
            <a:r>
              <a:rPr dirty="0" sz="2000">
                <a:latin typeface="Tahoma"/>
                <a:cs typeface="Tahoma"/>
              </a:rPr>
              <a:t>de mesaje de posta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intre  serverele </a:t>
            </a:r>
            <a:r>
              <a:rPr dirty="0" sz="2000">
                <a:latin typeface="Tahoma"/>
                <a:cs typeface="Tahoma"/>
              </a:rPr>
              <a:t>de mail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55">
                <a:latin typeface="Tahoma"/>
                <a:cs typeface="Tahoma"/>
              </a:rPr>
              <a:t>(MTA‐uri)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9543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 </a:t>
            </a:r>
            <a:r>
              <a:rPr dirty="0" b="0">
                <a:latin typeface="Tahoma"/>
                <a:cs typeface="Tahoma"/>
              </a:rPr>
              <a:t>| Tipuri de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domenii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63569"/>
            <a:ext cx="7399655" cy="30988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Font typeface="Tahoma"/>
              <a:buChar char="•"/>
              <a:tabLst>
                <a:tab pos="285750" algn="l"/>
              </a:tabLst>
            </a:pPr>
            <a:r>
              <a:rPr dirty="0" sz="2800" spc="-10" b="1">
                <a:latin typeface="Tahoma"/>
                <a:cs typeface="Tahoma"/>
              </a:rPr>
              <a:t>Subdomenii: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Tahoma"/>
                <a:cs typeface="Tahoma"/>
              </a:rPr>
              <a:t>Lungime maxima: 63 de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caractere</a:t>
            </a:r>
            <a:endParaRPr sz="2800">
              <a:latin typeface="Tahoma"/>
              <a:cs typeface="Tahoma"/>
            </a:endParaRPr>
          </a:p>
          <a:p>
            <a:pPr marL="285115" indent="-273050">
              <a:lnSpc>
                <a:spcPct val="100000"/>
              </a:lnSpc>
              <a:spcBef>
                <a:spcPts val="675"/>
              </a:spcBef>
              <a:buFont typeface="Tahoma"/>
              <a:buChar char="•"/>
              <a:tabLst>
                <a:tab pos="285750" algn="l"/>
              </a:tabLst>
            </a:pPr>
            <a:r>
              <a:rPr dirty="0" sz="2800" spc="-5" b="1">
                <a:latin typeface="Tahoma"/>
                <a:cs typeface="Tahoma"/>
              </a:rPr>
              <a:t>Nume de </a:t>
            </a:r>
            <a:r>
              <a:rPr dirty="0" sz="2800" spc="-10" b="1">
                <a:latin typeface="Tahoma"/>
                <a:cs typeface="Tahoma"/>
              </a:rPr>
              <a:t>calculatoare</a:t>
            </a:r>
            <a:r>
              <a:rPr dirty="0" sz="2800" spc="55" b="1">
                <a:latin typeface="Tahoma"/>
                <a:cs typeface="Tahoma"/>
              </a:rPr>
              <a:t> </a:t>
            </a:r>
            <a:r>
              <a:rPr dirty="0" sz="2800" spc="-5" b="1">
                <a:latin typeface="Tahoma"/>
                <a:cs typeface="Tahoma"/>
              </a:rPr>
              <a:t>(gazde)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10">
                <a:latin typeface="Tahoma"/>
                <a:cs typeface="Tahoma"/>
              </a:rPr>
              <a:t>Domeniu </a:t>
            </a:r>
            <a:r>
              <a:rPr dirty="0" sz="2800" spc="-5">
                <a:latin typeface="Tahoma"/>
                <a:cs typeface="Tahoma"/>
              </a:rPr>
              <a:t>de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nume</a:t>
            </a:r>
            <a:endParaRPr sz="2800">
              <a:latin typeface="Tahoma"/>
              <a:cs typeface="Tahoma"/>
            </a:endParaRPr>
          </a:p>
          <a:p>
            <a:pPr marL="317500" indent="-304800">
              <a:lnSpc>
                <a:spcPct val="100000"/>
              </a:lnSpc>
              <a:spcBef>
                <a:spcPts val="675"/>
              </a:spcBef>
              <a:buChar char="–"/>
              <a:tabLst>
                <a:tab pos="317500" algn="l"/>
              </a:tabLst>
            </a:pPr>
            <a:r>
              <a:rPr dirty="0" sz="2800" spc="-10">
                <a:latin typeface="Tahoma"/>
                <a:cs typeface="Tahoma"/>
              </a:rPr>
              <a:t>Subarbore </a:t>
            </a:r>
            <a:r>
              <a:rPr dirty="0" sz="2800" spc="-5">
                <a:latin typeface="Tahoma"/>
                <a:cs typeface="Tahoma"/>
              </a:rPr>
              <a:t>al arborelui de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domenii</a:t>
            </a:r>
            <a:endParaRPr sz="2800">
              <a:latin typeface="Tahoma"/>
              <a:cs typeface="Tahoma"/>
            </a:endParaRPr>
          </a:p>
          <a:p>
            <a:pPr marL="317500" indent="-304800">
              <a:lnSpc>
                <a:spcPct val="100000"/>
              </a:lnSpc>
              <a:spcBef>
                <a:spcPts val="670"/>
              </a:spcBef>
              <a:buChar char="–"/>
              <a:tabLst>
                <a:tab pos="317500" algn="l"/>
              </a:tabLst>
            </a:pPr>
            <a:r>
              <a:rPr dirty="0" sz="2800" spc="-5">
                <a:latin typeface="Tahoma"/>
                <a:cs typeface="Tahoma"/>
              </a:rPr>
              <a:t>Nu trebuie sa respecte topologia </a:t>
            </a:r>
            <a:r>
              <a:rPr dirty="0" sz="2800" spc="-10">
                <a:latin typeface="Tahoma"/>
                <a:cs typeface="Tahoma"/>
              </a:rPr>
              <a:t>retelei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fizice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553959" cy="28911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Expeditorul </a:t>
            </a:r>
            <a:r>
              <a:rPr dirty="0" sz="2000">
                <a:latin typeface="Tahoma"/>
                <a:cs typeface="Tahoma"/>
              </a:rPr>
              <a:t>SMTP ≡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client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0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Destinatarul </a:t>
            </a:r>
            <a:r>
              <a:rPr dirty="0" sz="2000">
                <a:latin typeface="Tahoma"/>
                <a:cs typeface="Tahoma"/>
              </a:rPr>
              <a:t>SMTP ≡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Dialogul:</a:t>
            </a:r>
            <a:endParaRPr sz="2000">
              <a:latin typeface="Tahoma"/>
              <a:cs typeface="Tahoma"/>
            </a:endParaRPr>
          </a:p>
          <a:p>
            <a:pPr marL="231140" marR="5080" indent="-2311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Clientul </a:t>
            </a:r>
            <a:r>
              <a:rPr dirty="0" sz="2000" spc="-5">
                <a:latin typeface="Tahoma"/>
                <a:cs typeface="Tahoma"/>
              </a:rPr>
              <a:t>trimite comenzi </a:t>
            </a:r>
            <a:r>
              <a:rPr dirty="0" sz="2000">
                <a:latin typeface="Tahoma"/>
                <a:cs typeface="Tahoma"/>
              </a:rPr>
              <a:t>SMTP, iar </a:t>
            </a:r>
            <a:r>
              <a:rPr dirty="0" sz="2000" spc="-5">
                <a:latin typeface="Tahoma"/>
                <a:cs typeface="Tahoma"/>
              </a:rPr>
              <a:t>serverul raspunde cu coduri </a:t>
            </a:r>
            <a:r>
              <a:rPr dirty="0" sz="2000">
                <a:latin typeface="Tahoma"/>
                <a:cs typeface="Tahoma"/>
              </a:rPr>
              <a:t>de  </a:t>
            </a:r>
            <a:r>
              <a:rPr dirty="0" sz="2000" spc="-5">
                <a:latin typeface="Tahoma"/>
                <a:cs typeface="Tahoma"/>
              </a:rPr>
              <a:t>stare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4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Ordinea </a:t>
            </a:r>
            <a:r>
              <a:rPr dirty="0" sz="2000" spc="-5">
                <a:latin typeface="Tahoma"/>
                <a:cs typeface="Tahoma"/>
              </a:rPr>
              <a:t>comenzilor </a:t>
            </a:r>
            <a:r>
              <a:rPr dirty="0" sz="2000">
                <a:latin typeface="Tahoma"/>
                <a:cs typeface="Tahoma"/>
              </a:rPr>
              <a:t>este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importanta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Mesajele de </a:t>
            </a:r>
            <a:r>
              <a:rPr dirty="0" sz="2000" spc="-5">
                <a:latin typeface="Tahoma"/>
                <a:cs typeface="Tahoma"/>
              </a:rPr>
              <a:t>stare </a:t>
            </a:r>
            <a:r>
              <a:rPr dirty="0" sz="2000">
                <a:latin typeface="Tahoma"/>
                <a:cs typeface="Tahoma"/>
              </a:rPr>
              <a:t>includ </a:t>
            </a:r>
            <a:r>
              <a:rPr dirty="0" sz="2000" spc="-5">
                <a:latin typeface="Tahoma"/>
                <a:cs typeface="Tahoma"/>
              </a:rPr>
              <a:t>coduri </a:t>
            </a:r>
            <a:r>
              <a:rPr dirty="0" sz="2000">
                <a:latin typeface="Tahoma"/>
                <a:cs typeface="Tahoma"/>
              </a:rPr>
              <a:t>numerice </a:t>
            </a:r>
            <a:r>
              <a:rPr dirty="0" sz="2000" spc="-5">
                <a:latin typeface="Tahoma"/>
                <a:cs typeface="Tahoma"/>
              </a:rPr>
              <a:t>NNN </a:t>
            </a:r>
            <a:r>
              <a:rPr dirty="0" sz="2000">
                <a:latin typeface="Tahoma"/>
                <a:cs typeface="Tahoma"/>
              </a:rPr>
              <a:t>si </a:t>
            </a:r>
            <a:r>
              <a:rPr dirty="0" sz="2000" spc="-5">
                <a:latin typeface="Tahoma"/>
                <a:cs typeface="Tahoma"/>
              </a:rPr>
              <a:t>texte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explicative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 utilizeaza </a:t>
            </a:r>
            <a:r>
              <a:rPr dirty="0" sz="2000">
                <a:latin typeface="Tahoma"/>
                <a:cs typeface="Tahoma"/>
              </a:rPr>
              <a:t>portul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25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4659"/>
            <a:ext cx="7489825" cy="28244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530"/>
              </a:spcBef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Comenzi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uzuale: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HELO </a:t>
            </a:r>
            <a:r>
              <a:rPr dirty="0" sz="1800" b="1">
                <a:latin typeface="Tahoma"/>
                <a:cs typeface="Tahoma"/>
              </a:rPr>
              <a:t>/ </a:t>
            </a:r>
            <a:r>
              <a:rPr dirty="0" sz="1800" spc="-5" b="1">
                <a:latin typeface="Tahoma"/>
                <a:cs typeface="Tahoma"/>
              </a:rPr>
              <a:t>EHLO identifica gazda expeditoare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334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MAIL FROM: porneste </a:t>
            </a:r>
            <a:r>
              <a:rPr dirty="0" sz="1800" b="1">
                <a:latin typeface="Tahoma"/>
                <a:cs typeface="Tahoma"/>
              </a:rPr>
              <a:t>o </a:t>
            </a:r>
            <a:r>
              <a:rPr dirty="0" sz="1800" spc="-5" b="1">
                <a:latin typeface="Tahoma"/>
                <a:cs typeface="Tahoma"/>
              </a:rPr>
              <a:t>tranzactie si </a:t>
            </a:r>
            <a:r>
              <a:rPr dirty="0" sz="1800" spc="-5">
                <a:latin typeface="Tahoma"/>
                <a:cs typeface="Tahoma"/>
              </a:rPr>
              <a:t>identifica originea</a:t>
            </a:r>
            <a:r>
              <a:rPr dirty="0" sz="1800" spc="120">
                <a:latin typeface="Tahoma"/>
                <a:cs typeface="Tahoma"/>
              </a:rPr>
              <a:t> </a:t>
            </a:r>
            <a:r>
              <a:rPr dirty="0" sz="1900" spc="-155" i="1">
                <a:latin typeface="Tahoma"/>
                <a:cs typeface="Tahoma"/>
              </a:rPr>
              <a:t>email‐</a:t>
            </a:r>
            <a:r>
              <a:rPr dirty="0" sz="1800" spc="-155">
                <a:latin typeface="Tahoma"/>
                <a:cs typeface="Tahoma"/>
              </a:rPr>
              <a:t>ului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ts val="2110"/>
              </a:lnSpc>
              <a:spcBef>
                <a:spcPts val="409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RCPT </a:t>
            </a:r>
            <a:r>
              <a:rPr dirty="0" sz="1800" b="1">
                <a:latin typeface="Tahoma"/>
                <a:cs typeface="Tahoma"/>
              </a:rPr>
              <a:t>TO: </a:t>
            </a:r>
            <a:r>
              <a:rPr dirty="0" sz="1800" spc="-5" b="1">
                <a:latin typeface="Tahoma"/>
                <a:cs typeface="Tahoma"/>
              </a:rPr>
              <a:t>identifica recipientii individuali </a:t>
            </a:r>
            <a:r>
              <a:rPr dirty="0" sz="1800">
                <a:latin typeface="Tahoma"/>
                <a:cs typeface="Tahoma"/>
              </a:rPr>
              <a:t>ai mesajului (adrese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ts val="2230"/>
              </a:lnSpc>
            </a:pPr>
            <a:r>
              <a:rPr dirty="0" sz="1900" spc="-50" i="1">
                <a:latin typeface="Tahoma"/>
                <a:cs typeface="Tahoma"/>
              </a:rPr>
              <a:t>email); </a:t>
            </a:r>
            <a:r>
              <a:rPr dirty="0" sz="1800">
                <a:latin typeface="Tahoma"/>
                <a:cs typeface="Tahoma"/>
              </a:rPr>
              <a:t>pot </a:t>
            </a:r>
            <a:r>
              <a:rPr dirty="0" sz="1800" spc="-5">
                <a:latin typeface="Tahoma"/>
                <a:cs typeface="Tahoma"/>
              </a:rPr>
              <a:t>exista comenzi </a:t>
            </a:r>
            <a:r>
              <a:rPr dirty="0" sz="1800" spc="-5" b="1">
                <a:latin typeface="Tahoma"/>
                <a:cs typeface="Tahoma"/>
              </a:rPr>
              <a:t>RCPT </a:t>
            </a:r>
            <a:r>
              <a:rPr dirty="0" sz="1800" b="1">
                <a:latin typeface="Tahoma"/>
                <a:cs typeface="Tahoma"/>
              </a:rPr>
              <a:t>TO:</a:t>
            </a:r>
            <a:r>
              <a:rPr dirty="0" sz="1800" spc="3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multiple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09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DATA desemneaza </a:t>
            </a:r>
            <a:r>
              <a:rPr dirty="0" sz="1800" b="1">
                <a:latin typeface="Tahoma"/>
                <a:cs typeface="Tahoma"/>
              </a:rPr>
              <a:t>o </a:t>
            </a:r>
            <a:r>
              <a:rPr dirty="0" sz="1800" spc="-5" b="1">
                <a:latin typeface="Tahoma"/>
                <a:cs typeface="Tahoma"/>
              </a:rPr>
              <a:t>serie de linii text terminate </a:t>
            </a:r>
            <a:r>
              <a:rPr dirty="0" sz="1800" spc="-5">
                <a:latin typeface="Tahoma"/>
                <a:cs typeface="Tahoma"/>
              </a:rPr>
              <a:t>cu </a:t>
            </a:r>
            <a:r>
              <a:rPr dirty="0" sz="1800" b="1">
                <a:latin typeface="Tahoma"/>
                <a:cs typeface="Tahoma"/>
              </a:rPr>
              <a:t>\r\n,</a:t>
            </a:r>
            <a:r>
              <a:rPr dirty="0" sz="1800" spc="2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ultima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ahoma"/>
                <a:cs typeface="Tahoma"/>
              </a:rPr>
              <a:t>linie continind doar</a:t>
            </a:r>
            <a:r>
              <a:rPr dirty="0" sz="1800" spc="-2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‘.’</a:t>
            </a:r>
            <a:endParaRPr sz="1800">
              <a:latin typeface="Tahoma"/>
              <a:cs typeface="Tahoma"/>
            </a:endParaRPr>
          </a:p>
          <a:p>
            <a:pPr marL="188595" marR="788035" indent="-188595">
              <a:lnSpc>
                <a:spcPct val="100000"/>
              </a:lnSpc>
              <a:spcBef>
                <a:spcPts val="430"/>
              </a:spcBef>
              <a:buChar char="•"/>
              <a:tabLst>
                <a:tab pos="188595" algn="l"/>
              </a:tabLst>
            </a:pPr>
            <a:r>
              <a:rPr dirty="0" sz="1800">
                <a:latin typeface="Tahoma"/>
                <a:cs typeface="Tahoma"/>
              </a:rPr>
              <a:t>Mesajul </a:t>
            </a:r>
            <a:r>
              <a:rPr dirty="0" sz="1800" spc="-5">
                <a:latin typeface="Tahoma"/>
                <a:cs typeface="Tahoma"/>
              </a:rPr>
              <a:t>trebuie sa contina </a:t>
            </a:r>
            <a:r>
              <a:rPr dirty="0" sz="1800">
                <a:latin typeface="Tahoma"/>
                <a:cs typeface="Tahoma"/>
              </a:rPr>
              <a:t>doar </a:t>
            </a:r>
            <a:r>
              <a:rPr dirty="0" sz="1800" spc="-5">
                <a:latin typeface="Tahoma"/>
                <a:cs typeface="Tahoma"/>
              </a:rPr>
              <a:t>text </a:t>
            </a:r>
            <a:r>
              <a:rPr dirty="0" sz="1800">
                <a:latin typeface="Tahoma"/>
                <a:cs typeface="Tahoma"/>
              </a:rPr>
              <a:t>ASCII pe 7 biti </a:t>
            </a:r>
            <a:r>
              <a:rPr dirty="0" sz="1800" spc="-5">
                <a:latin typeface="Tahoma"/>
                <a:cs typeface="Tahoma"/>
              </a:rPr>
              <a:t>(</a:t>
            </a:r>
            <a:r>
              <a:rPr dirty="0" sz="1800" spc="-5" b="1">
                <a:latin typeface="Tahoma"/>
                <a:cs typeface="Tahoma"/>
              </a:rPr>
              <a:t>uuencode,  uudecode)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989171"/>
            <a:ext cx="8196580" cy="42354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Alte comenzi: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b="1">
                <a:latin typeface="Tahoma"/>
                <a:cs typeface="Tahoma"/>
              </a:rPr>
              <a:t>VRFY </a:t>
            </a:r>
            <a:r>
              <a:rPr dirty="0" sz="2000" spc="-5" b="1">
                <a:latin typeface="Tahoma"/>
                <a:cs typeface="Tahoma"/>
              </a:rPr>
              <a:t>verifica validitatea unui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recipient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EXPN </a:t>
            </a:r>
            <a:r>
              <a:rPr dirty="0" sz="2000" b="1">
                <a:latin typeface="Tahoma"/>
                <a:cs typeface="Tahoma"/>
              </a:rPr>
              <a:t>expandeaza un </a:t>
            </a:r>
            <a:r>
              <a:rPr dirty="0" sz="2000" spc="-5" b="1">
                <a:latin typeface="Tahoma"/>
                <a:cs typeface="Tahoma"/>
              </a:rPr>
              <a:t>grup de </a:t>
            </a:r>
            <a:r>
              <a:rPr dirty="0" sz="2000" b="1">
                <a:latin typeface="Tahoma"/>
                <a:cs typeface="Tahoma"/>
              </a:rPr>
              <a:t>adrese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(</a:t>
            </a:r>
            <a:r>
              <a:rPr dirty="0" sz="2100" spc="-40" b="1" i="1">
                <a:latin typeface="Tahoma"/>
                <a:cs typeface="Tahoma"/>
              </a:rPr>
              <a:t>alias)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TURN interchimba destinatarul cu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expeditorul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RSET abandoneaza tranzactia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curenta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4"/>
              </a:spcBef>
              <a:buChar char="•"/>
              <a:tabLst>
                <a:tab pos="208915" algn="l"/>
              </a:tabLst>
            </a:pPr>
            <a:r>
              <a:rPr dirty="0" sz="2000">
                <a:latin typeface="Tahoma"/>
                <a:cs typeface="Tahoma"/>
              </a:rPr>
              <a:t>Fiecare mesaj va </a:t>
            </a:r>
            <a:r>
              <a:rPr dirty="0" sz="2000" spc="-5">
                <a:latin typeface="Tahoma"/>
                <a:cs typeface="Tahoma"/>
              </a:rPr>
              <a:t>fi prefixat de </a:t>
            </a:r>
            <a:r>
              <a:rPr dirty="0" sz="2000">
                <a:latin typeface="Tahoma"/>
                <a:cs typeface="Tahoma"/>
              </a:rPr>
              <a:t>o </a:t>
            </a:r>
            <a:r>
              <a:rPr dirty="0" sz="2000" spc="-5">
                <a:latin typeface="Tahoma"/>
                <a:cs typeface="Tahoma"/>
              </a:rPr>
              <a:t>serie </a:t>
            </a:r>
            <a:r>
              <a:rPr dirty="0" sz="2000">
                <a:latin typeface="Tahoma"/>
                <a:cs typeface="Tahoma"/>
              </a:rPr>
              <a:t>de anteturi (create de MUA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sau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adaugate de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MTA)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Fiecare </a:t>
            </a:r>
            <a:r>
              <a:rPr dirty="0" sz="2000">
                <a:latin typeface="Tahoma"/>
                <a:cs typeface="Tahoma"/>
              </a:rPr>
              <a:t>MTA adauga </a:t>
            </a:r>
            <a:r>
              <a:rPr dirty="0" sz="2000" spc="-5">
                <a:latin typeface="Tahoma"/>
                <a:cs typeface="Tahoma"/>
              </a:rPr>
              <a:t>cel putin </a:t>
            </a:r>
            <a:r>
              <a:rPr dirty="0" sz="2000">
                <a:latin typeface="Tahoma"/>
                <a:cs typeface="Tahoma"/>
              </a:rPr>
              <a:t>un </a:t>
            </a:r>
            <a:r>
              <a:rPr dirty="0" sz="2000" spc="-5">
                <a:latin typeface="Tahoma"/>
                <a:cs typeface="Tahoma"/>
              </a:rPr>
              <a:t>cimp </a:t>
            </a:r>
            <a:r>
              <a:rPr dirty="0" sz="2000">
                <a:latin typeface="Tahoma"/>
                <a:cs typeface="Tahoma"/>
              </a:rPr>
              <a:t>de antet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Received</a:t>
            </a:r>
            <a:endParaRPr sz="2100">
              <a:latin typeface="Tahoma"/>
              <a:cs typeface="Tahoma"/>
            </a:endParaRPr>
          </a:p>
          <a:p>
            <a:pPr marL="208279" marR="690245" indent="-208279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Unele </a:t>
            </a:r>
            <a:r>
              <a:rPr dirty="0" sz="2000" spc="-5">
                <a:latin typeface="Tahoma"/>
                <a:cs typeface="Tahoma"/>
              </a:rPr>
              <a:t>câmpuri din </a:t>
            </a:r>
            <a:r>
              <a:rPr dirty="0" sz="2000">
                <a:latin typeface="Tahoma"/>
                <a:cs typeface="Tahoma"/>
              </a:rPr>
              <a:t>antet pot </a:t>
            </a:r>
            <a:r>
              <a:rPr dirty="0" sz="2000" spc="-5">
                <a:latin typeface="Tahoma"/>
                <a:cs typeface="Tahoma"/>
              </a:rPr>
              <a:t>fi </a:t>
            </a:r>
            <a:r>
              <a:rPr dirty="0" sz="2000">
                <a:latin typeface="Tahoma"/>
                <a:cs typeface="Tahoma"/>
              </a:rPr>
              <a:t>analizate de MTA intermediari, dar  </a:t>
            </a:r>
            <a:r>
              <a:rPr dirty="0" sz="2000" spc="-5">
                <a:latin typeface="Tahoma"/>
                <a:cs typeface="Tahoma"/>
              </a:rPr>
              <a:t>continutul </a:t>
            </a:r>
            <a:r>
              <a:rPr dirty="0" sz="2000">
                <a:latin typeface="Tahoma"/>
                <a:cs typeface="Tahoma"/>
              </a:rPr>
              <a:t>mesajului este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ignorat</a:t>
            </a:r>
            <a:endParaRPr sz="2000">
              <a:latin typeface="Tahoma"/>
              <a:cs typeface="Tahoma"/>
            </a:endParaRPr>
          </a:p>
          <a:p>
            <a:pPr marL="208279" marR="5080" indent="-208279">
              <a:lnSpc>
                <a:spcPts val="2400"/>
              </a:lnSpc>
              <a:spcBef>
                <a:spcPts val="56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masini neconectate la </a:t>
            </a:r>
            <a:r>
              <a:rPr dirty="0" sz="2000" spc="-5">
                <a:latin typeface="Tahoma"/>
                <a:cs typeface="Tahoma"/>
              </a:rPr>
              <a:t>Internet,pentru transfer </a:t>
            </a:r>
            <a:r>
              <a:rPr dirty="0" sz="2000">
                <a:latin typeface="Tahoma"/>
                <a:cs typeface="Tahoma"/>
              </a:rPr>
              <a:t>se </a:t>
            </a:r>
            <a:r>
              <a:rPr dirty="0" sz="2000" spc="-5">
                <a:latin typeface="Tahoma"/>
                <a:cs typeface="Tahoma"/>
              </a:rPr>
              <a:t>folosesc </a:t>
            </a:r>
            <a:r>
              <a:rPr dirty="0" sz="2000" spc="-5" b="1">
                <a:latin typeface="Tahoma"/>
                <a:cs typeface="Tahoma"/>
              </a:rPr>
              <a:t>porti  de </a:t>
            </a:r>
            <a:r>
              <a:rPr dirty="0" sz="2100" spc="-55" b="1" i="1">
                <a:latin typeface="Tahoma"/>
                <a:cs typeface="Tahoma"/>
              </a:rPr>
              <a:t>email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5041"/>
            <a:ext cx="7089140" cy="25400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9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MIME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Multipurpose </a:t>
            </a:r>
            <a:r>
              <a:rPr dirty="0" sz="2100" spc="-50" i="1">
                <a:latin typeface="Tahoma"/>
                <a:cs typeface="Tahoma"/>
              </a:rPr>
              <a:t>Internet </a:t>
            </a:r>
            <a:r>
              <a:rPr dirty="0" sz="2100" spc="-45" i="1">
                <a:latin typeface="Tahoma"/>
                <a:cs typeface="Tahoma"/>
              </a:rPr>
              <a:t>Mail </a:t>
            </a:r>
            <a:r>
              <a:rPr dirty="0" sz="2100" spc="-50" i="1">
                <a:latin typeface="Tahoma"/>
                <a:cs typeface="Tahoma"/>
              </a:rPr>
              <a:t>Extensions)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 b="1">
                <a:latin typeface="Tahoma"/>
                <a:cs typeface="Tahoma"/>
              </a:rPr>
              <a:t>RFC 1521,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1522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000" spc="-5">
                <a:latin typeface="Tahoma"/>
                <a:cs typeface="Tahoma"/>
              </a:rPr>
              <a:t>Standard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codificare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continutului </a:t>
            </a:r>
            <a:r>
              <a:rPr dirty="0" sz="2000">
                <a:latin typeface="Tahoma"/>
                <a:cs typeface="Tahoma"/>
              </a:rPr>
              <a:t>mesajelor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45">
                <a:latin typeface="Tahoma"/>
                <a:cs typeface="Tahoma"/>
              </a:rPr>
              <a:t>non‐ASCII</a:t>
            </a:r>
            <a:endParaRPr sz="2000">
              <a:latin typeface="Tahoma"/>
              <a:cs typeface="Tahoma"/>
            </a:endParaRPr>
          </a:p>
          <a:p>
            <a:pPr marL="208279" marR="5080" indent="-208279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Limbi cu </a:t>
            </a:r>
            <a:r>
              <a:rPr dirty="0" sz="2000">
                <a:latin typeface="Tahoma"/>
                <a:cs typeface="Tahoma"/>
              </a:rPr>
              <a:t>accente, </a:t>
            </a:r>
            <a:r>
              <a:rPr dirty="0" sz="2000" spc="-5">
                <a:latin typeface="Tahoma"/>
                <a:cs typeface="Tahoma"/>
              </a:rPr>
              <a:t>cu </a:t>
            </a:r>
            <a:r>
              <a:rPr dirty="0" sz="2000">
                <a:latin typeface="Tahoma"/>
                <a:cs typeface="Tahoma"/>
              </a:rPr>
              <a:t>alfabete </a:t>
            </a:r>
            <a:r>
              <a:rPr dirty="0" sz="2000" spc="-114">
                <a:latin typeface="Tahoma"/>
                <a:cs typeface="Tahoma"/>
              </a:rPr>
              <a:t>non‐latine, </a:t>
            </a:r>
            <a:r>
              <a:rPr dirty="0" sz="2000" spc="-5">
                <a:latin typeface="Tahoma"/>
                <a:cs typeface="Tahoma"/>
              </a:rPr>
              <a:t>fara </a:t>
            </a:r>
            <a:r>
              <a:rPr dirty="0" sz="2000">
                <a:latin typeface="Tahoma"/>
                <a:cs typeface="Tahoma"/>
              </a:rPr>
              <a:t>alfabet, mesaje  </a:t>
            </a:r>
            <a:r>
              <a:rPr dirty="0" sz="2000" spc="-105">
                <a:latin typeface="Tahoma"/>
                <a:cs typeface="Tahoma"/>
              </a:rPr>
              <a:t>non‐textuale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5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Permite </a:t>
            </a:r>
            <a:r>
              <a:rPr dirty="0" sz="2000">
                <a:latin typeface="Tahoma"/>
                <a:cs typeface="Tahoma"/>
              </a:rPr>
              <a:t>atasarea la </a:t>
            </a:r>
            <a:r>
              <a:rPr dirty="0" sz="2100" spc="-50" i="1">
                <a:latin typeface="Tahoma"/>
                <a:cs typeface="Tahoma"/>
              </a:rPr>
              <a:t>email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fisierelor </a:t>
            </a:r>
            <a:r>
              <a:rPr dirty="0" sz="2000">
                <a:latin typeface="Tahoma"/>
                <a:cs typeface="Tahoma"/>
              </a:rPr>
              <a:t>de orice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tip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Se foloseste cimpul </a:t>
            </a:r>
            <a:r>
              <a:rPr dirty="0" sz="2000" spc="-5" b="1">
                <a:latin typeface="Tahoma"/>
                <a:cs typeface="Tahoma"/>
              </a:rPr>
              <a:t>Content-Type:</a:t>
            </a:r>
            <a:r>
              <a:rPr dirty="0" sz="2000" spc="-3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tip/subtip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989171"/>
            <a:ext cx="7928609" cy="28301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Tipuri </a:t>
            </a:r>
            <a:r>
              <a:rPr dirty="0" sz="2000">
                <a:latin typeface="Tahoma"/>
                <a:cs typeface="Tahoma"/>
              </a:rPr>
              <a:t>MIME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principale: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ahoma"/>
                <a:cs typeface="Tahoma"/>
              </a:rPr>
              <a:t>application defineste aplicatiile client</a:t>
            </a:r>
            <a:r>
              <a:rPr dirty="0" sz="2000" spc="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application/executable)</a:t>
            </a:r>
            <a:endParaRPr sz="2000">
              <a:latin typeface="Tahoma"/>
              <a:cs typeface="Tahoma"/>
            </a:endParaRPr>
          </a:p>
          <a:p>
            <a:pPr marL="12700" marR="474345">
              <a:lnSpc>
                <a:spcPct val="120000"/>
              </a:lnSpc>
            </a:pPr>
            <a:r>
              <a:rPr dirty="0" sz="2000" spc="-5" b="1">
                <a:latin typeface="Tahoma"/>
                <a:cs typeface="Tahoma"/>
              </a:rPr>
              <a:t>text defineste formatele text </a:t>
            </a:r>
            <a:r>
              <a:rPr dirty="0" sz="2000" spc="-5">
                <a:latin typeface="Tahoma"/>
                <a:cs typeface="Tahoma"/>
              </a:rPr>
              <a:t>(</a:t>
            </a:r>
            <a:r>
              <a:rPr dirty="0" sz="2000" spc="-5" b="1">
                <a:latin typeface="Tahoma"/>
                <a:cs typeface="Tahoma"/>
              </a:rPr>
              <a:t>text/plain, text/html)  </a:t>
            </a:r>
            <a:r>
              <a:rPr dirty="0" sz="2000" b="1">
                <a:latin typeface="Tahoma"/>
                <a:cs typeface="Tahoma"/>
              </a:rPr>
              <a:t>image </a:t>
            </a:r>
            <a:r>
              <a:rPr dirty="0" sz="2000" spc="-5" b="1">
                <a:latin typeface="Tahoma"/>
                <a:cs typeface="Tahoma"/>
              </a:rPr>
              <a:t>specifica formatele grafice </a:t>
            </a:r>
            <a:r>
              <a:rPr dirty="0" sz="2000" spc="-5">
                <a:latin typeface="Tahoma"/>
                <a:cs typeface="Tahoma"/>
              </a:rPr>
              <a:t>(</a:t>
            </a:r>
            <a:r>
              <a:rPr dirty="0" sz="2000" spc="-5" b="1">
                <a:latin typeface="Tahoma"/>
                <a:cs typeface="Tahoma"/>
              </a:rPr>
              <a:t>image/gif, </a:t>
            </a:r>
            <a:r>
              <a:rPr dirty="0" sz="2000" b="1">
                <a:latin typeface="Tahoma"/>
                <a:cs typeface="Tahoma"/>
              </a:rPr>
              <a:t>image/jpeg)  audio </a:t>
            </a:r>
            <a:r>
              <a:rPr dirty="0" sz="2000" spc="-5" b="1">
                <a:latin typeface="Tahoma"/>
                <a:cs typeface="Tahoma"/>
              </a:rPr>
              <a:t>specifica formatele </a:t>
            </a:r>
            <a:r>
              <a:rPr dirty="0" sz="2000" b="1">
                <a:latin typeface="Tahoma"/>
                <a:cs typeface="Tahoma"/>
              </a:rPr>
              <a:t>audio</a:t>
            </a:r>
            <a:r>
              <a:rPr dirty="0" sz="2000" spc="-3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(audio/basic)</a:t>
            </a:r>
            <a:endParaRPr sz="2000">
              <a:latin typeface="Tahoma"/>
              <a:cs typeface="Tahoma"/>
            </a:endParaRPr>
          </a:p>
          <a:p>
            <a:pPr marL="354965" marR="374015" indent="-3429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Tahoma"/>
                <a:cs typeface="Tahoma"/>
              </a:rPr>
              <a:t>video </a:t>
            </a:r>
            <a:r>
              <a:rPr dirty="0" sz="2000" spc="-5" b="1">
                <a:latin typeface="Tahoma"/>
                <a:cs typeface="Tahoma"/>
              </a:rPr>
              <a:t>specifica formatele video (video/mpeg) multipart  utilizat pentru trans. datelor compuse </a:t>
            </a:r>
            <a:r>
              <a:rPr dirty="0" sz="2000" spc="-5">
                <a:latin typeface="Tahoma"/>
                <a:cs typeface="Tahoma"/>
              </a:rPr>
              <a:t>(</a:t>
            </a:r>
            <a:r>
              <a:rPr dirty="0" sz="2000" spc="-5" b="1">
                <a:latin typeface="Tahoma"/>
                <a:cs typeface="Tahoma"/>
              </a:rPr>
              <a:t>multipart/mixed,  multipart/alternative)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/>
          <p:nvPr/>
        </p:nvSpPr>
        <p:spPr>
          <a:xfrm>
            <a:off x="1176754" y="2193925"/>
            <a:ext cx="6773445" cy="3848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52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 b="0">
                <a:latin typeface="Tahoma"/>
                <a:cs typeface="Tahoma"/>
              </a:rPr>
              <a:t>E‐mail|SMTP</a:t>
            </a:r>
          </a:p>
        </p:txBody>
      </p:sp>
      <p:sp>
        <p:nvSpPr>
          <p:cNvPr id="7" name="object 7"/>
          <p:cNvSpPr/>
          <p:nvPr/>
        </p:nvSpPr>
        <p:spPr>
          <a:xfrm>
            <a:off x="1078101" y="2174875"/>
            <a:ext cx="6905499" cy="3714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787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5" b="0">
                <a:latin typeface="Tahoma"/>
                <a:cs typeface="Tahoma"/>
              </a:rPr>
              <a:t>E‐mail|POP</a:t>
            </a:r>
          </a:p>
        </p:txBody>
      </p:sp>
      <p:sp>
        <p:nvSpPr>
          <p:cNvPr id="7" name="object 7"/>
          <p:cNvSpPr/>
          <p:nvPr/>
        </p:nvSpPr>
        <p:spPr>
          <a:xfrm>
            <a:off x="1678620" y="4235334"/>
            <a:ext cx="6026394" cy="2008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2044" y="2318130"/>
            <a:ext cx="495617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Utilizat </a:t>
            </a:r>
            <a:r>
              <a:rPr dirty="0" sz="1800">
                <a:latin typeface="Tahoma"/>
                <a:cs typeface="Tahoma"/>
              </a:rPr>
              <a:t>la </a:t>
            </a:r>
            <a:r>
              <a:rPr dirty="0" sz="1800" spc="-10">
                <a:latin typeface="Tahoma"/>
                <a:cs typeface="Tahoma"/>
              </a:rPr>
              <a:t>transferul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mesaje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de pe un </a:t>
            </a:r>
            <a:r>
              <a:rPr dirty="0" sz="1800" spc="-5">
                <a:latin typeface="Tahoma"/>
                <a:cs typeface="Tahoma"/>
              </a:rPr>
              <a:t>server </a:t>
            </a:r>
            <a:r>
              <a:rPr dirty="0" sz="1800">
                <a:latin typeface="Tahoma"/>
                <a:cs typeface="Tahoma"/>
              </a:rPr>
              <a:t>de posta </a:t>
            </a:r>
            <a:r>
              <a:rPr dirty="0" sz="1800" spc="-5">
                <a:latin typeface="Tahoma"/>
                <a:cs typeface="Tahoma"/>
              </a:rPr>
              <a:t>la </a:t>
            </a:r>
            <a:r>
              <a:rPr dirty="0" sz="1800">
                <a:latin typeface="Tahoma"/>
                <a:cs typeface="Tahoma"/>
              </a:rPr>
              <a:t>un </a:t>
            </a:r>
            <a:r>
              <a:rPr dirty="0" sz="1800" spc="-5">
                <a:latin typeface="Tahoma"/>
                <a:cs typeface="Tahoma"/>
              </a:rPr>
              <a:t>MUA </a:t>
            </a:r>
            <a:r>
              <a:rPr dirty="0" sz="1800">
                <a:latin typeface="Tahoma"/>
                <a:cs typeface="Tahoma"/>
              </a:rPr>
              <a:t>– </a:t>
            </a:r>
            <a:r>
              <a:rPr dirty="0" sz="1800" spc="-5">
                <a:latin typeface="Tahoma"/>
                <a:cs typeface="Tahoma"/>
              </a:rPr>
              <a:t>portul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110</a:t>
            </a:r>
            <a:endParaRPr sz="1800">
              <a:latin typeface="Tahoma"/>
              <a:cs typeface="Tahoma"/>
            </a:endParaRPr>
          </a:p>
          <a:p>
            <a:pPr marL="187960" indent="-175895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Similar cu </a:t>
            </a:r>
            <a:r>
              <a:rPr dirty="0" sz="1800" spc="-50">
                <a:latin typeface="Tahoma"/>
                <a:cs typeface="Tahoma"/>
              </a:rPr>
              <a:t>SMTP, </a:t>
            </a:r>
            <a:r>
              <a:rPr dirty="0" sz="1800">
                <a:latin typeface="Tahoma"/>
                <a:cs typeface="Tahoma"/>
              </a:rPr>
              <a:t>dar necesita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autentificare</a:t>
            </a:r>
            <a:endParaRPr sz="1800">
              <a:latin typeface="Tahoma"/>
              <a:cs typeface="Tahoma"/>
            </a:endParaRPr>
          </a:p>
          <a:p>
            <a:pPr marL="187960" indent="-175895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Comenzile si raspunsurile sint </a:t>
            </a:r>
            <a:r>
              <a:rPr dirty="0" sz="1800">
                <a:latin typeface="Tahoma"/>
                <a:cs typeface="Tahoma"/>
              </a:rPr>
              <a:t>mesaje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ASCII</a:t>
            </a:r>
            <a:endParaRPr sz="1800">
              <a:latin typeface="Tahoma"/>
              <a:cs typeface="Tahoma"/>
            </a:endParaRPr>
          </a:p>
          <a:p>
            <a:pPr marL="187960" indent="-175895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Raspunsurile </a:t>
            </a:r>
            <a:r>
              <a:rPr dirty="0" sz="1800">
                <a:latin typeface="Tahoma"/>
                <a:cs typeface="Tahoma"/>
              </a:rPr>
              <a:t>incep </a:t>
            </a:r>
            <a:r>
              <a:rPr dirty="0" sz="1800" spc="-5">
                <a:latin typeface="Tahoma"/>
                <a:cs typeface="Tahoma"/>
              </a:rPr>
              <a:t>cu </a:t>
            </a:r>
            <a:r>
              <a:rPr dirty="0" sz="1800" b="1">
                <a:latin typeface="Tahoma"/>
                <a:cs typeface="Tahoma"/>
              </a:rPr>
              <a:t>+OK sau</a:t>
            </a:r>
            <a:r>
              <a:rPr dirty="0" sz="1800" spc="-7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-ERR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787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5" b="0">
                <a:latin typeface="Tahoma"/>
                <a:cs typeface="Tahoma"/>
              </a:rPr>
              <a:t>E‐mail|POP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994659"/>
            <a:ext cx="6604634" cy="43084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530"/>
              </a:spcBef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Comenzi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uzuale: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b="1">
                <a:latin typeface="Tahoma"/>
                <a:cs typeface="Tahoma"/>
              </a:rPr>
              <a:t>USER </a:t>
            </a:r>
            <a:r>
              <a:rPr dirty="0" sz="1800" spc="-5" b="1">
                <a:latin typeface="Tahoma"/>
                <a:cs typeface="Tahoma"/>
              </a:rPr>
              <a:t>specifica numele de</a:t>
            </a:r>
            <a:r>
              <a:rPr dirty="0" sz="1800" spc="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cont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b="1">
                <a:latin typeface="Tahoma"/>
                <a:cs typeface="Tahoma"/>
              </a:rPr>
              <a:t>PASS </a:t>
            </a:r>
            <a:r>
              <a:rPr dirty="0" sz="1800" spc="-5" b="1">
                <a:latin typeface="Tahoma"/>
                <a:cs typeface="Tahoma"/>
              </a:rPr>
              <a:t>specifica</a:t>
            </a:r>
            <a:r>
              <a:rPr dirty="0" sz="1800" spc="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parola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0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STAT furnizeaza numarul de mesaje din cutia</a:t>
            </a:r>
            <a:r>
              <a:rPr dirty="0" sz="1800" spc="-4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postala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 spc="-50">
                <a:latin typeface="Tahoma"/>
                <a:cs typeface="Tahoma"/>
              </a:rPr>
              <a:t>(</a:t>
            </a:r>
            <a:r>
              <a:rPr dirty="0" sz="1900" spc="-50" i="1">
                <a:latin typeface="Tahoma"/>
                <a:cs typeface="Tahoma"/>
              </a:rPr>
              <a:t>mailbox)</a:t>
            </a:r>
            <a:endParaRPr sz="19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15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LIST afiseaza lista de mesaje si lungimea, cite </a:t>
            </a:r>
            <a:r>
              <a:rPr dirty="0" sz="1800" b="1">
                <a:latin typeface="Tahoma"/>
                <a:cs typeface="Tahoma"/>
              </a:rPr>
              <a:t>1 </a:t>
            </a:r>
            <a:r>
              <a:rPr dirty="0" sz="1800" spc="-5" b="1">
                <a:latin typeface="Tahoma"/>
                <a:cs typeface="Tahoma"/>
              </a:rPr>
              <a:t>pe</a:t>
            </a:r>
            <a:r>
              <a:rPr dirty="0" sz="1800" spc="2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linie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RETR preia un</a:t>
            </a:r>
            <a:r>
              <a:rPr dirty="0" sz="1800" spc="1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mesaj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0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DELE </a:t>
            </a:r>
            <a:r>
              <a:rPr dirty="0" sz="1800" b="1">
                <a:latin typeface="Tahoma"/>
                <a:cs typeface="Tahoma"/>
              </a:rPr>
              <a:t>marcheaza </a:t>
            </a:r>
            <a:r>
              <a:rPr dirty="0" sz="1800" spc="-5" b="1">
                <a:latin typeface="Tahoma"/>
                <a:cs typeface="Tahoma"/>
              </a:rPr>
              <a:t>un mesaj pentru</a:t>
            </a:r>
            <a:r>
              <a:rPr dirty="0" sz="1800" spc="-1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stergere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0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spc="-5" b="1">
                <a:latin typeface="Tahoma"/>
                <a:cs typeface="Tahoma"/>
              </a:rPr>
              <a:t>RSET reseteaza</a:t>
            </a:r>
            <a:r>
              <a:rPr dirty="0" sz="1800" spc="1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tranzactia,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ahoma"/>
                <a:cs typeface="Tahoma"/>
              </a:rPr>
              <a:t>iar </a:t>
            </a:r>
            <a:r>
              <a:rPr dirty="0" sz="1800" spc="-5">
                <a:latin typeface="Tahoma"/>
                <a:cs typeface="Tahoma"/>
              </a:rPr>
              <a:t>orice </a:t>
            </a:r>
            <a:r>
              <a:rPr dirty="0" sz="1800">
                <a:latin typeface="Tahoma"/>
                <a:cs typeface="Tahoma"/>
              </a:rPr>
              <a:t>marcaj de </a:t>
            </a:r>
            <a:r>
              <a:rPr dirty="0" sz="1800" spc="-5">
                <a:latin typeface="Tahoma"/>
                <a:cs typeface="Tahoma"/>
              </a:rPr>
              <a:t>stergere este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eliminat</a:t>
            </a:r>
            <a:endParaRPr sz="180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434"/>
              </a:spcBef>
              <a:buFont typeface="Tahoma"/>
              <a:buChar char="–"/>
              <a:tabLst>
                <a:tab pos="209550" algn="l"/>
              </a:tabLst>
            </a:pPr>
            <a:r>
              <a:rPr dirty="0" sz="1800" b="1">
                <a:latin typeface="Tahoma"/>
                <a:cs typeface="Tahoma"/>
              </a:rPr>
              <a:t>QUIT </a:t>
            </a:r>
            <a:r>
              <a:rPr dirty="0" sz="1800" spc="-5" b="1">
                <a:latin typeface="Tahoma"/>
                <a:cs typeface="Tahoma"/>
              </a:rPr>
              <a:t>sterge mesajele marcate si inchide</a:t>
            </a:r>
            <a:r>
              <a:rPr dirty="0" sz="180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conexiunea</a:t>
            </a:r>
            <a:endParaRPr sz="1800">
              <a:latin typeface="Tahoma"/>
              <a:cs typeface="Tahoma"/>
            </a:endParaRPr>
          </a:p>
          <a:p>
            <a:pPr marL="187960" indent="-175895">
              <a:lnSpc>
                <a:spcPct val="100000"/>
              </a:lnSpc>
              <a:spcBef>
                <a:spcPts val="330"/>
              </a:spcBef>
              <a:buChar char="•"/>
              <a:tabLst>
                <a:tab pos="188595" algn="l"/>
              </a:tabLst>
            </a:pPr>
            <a:r>
              <a:rPr dirty="0" sz="1800" spc="-5">
                <a:latin typeface="Tahoma"/>
                <a:cs typeface="Tahoma"/>
              </a:rPr>
              <a:t>Alte solutii: IMAP </a:t>
            </a:r>
            <a:r>
              <a:rPr dirty="0" sz="1800" spc="-45">
                <a:latin typeface="Tahoma"/>
                <a:cs typeface="Tahoma"/>
              </a:rPr>
              <a:t>(</a:t>
            </a:r>
            <a:r>
              <a:rPr dirty="0" sz="1900" spc="-45" i="1">
                <a:latin typeface="Tahoma"/>
                <a:cs typeface="Tahoma"/>
              </a:rPr>
              <a:t>Interactive Mail </a:t>
            </a:r>
            <a:r>
              <a:rPr dirty="0" sz="1900" spc="-50" i="1">
                <a:latin typeface="Tahoma"/>
                <a:cs typeface="Tahoma"/>
              </a:rPr>
              <a:t>Access</a:t>
            </a:r>
            <a:r>
              <a:rPr dirty="0" sz="1900" spc="-25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Protocol),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Tahoma"/>
                <a:cs typeface="Tahoma"/>
              </a:rPr>
              <a:t>DMSP </a:t>
            </a:r>
            <a:r>
              <a:rPr dirty="0" sz="1800" spc="-45">
                <a:latin typeface="Tahoma"/>
                <a:cs typeface="Tahoma"/>
              </a:rPr>
              <a:t>(</a:t>
            </a:r>
            <a:r>
              <a:rPr dirty="0" sz="1900" spc="-45" i="1">
                <a:latin typeface="Tahoma"/>
                <a:cs typeface="Tahoma"/>
              </a:rPr>
              <a:t>Distributed Mail </a:t>
            </a:r>
            <a:r>
              <a:rPr dirty="0" sz="1900" spc="-60" i="1">
                <a:latin typeface="Tahoma"/>
                <a:cs typeface="Tahoma"/>
              </a:rPr>
              <a:t>System</a:t>
            </a:r>
            <a:r>
              <a:rPr dirty="0" sz="1900" spc="-35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Protocol)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2749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Alocarea adreselor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IP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9402"/>
            <a:ext cx="7164705" cy="377444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710"/>
              </a:spcBef>
              <a:buSzPct val="96000"/>
              <a:buFont typeface="Tahoma"/>
              <a:buChar char="•"/>
              <a:tabLst>
                <a:tab pos="246379" algn="l"/>
              </a:tabLst>
            </a:pPr>
            <a:r>
              <a:rPr dirty="0" sz="2500" spc="-70" b="1" i="1">
                <a:latin typeface="Tahoma"/>
                <a:cs typeface="Tahoma"/>
              </a:rPr>
              <a:t>Dynamic </a:t>
            </a:r>
            <a:r>
              <a:rPr dirty="0" sz="2500" spc="-65" b="1" i="1">
                <a:latin typeface="Tahoma"/>
                <a:cs typeface="Tahoma"/>
              </a:rPr>
              <a:t>Host </a:t>
            </a:r>
            <a:r>
              <a:rPr dirty="0" sz="2500" spc="-60" b="1" i="1">
                <a:latin typeface="Tahoma"/>
                <a:cs typeface="Tahoma"/>
              </a:rPr>
              <a:t>Configuration Protocol</a:t>
            </a:r>
            <a:r>
              <a:rPr dirty="0" sz="2500" spc="100" b="1" i="1">
                <a:latin typeface="Tahoma"/>
                <a:cs typeface="Tahoma"/>
              </a:rPr>
              <a:t> </a:t>
            </a:r>
            <a:r>
              <a:rPr dirty="0" sz="2500" spc="-70" b="1" i="1">
                <a:latin typeface="Tahoma"/>
                <a:cs typeface="Tahoma"/>
              </a:rPr>
              <a:t>(DHCP)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5" b="1">
                <a:latin typeface="Tahoma"/>
                <a:cs typeface="Tahoma"/>
              </a:rPr>
              <a:t>RFC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1531</a:t>
            </a:r>
            <a:endParaRPr sz="2400">
              <a:latin typeface="Tahoma"/>
              <a:cs typeface="Tahoma"/>
            </a:endParaRPr>
          </a:p>
          <a:p>
            <a:pPr marL="12700" marR="108585">
              <a:lnSpc>
                <a:spcPct val="120000"/>
              </a:lnSpc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Asignarea automata a parametrilor de </a:t>
            </a:r>
            <a:r>
              <a:rPr dirty="0" sz="2400" spc="-5">
                <a:latin typeface="Tahoma"/>
                <a:cs typeface="Tahoma"/>
              </a:rPr>
              <a:t>retea  (adresa IP, masca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subretea,…) </a:t>
            </a:r>
            <a:r>
              <a:rPr dirty="0" sz="2400">
                <a:latin typeface="Tahoma"/>
                <a:cs typeface="Tahoma"/>
              </a:rPr>
              <a:t>pentru o gazda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ahoma"/>
                <a:cs typeface="Tahoma"/>
              </a:rPr>
              <a:t>vederea conectarii </a:t>
            </a:r>
            <a:r>
              <a:rPr dirty="0" sz="2400">
                <a:latin typeface="Tahoma"/>
                <a:cs typeface="Tahoma"/>
              </a:rPr>
              <a:t>la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  <a:p>
            <a:pPr marL="274955" marR="71120" indent="-2749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Tipuri de </a:t>
            </a:r>
            <a:r>
              <a:rPr dirty="0" sz="2400" spc="-5">
                <a:latin typeface="Tahoma"/>
                <a:cs typeface="Tahoma"/>
              </a:rPr>
              <a:t>alocare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adresei: </a:t>
            </a:r>
            <a:r>
              <a:rPr dirty="0" sz="2400">
                <a:latin typeface="Tahoma"/>
                <a:cs typeface="Tahoma"/>
              </a:rPr>
              <a:t>dinamica </a:t>
            </a:r>
            <a:r>
              <a:rPr dirty="0" sz="2400" spc="-5">
                <a:latin typeface="Tahoma"/>
                <a:cs typeface="Tahoma"/>
              </a:rPr>
              <a:t>(“inchirierea”  </a:t>
            </a:r>
            <a:r>
              <a:rPr dirty="0" sz="2400">
                <a:latin typeface="Tahoma"/>
                <a:cs typeface="Tahoma"/>
              </a:rPr>
              <a:t>unei adrese IP </a:t>
            </a:r>
            <a:r>
              <a:rPr dirty="0" sz="2400" spc="-5">
                <a:latin typeface="Tahoma"/>
                <a:cs typeface="Tahoma"/>
              </a:rPr>
              <a:t>pentru </a:t>
            </a:r>
            <a:r>
              <a:rPr dirty="0" sz="2400">
                <a:latin typeface="Tahoma"/>
                <a:cs typeface="Tahoma"/>
              </a:rPr>
              <a:t>o perioada de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timp),</a:t>
            </a:r>
            <a:endParaRPr sz="2400">
              <a:latin typeface="Tahoma"/>
              <a:cs typeface="Tahoma"/>
            </a:endParaRPr>
          </a:p>
          <a:p>
            <a:pPr marL="355600" marR="444500" indent="-342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ahoma"/>
                <a:cs typeface="Tahoma"/>
              </a:rPr>
              <a:t>automata (rezervarea unei adrese date),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manuala  (adresa </a:t>
            </a:r>
            <a:r>
              <a:rPr dirty="0" sz="2400" spc="-5">
                <a:latin typeface="Tahoma"/>
                <a:cs typeface="Tahoma"/>
              </a:rPr>
              <a:t>IP este selectata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client)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969" y="1028826"/>
            <a:ext cx="109029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DNS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6853" y="2057400"/>
            <a:ext cx="7476740" cy="4164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2749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Tahoma"/>
                <a:cs typeface="Tahoma"/>
              </a:rPr>
              <a:t>Alocarea adreselor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IP</a:t>
            </a:r>
          </a:p>
        </p:txBody>
      </p:sp>
      <p:sp>
        <p:nvSpPr>
          <p:cNvPr id="7" name="object 7"/>
          <p:cNvSpPr/>
          <p:nvPr/>
        </p:nvSpPr>
        <p:spPr>
          <a:xfrm>
            <a:off x="185737" y="1828800"/>
            <a:ext cx="8958262" cy="5029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9512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090409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Folosit </a:t>
            </a:r>
            <a:r>
              <a:rPr dirty="0" sz="2000">
                <a:latin typeface="Tahoma"/>
                <a:cs typeface="Tahoma"/>
              </a:rPr>
              <a:t>atit interactiv, </a:t>
            </a:r>
            <a:r>
              <a:rPr dirty="0" sz="2000" spc="-5">
                <a:latin typeface="Tahoma"/>
                <a:cs typeface="Tahoma"/>
              </a:rPr>
              <a:t>cit </a:t>
            </a:r>
            <a:r>
              <a:rPr dirty="0" sz="2000">
                <a:latin typeface="Tahoma"/>
                <a:cs typeface="Tahoma"/>
              </a:rPr>
              <a:t>si de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programe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0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Asigura transferul sigur si eficient </a:t>
            </a:r>
            <a:r>
              <a:rPr dirty="0" sz="2000">
                <a:latin typeface="Tahoma"/>
                <a:cs typeface="Tahoma"/>
              </a:rPr>
              <a:t>al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fisierelor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Utilizeaza doua </a:t>
            </a:r>
            <a:r>
              <a:rPr dirty="0" sz="2000" spc="-5">
                <a:latin typeface="Tahoma"/>
                <a:cs typeface="Tahoma"/>
              </a:rPr>
              <a:t>conexiuni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TCP: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Conexiunea de control </a:t>
            </a:r>
            <a:r>
              <a:rPr dirty="0" sz="2000" b="1">
                <a:latin typeface="Tahoma"/>
                <a:cs typeface="Tahoma"/>
              </a:rPr>
              <a:t>– </a:t>
            </a:r>
            <a:r>
              <a:rPr dirty="0" sz="2000" spc="-5" b="1">
                <a:latin typeface="Tahoma"/>
                <a:cs typeface="Tahoma"/>
              </a:rPr>
              <a:t>pentru trimiterea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comenzilor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si </a:t>
            </a:r>
            <a:r>
              <a:rPr dirty="0" sz="2000" spc="-5">
                <a:latin typeface="Tahoma"/>
                <a:cs typeface="Tahoma"/>
              </a:rPr>
              <a:t>receptionarea codurilor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stare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4"/>
              </a:spcBef>
              <a:buFont typeface="Tahoma"/>
              <a:buChar char="–"/>
              <a:tabLst>
                <a:tab pos="231140" algn="l"/>
              </a:tabLst>
            </a:pPr>
            <a:r>
              <a:rPr dirty="0" sz="2000" spc="-5" b="1">
                <a:latin typeface="Tahoma"/>
                <a:cs typeface="Tahoma"/>
              </a:rPr>
              <a:t>Conexiunea </a:t>
            </a:r>
            <a:r>
              <a:rPr dirty="0" sz="2000" b="1">
                <a:latin typeface="Tahoma"/>
                <a:cs typeface="Tahoma"/>
              </a:rPr>
              <a:t>de </a:t>
            </a:r>
            <a:r>
              <a:rPr dirty="0" sz="2000" spc="-5" b="1">
                <a:latin typeface="Tahoma"/>
                <a:cs typeface="Tahoma"/>
              </a:rPr>
              <a:t>date </a:t>
            </a:r>
            <a:r>
              <a:rPr dirty="0" sz="2000" b="1">
                <a:latin typeface="Tahoma"/>
                <a:cs typeface="Tahoma"/>
              </a:rPr>
              <a:t>– </a:t>
            </a:r>
            <a:r>
              <a:rPr dirty="0" sz="2000" spc="-5" b="1">
                <a:latin typeface="Tahoma"/>
                <a:cs typeface="Tahoma"/>
              </a:rPr>
              <a:t>pentru transferul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efectiv</a:t>
            </a:r>
            <a:endParaRPr sz="2000">
              <a:latin typeface="Tahoma"/>
              <a:cs typeface="Tahoma"/>
            </a:endParaRPr>
          </a:p>
          <a:p>
            <a:pPr marL="12700" marR="1366520">
              <a:lnSpc>
                <a:spcPct val="120000"/>
              </a:lnSpc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Conexiunea de </a:t>
            </a:r>
            <a:r>
              <a:rPr dirty="0" sz="2000" spc="-5">
                <a:latin typeface="Tahoma"/>
                <a:cs typeface="Tahoma"/>
              </a:rPr>
              <a:t>control trebuie </a:t>
            </a:r>
            <a:r>
              <a:rPr dirty="0" sz="2000">
                <a:latin typeface="Tahoma"/>
                <a:cs typeface="Tahoma"/>
              </a:rPr>
              <a:t>sa </a:t>
            </a:r>
            <a:r>
              <a:rPr dirty="0" sz="2000" spc="-5">
                <a:latin typeface="Tahoma"/>
                <a:cs typeface="Tahoma"/>
              </a:rPr>
              <a:t>fie </a:t>
            </a:r>
            <a:r>
              <a:rPr dirty="0" sz="2000">
                <a:latin typeface="Tahoma"/>
                <a:cs typeface="Tahoma"/>
              </a:rPr>
              <a:t>operationala  in </a:t>
            </a:r>
            <a:r>
              <a:rPr dirty="0" sz="2000" spc="-5">
                <a:latin typeface="Tahoma"/>
                <a:cs typeface="Tahoma"/>
              </a:rPr>
              <a:t>timpul transferului prin conexiunea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date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Conexiunile de date se </a:t>
            </a:r>
            <a:r>
              <a:rPr dirty="0" sz="2000" spc="-5">
                <a:latin typeface="Tahoma"/>
                <a:cs typeface="Tahoma"/>
              </a:rPr>
              <a:t>creeaza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dinamic,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pentru fiecare client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parte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Vezi si </a:t>
            </a:r>
            <a:r>
              <a:rPr dirty="0" sz="2000" spc="-5" b="1">
                <a:latin typeface="Tahoma"/>
                <a:cs typeface="Tahoma"/>
              </a:rPr>
              <a:t>RFC 959,</a:t>
            </a:r>
            <a:r>
              <a:rPr dirty="0" sz="2000" spc="-3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1068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6682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FTP|model</a:t>
            </a:r>
          </a:p>
        </p:txBody>
      </p:sp>
      <p:sp>
        <p:nvSpPr>
          <p:cNvPr id="7" name="object 7"/>
          <p:cNvSpPr/>
          <p:nvPr/>
        </p:nvSpPr>
        <p:spPr>
          <a:xfrm>
            <a:off x="925694" y="2057400"/>
            <a:ext cx="7126900" cy="3582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4874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FTP|conexiuni</a:t>
            </a:r>
          </a:p>
        </p:txBody>
      </p:sp>
      <p:sp>
        <p:nvSpPr>
          <p:cNvPr id="7" name="object 7"/>
          <p:cNvSpPr/>
          <p:nvPr/>
        </p:nvSpPr>
        <p:spPr>
          <a:xfrm>
            <a:off x="530225" y="1963801"/>
            <a:ext cx="8004175" cy="420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173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FTP|caracterizare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5946775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Moduri 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transfer</a:t>
            </a:r>
            <a:endParaRPr sz="2400">
              <a:latin typeface="Tahoma"/>
              <a:cs typeface="Tahoma"/>
            </a:endParaRPr>
          </a:p>
          <a:p>
            <a:pPr marL="12700" marR="24130">
              <a:lnSpc>
                <a:spcPct val="120000"/>
              </a:lnSpc>
              <a:spcBef>
                <a:spcPts val="5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Text </a:t>
            </a:r>
            <a:r>
              <a:rPr dirty="0" sz="2400" spc="-5">
                <a:latin typeface="Tahoma"/>
                <a:cs typeface="Tahoma"/>
              </a:rPr>
              <a:t>(ASCII)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continutul este transferat  </a:t>
            </a:r>
            <a:r>
              <a:rPr dirty="0" sz="2400">
                <a:latin typeface="Tahoma"/>
                <a:cs typeface="Tahoma"/>
              </a:rPr>
              <a:t>linie </a:t>
            </a:r>
            <a:r>
              <a:rPr dirty="0" sz="2400" spc="-10">
                <a:latin typeface="Tahoma"/>
                <a:cs typeface="Tahoma"/>
              </a:rPr>
              <a:t>cu </a:t>
            </a:r>
            <a:r>
              <a:rPr dirty="0" sz="2400">
                <a:latin typeface="Tahoma"/>
                <a:cs typeface="Tahoma"/>
              </a:rPr>
              <a:t>linie, </a:t>
            </a:r>
            <a:r>
              <a:rPr dirty="0" sz="2400" spc="-110">
                <a:latin typeface="Tahoma"/>
                <a:cs typeface="Tahoma"/>
              </a:rPr>
              <a:t>modificindu‐se </a:t>
            </a:r>
            <a:r>
              <a:rPr dirty="0" sz="2400" spc="-5">
                <a:latin typeface="Tahoma"/>
                <a:cs typeface="Tahoma"/>
              </a:rPr>
              <a:t>sfirsitul </a:t>
            </a:r>
            <a:r>
              <a:rPr dirty="0" sz="2400">
                <a:latin typeface="Tahoma"/>
                <a:cs typeface="Tahoma"/>
              </a:rPr>
              <a:t>de linie  in functie de </a:t>
            </a:r>
            <a:r>
              <a:rPr dirty="0" sz="2400" spc="-5">
                <a:latin typeface="Tahoma"/>
                <a:cs typeface="Tahoma"/>
              </a:rPr>
              <a:t>calculatorul sursa si </a:t>
            </a:r>
            <a:r>
              <a:rPr dirty="0" sz="2400">
                <a:latin typeface="Tahoma"/>
                <a:cs typeface="Tahoma"/>
              </a:rPr>
              <a:t>destinatie:  </a:t>
            </a:r>
            <a:r>
              <a:rPr dirty="0" sz="2400" spc="-5" b="1">
                <a:latin typeface="Tahoma"/>
                <a:cs typeface="Tahoma"/>
              </a:rPr>
              <a:t>CR LF (Windows), </a:t>
            </a:r>
            <a:r>
              <a:rPr dirty="0" sz="2400" spc="-10" b="1">
                <a:latin typeface="Tahoma"/>
                <a:cs typeface="Tahoma"/>
              </a:rPr>
              <a:t>LF </a:t>
            </a:r>
            <a:r>
              <a:rPr dirty="0" sz="2400" spc="-5" b="1">
                <a:latin typeface="Tahoma"/>
                <a:cs typeface="Tahoma"/>
              </a:rPr>
              <a:t>(UNIX/Linux)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Binar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continutul </a:t>
            </a:r>
            <a:r>
              <a:rPr dirty="0" sz="2400">
                <a:latin typeface="Tahoma"/>
                <a:cs typeface="Tahoma"/>
              </a:rPr>
              <a:t>e </a:t>
            </a:r>
            <a:r>
              <a:rPr dirty="0" sz="2400" spc="-5">
                <a:latin typeface="Tahoma"/>
                <a:cs typeface="Tahoma"/>
              </a:rPr>
              <a:t>transferat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neschimbat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173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FTP|caracterizare</a:t>
            </a:r>
          </a:p>
        </p:txBody>
      </p:sp>
      <p:sp>
        <p:nvSpPr>
          <p:cNvPr id="6" name="object 6"/>
          <p:cNvSpPr/>
          <p:nvPr/>
        </p:nvSpPr>
        <p:spPr>
          <a:xfrm>
            <a:off x="911225" y="1520888"/>
            <a:ext cx="8056499" cy="462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1617" y="2005326"/>
            <a:ext cx="7587615" cy="293624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45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Tipuri de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acces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b="1">
                <a:latin typeface="Tahoma"/>
                <a:cs typeface="Tahoma"/>
              </a:rPr>
              <a:t>– </a:t>
            </a:r>
            <a:r>
              <a:rPr dirty="0" sz="2000" spc="-5" b="1">
                <a:latin typeface="Tahoma"/>
                <a:cs typeface="Tahoma"/>
              </a:rPr>
              <a:t>Anonim </a:t>
            </a:r>
            <a:r>
              <a:rPr dirty="0" sz="2000" spc="-50" b="1">
                <a:latin typeface="Tahoma"/>
                <a:cs typeface="Tahoma"/>
              </a:rPr>
              <a:t>(</a:t>
            </a:r>
            <a:r>
              <a:rPr dirty="0" sz="2100" spc="-50" b="1" i="1">
                <a:latin typeface="Tahoma"/>
                <a:cs typeface="Tahoma"/>
              </a:rPr>
              <a:t>FTP </a:t>
            </a:r>
            <a:r>
              <a:rPr dirty="0" sz="2100" spc="-65" b="1" i="1">
                <a:latin typeface="Tahoma"/>
                <a:cs typeface="Tahoma"/>
              </a:rPr>
              <a:t>anonymous) </a:t>
            </a:r>
            <a:r>
              <a:rPr dirty="0" sz="2100" spc="-60" b="1" i="1">
                <a:latin typeface="Tahoma"/>
                <a:cs typeface="Tahoma"/>
              </a:rPr>
              <a:t>– </a:t>
            </a:r>
            <a:r>
              <a:rPr dirty="0" sz="2100" spc="-70" b="1" i="1">
                <a:latin typeface="Tahoma"/>
                <a:cs typeface="Tahoma"/>
              </a:rPr>
              <a:t>RFC</a:t>
            </a:r>
            <a:r>
              <a:rPr dirty="0" sz="2100" spc="5" b="1" i="1">
                <a:latin typeface="Tahoma"/>
                <a:cs typeface="Tahoma"/>
              </a:rPr>
              <a:t> </a:t>
            </a:r>
            <a:r>
              <a:rPr dirty="0" sz="2100" spc="-70" b="1" i="1">
                <a:latin typeface="Tahoma"/>
                <a:cs typeface="Tahoma"/>
              </a:rPr>
              <a:t>1635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36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Autentificare cu numele </a:t>
            </a:r>
            <a:r>
              <a:rPr dirty="0" sz="2100" spc="-55" i="1">
                <a:latin typeface="Tahoma"/>
                <a:cs typeface="Tahoma"/>
              </a:rPr>
              <a:t>anonymous </a:t>
            </a:r>
            <a:r>
              <a:rPr dirty="0" sz="2100" spc="-35" i="1">
                <a:latin typeface="Tahoma"/>
                <a:cs typeface="Tahoma"/>
              </a:rPr>
              <a:t>si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5">
                <a:latin typeface="Tahoma"/>
                <a:cs typeface="Tahoma"/>
              </a:rPr>
              <a:t>drept </a:t>
            </a:r>
            <a:r>
              <a:rPr dirty="0" sz="2000">
                <a:latin typeface="Tahoma"/>
                <a:cs typeface="Tahoma"/>
              </a:rPr>
              <a:t>parola o adresa de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100" spc="-55" i="1">
                <a:latin typeface="Tahoma"/>
                <a:cs typeface="Tahoma"/>
              </a:rPr>
              <a:t>email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Acces </a:t>
            </a:r>
            <a:r>
              <a:rPr dirty="0" sz="2000" spc="-5">
                <a:latin typeface="Tahoma"/>
                <a:cs typeface="Tahoma"/>
              </a:rPr>
              <a:t>public </a:t>
            </a:r>
            <a:r>
              <a:rPr dirty="0" sz="2000">
                <a:latin typeface="Tahoma"/>
                <a:cs typeface="Tahoma"/>
              </a:rPr>
              <a:t>la o </a:t>
            </a:r>
            <a:r>
              <a:rPr dirty="0" sz="2000" spc="-5">
                <a:latin typeface="Tahoma"/>
                <a:cs typeface="Tahoma"/>
              </a:rPr>
              <a:t>serie </a:t>
            </a:r>
            <a:r>
              <a:rPr dirty="0" sz="2000">
                <a:latin typeface="Tahoma"/>
                <a:cs typeface="Tahoma"/>
              </a:rPr>
              <a:t>de resurse </a:t>
            </a:r>
            <a:r>
              <a:rPr dirty="0" sz="2000" spc="-5">
                <a:latin typeface="Tahoma"/>
                <a:cs typeface="Tahoma"/>
              </a:rPr>
              <a:t>(aplicatii, </a:t>
            </a:r>
            <a:r>
              <a:rPr dirty="0" sz="2000">
                <a:latin typeface="Tahoma"/>
                <a:cs typeface="Tahoma"/>
              </a:rPr>
              <a:t>date, </a:t>
            </a:r>
            <a:r>
              <a:rPr dirty="0" sz="2000" spc="-5">
                <a:latin typeface="Tahoma"/>
                <a:cs typeface="Tahoma"/>
              </a:rPr>
              <a:t>multimedia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etc.)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Autentificat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Necesita </a:t>
            </a:r>
            <a:r>
              <a:rPr dirty="0" sz="2000">
                <a:latin typeface="Tahoma"/>
                <a:cs typeface="Tahoma"/>
              </a:rPr>
              <a:t>un nume de </a:t>
            </a:r>
            <a:r>
              <a:rPr dirty="0" sz="2000" spc="-5">
                <a:latin typeface="Tahoma"/>
                <a:cs typeface="Tahoma"/>
              </a:rPr>
              <a:t>utilizator existent, </a:t>
            </a:r>
            <a:r>
              <a:rPr dirty="0" sz="2000">
                <a:latin typeface="Tahoma"/>
                <a:cs typeface="Tahoma"/>
              </a:rPr>
              <a:t>insotit </a:t>
            </a:r>
            <a:r>
              <a:rPr dirty="0" sz="2000" spc="-5">
                <a:latin typeface="Tahoma"/>
                <a:cs typeface="Tahoma"/>
              </a:rPr>
              <a:t>de </a:t>
            </a:r>
            <a:r>
              <a:rPr dirty="0" sz="2000">
                <a:latin typeface="Tahoma"/>
                <a:cs typeface="Tahoma"/>
              </a:rPr>
              <a:t>o parola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valida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Pentru transferul </a:t>
            </a:r>
            <a:r>
              <a:rPr dirty="0" sz="2000">
                <a:latin typeface="Tahoma"/>
                <a:cs typeface="Tahoma"/>
              </a:rPr>
              <a:t>de date in/din </a:t>
            </a:r>
            <a:r>
              <a:rPr dirty="0" sz="2000" spc="-5">
                <a:latin typeface="Tahoma"/>
                <a:cs typeface="Tahoma"/>
              </a:rPr>
              <a:t>contul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persona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775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FTP|comenzi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234430" cy="3098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Comenzi de </a:t>
            </a:r>
            <a:r>
              <a:rPr dirty="0" sz="2400" spc="-5">
                <a:latin typeface="Tahoma"/>
                <a:cs typeface="Tahoma"/>
              </a:rPr>
              <a:t>control </a:t>
            </a:r>
            <a:r>
              <a:rPr dirty="0" sz="2400">
                <a:latin typeface="Tahoma"/>
                <a:cs typeface="Tahoma"/>
              </a:rPr>
              <a:t>al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accesului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ahoma"/>
                <a:cs typeface="Tahoma"/>
              </a:rPr>
              <a:t>USER, PASSword, </a:t>
            </a:r>
            <a:r>
              <a:rPr dirty="0" sz="2400">
                <a:latin typeface="Tahoma"/>
                <a:cs typeface="Tahoma"/>
              </a:rPr>
              <a:t>ChangeWorkingDir,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QUIT,…</a:t>
            </a:r>
            <a:endParaRPr sz="2400">
              <a:latin typeface="Tahoma"/>
              <a:cs typeface="Tahoma"/>
            </a:endParaRPr>
          </a:p>
          <a:p>
            <a:pPr marL="12700" marR="497840">
              <a:lnSpc>
                <a:spcPct val="120000"/>
              </a:lnSpc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Comenzi de </a:t>
            </a:r>
            <a:r>
              <a:rPr dirty="0" sz="2400" spc="-5">
                <a:latin typeface="Tahoma"/>
                <a:cs typeface="Tahoma"/>
              </a:rPr>
              <a:t>transfer </a:t>
            </a:r>
            <a:r>
              <a:rPr dirty="0" sz="2400">
                <a:latin typeface="Tahoma"/>
                <a:cs typeface="Tahoma"/>
              </a:rPr>
              <a:t>a parametrilor  </a:t>
            </a:r>
            <a:r>
              <a:rPr dirty="0" sz="2400" spc="-5">
                <a:latin typeface="Tahoma"/>
                <a:cs typeface="Tahoma"/>
              </a:rPr>
              <a:t>PORT, PASiVe, TYPE, </a:t>
            </a:r>
            <a:r>
              <a:rPr dirty="0" sz="2400">
                <a:latin typeface="Tahoma"/>
                <a:cs typeface="Tahoma"/>
              </a:rPr>
              <a:t>MODE,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STRUcture,…</a:t>
            </a:r>
            <a:endParaRPr sz="2400">
              <a:latin typeface="Tahoma"/>
              <a:cs typeface="Tahoma"/>
            </a:endParaRPr>
          </a:p>
          <a:p>
            <a:pPr marL="12700" marR="983615">
              <a:lnSpc>
                <a:spcPct val="120000"/>
              </a:lnSpc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Comenzi de </a:t>
            </a:r>
            <a:r>
              <a:rPr dirty="0" sz="2400" spc="-5">
                <a:latin typeface="Tahoma"/>
                <a:cs typeface="Tahoma"/>
              </a:rPr>
              <a:t>realizare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serviciilor FTP  </a:t>
            </a:r>
            <a:r>
              <a:rPr dirty="0" sz="2400">
                <a:latin typeface="Tahoma"/>
                <a:cs typeface="Tahoma"/>
              </a:rPr>
              <a:t>RETRieve, </a:t>
            </a:r>
            <a:r>
              <a:rPr dirty="0" sz="2400" spc="-5">
                <a:latin typeface="Tahoma"/>
                <a:cs typeface="Tahoma"/>
              </a:rPr>
              <a:t>STORe, APPEnd, </a:t>
            </a:r>
            <a:r>
              <a:rPr dirty="0" sz="2400">
                <a:latin typeface="Tahoma"/>
                <a:cs typeface="Tahoma"/>
              </a:rPr>
              <a:t>ABORt,  </a:t>
            </a:r>
            <a:r>
              <a:rPr dirty="0" sz="2400" spc="-5">
                <a:latin typeface="Tahoma"/>
                <a:cs typeface="Tahoma"/>
              </a:rPr>
              <a:t>PrintWorkingDir,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LIST,…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775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FTP|comenzi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027420" cy="1781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19095">
              <a:lnSpc>
                <a:spcPct val="120100"/>
              </a:lnSpc>
              <a:spcBef>
                <a:spcPts val="9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Raspunsul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10">
                <a:latin typeface="Tahoma"/>
                <a:cs typeface="Tahoma"/>
              </a:rPr>
              <a:t>stare  </a:t>
            </a:r>
            <a:r>
              <a:rPr dirty="0" sz="2400">
                <a:latin typeface="Tahoma"/>
                <a:cs typeface="Tahoma"/>
              </a:rPr>
              <a:t>Linie de </a:t>
            </a:r>
            <a:r>
              <a:rPr dirty="0" sz="2400" spc="-5">
                <a:latin typeface="Tahoma"/>
                <a:cs typeface="Tahoma"/>
              </a:rPr>
              <a:t>text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continind: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10">
                <a:latin typeface="Tahoma"/>
                <a:cs typeface="Tahoma"/>
              </a:rPr>
              <a:t>NNN </a:t>
            </a:r>
            <a:r>
              <a:rPr dirty="0" sz="2400">
                <a:latin typeface="Tahoma"/>
                <a:cs typeface="Tahoma"/>
              </a:rPr>
              <a:t>un </a:t>
            </a:r>
            <a:r>
              <a:rPr dirty="0" sz="2400" spc="-5">
                <a:latin typeface="Tahoma"/>
                <a:cs typeface="Tahoma"/>
              </a:rPr>
              <a:t>cod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stare </a:t>
            </a:r>
            <a:r>
              <a:rPr dirty="0" sz="2400">
                <a:latin typeface="Tahoma"/>
                <a:cs typeface="Tahoma"/>
              </a:rPr>
              <a:t>(utilizat de </a:t>
            </a:r>
            <a:r>
              <a:rPr dirty="0" sz="2400" spc="-5">
                <a:latin typeface="Tahoma"/>
                <a:cs typeface="Tahoma"/>
              </a:rPr>
              <a:t>software) </a:t>
            </a:r>
            <a:r>
              <a:rPr dirty="0" sz="2400">
                <a:latin typeface="Tahoma"/>
                <a:cs typeface="Tahoma"/>
              </a:rPr>
              <a:t>+  un mesaj </a:t>
            </a:r>
            <a:r>
              <a:rPr dirty="0" sz="2400" spc="-5">
                <a:latin typeface="Tahoma"/>
                <a:cs typeface="Tahoma"/>
              </a:rPr>
              <a:t>explicativ </a:t>
            </a:r>
            <a:r>
              <a:rPr dirty="0" sz="2400">
                <a:latin typeface="Tahoma"/>
                <a:cs typeface="Tahoma"/>
              </a:rPr>
              <a:t>(destinat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oamenilor)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6532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FTP|codul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stare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4271010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• </a:t>
            </a:r>
            <a:r>
              <a:rPr dirty="0" sz="2000" spc="-5">
                <a:latin typeface="Tahoma"/>
                <a:cs typeface="Tahoma"/>
              </a:rPr>
              <a:t>Prima cifra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semnifica: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b="1">
                <a:latin typeface="Tahoma"/>
                <a:cs typeface="Tahoma"/>
              </a:rPr>
              <a:t>1 </a:t>
            </a:r>
            <a:r>
              <a:rPr dirty="0" sz="2000" spc="-5" b="1">
                <a:latin typeface="Tahoma"/>
                <a:cs typeface="Tahoma"/>
              </a:rPr>
              <a:t>replica pozitiva</a:t>
            </a:r>
            <a:r>
              <a:rPr dirty="0" sz="2000" spc="-3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preliminara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(“am </a:t>
            </a:r>
            <a:r>
              <a:rPr dirty="0" sz="2000" spc="-5">
                <a:latin typeface="Tahoma"/>
                <a:cs typeface="Tahoma"/>
              </a:rPr>
              <a:t>indeplinit, </a:t>
            </a:r>
            <a:r>
              <a:rPr dirty="0" sz="2000">
                <a:latin typeface="Tahoma"/>
                <a:cs typeface="Tahoma"/>
              </a:rPr>
              <a:t>dar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asteapta”)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b="1">
                <a:latin typeface="Tahoma"/>
                <a:cs typeface="Tahoma"/>
              </a:rPr>
              <a:t>2 </a:t>
            </a:r>
            <a:r>
              <a:rPr dirty="0" sz="2000" spc="-5" b="1">
                <a:latin typeface="Tahoma"/>
                <a:cs typeface="Tahoma"/>
              </a:rPr>
              <a:t>replica pozitiva</a:t>
            </a:r>
            <a:r>
              <a:rPr dirty="0" sz="2000" spc="-1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finala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(“succes”)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b="1">
                <a:latin typeface="Tahoma"/>
                <a:cs typeface="Tahoma"/>
              </a:rPr>
              <a:t>3 </a:t>
            </a:r>
            <a:r>
              <a:rPr dirty="0" sz="2000" spc="-5" b="1">
                <a:latin typeface="Tahoma"/>
                <a:cs typeface="Tahoma"/>
              </a:rPr>
              <a:t>replica pozitiva</a:t>
            </a:r>
            <a:r>
              <a:rPr dirty="0" sz="2000" spc="-3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intermediara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(“am nevoie </a:t>
            </a:r>
            <a:r>
              <a:rPr dirty="0" sz="2000" spc="-5">
                <a:latin typeface="Tahoma"/>
                <a:cs typeface="Tahoma"/>
              </a:rPr>
              <a:t>si </a:t>
            </a:r>
            <a:r>
              <a:rPr dirty="0" sz="2000">
                <a:latin typeface="Tahoma"/>
                <a:cs typeface="Tahoma"/>
              </a:rPr>
              <a:t>de alte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informatii”)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b="1">
                <a:latin typeface="Tahoma"/>
                <a:cs typeface="Tahoma"/>
              </a:rPr>
              <a:t>4 </a:t>
            </a:r>
            <a:r>
              <a:rPr dirty="0" sz="2000" spc="-5" b="1">
                <a:latin typeface="Tahoma"/>
                <a:cs typeface="Tahoma"/>
              </a:rPr>
              <a:t>replica negativa</a:t>
            </a:r>
            <a:r>
              <a:rPr dirty="0" sz="2000" spc="-1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tranzitorie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(“eroare, incerc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iar”)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b="1">
                <a:latin typeface="Tahoma"/>
                <a:cs typeface="Tahoma"/>
              </a:rPr>
              <a:t>5 </a:t>
            </a:r>
            <a:r>
              <a:rPr dirty="0" sz="2000" spc="-5" b="1">
                <a:latin typeface="Tahoma"/>
                <a:cs typeface="Tahoma"/>
              </a:rPr>
              <a:t>replica negativa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finala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latin typeface="Tahoma"/>
                <a:cs typeface="Tahoma"/>
              </a:rPr>
              <a:t>(“eroare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fatala”)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6532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FTP|codul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stare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139180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A doua </a:t>
            </a:r>
            <a:r>
              <a:rPr dirty="0" sz="2400" spc="-5">
                <a:latin typeface="Tahoma"/>
                <a:cs typeface="Tahoma"/>
              </a:rPr>
              <a:t>cifra specifica </a:t>
            </a:r>
            <a:r>
              <a:rPr dirty="0" sz="2400">
                <a:latin typeface="Tahoma"/>
                <a:cs typeface="Tahoma"/>
              </a:rPr>
              <a:t>grupuri de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functii:</a:t>
            </a:r>
            <a:endParaRPr sz="2400">
              <a:latin typeface="Tahoma"/>
              <a:cs typeface="Tahoma"/>
            </a:endParaRPr>
          </a:p>
          <a:p>
            <a:pPr marL="294640" indent="-282575">
              <a:lnSpc>
                <a:spcPct val="100000"/>
              </a:lnSpc>
              <a:spcBef>
                <a:spcPts val="580"/>
              </a:spcBef>
              <a:buAutoNum type="arabicPlain"/>
              <a:tabLst>
                <a:tab pos="295275" algn="l"/>
              </a:tabLst>
            </a:pPr>
            <a:r>
              <a:rPr dirty="0" sz="2400" spc="-5" b="1">
                <a:latin typeface="Tahoma"/>
                <a:cs typeface="Tahoma"/>
              </a:rPr>
              <a:t>privitor </a:t>
            </a:r>
            <a:r>
              <a:rPr dirty="0" sz="2400" b="1">
                <a:latin typeface="Tahoma"/>
                <a:cs typeface="Tahoma"/>
              </a:rPr>
              <a:t>la sintaxa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buAutoNum type="arabicPlain"/>
              <a:tabLst>
                <a:tab pos="295275" algn="l"/>
              </a:tabLst>
            </a:pPr>
            <a:r>
              <a:rPr dirty="0" sz="2400" spc="-5" b="1">
                <a:latin typeface="Tahoma"/>
                <a:cs typeface="Tahoma"/>
              </a:rPr>
              <a:t>informare (ajutor, informatii de </a:t>
            </a:r>
            <a:r>
              <a:rPr dirty="0" sz="2400" b="1">
                <a:latin typeface="Tahoma"/>
                <a:cs typeface="Tahoma"/>
              </a:rPr>
              <a:t>stare)  2 </a:t>
            </a:r>
            <a:r>
              <a:rPr dirty="0" sz="2400" spc="-5" b="1">
                <a:latin typeface="Tahoma"/>
                <a:cs typeface="Tahoma"/>
              </a:rPr>
              <a:t>referitor la</a:t>
            </a:r>
            <a:r>
              <a:rPr dirty="0" sz="2400" spc="-10" b="1">
                <a:latin typeface="Tahoma"/>
                <a:cs typeface="Tahoma"/>
              </a:rPr>
              <a:t> conexiuni</a:t>
            </a:r>
            <a:endParaRPr sz="2400">
              <a:latin typeface="Tahoma"/>
              <a:cs typeface="Tahoma"/>
            </a:endParaRPr>
          </a:p>
          <a:p>
            <a:pPr marL="294640" indent="-282575">
              <a:lnSpc>
                <a:spcPct val="100000"/>
              </a:lnSpc>
              <a:spcBef>
                <a:spcPts val="575"/>
              </a:spcBef>
              <a:buAutoNum type="arabicPlain" startAt="3"/>
              <a:tabLst>
                <a:tab pos="295275" algn="l"/>
              </a:tabLst>
            </a:pPr>
            <a:r>
              <a:rPr dirty="0" sz="2400" spc="-5" b="1">
                <a:latin typeface="Tahoma"/>
                <a:cs typeface="Tahoma"/>
              </a:rPr>
              <a:t>privitor autentificarea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utilizatorului</a:t>
            </a:r>
            <a:endParaRPr sz="2400">
              <a:latin typeface="Tahoma"/>
              <a:cs typeface="Tahoma"/>
            </a:endParaRPr>
          </a:p>
          <a:p>
            <a:pPr marL="294640" indent="-282575">
              <a:lnSpc>
                <a:spcPct val="100000"/>
              </a:lnSpc>
              <a:spcBef>
                <a:spcPts val="580"/>
              </a:spcBef>
              <a:buAutoNum type="arabicPlain" startAt="3"/>
              <a:tabLst>
                <a:tab pos="295275" algn="l"/>
              </a:tabLst>
            </a:pPr>
            <a:r>
              <a:rPr dirty="0" sz="2400" spc="-10" b="1">
                <a:latin typeface="Tahoma"/>
                <a:cs typeface="Tahoma"/>
              </a:rPr>
              <a:t>nespecificat</a:t>
            </a:r>
            <a:endParaRPr sz="2400">
              <a:latin typeface="Tahoma"/>
              <a:cs typeface="Tahoma"/>
            </a:endParaRPr>
          </a:p>
          <a:p>
            <a:pPr marL="294640" indent="-282575">
              <a:lnSpc>
                <a:spcPct val="100000"/>
              </a:lnSpc>
              <a:spcBef>
                <a:spcPts val="575"/>
              </a:spcBef>
              <a:buAutoNum type="arabicPlain" startAt="3"/>
              <a:tabLst>
                <a:tab pos="295275" algn="l"/>
              </a:tabLst>
            </a:pPr>
            <a:r>
              <a:rPr dirty="0" sz="2400" spc="-5" b="1">
                <a:latin typeface="Tahoma"/>
                <a:cs typeface="Tahoma"/>
              </a:rPr>
              <a:t>referitor la sistemul </a:t>
            </a:r>
            <a:r>
              <a:rPr dirty="0" sz="2400" b="1">
                <a:latin typeface="Tahoma"/>
                <a:cs typeface="Tahoma"/>
              </a:rPr>
              <a:t>de</a:t>
            </a:r>
            <a:r>
              <a:rPr dirty="0" sz="2400" spc="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fisiere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Exemplu: 226 </a:t>
            </a:r>
            <a:r>
              <a:rPr dirty="0" sz="2400">
                <a:latin typeface="Tahoma"/>
                <a:cs typeface="Tahoma"/>
              </a:rPr>
              <a:t>Transfer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complete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8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DNS|organizare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0694"/>
            <a:ext cx="7270750" cy="3440429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869"/>
              </a:spcBef>
              <a:buChar char="•"/>
              <a:tabLst>
                <a:tab pos="323850" algn="l"/>
              </a:tabLst>
            </a:pPr>
            <a:r>
              <a:rPr dirty="0" sz="3200" spc="-5">
                <a:latin typeface="Tahoma"/>
                <a:cs typeface="Tahoma"/>
              </a:rPr>
              <a:t>Initial: /etc/hosts </a:t>
            </a:r>
            <a:r>
              <a:rPr dirty="0" sz="3200">
                <a:latin typeface="Tahoma"/>
                <a:cs typeface="Tahoma"/>
              </a:rPr>
              <a:t>– </a:t>
            </a:r>
            <a:r>
              <a:rPr dirty="0" sz="3200" spc="-5">
                <a:latin typeface="Tahoma"/>
                <a:cs typeface="Tahoma"/>
              </a:rPr>
              <a:t>perechi (nume,</a:t>
            </a:r>
            <a:r>
              <a:rPr dirty="0" sz="3200" spc="5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IP)</a:t>
            </a:r>
            <a:endParaRPr sz="3200">
              <a:latin typeface="Tahoma"/>
              <a:cs typeface="Tahoma"/>
            </a:endParaRPr>
          </a:p>
          <a:p>
            <a:pPr marL="323850" marR="1405890" indent="-323850">
              <a:lnSpc>
                <a:spcPct val="100000"/>
              </a:lnSpc>
              <a:spcBef>
                <a:spcPts val="770"/>
              </a:spcBef>
              <a:buChar char="•"/>
              <a:tabLst>
                <a:tab pos="323850" algn="l"/>
              </a:tabLst>
            </a:pPr>
            <a:r>
              <a:rPr dirty="0" sz="3200">
                <a:latin typeface="Tahoma"/>
                <a:cs typeface="Tahoma"/>
              </a:rPr>
              <a:t>Actual: </a:t>
            </a:r>
            <a:r>
              <a:rPr dirty="0" sz="3200" spc="-5">
                <a:latin typeface="Tahoma"/>
                <a:cs typeface="Tahoma"/>
              </a:rPr>
              <a:t>sistem </a:t>
            </a:r>
            <a:r>
              <a:rPr dirty="0" sz="3200">
                <a:latin typeface="Tahoma"/>
                <a:cs typeface="Tahoma"/>
              </a:rPr>
              <a:t>de baze de date  distribuite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3200" spc="5">
                <a:latin typeface="Cambria Math"/>
                <a:cs typeface="Cambria Math"/>
              </a:rPr>
              <a:t>⇒ </a:t>
            </a:r>
            <a:r>
              <a:rPr dirty="0" sz="3200">
                <a:latin typeface="Tahoma"/>
                <a:cs typeface="Tahoma"/>
              </a:rPr>
              <a:t>ierarhii de</a:t>
            </a:r>
            <a:r>
              <a:rPr dirty="0" sz="3200" spc="-42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domenii</a:t>
            </a:r>
            <a:endParaRPr sz="3200">
              <a:latin typeface="Tahoma"/>
              <a:cs typeface="Tahoma"/>
            </a:endParaRPr>
          </a:p>
          <a:p>
            <a:pPr marL="12700" marR="1384935">
              <a:lnSpc>
                <a:spcPct val="120000"/>
              </a:lnSpc>
              <a:spcBef>
                <a:spcPts val="60"/>
              </a:spcBef>
              <a:buChar char="•"/>
              <a:tabLst>
                <a:tab pos="323850" algn="l"/>
              </a:tabLst>
            </a:pPr>
            <a:r>
              <a:rPr dirty="0" sz="3200" spc="-5">
                <a:latin typeface="Tahoma"/>
                <a:cs typeface="Tahoma"/>
              </a:rPr>
              <a:t>Probleme: toleranta </a:t>
            </a:r>
            <a:r>
              <a:rPr dirty="0" sz="3200">
                <a:latin typeface="Tahoma"/>
                <a:cs typeface="Tahoma"/>
              </a:rPr>
              <a:t>la defecte,  </a:t>
            </a:r>
            <a:r>
              <a:rPr dirty="0" sz="3200" spc="-135">
                <a:latin typeface="Tahoma"/>
                <a:cs typeface="Tahoma"/>
              </a:rPr>
              <a:t>supra‐incarcarea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radacinii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0803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5762"/>
            <a:ext cx="6828155" cy="395732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520"/>
              </a:spcBef>
              <a:buFont typeface="Tahoma"/>
              <a:buChar char="•"/>
              <a:tabLst>
                <a:tab pos="246379" algn="l"/>
              </a:tabLst>
            </a:pPr>
            <a:r>
              <a:rPr dirty="0" sz="2400" spc="-5" b="1">
                <a:latin typeface="Tahoma"/>
                <a:cs typeface="Tahoma"/>
              </a:rPr>
              <a:t>Structuri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folosite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Fisier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(</a:t>
            </a:r>
            <a:r>
              <a:rPr dirty="0" sz="2500" spc="-30" i="1">
                <a:latin typeface="Tahoma"/>
                <a:cs typeface="Tahoma"/>
              </a:rPr>
              <a:t>file)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45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Fisierul transferat </a:t>
            </a:r>
            <a:r>
              <a:rPr dirty="0" sz="2400">
                <a:latin typeface="Tahoma"/>
                <a:cs typeface="Tahoma"/>
              </a:rPr>
              <a:t>e un </a:t>
            </a:r>
            <a:r>
              <a:rPr dirty="0" sz="2400" spc="-5">
                <a:latin typeface="Tahoma"/>
                <a:cs typeface="Tahoma"/>
              </a:rPr>
              <a:t>flux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stream) </a:t>
            </a:r>
            <a:r>
              <a:rPr dirty="0" sz="2500" spc="-55" i="1">
                <a:latin typeface="Tahoma"/>
                <a:cs typeface="Tahoma"/>
              </a:rPr>
              <a:t>de</a:t>
            </a:r>
            <a:r>
              <a:rPr dirty="0" sz="2500" spc="-40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octeti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Inregistrare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record)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5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Fisierul transmis reprezinta </a:t>
            </a:r>
            <a:r>
              <a:rPr dirty="0" sz="2400">
                <a:latin typeface="Tahoma"/>
                <a:cs typeface="Tahoma"/>
              </a:rPr>
              <a:t>o </a:t>
            </a:r>
            <a:r>
              <a:rPr dirty="0" sz="2400" spc="-5">
                <a:latin typeface="Tahoma"/>
                <a:cs typeface="Tahoma"/>
              </a:rPr>
              <a:t>serie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inregistrari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Pagina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page)</a:t>
            </a:r>
            <a:endParaRPr sz="2500">
              <a:latin typeface="Tahoma"/>
              <a:cs typeface="Tahoma"/>
            </a:endParaRPr>
          </a:p>
          <a:p>
            <a:pPr marL="12700" marR="321310">
              <a:lnSpc>
                <a:spcPts val="3460"/>
              </a:lnSpc>
              <a:spcBef>
                <a:spcPts val="19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Fisierul transferat </a:t>
            </a:r>
            <a:r>
              <a:rPr dirty="0" sz="2400">
                <a:latin typeface="Tahoma"/>
                <a:cs typeface="Tahoma"/>
              </a:rPr>
              <a:t>e o </a:t>
            </a:r>
            <a:r>
              <a:rPr dirty="0" sz="2400" spc="-10">
                <a:latin typeface="Tahoma"/>
                <a:cs typeface="Tahoma"/>
              </a:rPr>
              <a:t>serie </a:t>
            </a:r>
            <a:r>
              <a:rPr dirty="0" sz="2400">
                <a:latin typeface="Tahoma"/>
                <a:cs typeface="Tahoma"/>
              </a:rPr>
              <a:t>de blocuri de date;  </a:t>
            </a:r>
            <a:r>
              <a:rPr dirty="0" sz="2400" spc="-5">
                <a:latin typeface="Tahoma"/>
                <a:cs typeface="Tahoma"/>
              </a:rPr>
              <a:t>folosit </a:t>
            </a:r>
            <a:r>
              <a:rPr dirty="0" sz="2400">
                <a:latin typeface="Tahoma"/>
                <a:cs typeface="Tahoma"/>
              </a:rPr>
              <a:t>pentru acces </a:t>
            </a:r>
            <a:r>
              <a:rPr dirty="0" sz="2400" spc="-5">
                <a:latin typeface="Tahoma"/>
                <a:cs typeface="Tahoma"/>
              </a:rPr>
              <a:t>direct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fisierul este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compus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>
                <a:latin typeface="Tahoma"/>
                <a:cs typeface="Tahoma"/>
              </a:rPr>
              <a:t>din date </a:t>
            </a:r>
            <a:r>
              <a:rPr dirty="0" sz="2400" spc="-5">
                <a:latin typeface="Tahoma"/>
                <a:cs typeface="Tahoma"/>
              </a:rPr>
              <a:t>si </a:t>
            </a:r>
            <a:r>
              <a:rPr dirty="0" sz="2400">
                <a:latin typeface="Tahoma"/>
                <a:cs typeface="Tahoma"/>
              </a:rPr>
              <a:t>din </a:t>
            </a:r>
            <a:r>
              <a:rPr dirty="0" sz="2400" spc="-5">
                <a:latin typeface="Tahoma"/>
                <a:cs typeface="Tahoma"/>
              </a:rPr>
              <a:t>“gauri” </a:t>
            </a:r>
            <a:r>
              <a:rPr dirty="0" sz="2400">
                <a:latin typeface="Tahoma"/>
                <a:cs typeface="Tahoma"/>
              </a:rPr>
              <a:t>intre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0803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634990" cy="36868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Font typeface="Tahoma"/>
              <a:buChar char="•"/>
              <a:tabLst>
                <a:tab pos="208279" algn="l"/>
              </a:tabLst>
            </a:pPr>
            <a:r>
              <a:rPr dirty="0" sz="2000" spc="-5" b="1">
                <a:latin typeface="Tahoma"/>
                <a:cs typeface="Tahoma"/>
              </a:rPr>
              <a:t>Moduri de</a:t>
            </a:r>
            <a:r>
              <a:rPr dirty="0" sz="2000" spc="-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transfer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STREAM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Fisier transmis ca flux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BLOCK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Fisier transmis ca serie </a:t>
            </a:r>
            <a:r>
              <a:rPr dirty="0" sz="2000">
                <a:latin typeface="Tahoma"/>
                <a:cs typeface="Tahoma"/>
              </a:rPr>
              <a:t>de blocuri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precedate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Tahoma"/>
                <a:cs typeface="Tahoma"/>
              </a:rPr>
              <a:t>de antete </a:t>
            </a:r>
            <a:r>
              <a:rPr dirty="0" sz="2000" spc="-5">
                <a:latin typeface="Tahoma"/>
                <a:cs typeface="Tahoma"/>
              </a:rPr>
              <a:t>continind contoare si </a:t>
            </a:r>
            <a:r>
              <a:rPr dirty="0" sz="2000">
                <a:latin typeface="Tahoma"/>
                <a:cs typeface="Tahoma"/>
              </a:rPr>
              <a:t>descriptori </a:t>
            </a:r>
            <a:r>
              <a:rPr dirty="0" sz="2000" spc="-5">
                <a:latin typeface="Tahoma"/>
                <a:cs typeface="Tahoma"/>
              </a:rPr>
              <a:t>de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bloc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>
                <a:latin typeface="Tahoma"/>
                <a:cs typeface="Tahoma"/>
              </a:rPr>
              <a:t>(EOF – </a:t>
            </a:r>
            <a:r>
              <a:rPr dirty="0" sz="2100" spc="-60" i="1">
                <a:latin typeface="Tahoma"/>
                <a:cs typeface="Tahoma"/>
              </a:rPr>
              <a:t>End </a:t>
            </a:r>
            <a:r>
              <a:rPr dirty="0" sz="2100" spc="-45" i="1">
                <a:latin typeface="Tahoma"/>
                <a:cs typeface="Tahoma"/>
              </a:rPr>
              <a:t>of </a:t>
            </a:r>
            <a:r>
              <a:rPr dirty="0" sz="2100" spc="-40" i="1">
                <a:latin typeface="Tahoma"/>
                <a:cs typeface="Tahoma"/>
              </a:rPr>
              <a:t>File, </a:t>
            </a:r>
            <a:r>
              <a:rPr dirty="0" sz="2100" spc="-65" i="1">
                <a:latin typeface="Tahoma"/>
                <a:cs typeface="Tahoma"/>
              </a:rPr>
              <a:t>EOR </a:t>
            </a:r>
            <a:r>
              <a:rPr dirty="0" sz="2100" spc="-55" i="1">
                <a:latin typeface="Tahoma"/>
                <a:cs typeface="Tahoma"/>
              </a:rPr>
              <a:t>– </a:t>
            </a:r>
            <a:r>
              <a:rPr dirty="0" sz="2100" spc="-60" i="1">
                <a:latin typeface="Tahoma"/>
                <a:cs typeface="Tahoma"/>
              </a:rPr>
              <a:t>End </a:t>
            </a:r>
            <a:r>
              <a:rPr dirty="0" sz="2100" spc="-45" i="1">
                <a:latin typeface="Tahoma"/>
                <a:cs typeface="Tahoma"/>
              </a:rPr>
              <a:t>of</a:t>
            </a:r>
            <a:r>
              <a:rPr dirty="0" sz="2100" spc="5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Record)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COMPRESSED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 transmit </a:t>
            </a:r>
            <a:r>
              <a:rPr dirty="0" sz="2000">
                <a:latin typeface="Tahoma"/>
                <a:cs typeface="Tahoma"/>
              </a:rPr>
              <a:t>blocuri </a:t>
            </a:r>
            <a:r>
              <a:rPr dirty="0" sz="2000" spc="-5">
                <a:latin typeface="Tahoma"/>
                <a:cs typeface="Tahoma"/>
              </a:rPr>
              <a:t>compresate,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conform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>
                <a:latin typeface="Tahoma"/>
                <a:cs typeface="Tahoma"/>
              </a:rPr>
              <a:t>unui algoritm </a:t>
            </a:r>
            <a:r>
              <a:rPr dirty="0" sz="2000" spc="-5">
                <a:latin typeface="Tahoma"/>
                <a:cs typeface="Tahoma"/>
              </a:rPr>
              <a:t>simplu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compresie </a:t>
            </a:r>
            <a:r>
              <a:rPr dirty="0" sz="2000" spc="-35">
                <a:latin typeface="Tahoma"/>
                <a:cs typeface="Tahoma"/>
              </a:rPr>
              <a:t>(</a:t>
            </a:r>
            <a:r>
              <a:rPr dirty="0" sz="2100" spc="-35" i="1">
                <a:latin typeface="Tahoma"/>
                <a:cs typeface="Tahoma"/>
              </a:rPr>
              <a:t>e.g.,</a:t>
            </a:r>
            <a:r>
              <a:rPr dirty="0" sz="2100" spc="-155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gzip)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2473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FTP|exemplu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906135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07340" algn="l"/>
              </a:tabLst>
            </a:pPr>
            <a:r>
              <a:rPr dirty="0" sz="2000">
                <a:latin typeface="Tahoma"/>
                <a:cs typeface="Tahoma"/>
              </a:rPr>
              <a:t>Clientul se </a:t>
            </a:r>
            <a:r>
              <a:rPr dirty="0" sz="2000" spc="-5">
                <a:latin typeface="Tahoma"/>
                <a:cs typeface="Tahoma"/>
              </a:rPr>
              <a:t>conecteaza </a:t>
            </a:r>
            <a:r>
              <a:rPr dirty="0" sz="2000">
                <a:latin typeface="Tahoma"/>
                <a:cs typeface="Tahoma"/>
              </a:rPr>
              <a:t>la </a:t>
            </a:r>
            <a:r>
              <a:rPr dirty="0" sz="2000" spc="-5">
                <a:latin typeface="Tahoma"/>
                <a:cs typeface="Tahoma"/>
              </a:rPr>
              <a:t>serverul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FTP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aflat la adresa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193.231.30.225</a:t>
            </a:r>
            <a:endParaRPr sz="2000">
              <a:latin typeface="Tahoma"/>
              <a:cs typeface="Tahoma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307340" algn="l"/>
              </a:tabLst>
            </a:pPr>
            <a:r>
              <a:rPr dirty="0" sz="2000" spc="-5">
                <a:latin typeface="Tahoma"/>
                <a:cs typeface="Tahoma"/>
              </a:rPr>
              <a:t>Utilizatorul </a:t>
            </a:r>
            <a:r>
              <a:rPr dirty="0" sz="2000">
                <a:latin typeface="Tahoma"/>
                <a:cs typeface="Tahoma"/>
              </a:rPr>
              <a:t>este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autentificat</a:t>
            </a:r>
            <a:endParaRPr sz="2000">
              <a:latin typeface="Tahoma"/>
              <a:cs typeface="Tahoma"/>
            </a:endParaRPr>
          </a:p>
          <a:p>
            <a:pPr marL="12700" marR="603885">
              <a:lnSpc>
                <a:spcPct val="120000"/>
              </a:lnSpc>
              <a:buAutoNum type="arabicPeriod" startAt="2"/>
              <a:tabLst>
                <a:tab pos="307340" algn="l"/>
              </a:tabLst>
            </a:pPr>
            <a:r>
              <a:rPr dirty="0" sz="2000">
                <a:latin typeface="Tahoma"/>
                <a:cs typeface="Tahoma"/>
              </a:rPr>
              <a:t>Clientul (la adresa </a:t>
            </a:r>
            <a:r>
              <a:rPr dirty="0" sz="2000" spc="-5">
                <a:latin typeface="Tahoma"/>
                <a:cs typeface="Tahoma"/>
              </a:rPr>
              <a:t>193.231.30.197)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asteapta  </a:t>
            </a:r>
            <a:r>
              <a:rPr dirty="0" sz="2000" spc="-5">
                <a:latin typeface="Tahoma"/>
                <a:cs typeface="Tahoma"/>
              </a:rPr>
              <a:t>comanda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utilizatorului</a:t>
            </a:r>
            <a:endParaRPr sz="2000">
              <a:latin typeface="Tahoma"/>
              <a:cs typeface="Tahoma"/>
            </a:endParaRPr>
          </a:p>
          <a:p>
            <a:pPr marL="306705" indent="-294640">
              <a:lnSpc>
                <a:spcPct val="100000"/>
              </a:lnSpc>
              <a:spcBef>
                <a:spcPts val="484"/>
              </a:spcBef>
              <a:buAutoNum type="arabicPeriod" startAt="2"/>
              <a:tabLst>
                <a:tab pos="307340" algn="l"/>
              </a:tabLst>
            </a:pPr>
            <a:r>
              <a:rPr dirty="0" sz="2000">
                <a:latin typeface="Tahoma"/>
                <a:cs typeface="Tahoma"/>
              </a:rPr>
              <a:t>Utilizatorul </a:t>
            </a:r>
            <a:r>
              <a:rPr dirty="0" sz="2000" spc="-5">
                <a:latin typeface="Tahoma"/>
                <a:cs typeface="Tahoma"/>
              </a:rPr>
              <a:t>introduce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“dir”</a:t>
            </a:r>
            <a:endParaRPr sz="2000">
              <a:latin typeface="Tahoma"/>
              <a:cs typeface="Tahoma"/>
            </a:endParaRPr>
          </a:p>
          <a:p>
            <a:pPr marL="12700" marR="52069">
              <a:lnSpc>
                <a:spcPct val="120000"/>
              </a:lnSpc>
              <a:buAutoNum type="arabicPeriod" startAt="2"/>
              <a:tabLst>
                <a:tab pos="307340" algn="l"/>
              </a:tabLst>
            </a:pPr>
            <a:r>
              <a:rPr dirty="0" sz="2000">
                <a:latin typeface="Tahoma"/>
                <a:cs typeface="Tahoma"/>
              </a:rPr>
              <a:t>Clientul se </a:t>
            </a:r>
            <a:r>
              <a:rPr dirty="0" sz="2000" spc="-5">
                <a:latin typeface="Tahoma"/>
                <a:cs typeface="Tahoma"/>
              </a:rPr>
              <a:t>conecteaza </a:t>
            </a:r>
            <a:r>
              <a:rPr dirty="0" sz="2000">
                <a:latin typeface="Tahoma"/>
                <a:cs typeface="Tahoma"/>
              </a:rPr>
              <a:t>la portul </a:t>
            </a:r>
            <a:r>
              <a:rPr dirty="0" sz="2000" spc="-5">
                <a:latin typeface="Tahoma"/>
                <a:cs typeface="Tahoma"/>
              </a:rPr>
              <a:t>de </a:t>
            </a:r>
            <a:r>
              <a:rPr dirty="0" sz="2000">
                <a:latin typeface="Tahoma"/>
                <a:cs typeface="Tahoma"/>
              </a:rPr>
              <a:t>date </a:t>
            </a:r>
            <a:r>
              <a:rPr dirty="0" sz="2000" spc="-5">
                <a:latin typeface="Tahoma"/>
                <a:cs typeface="Tahoma"/>
              </a:rPr>
              <a:t>FTP </a:t>
            </a:r>
            <a:r>
              <a:rPr dirty="0" sz="2000">
                <a:latin typeface="Tahoma"/>
                <a:cs typeface="Tahoma"/>
              </a:rPr>
              <a:t>(20),  </a:t>
            </a:r>
            <a:r>
              <a:rPr dirty="0" sz="2000" spc="-5">
                <a:latin typeface="Tahoma"/>
                <a:cs typeface="Tahoma"/>
              </a:rPr>
              <a:t>folosind </a:t>
            </a:r>
            <a:r>
              <a:rPr dirty="0" sz="2000">
                <a:latin typeface="Tahoma"/>
                <a:cs typeface="Tahoma"/>
              </a:rPr>
              <a:t>un socket atasat local la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2397</a:t>
            </a:r>
            <a:endParaRPr sz="2000">
              <a:latin typeface="Tahoma"/>
              <a:cs typeface="Tahoma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307340" algn="l"/>
              </a:tabLst>
            </a:pPr>
            <a:r>
              <a:rPr dirty="0" sz="2000">
                <a:latin typeface="Tahoma"/>
                <a:cs typeface="Tahoma"/>
              </a:rPr>
              <a:t>Clientul </a:t>
            </a:r>
            <a:r>
              <a:rPr dirty="0" sz="2000" spc="-5">
                <a:latin typeface="Tahoma"/>
                <a:cs typeface="Tahoma"/>
              </a:rPr>
              <a:t>trimite serverului </a:t>
            </a:r>
            <a:r>
              <a:rPr dirty="0" sz="2000">
                <a:latin typeface="Tahoma"/>
                <a:cs typeface="Tahoma"/>
              </a:rPr>
              <a:t>(via portul 21)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comanda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 spc="-5">
                <a:latin typeface="Tahoma"/>
                <a:cs typeface="Tahoma"/>
              </a:rPr>
              <a:t>197.231.30.197.9.93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(9*256+93=2397)</a:t>
            </a:r>
            <a:endParaRPr sz="2000">
              <a:latin typeface="Tahoma"/>
              <a:cs typeface="Tahoma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AutoNum type="arabicPeriod" startAt="7"/>
              <a:tabLst>
                <a:tab pos="307340" algn="l"/>
              </a:tabLst>
            </a:pPr>
            <a:r>
              <a:rPr dirty="0" sz="2000">
                <a:latin typeface="Tahoma"/>
                <a:cs typeface="Tahoma"/>
              </a:rPr>
              <a:t>Clientul asteapta </a:t>
            </a:r>
            <a:r>
              <a:rPr dirty="0" sz="2000" spc="-5">
                <a:latin typeface="Tahoma"/>
                <a:cs typeface="Tahoma"/>
              </a:rPr>
              <a:t>codul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raspuns </a:t>
            </a:r>
            <a:r>
              <a:rPr dirty="0" sz="2000">
                <a:latin typeface="Tahoma"/>
                <a:cs typeface="Tahoma"/>
              </a:rPr>
              <a:t>standard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200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2473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FTP|exemplu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248275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80"/>
              </a:spcBef>
              <a:buAutoNum type="arabicPeriod" startAt="8"/>
              <a:tabLst>
                <a:tab pos="307340" algn="l"/>
              </a:tabLst>
            </a:pPr>
            <a:r>
              <a:rPr dirty="0" sz="2000" spc="-5">
                <a:latin typeface="Tahoma"/>
                <a:cs typeface="Tahoma"/>
              </a:rPr>
              <a:t>Daca </a:t>
            </a:r>
            <a:r>
              <a:rPr dirty="0" sz="2000">
                <a:latin typeface="Tahoma"/>
                <a:cs typeface="Tahoma"/>
              </a:rPr>
              <a:t>nu este OK, se afiseaza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eroarea</a:t>
            </a:r>
            <a:endParaRPr sz="2000">
              <a:latin typeface="Tahoma"/>
              <a:cs typeface="Tahoma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AutoNum type="arabicPeriod" startAt="8"/>
              <a:tabLst>
                <a:tab pos="307340" algn="l"/>
              </a:tabLst>
            </a:pPr>
            <a:r>
              <a:rPr dirty="0" sz="2000" spc="-5">
                <a:latin typeface="Tahoma"/>
                <a:cs typeface="Tahoma"/>
              </a:rPr>
              <a:t>Clientul trimite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serverului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(via portul </a:t>
            </a:r>
            <a:r>
              <a:rPr dirty="0" sz="2000" spc="-5">
                <a:latin typeface="Tahoma"/>
                <a:cs typeface="Tahoma"/>
              </a:rPr>
              <a:t>de control </a:t>
            </a:r>
            <a:r>
              <a:rPr dirty="0" sz="2000">
                <a:latin typeface="Tahoma"/>
                <a:cs typeface="Tahoma"/>
              </a:rPr>
              <a:t>21) </a:t>
            </a:r>
            <a:r>
              <a:rPr dirty="0" sz="2000" spc="-5">
                <a:latin typeface="Tahoma"/>
                <a:cs typeface="Tahoma"/>
              </a:rPr>
              <a:t>comanda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LIST</a:t>
            </a:r>
            <a:endParaRPr sz="2000">
              <a:latin typeface="Tahoma"/>
              <a:cs typeface="Tahoma"/>
            </a:endParaRPr>
          </a:p>
          <a:p>
            <a:pPr marL="443865" indent="-431800">
              <a:lnSpc>
                <a:spcPct val="100000"/>
              </a:lnSpc>
              <a:spcBef>
                <a:spcPts val="480"/>
              </a:spcBef>
              <a:buAutoNum type="arabicPeriod" startAt="10"/>
              <a:tabLst>
                <a:tab pos="444500" algn="l"/>
              </a:tabLst>
            </a:pPr>
            <a:r>
              <a:rPr dirty="0" sz="2000">
                <a:latin typeface="Tahoma"/>
                <a:cs typeface="Tahoma"/>
              </a:rPr>
              <a:t>Clientul asteapta </a:t>
            </a:r>
            <a:r>
              <a:rPr dirty="0" sz="2000" spc="-5">
                <a:latin typeface="Tahoma"/>
                <a:cs typeface="Tahoma"/>
              </a:rPr>
              <a:t>codul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raspuns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150</a:t>
            </a:r>
            <a:endParaRPr sz="2000">
              <a:latin typeface="Tahoma"/>
              <a:cs typeface="Tahoma"/>
            </a:endParaRPr>
          </a:p>
          <a:p>
            <a:pPr marL="443865" indent="-431800">
              <a:lnSpc>
                <a:spcPct val="100000"/>
              </a:lnSpc>
              <a:spcBef>
                <a:spcPts val="480"/>
              </a:spcBef>
              <a:buAutoNum type="arabicPeriod" startAt="10"/>
              <a:tabLst>
                <a:tab pos="444500" algn="l"/>
              </a:tabLst>
            </a:pPr>
            <a:r>
              <a:rPr dirty="0" sz="2000" spc="-5">
                <a:latin typeface="Tahoma"/>
                <a:cs typeface="Tahoma"/>
              </a:rPr>
              <a:t>Daca </a:t>
            </a:r>
            <a:r>
              <a:rPr dirty="0" sz="2000">
                <a:latin typeface="Tahoma"/>
                <a:cs typeface="Tahoma"/>
              </a:rPr>
              <a:t>nu e OK, se afiseaza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eroarea</a:t>
            </a:r>
            <a:endParaRPr sz="2000">
              <a:latin typeface="Tahoma"/>
              <a:cs typeface="Tahoma"/>
            </a:endParaRPr>
          </a:p>
          <a:p>
            <a:pPr marL="443865" indent="-431800">
              <a:lnSpc>
                <a:spcPct val="100000"/>
              </a:lnSpc>
              <a:spcBef>
                <a:spcPts val="484"/>
              </a:spcBef>
              <a:buAutoNum type="arabicPeriod" startAt="10"/>
              <a:tabLst>
                <a:tab pos="444500" algn="l"/>
              </a:tabLst>
            </a:pPr>
            <a:r>
              <a:rPr dirty="0" sz="2000" spc="-5">
                <a:latin typeface="Tahoma"/>
                <a:cs typeface="Tahoma"/>
              </a:rPr>
              <a:t>Clientul citeste </a:t>
            </a:r>
            <a:r>
              <a:rPr dirty="0" sz="2000">
                <a:latin typeface="Tahoma"/>
                <a:cs typeface="Tahoma"/>
              </a:rPr>
              <a:t>de la portul de date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(20)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informatiile </a:t>
            </a:r>
            <a:r>
              <a:rPr dirty="0" sz="2000" spc="-5">
                <a:latin typeface="Tahoma"/>
                <a:cs typeface="Tahoma"/>
              </a:rPr>
              <a:t>trimise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443865" indent="-431800">
              <a:lnSpc>
                <a:spcPct val="100000"/>
              </a:lnSpc>
              <a:spcBef>
                <a:spcPts val="480"/>
              </a:spcBef>
              <a:buAutoNum type="arabicPeriod" startAt="13"/>
              <a:tabLst>
                <a:tab pos="444500" algn="l"/>
              </a:tabLst>
            </a:pPr>
            <a:r>
              <a:rPr dirty="0" sz="2000">
                <a:latin typeface="Tahoma"/>
                <a:cs typeface="Tahoma"/>
              </a:rPr>
              <a:t>Clientul asteapta </a:t>
            </a:r>
            <a:r>
              <a:rPr dirty="0" sz="2000" spc="-5">
                <a:latin typeface="Tahoma"/>
                <a:cs typeface="Tahoma"/>
              </a:rPr>
              <a:t>codul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raspuns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226</a:t>
            </a:r>
            <a:endParaRPr sz="2000">
              <a:latin typeface="Tahoma"/>
              <a:cs typeface="Tahoma"/>
            </a:endParaRPr>
          </a:p>
          <a:p>
            <a:pPr marL="443865" indent="-431800">
              <a:lnSpc>
                <a:spcPct val="100000"/>
              </a:lnSpc>
              <a:spcBef>
                <a:spcPts val="480"/>
              </a:spcBef>
              <a:buAutoNum type="arabicPeriod" startAt="13"/>
              <a:tabLst>
                <a:tab pos="444500" algn="l"/>
              </a:tabLst>
            </a:pPr>
            <a:r>
              <a:rPr dirty="0" sz="2000" spc="-5">
                <a:latin typeface="Tahoma"/>
                <a:cs typeface="Tahoma"/>
              </a:rPr>
              <a:t>Daca </a:t>
            </a:r>
            <a:r>
              <a:rPr dirty="0" sz="2000">
                <a:latin typeface="Tahoma"/>
                <a:cs typeface="Tahoma"/>
              </a:rPr>
              <a:t>nu </a:t>
            </a:r>
            <a:r>
              <a:rPr dirty="0" sz="2000" spc="-5">
                <a:latin typeface="Tahoma"/>
                <a:cs typeface="Tahoma"/>
              </a:rPr>
              <a:t>este </a:t>
            </a:r>
            <a:r>
              <a:rPr dirty="0" sz="2000">
                <a:latin typeface="Tahoma"/>
                <a:cs typeface="Tahoma"/>
              </a:rPr>
              <a:t>OK, se afiseaza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eroarea</a:t>
            </a:r>
            <a:endParaRPr sz="2000">
              <a:latin typeface="Tahoma"/>
              <a:cs typeface="Tahoma"/>
            </a:endParaRPr>
          </a:p>
          <a:p>
            <a:pPr marL="443865" indent="-431800">
              <a:lnSpc>
                <a:spcPct val="100000"/>
              </a:lnSpc>
              <a:spcBef>
                <a:spcPts val="480"/>
              </a:spcBef>
              <a:buAutoNum type="arabicPeriod" startAt="13"/>
              <a:tabLst>
                <a:tab pos="444500" algn="l"/>
              </a:tabLst>
            </a:pPr>
            <a:r>
              <a:rPr dirty="0" sz="2000" spc="-5">
                <a:latin typeface="Tahoma"/>
                <a:cs typeface="Tahoma"/>
              </a:rPr>
              <a:t>Daca este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OK,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se afiseaza </a:t>
            </a:r>
            <a:r>
              <a:rPr dirty="0" sz="2000" spc="-5">
                <a:latin typeface="Tahoma"/>
                <a:cs typeface="Tahoma"/>
              </a:rPr>
              <a:t>continutul directorului </a:t>
            </a:r>
            <a:r>
              <a:rPr dirty="0" sz="2000">
                <a:latin typeface="Tahoma"/>
                <a:cs typeface="Tahoma"/>
              </a:rPr>
              <a:t>de pe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7116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Startarea </a:t>
            </a:r>
            <a:r>
              <a:rPr dirty="0" b="0">
                <a:latin typeface="Tahoma"/>
                <a:cs typeface="Tahoma"/>
              </a:rPr>
              <a:t>aplicatiilor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5762"/>
            <a:ext cx="6583680" cy="30791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41910">
              <a:lnSpc>
                <a:spcPct val="116599"/>
              </a:lnSpc>
              <a:spcBef>
                <a:spcPts val="4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Fiecare serviciu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telnet, FTP etc. </a:t>
            </a:r>
            <a:r>
              <a:rPr dirty="0" sz="2400">
                <a:latin typeface="Tahoma"/>
                <a:cs typeface="Tahoma"/>
              </a:rPr>
              <a:t>– are asociat  un proces </a:t>
            </a:r>
            <a:r>
              <a:rPr dirty="0" sz="2400" spc="-50">
                <a:latin typeface="Tahoma"/>
                <a:cs typeface="Tahoma"/>
              </a:rPr>
              <a:t>(</a:t>
            </a:r>
            <a:r>
              <a:rPr dirty="0" sz="2500" spc="-50" i="1">
                <a:latin typeface="Tahoma"/>
                <a:cs typeface="Tahoma"/>
              </a:rPr>
              <a:t>daemon) care se poate </a:t>
            </a:r>
            <a:r>
              <a:rPr dirty="0" sz="2500" spc="-35" i="1">
                <a:latin typeface="Tahoma"/>
                <a:cs typeface="Tahoma"/>
              </a:rPr>
              <a:t>initializa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400">
                <a:latin typeface="Tahoma"/>
                <a:cs typeface="Tahoma"/>
              </a:rPr>
              <a:t>la </a:t>
            </a:r>
            <a:r>
              <a:rPr dirty="0" sz="2400" spc="-5">
                <a:latin typeface="Tahoma"/>
                <a:cs typeface="Tahoma"/>
              </a:rPr>
              <a:t>momentul </a:t>
            </a:r>
            <a:r>
              <a:rPr dirty="0" sz="2500" spc="-220" i="1">
                <a:latin typeface="Tahoma"/>
                <a:cs typeface="Tahoma"/>
              </a:rPr>
              <a:t>boot‐arii </a:t>
            </a:r>
            <a:r>
              <a:rPr dirty="0" sz="2500" spc="-45" i="1">
                <a:latin typeface="Tahoma"/>
                <a:cs typeface="Tahoma"/>
              </a:rPr>
              <a:t>(vezi </a:t>
            </a:r>
            <a:r>
              <a:rPr dirty="0" sz="2500" spc="-50" i="1">
                <a:latin typeface="Tahoma"/>
                <a:cs typeface="Tahoma"/>
              </a:rPr>
              <a:t>/etc/rc </a:t>
            </a:r>
            <a:r>
              <a:rPr dirty="0" sz="2500" spc="-40" i="1">
                <a:latin typeface="Tahoma"/>
                <a:cs typeface="Tahoma"/>
              </a:rPr>
              <a:t>la</a:t>
            </a:r>
            <a:r>
              <a:rPr dirty="0" sz="2500" spc="170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Unix/Linux)</a:t>
            </a:r>
            <a:endParaRPr sz="2500">
              <a:latin typeface="Tahoma"/>
              <a:cs typeface="Tahoma"/>
            </a:endParaRPr>
          </a:p>
          <a:p>
            <a:pPr marL="12700" marR="304165">
              <a:lnSpc>
                <a:spcPts val="3460"/>
              </a:lnSpc>
              <a:spcBef>
                <a:spcPts val="19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Startarea se </a:t>
            </a:r>
            <a:r>
              <a:rPr dirty="0" sz="2400">
                <a:latin typeface="Tahoma"/>
                <a:cs typeface="Tahoma"/>
              </a:rPr>
              <a:t>poate </a:t>
            </a:r>
            <a:r>
              <a:rPr dirty="0" sz="2400" spc="-5">
                <a:latin typeface="Tahoma"/>
                <a:cs typeface="Tahoma"/>
              </a:rPr>
              <a:t>simplifica </a:t>
            </a:r>
            <a:r>
              <a:rPr dirty="0" sz="2400">
                <a:latin typeface="Tahoma"/>
                <a:cs typeface="Tahoma"/>
              </a:rPr>
              <a:t>prin </a:t>
            </a:r>
            <a:r>
              <a:rPr dirty="0" sz="2400" spc="-5">
                <a:latin typeface="Tahoma"/>
                <a:cs typeface="Tahoma"/>
              </a:rPr>
              <a:t>intermediul  </a:t>
            </a:r>
            <a:r>
              <a:rPr dirty="0" sz="2400" spc="-100">
                <a:latin typeface="Tahoma"/>
                <a:cs typeface="Tahoma"/>
              </a:rPr>
              <a:t>super‐serverului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inetd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>
                <a:latin typeface="Tahoma"/>
                <a:cs typeface="Tahoma"/>
              </a:rPr>
              <a:t>(configurat prin </a:t>
            </a:r>
            <a:r>
              <a:rPr dirty="0" sz="2400" spc="-5">
                <a:latin typeface="Tahoma"/>
                <a:cs typeface="Tahoma"/>
              </a:rPr>
              <a:t>fisierul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/etc/inetd.conf)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7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Ca </a:t>
            </a:r>
            <a:r>
              <a:rPr dirty="0" sz="2400" spc="-5">
                <a:latin typeface="Tahoma"/>
                <a:cs typeface="Tahoma"/>
              </a:rPr>
              <a:t>alternativa, se </a:t>
            </a:r>
            <a:r>
              <a:rPr dirty="0" sz="2400">
                <a:latin typeface="Tahoma"/>
                <a:cs typeface="Tahoma"/>
              </a:rPr>
              <a:t>poate folosi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xinetd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7116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Startarea </a:t>
            </a:r>
            <a:r>
              <a:rPr dirty="0" b="0">
                <a:latin typeface="Tahoma"/>
                <a:cs typeface="Tahoma"/>
              </a:rPr>
              <a:t>aplicatiilor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94659"/>
            <a:ext cx="5991860" cy="3977004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79400" algn="l"/>
              </a:tabLst>
            </a:pPr>
            <a:r>
              <a:rPr dirty="0" sz="1800" spc="-5">
                <a:latin typeface="Tahoma"/>
                <a:cs typeface="Tahoma"/>
              </a:rPr>
              <a:t>Pentru fiecare server </a:t>
            </a:r>
            <a:r>
              <a:rPr dirty="0" sz="1800">
                <a:latin typeface="Tahoma"/>
                <a:cs typeface="Tahoma"/>
              </a:rPr>
              <a:t>gasit in </a:t>
            </a:r>
            <a:r>
              <a:rPr dirty="0" sz="1800" spc="-5">
                <a:latin typeface="Tahoma"/>
                <a:cs typeface="Tahoma"/>
              </a:rPr>
              <a:t>fisierul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configuratie: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latin typeface="Tahoma"/>
                <a:cs typeface="Tahoma"/>
              </a:rPr>
              <a:t>socket(), </a:t>
            </a:r>
            <a:r>
              <a:rPr dirty="0" sz="1800" spc="-5">
                <a:latin typeface="Tahoma"/>
                <a:cs typeface="Tahoma"/>
              </a:rPr>
              <a:t>bind(),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listen()</a:t>
            </a:r>
            <a:endParaRPr sz="1800">
              <a:latin typeface="Tahoma"/>
              <a:cs typeface="Tahoma"/>
            </a:endParaRPr>
          </a:p>
          <a:p>
            <a:pPr marL="278765" indent="-266700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279400" algn="l"/>
              </a:tabLst>
            </a:pPr>
            <a:r>
              <a:rPr dirty="0" sz="1800" spc="-5">
                <a:latin typeface="Tahoma"/>
                <a:cs typeface="Tahoma"/>
              </a:rPr>
              <a:t>select()</a:t>
            </a:r>
            <a:endParaRPr sz="18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279400" algn="l"/>
              </a:tabLst>
            </a:pPr>
            <a:r>
              <a:rPr dirty="0" sz="1800" spc="-5">
                <a:latin typeface="Tahoma"/>
                <a:cs typeface="Tahoma"/>
              </a:rPr>
              <a:t>accept() </a:t>
            </a:r>
            <a:r>
              <a:rPr dirty="0" sz="1800">
                <a:latin typeface="Tahoma"/>
                <a:cs typeface="Tahoma"/>
              </a:rPr>
              <a:t>– pentru </a:t>
            </a:r>
            <a:r>
              <a:rPr dirty="0" sz="1800" spc="-5">
                <a:latin typeface="Tahoma"/>
                <a:cs typeface="Tahoma"/>
              </a:rPr>
              <a:t>serviciile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TCP</a:t>
            </a:r>
            <a:endParaRPr sz="1800">
              <a:latin typeface="Tahoma"/>
              <a:cs typeface="Tahoma"/>
            </a:endParaRPr>
          </a:p>
          <a:p>
            <a:pPr marL="278765" indent="-2667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279400" algn="l"/>
              </a:tabLst>
            </a:pPr>
            <a:r>
              <a:rPr dirty="0" sz="1800" spc="-5">
                <a:latin typeface="Tahoma"/>
                <a:cs typeface="Tahoma"/>
              </a:rPr>
              <a:t>fork()</a:t>
            </a:r>
            <a:endParaRPr sz="1800">
              <a:latin typeface="Tahoma"/>
              <a:cs typeface="Tahoma"/>
            </a:endParaRPr>
          </a:p>
          <a:p>
            <a:pPr marL="12700" marR="622300">
              <a:lnSpc>
                <a:spcPct val="113700"/>
              </a:lnSpc>
              <a:spcBef>
                <a:spcPts val="20"/>
              </a:spcBef>
              <a:tabLst>
                <a:tab pos="3716020" algn="l"/>
              </a:tabLst>
            </a:pPr>
            <a:r>
              <a:rPr dirty="0" sz="1800" spc="-5">
                <a:latin typeface="Tahoma"/>
                <a:cs typeface="Tahoma"/>
              </a:rPr>
              <a:t>Parintele </a:t>
            </a:r>
            <a:r>
              <a:rPr dirty="0" sz="1800">
                <a:latin typeface="Tahoma"/>
                <a:cs typeface="Tahoma"/>
              </a:rPr>
              <a:t>inchide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900" spc="-185" i="1">
                <a:latin typeface="Tahoma"/>
                <a:cs typeface="Tahoma"/>
              </a:rPr>
              <a:t>socket‐ul</a:t>
            </a:r>
            <a:r>
              <a:rPr dirty="0" sz="1900" spc="-30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conectat	</a:t>
            </a:r>
            <a:r>
              <a:rPr dirty="0" sz="1800">
                <a:latin typeface="Tahoma"/>
                <a:cs typeface="Tahoma"/>
              </a:rPr>
              <a:t>inapoi la pasul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  </a:t>
            </a:r>
            <a:r>
              <a:rPr dirty="0" sz="1800" spc="-5">
                <a:latin typeface="Tahoma"/>
                <a:cs typeface="Tahoma"/>
              </a:rPr>
              <a:t>Copilul </a:t>
            </a:r>
            <a:r>
              <a:rPr dirty="0" sz="1800">
                <a:latin typeface="Tahoma"/>
                <a:cs typeface="Tahoma"/>
              </a:rPr>
              <a:t>inchide </a:t>
            </a:r>
            <a:r>
              <a:rPr dirty="0" sz="1800" spc="-5">
                <a:latin typeface="Tahoma"/>
                <a:cs typeface="Tahoma"/>
              </a:rPr>
              <a:t>toti descriptorii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900" spc="-55" i="1">
                <a:latin typeface="Tahoma"/>
                <a:cs typeface="Tahoma"/>
              </a:rPr>
              <a:t>socket </a:t>
            </a:r>
            <a:r>
              <a:rPr dirty="0" sz="1900" spc="-35" i="1">
                <a:latin typeface="Tahoma"/>
                <a:cs typeface="Tahoma"/>
              </a:rPr>
              <a:t>diferiti </a:t>
            </a:r>
            <a:r>
              <a:rPr dirty="0" sz="1900" spc="-55" i="1">
                <a:latin typeface="Tahoma"/>
                <a:cs typeface="Tahoma"/>
              </a:rPr>
              <a:t>de  </a:t>
            </a:r>
            <a:r>
              <a:rPr dirty="0" sz="1900" spc="-185" i="1">
                <a:latin typeface="Tahoma"/>
                <a:cs typeface="Tahoma"/>
              </a:rPr>
              <a:t>socket‐ul</a:t>
            </a:r>
            <a:r>
              <a:rPr dirty="0" sz="1900" spc="-40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conectat</a:t>
            </a:r>
            <a:endParaRPr sz="1900">
              <a:latin typeface="Tahoma"/>
              <a:cs typeface="Tahoma"/>
            </a:endParaRPr>
          </a:p>
          <a:p>
            <a:pPr marL="250190" indent="-238125">
              <a:lnSpc>
                <a:spcPct val="100000"/>
              </a:lnSpc>
              <a:spcBef>
                <a:spcPts val="315"/>
              </a:spcBef>
              <a:buChar char="−"/>
              <a:tabLst>
                <a:tab pos="250825" algn="l"/>
              </a:tabLst>
            </a:pPr>
            <a:r>
              <a:rPr dirty="0" sz="1800" spc="-5">
                <a:latin typeface="Tahoma"/>
                <a:cs typeface="Tahoma"/>
              </a:rPr>
              <a:t>se duplica </a:t>
            </a:r>
            <a:r>
              <a:rPr dirty="0" sz="1900" spc="-185" i="1">
                <a:latin typeface="Tahoma"/>
                <a:cs typeface="Tahoma"/>
              </a:rPr>
              <a:t>socket‐ul </a:t>
            </a:r>
            <a:r>
              <a:rPr dirty="0" sz="1900" spc="-40" i="1">
                <a:latin typeface="Tahoma"/>
                <a:cs typeface="Tahoma"/>
              </a:rPr>
              <a:t>la </a:t>
            </a:r>
            <a:r>
              <a:rPr dirty="0" sz="1900" spc="-45" i="1">
                <a:latin typeface="Tahoma"/>
                <a:cs typeface="Tahoma"/>
              </a:rPr>
              <a:t>descriptorii 0, 1, </a:t>
            </a:r>
            <a:r>
              <a:rPr dirty="0" sz="1900" spc="-55" i="1">
                <a:latin typeface="Tahoma"/>
                <a:cs typeface="Tahoma"/>
              </a:rPr>
              <a:t>2 –</a:t>
            </a:r>
            <a:r>
              <a:rPr dirty="0" sz="1900" spc="-155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dup()</a:t>
            </a:r>
            <a:endParaRPr sz="1900">
              <a:latin typeface="Tahoma"/>
              <a:cs typeface="Tahoma"/>
            </a:endParaRPr>
          </a:p>
          <a:p>
            <a:pPr marL="250190" indent="-238125">
              <a:lnSpc>
                <a:spcPct val="100000"/>
              </a:lnSpc>
              <a:spcBef>
                <a:spcPts val="310"/>
              </a:spcBef>
              <a:buChar char="−"/>
              <a:tabLst>
                <a:tab pos="250825" algn="l"/>
              </a:tabLst>
            </a:pPr>
            <a:r>
              <a:rPr dirty="0" sz="1800" spc="-5">
                <a:latin typeface="Tahoma"/>
                <a:cs typeface="Tahoma"/>
              </a:rPr>
              <a:t>se </a:t>
            </a:r>
            <a:r>
              <a:rPr dirty="0" sz="1800">
                <a:latin typeface="Tahoma"/>
                <a:cs typeface="Tahoma"/>
              </a:rPr>
              <a:t>inchide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900" spc="-185" i="1">
                <a:latin typeface="Tahoma"/>
                <a:cs typeface="Tahoma"/>
              </a:rPr>
              <a:t>socket‐ul</a:t>
            </a:r>
            <a:endParaRPr sz="1900">
              <a:latin typeface="Tahoma"/>
              <a:cs typeface="Tahoma"/>
            </a:endParaRPr>
          </a:p>
          <a:p>
            <a:pPr marL="250190" indent="-238125">
              <a:lnSpc>
                <a:spcPct val="100000"/>
              </a:lnSpc>
              <a:spcBef>
                <a:spcPts val="315"/>
              </a:spcBef>
              <a:buChar char="−"/>
              <a:tabLst>
                <a:tab pos="250825" algn="l"/>
              </a:tabLst>
            </a:pPr>
            <a:r>
              <a:rPr dirty="0" sz="1800">
                <a:latin typeface="Tahoma"/>
                <a:cs typeface="Tahoma"/>
              </a:rPr>
              <a:t>daca </a:t>
            </a:r>
            <a:r>
              <a:rPr dirty="0" sz="1800" spc="-5">
                <a:latin typeface="Tahoma"/>
                <a:cs typeface="Tahoma"/>
              </a:rPr>
              <a:t>utilizatorul </a:t>
            </a:r>
            <a:r>
              <a:rPr dirty="0" sz="1800">
                <a:latin typeface="Tahoma"/>
                <a:cs typeface="Tahoma"/>
              </a:rPr>
              <a:t>nu e </a:t>
            </a:r>
            <a:r>
              <a:rPr dirty="0" sz="1900" spc="-50" i="1">
                <a:latin typeface="Tahoma"/>
                <a:cs typeface="Tahoma"/>
              </a:rPr>
              <a:t>root, se </a:t>
            </a:r>
            <a:r>
              <a:rPr dirty="0" sz="1900" spc="-55" i="1">
                <a:latin typeface="Tahoma"/>
                <a:cs typeface="Tahoma"/>
              </a:rPr>
              <a:t>executa </a:t>
            </a:r>
            <a:r>
              <a:rPr dirty="0" sz="1900" spc="-50" i="1">
                <a:latin typeface="Tahoma"/>
                <a:cs typeface="Tahoma"/>
              </a:rPr>
              <a:t>setuid() </a:t>
            </a:r>
            <a:r>
              <a:rPr dirty="0" sz="1900" spc="-40" i="1">
                <a:latin typeface="Tahoma"/>
                <a:cs typeface="Tahoma"/>
              </a:rPr>
              <a:t>si</a:t>
            </a:r>
            <a:r>
              <a:rPr dirty="0" sz="1900" spc="75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setgid()</a:t>
            </a:r>
            <a:endParaRPr sz="1900">
              <a:latin typeface="Tahoma"/>
              <a:cs typeface="Tahoma"/>
            </a:endParaRPr>
          </a:p>
          <a:p>
            <a:pPr marL="250190" indent="-238125">
              <a:lnSpc>
                <a:spcPct val="100000"/>
              </a:lnSpc>
              <a:spcBef>
                <a:spcPts val="409"/>
              </a:spcBef>
              <a:buChar char="−"/>
              <a:tabLst>
                <a:tab pos="250825" algn="l"/>
              </a:tabLst>
            </a:pPr>
            <a:r>
              <a:rPr dirty="0" sz="1800" spc="-5">
                <a:latin typeface="Tahoma"/>
                <a:cs typeface="Tahoma"/>
              </a:rPr>
              <a:t>se </a:t>
            </a:r>
            <a:r>
              <a:rPr dirty="0" sz="1800">
                <a:latin typeface="Tahoma"/>
                <a:cs typeface="Tahoma"/>
              </a:rPr>
              <a:t>lanseaza </a:t>
            </a:r>
            <a:r>
              <a:rPr dirty="0" sz="1800" spc="-5">
                <a:latin typeface="Tahoma"/>
                <a:cs typeface="Tahoma"/>
              </a:rPr>
              <a:t>serverul via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exec()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3646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HTTP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1748" y="1928064"/>
            <a:ext cx="6526530" cy="297561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894"/>
              </a:spcBef>
            </a:pPr>
            <a:r>
              <a:rPr dirty="0" sz="3350" spc="-80" i="1">
                <a:latin typeface="Tahoma"/>
                <a:cs typeface="Tahoma"/>
              </a:rPr>
              <a:t>HyperText </a:t>
            </a:r>
            <a:r>
              <a:rPr dirty="0" sz="3350" spc="-70" i="1">
                <a:latin typeface="Tahoma"/>
                <a:cs typeface="Tahoma"/>
              </a:rPr>
              <a:t>Transfer</a:t>
            </a:r>
            <a:r>
              <a:rPr dirty="0" sz="3350" spc="-15" i="1">
                <a:latin typeface="Tahoma"/>
                <a:cs typeface="Tahoma"/>
              </a:rPr>
              <a:t> </a:t>
            </a:r>
            <a:r>
              <a:rPr dirty="0" sz="3350" spc="-75" i="1">
                <a:latin typeface="Tahoma"/>
                <a:cs typeface="Tahoma"/>
              </a:rPr>
              <a:t>Protocol</a:t>
            </a:r>
            <a:endParaRPr sz="3350">
              <a:latin typeface="Tahoma"/>
              <a:cs typeface="Tahoma"/>
            </a:endParaRPr>
          </a:p>
          <a:p>
            <a:pPr algn="ctr" marL="12700" marR="5080" indent="9525">
              <a:lnSpc>
                <a:spcPts val="4610"/>
              </a:lnSpc>
              <a:spcBef>
                <a:spcPts val="254"/>
              </a:spcBef>
            </a:pPr>
            <a:r>
              <a:rPr dirty="0" sz="3200" spc="-5">
                <a:latin typeface="Tahoma"/>
                <a:cs typeface="Tahoma"/>
              </a:rPr>
              <a:t>Bazat </a:t>
            </a:r>
            <a:r>
              <a:rPr dirty="0" sz="3200">
                <a:latin typeface="Tahoma"/>
                <a:cs typeface="Tahoma"/>
              </a:rPr>
              <a:t>pe </a:t>
            </a:r>
            <a:r>
              <a:rPr dirty="0" sz="3200" spc="-5">
                <a:latin typeface="Tahoma"/>
                <a:cs typeface="Tahoma"/>
              </a:rPr>
              <a:t>TCP/IP </a:t>
            </a:r>
            <a:r>
              <a:rPr dirty="0" sz="3200">
                <a:latin typeface="Tahoma"/>
                <a:cs typeface="Tahoma"/>
              </a:rPr>
              <a:t>– vezi RFC 2616  </a:t>
            </a:r>
            <a:r>
              <a:rPr dirty="0" sz="3200" spc="-5">
                <a:latin typeface="Tahoma"/>
                <a:cs typeface="Tahoma"/>
              </a:rPr>
              <a:t>Protocol fiabil, </a:t>
            </a:r>
            <a:r>
              <a:rPr dirty="0" sz="3200">
                <a:latin typeface="Tahoma"/>
                <a:cs typeface="Tahoma"/>
              </a:rPr>
              <a:t>de </a:t>
            </a:r>
            <a:r>
              <a:rPr dirty="0" sz="3200" spc="-10">
                <a:latin typeface="Tahoma"/>
                <a:cs typeface="Tahoma"/>
              </a:rPr>
              <a:t>tip </a:t>
            </a:r>
            <a:r>
              <a:rPr dirty="0" sz="3200" spc="-5">
                <a:latin typeface="Tahoma"/>
                <a:cs typeface="Tahoma"/>
              </a:rPr>
              <a:t>cerere/raspuns  Port standard </a:t>
            </a:r>
            <a:r>
              <a:rPr dirty="0" sz="3200">
                <a:latin typeface="Tahoma"/>
                <a:cs typeface="Tahoma"/>
              </a:rPr>
              <a:t>de </a:t>
            </a:r>
            <a:r>
              <a:rPr dirty="0" sz="3200" spc="-5">
                <a:latin typeface="Tahoma"/>
                <a:cs typeface="Tahoma"/>
              </a:rPr>
              <a:t>acces: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 b="1">
                <a:latin typeface="Tahoma"/>
                <a:cs typeface="Tahoma"/>
              </a:rPr>
              <a:t>80</a:t>
            </a:r>
            <a:endParaRPr sz="32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  <a:spcBef>
                <a:spcPts val="484"/>
              </a:spcBef>
            </a:pPr>
            <a:r>
              <a:rPr dirty="0" sz="3200" spc="-5">
                <a:latin typeface="Tahoma"/>
                <a:cs typeface="Tahoma"/>
              </a:rPr>
              <a:t>HTTP/0.9, HTTP/1.0,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HTTP/1.1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3646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HTTP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6198"/>
            <a:ext cx="7439025" cy="393001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800" spc="-5">
                <a:latin typeface="Tahoma"/>
                <a:cs typeface="Tahoma"/>
              </a:rPr>
              <a:t>Componente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principale</a:t>
            </a:r>
            <a:endParaRPr sz="2800">
              <a:latin typeface="Tahoma"/>
              <a:cs typeface="Tahoma"/>
            </a:endParaRPr>
          </a:p>
          <a:p>
            <a:pPr marL="354965" marR="45085" indent="-342900">
              <a:lnSpc>
                <a:spcPts val="3360"/>
              </a:lnSpc>
              <a:spcBef>
                <a:spcPts val="785"/>
              </a:spcBef>
            </a:pPr>
            <a:r>
              <a:rPr dirty="0" sz="2800" spc="-10" b="1">
                <a:latin typeface="Tahoma"/>
                <a:cs typeface="Tahoma"/>
              </a:rPr>
              <a:t>Server </a:t>
            </a:r>
            <a:r>
              <a:rPr dirty="0" sz="2800" spc="-5" b="1">
                <a:latin typeface="Tahoma"/>
                <a:cs typeface="Tahoma"/>
              </a:rPr>
              <a:t>Web </a:t>
            </a:r>
            <a:r>
              <a:rPr dirty="0" sz="2800" spc="-90" b="1">
                <a:latin typeface="Tahoma"/>
                <a:cs typeface="Tahoma"/>
              </a:rPr>
              <a:t>(</a:t>
            </a:r>
            <a:r>
              <a:rPr dirty="0" sz="2950" spc="-90" b="1" i="1">
                <a:latin typeface="Tahoma"/>
                <a:cs typeface="Tahoma"/>
              </a:rPr>
              <a:t>daemon </a:t>
            </a:r>
            <a:r>
              <a:rPr dirty="0" sz="2950" spc="-100" b="1" i="1">
                <a:latin typeface="Tahoma"/>
                <a:cs typeface="Tahoma"/>
              </a:rPr>
              <a:t>– </a:t>
            </a:r>
            <a:r>
              <a:rPr dirty="0" sz="2950" spc="-75" b="1" i="1">
                <a:latin typeface="Tahoma"/>
                <a:cs typeface="Tahoma"/>
              </a:rPr>
              <a:t>“spirit </a:t>
            </a:r>
            <a:r>
              <a:rPr dirty="0" sz="2950" spc="-85" b="1" i="1">
                <a:latin typeface="Tahoma"/>
                <a:cs typeface="Tahoma"/>
              </a:rPr>
              <a:t>protector”:  httpd)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800" spc="-5">
                <a:latin typeface="Tahoma"/>
                <a:cs typeface="Tahoma"/>
              </a:rPr>
              <a:t>Apache, MS Internet Information Services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etc.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ts val="4029"/>
              </a:lnSpc>
              <a:spcBef>
                <a:spcPts val="250"/>
              </a:spcBef>
            </a:pPr>
            <a:r>
              <a:rPr dirty="0" sz="2800" spc="-10" b="1">
                <a:latin typeface="Tahoma"/>
                <a:cs typeface="Tahoma"/>
              </a:rPr>
              <a:t>Client </a:t>
            </a:r>
            <a:r>
              <a:rPr dirty="0" sz="2800" spc="-5" b="1">
                <a:latin typeface="Tahoma"/>
                <a:cs typeface="Tahoma"/>
              </a:rPr>
              <a:t>Web (navigator, </a:t>
            </a:r>
            <a:r>
              <a:rPr dirty="0" sz="2950" spc="-90" b="1" i="1">
                <a:latin typeface="Tahoma"/>
                <a:cs typeface="Tahoma"/>
              </a:rPr>
              <a:t>browser, </a:t>
            </a:r>
            <a:r>
              <a:rPr dirty="0" sz="2950" spc="-85" b="1" i="1">
                <a:latin typeface="Tahoma"/>
                <a:cs typeface="Tahoma"/>
              </a:rPr>
              <a:t>robot,…)  </a:t>
            </a:r>
            <a:r>
              <a:rPr dirty="0" sz="2800" spc="-5">
                <a:latin typeface="Tahoma"/>
                <a:cs typeface="Tahoma"/>
              </a:rPr>
              <a:t>Mozilla (Firefox), Internet </a:t>
            </a:r>
            <a:r>
              <a:rPr dirty="0" sz="2800" spc="-10">
                <a:latin typeface="Tahoma"/>
                <a:cs typeface="Tahoma"/>
              </a:rPr>
              <a:t>Explorer, </a:t>
            </a:r>
            <a:r>
              <a:rPr dirty="0" sz="2800" spc="-5">
                <a:latin typeface="Tahoma"/>
                <a:cs typeface="Tahoma"/>
              </a:rPr>
              <a:t>Chrome  Microsoft Edges, Opera, wget,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Teleport,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3120"/>
              </a:lnSpc>
            </a:pPr>
            <a:r>
              <a:rPr dirty="0" sz="2800" spc="-5">
                <a:latin typeface="Tahoma"/>
                <a:cs typeface="Tahoma"/>
              </a:rPr>
              <a:t>iTunes,…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3646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HTTP</a:t>
            </a:r>
          </a:p>
        </p:txBody>
      </p:sp>
      <p:sp>
        <p:nvSpPr>
          <p:cNvPr id="7" name="object 7"/>
          <p:cNvSpPr/>
          <p:nvPr/>
        </p:nvSpPr>
        <p:spPr>
          <a:xfrm>
            <a:off x="1504884" y="3657600"/>
            <a:ext cx="6023654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4394" y="2241930"/>
            <a:ext cx="53073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Cererea </a:t>
            </a:r>
            <a:r>
              <a:rPr dirty="0" sz="2400">
                <a:latin typeface="Tahoma"/>
                <a:cs typeface="Tahoma"/>
              </a:rPr>
              <a:t>&amp; </a:t>
            </a:r>
            <a:r>
              <a:rPr dirty="0" sz="2400" spc="-5">
                <a:latin typeface="Tahoma"/>
                <a:cs typeface="Tahoma"/>
              </a:rPr>
              <a:t>răspunsul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10">
                <a:latin typeface="Tahoma"/>
                <a:cs typeface="Tahoma"/>
              </a:rPr>
              <a:t>Accesarea </a:t>
            </a:r>
            <a:r>
              <a:rPr dirty="0" sz="2400" spc="-5">
                <a:latin typeface="Tahoma"/>
                <a:cs typeface="Tahoma"/>
              </a:rPr>
              <a:t>(eventual, modificarea)  </a:t>
            </a:r>
            <a:r>
              <a:rPr dirty="0" sz="2400" spc="-10">
                <a:latin typeface="Tahoma"/>
                <a:cs typeface="Tahoma"/>
              </a:rPr>
              <a:t>reprezentării resursei </a:t>
            </a:r>
            <a:r>
              <a:rPr dirty="0" sz="2400">
                <a:latin typeface="Tahoma"/>
                <a:cs typeface="Tahoma"/>
              </a:rPr>
              <a:t>via </a:t>
            </a:r>
            <a:r>
              <a:rPr dirty="0" sz="2400" spc="-254">
                <a:latin typeface="Tahoma"/>
                <a:cs typeface="Tahoma"/>
              </a:rPr>
              <a:t>URI‐ul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asociat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70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 spc="-15"/>
              <a:t>t</a:t>
            </a:r>
            <a:r>
              <a:rPr dirty="0"/>
              <a:t>ermeni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4925" y="1950694"/>
            <a:ext cx="7528559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869"/>
              </a:spcBef>
            </a:pPr>
            <a:r>
              <a:rPr dirty="0" sz="3200" spc="-5" b="1">
                <a:latin typeface="Tahoma"/>
                <a:cs typeface="Tahoma"/>
              </a:rPr>
              <a:t>Mesaj</a:t>
            </a:r>
            <a:endParaRPr sz="3200">
              <a:latin typeface="Tahoma"/>
              <a:cs typeface="Tahoma"/>
            </a:endParaRPr>
          </a:p>
          <a:p>
            <a:pPr algn="ctr" marL="12700" marR="5080">
              <a:lnSpc>
                <a:spcPct val="120000"/>
              </a:lnSpc>
            </a:pPr>
            <a:r>
              <a:rPr dirty="0" sz="3200">
                <a:latin typeface="Tahoma"/>
                <a:cs typeface="Tahoma"/>
              </a:rPr>
              <a:t>Unitatea de baza a unei </a:t>
            </a:r>
            <a:r>
              <a:rPr dirty="0" sz="3200" spc="-5">
                <a:latin typeface="Tahoma"/>
                <a:cs typeface="Tahoma"/>
              </a:rPr>
              <a:t>comunicatii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HTTP  </a:t>
            </a:r>
            <a:r>
              <a:rPr dirty="0" sz="3200">
                <a:latin typeface="Tahoma"/>
                <a:cs typeface="Tahoma"/>
              </a:rPr>
              <a:t>(cerere </a:t>
            </a:r>
            <a:r>
              <a:rPr dirty="0" sz="3200" spc="-5">
                <a:latin typeface="Tahoma"/>
                <a:cs typeface="Tahoma"/>
              </a:rPr>
              <a:t>sau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raspuns)</a:t>
            </a:r>
            <a:endParaRPr sz="3200">
              <a:latin typeface="Tahoma"/>
              <a:cs typeface="Tahoma"/>
            </a:endParaRPr>
          </a:p>
          <a:p>
            <a:pPr marL="3187700" marR="2521585" indent="-660400">
              <a:lnSpc>
                <a:spcPct val="118200"/>
              </a:lnSpc>
              <a:spcBef>
                <a:spcPts val="75"/>
              </a:spcBef>
            </a:pPr>
            <a:r>
              <a:rPr dirty="0" sz="3200" spc="-5" b="1">
                <a:latin typeface="Tahoma"/>
                <a:cs typeface="Tahoma"/>
              </a:rPr>
              <a:t>Intermedi</a:t>
            </a:r>
            <a:r>
              <a:rPr dirty="0" sz="3200" spc="-20" b="1">
                <a:latin typeface="Tahoma"/>
                <a:cs typeface="Tahoma"/>
              </a:rPr>
              <a:t>a</a:t>
            </a:r>
            <a:r>
              <a:rPr dirty="0" sz="3200" b="1">
                <a:latin typeface="Tahoma"/>
                <a:cs typeface="Tahoma"/>
              </a:rPr>
              <a:t>r  </a:t>
            </a:r>
            <a:r>
              <a:rPr dirty="0" sz="3350" spc="-80" i="1">
                <a:latin typeface="Tahoma"/>
                <a:cs typeface="Tahoma"/>
              </a:rPr>
              <a:t>Proxy  </a:t>
            </a:r>
            <a:r>
              <a:rPr dirty="0" sz="3200" spc="-5">
                <a:latin typeface="Tahoma"/>
                <a:cs typeface="Tahoma"/>
              </a:rPr>
              <a:t>Poarta  </a:t>
            </a:r>
            <a:r>
              <a:rPr dirty="0" sz="3200">
                <a:latin typeface="Tahoma"/>
                <a:cs typeface="Tahoma"/>
              </a:rPr>
              <a:t>Tunel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8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DNS|organizare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423150" cy="30740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Reguli de alocare a </a:t>
            </a:r>
            <a:r>
              <a:rPr dirty="0" sz="2000" spc="-5">
                <a:latin typeface="Tahoma"/>
                <a:cs typeface="Tahoma"/>
              </a:rPr>
              <a:t>numelor de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domenii: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Fiecare domeniu controleaza </a:t>
            </a:r>
            <a:r>
              <a:rPr dirty="0" sz="2000">
                <a:latin typeface="Tahoma"/>
                <a:cs typeface="Tahoma"/>
              </a:rPr>
              <a:t>cum </a:t>
            </a:r>
            <a:r>
              <a:rPr dirty="0" sz="2000" spc="-5">
                <a:latin typeface="Tahoma"/>
                <a:cs typeface="Tahoma"/>
              </a:rPr>
              <a:t>sint </a:t>
            </a:r>
            <a:r>
              <a:rPr dirty="0" sz="2000">
                <a:latin typeface="Tahoma"/>
                <a:cs typeface="Tahoma"/>
              </a:rPr>
              <a:t>alocate </a:t>
            </a:r>
            <a:r>
              <a:rPr dirty="0" sz="2000" spc="-5">
                <a:latin typeface="Tahoma"/>
                <a:cs typeface="Tahoma"/>
              </a:rPr>
              <a:t>subdomeniile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sale</a:t>
            </a:r>
            <a:endParaRPr sz="2000">
              <a:latin typeface="Tahoma"/>
              <a:cs typeface="Tahoma"/>
            </a:endParaRPr>
          </a:p>
          <a:p>
            <a:pPr marL="231140" marR="386715" indent="-2311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crea </a:t>
            </a:r>
            <a:r>
              <a:rPr dirty="0" sz="2000">
                <a:latin typeface="Tahoma"/>
                <a:cs typeface="Tahoma"/>
              </a:rPr>
              <a:t>un nou </a:t>
            </a:r>
            <a:r>
              <a:rPr dirty="0" sz="2000" spc="-5">
                <a:latin typeface="Tahoma"/>
                <a:cs typeface="Tahoma"/>
              </a:rPr>
              <a:t>subdomeniu, </a:t>
            </a:r>
            <a:r>
              <a:rPr dirty="0" sz="2000">
                <a:latin typeface="Tahoma"/>
                <a:cs typeface="Tahoma"/>
              </a:rPr>
              <a:t>se </a:t>
            </a:r>
            <a:r>
              <a:rPr dirty="0" sz="2000" spc="-5">
                <a:latin typeface="Tahoma"/>
                <a:cs typeface="Tahoma"/>
              </a:rPr>
              <a:t>cere </a:t>
            </a:r>
            <a:r>
              <a:rPr dirty="0" sz="2000">
                <a:latin typeface="Tahoma"/>
                <a:cs typeface="Tahoma"/>
              </a:rPr>
              <a:t>permisiunea  </a:t>
            </a:r>
            <a:r>
              <a:rPr dirty="0" sz="2000" spc="-5">
                <a:latin typeface="Tahoma"/>
                <a:cs typeface="Tahoma"/>
              </a:rPr>
              <a:t>domeniului </a:t>
            </a:r>
            <a:r>
              <a:rPr dirty="0" sz="2000">
                <a:latin typeface="Tahoma"/>
                <a:cs typeface="Tahoma"/>
              </a:rPr>
              <a:t>in care </a:t>
            </a:r>
            <a:r>
              <a:rPr dirty="0" sz="2000" spc="-5">
                <a:latin typeface="Tahoma"/>
                <a:cs typeface="Tahoma"/>
              </a:rPr>
              <a:t>va fi </a:t>
            </a:r>
            <a:r>
              <a:rPr dirty="0" sz="2000">
                <a:latin typeface="Tahoma"/>
                <a:cs typeface="Tahoma"/>
              </a:rPr>
              <a:t>inclus (un domeniu de la un anumit  </a:t>
            </a:r>
            <a:r>
              <a:rPr dirty="0" sz="2000" spc="-5">
                <a:latin typeface="Tahoma"/>
                <a:cs typeface="Tahoma"/>
              </a:rPr>
              <a:t>nivel va </a:t>
            </a:r>
            <a:r>
              <a:rPr dirty="0" sz="2000">
                <a:latin typeface="Tahoma"/>
                <a:cs typeface="Tahoma"/>
              </a:rPr>
              <a:t>avea o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autoritate)</a:t>
            </a:r>
            <a:endParaRPr sz="2000">
              <a:latin typeface="Tahoma"/>
              <a:cs typeface="Tahoma"/>
            </a:endParaRPr>
          </a:p>
          <a:p>
            <a:pPr marL="231140" marR="1638935" indent="-231140">
              <a:lnSpc>
                <a:spcPct val="100000"/>
              </a:lnSpc>
              <a:spcBef>
                <a:spcPts val="484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Atribuirea </a:t>
            </a:r>
            <a:r>
              <a:rPr dirty="0" sz="2000">
                <a:latin typeface="Tahoma"/>
                <a:cs typeface="Tahoma"/>
              </a:rPr>
              <a:t>de nume de domenii respecta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granitele  </a:t>
            </a:r>
            <a:r>
              <a:rPr dirty="0" sz="2000">
                <a:latin typeface="Tahoma"/>
                <a:cs typeface="Tahoma"/>
              </a:rPr>
              <a:t>organizationale, nu pe </a:t>
            </a:r>
            <a:r>
              <a:rPr dirty="0" sz="2000" spc="-5">
                <a:latin typeface="Tahoma"/>
                <a:cs typeface="Tahoma"/>
              </a:rPr>
              <a:t>cele </a:t>
            </a:r>
            <a:r>
              <a:rPr dirty="0" sz="2000">
                <a:latin typeface="Tahoma"/>
                <a:cs typeface="Tahoma"/>
              </a:rPr>
              <a:t>ale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retelelor</a:t>
            </a:r>
            <a:endParaRPr sz="2000">
              <a:latin typeface="Tahoma"/>
              <a:cs typeface="Tahoma"/>
            </a:endParaRPr>
          </a:p>
          <a:p>
            <a:pPr marL="231140" marR="7620" indent="-2311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Un anumit </a:t>
            </a:r>
            <a:r>
              <a:rPr dirty="0" sz="2000" spc="-5">
                <a:latin typeface="Tahoma"/>
                <a:cs typeface="Tahoma"/>
              </a:rPr>
              <a:t>nivel din ierarhia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niveluri </a:t>
            </a:r>
            <a:r>
              <a:rPr dirty="0" sz="2000">
                <a:latin typeface="Tahoma"/>
                <a:cs typeface="Tahoma"/>
              </a:rPr>
              <a:t>poate </a:t>
            </a:r>
            <a:r>
              <a:rPr dirty="0" sz="2000" spc="-5">
                <a:latin typeface="Tahoma"/>
                <a:cs typeface="Tahoma"/>
              </a:rPr>
              <a:t>fi </a:t>
            </a:r>
            <a:r>
              <a:rPr dirty="0" sz="2000">
                <a:latin typeface="Tahoma"/>
                <a:cs typeface="Tahoma"/>
              </a:rPr>
              <a:t>controlat </a:t>
            </a:r>
            <a:r>
              <a:rPr dirty="0" sz="2000" spc="-5">
                <a:latin typeface="Tahoma"/>
                <a:cs typeface="Tahoma"/>
              </a:rPr>
              <a:t>de </a:t>
            </a:r>
            <a:r>
              <a:rPr dirty="0" sz="2000">
                <a:latin typeface="Tahoma"/>
                <a:cs typeface="Tahoma"/>
              </a:rPr>
              <a:t>mai  </a:t>
            </a:r>
            <a:r>
              <a:rPr dirty="0" sz="2000" spc="-5">
                <a:latin typeface="Tahoma"/>
                <a:cs typeface="Tahoma"/>
              </a:rPr>
              <a:t>multe servere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70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 spc="-15"/>
              <a:t>t</a:t>
            </a:r>
            <a:r>
              <a:rPr dirty="0"/>
              <a:t>ermeni</a:t>
            </a:r>
          </a:p>
        </p:txBody>
      </p:sp>
      <p:sp>
        <p:nvSpPr>
          <p:cNvPr id="7" name="object 7"/>
          <p:cNvSpPr/>
          <p:nvPr/>
        </p:nvSpPr>
        <p:spPr>
          <a:xfrm>
            <a:off x="1622572" y="3317875"/>
            <a:ext cx="6494701" cy="2549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65401" y="2072725"/>
            <a:ext cx="5011420" cy="1139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2540">
              <a:lnSpc>
                <a:spcPts val="2990"/>
              </a:lnSpc>
              <a:spcBef>
                <a:spcPts val="130"/>
              </a:spcBef>
            </a:pPr>
            <a:r>
              <a:rPr dirty="0" sz="2500" spc="-65" b="1" i="1">
                <a:latin typeface="Tahoma"/>
                <a:cs typeface="Tahoma"/>
              </a:rPr>
              <a:t>Proxy</a:t>
            </a:r>
            <a:endParaRPr sz="2500">
              <a:latin typeface="Tahoma"/>
              <a:cs typeface="Tahoma"/>
            </a:endParaRPr>
          </a:p>
          <a:p>
            <a:pPr algn="ctr" marL="12700" marR="5080">
              <a:lnSpc>
                <a:spcPts val="2880"/>
              </a:lnSpc>
              <a:spcBef>
                <a:spcPts val="85"/>
              </a:spcBef>
            </a:pPr>
            <a:r>
              <a:rPr dirty="0" sz="2400" spc="-5">
                <a:latin typeface="Tahoma"/>
                <a:cs typeface="Tahoma"/>
              </a:rPr>
              <a:t>Localizat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proximitatea utilizatorului  Are rol </a:t>
            </a:r>
            <a:r>
              <a:rPr dirty="0" sz="2400">
                <a:latin typeface="Tahoma"/>
                <a:cs typeface="Tahoma"/>
              </a:rPr>
              <a:t>atat de </a:t>
            </a:r>
            <a:r>
              <a:rPr dirty="0" sz="2400" spc="-55">
                <a:latin typeface="Tahoma"/>
                <a:cs typeface="Tahoma"/>
              </a:rPr>
              <a:t>server, </a:t>
            </a:r>
            <a:r>
              <a:rPr dirty="0" sz="2400" spc="-5">
                <a:latin typeface="Tahoma"/>
                <a:cs typeface="Tahoma"/>
              </a:rPr>
              <a:t>cat si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70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 spc="-15"/>
              <a:t>t</a:t>
            </a:r>
            <a:r>
              <a:rPr dirty="0"/>
              <a:t>ermeni</a:t>
            </a:r>
          </a:p>
        </p:txBody>
      </p:sp>
      <p:sp>
        <p:nvSpPr>
          <p:cNvPr id="7" name="object 7"/>
          <p:cNvSpPr/>
          <p:nvPr/>
        </p:nvSpPr>
        <p:spPr>
          <a:xfrm>
            <a:off x="1371327" y="3352800"/>
            <a:ext cx="6934472" cy="2782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26360" y="2148925"/>
            <a:ext cx="5420995" cy="1139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2540">
              <a:lnSpc>
                <a:spcPts val="2990"/>
              </a:lnSpc>
              <a:spcBef>
                <a:spcPts val="130"/>
              </a:spcBef>
            </a:pPr>
            <a:r>
              <a:rPr dirty="0" sz="2400" spc="-5" b="1">
                <a:latin typeface="Tahoma"/>
                <a:cs typeface="Tahoma"/>
              </a:rPr>
              <a:t>Poarta </a:t>
            </a:r>
            <a:r>
              <a:rPr dirty="0" sz="2400" spc="-60" b="1">
                <a:latin typeface="Tahoma"/>
                <a:cs typeface="Tahoma"/>
              </a:rPr>
              <a:t>(</a:t>
            </a:r>
            <a:r>
              <a:rPr dirty="0" sz="2500" spc="-60" b="1" i="1">
                <a:latin typeface="Tahoma"/>
                <a:cs typeface="Tahoma"/>
              </a:rPr>
              <a:t>gateway)</a:t>
            </a:r>
            <a:endParaRPr sz="2500">
              <a:latin typeface="Tahoma"/>
              <a:cs typeface="Tahoma"/>
            </a:endParaRPr>
          </a:p>
          <a:p>
            <a:pPr algn="ctr" marL="12065" marR="5080">
              <a:lnSpc>
                <a:spcPts val="2880"/>
              </a:lnSpc>
              <a:spcBef>
                <a:spcPts val="85"/>
              </a:spcBef>
            </a:pPr>
            <a:r>
              <a:rPr dirty="0" sz="2400" spc="-5">
                <a:latin typeface="Tahoma"/>
                <a:cs typeface="Tahoma"/>
              </a:rPr>
              <a:t>Intermediar </a:t>
            </a:r>
            <a:r>
              <a:rPr dirty="0" sz="2400" spc="-10">
                <a:latin typeface="Tahoma"/>
                <a:cs typeface="Tahoma"/>
              </a:rPr>
              <a:t>care </a:t>
            </a:r>
            <a:r>
              <a:rPr dirty="0" sz="2400">
                <a:latin typeface="Tahoma"/>
                <a:cs typeface="Tahoma"/>
              </a:rPr>
              <a:t>ascunde </a:t>
            </a:r>
            <a:r>
              <a:rPr dirty="0" sz="2400" spc="-10">
                <a:latin typeface="Tahoma"/>
                <a:cs typeface="Tahoma"/>
              </a:rPr>
              <a:t>serverul </a:t>
            </a:r>
            <a:r>
              <a:rPr dirty="0" sz="2400" spc="-5">
                <a:latin typeface="Tahoma"/>
                <a:cs typeface="Tahoma"/>
              </a:rPr>
              <a:t>tinta,  clientul </a:t>
            </a:r>
            <a:r>
              <a:rPr dirty="0" sz="2400">
                <a:latin typeface="Tahoma"/>
                <a:cs typeface="Tahoma"/>
              </a:rPr>
              <a:t>nestiind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aceasta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70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 spc="-15"/>
              <a:t>t</a:t>
            </a:r>
            <a:r>
              <a:rPr dirty="0"/>
              <a:t>ermeni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7513" y="1950694"/>
            <a:ext cx="7263765" cy="17818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3200" spc="-5" b="1">
                <a:latin typeface="Tahoma"/>
                <a:cs typeface="Tahoma"/>
              </a:rPr>
              <a:t>Tunel</a:t>
            </a:r>
            <a:endParaRPr sz="3200">
              <a:latin typeface="Tahoma"/>
              <a:cs typeface="Tahoma"/>
            </a:endParaRPr>
          </a:p>
          <a:p>
            <a:pPr algn="ctr" marL="12700" marR="5080">
              <a:lnSpc>
                <a:spcPct val="120000"/>
              </a:lnSpc>
            </a:pPr>
            <a:r>
              <a:rPr dirty="0" sz="3200">
                <a:latin typeface="Tahoma"/>
                <a:cs typeface="Tahoma"/>
              </a:rPr>
              <a:t>Rol de </a:t>
            </a:r>
            <a:r>
              <a:rPr dirty="0" sz="3200" spc="-5">
                <a:latin typeface="Tahoma"/>
                <a:cs typeface="Tahoma"/>
              </a:rPr>
              <a:t>retransmitere </a:t>
            </a:r>
            <a:r>
              <a:rPr dirty="0" sz="3200">
                <a:latin typeface="Tahoma"/>
                <a:cs typeface="Tahoma"/>
              </a:rPr>
              <a:t>(eventual, </a:t>
            </a:r>
            <a:r>
              <a:rPr dirty="0" sz="3200" spc="-5">
                <a:latin typeface="Tahoma"/>
                <a:cs typeface="Tahoma"/>
              </a:rPr>
              <a:t>criptata)  </a:t>
            </a:r>
            <a:r>
              <a:rPr dirty="0" sz="3200">
                <a:latin typeface="Tahoma"/>
                <a:cs typeface="Tahoma"/>
              </a:rPr>
              <a:t>a</a:t>
            </a:r>
            <a:r>
              <a:rPr dirty="0" sz="3200" spc="-5">
                <a:latin typeface="Tahoma"/>
                <a:cs typeface="Tahoma"/>
              </a:rPr>
              <a:t> mesajului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070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 spc="-15"/>
              <a:t>t</a:t>
            </a:r>
            <a:r>
              <a:rPr dirty="0"/>
              <a:t>ermeni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4521" y="2440973"/>
            <a:ext cx="7567930" cy="158178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75"/>
              </a:spcBef>
            </a:pPr>
            <a:r>
              <a:rPr dirty="0" sz="2950" spc="-100" b="1" i="1">
                <a:latin typeface="Tahoma"/>
                <a:cs typeface="Tahoma"/>
              </a:rPr>
              <a:t>Cache</a:t>
            </a:r>
            <a:endParaRPr sz="2950">
              <a:latin typeface="Tahoma"/>
              <a:cs typeface="Tahoma"/>
            </a:endParaRPr>
          </a:p>
          <a:p>
            <a:pPr algn="ctr" marL="12065" marR="5080">
              <a:lnSpc>
                <a:spcPts val="4029"/>
              </a:lnSpc>
              <a:spcBef>
                <a:spcPts val="220"/>
              </a:spcBef>
            </a:pPr>
            <a:r>
              <a:rPr dirty="0" sz="2800" spc="-5">
                <a:latin typeface="Tahoma"/>
                <a:cs typeface="Tahoma"/>
              </a:rPr>
              <a:t>Depozit local de </a:t>
            </a:r>
            <a:r>
              <a:rPr dirty="0" sz="2800" spc="-10">
                <a:latin typeface="Tahoma"/>
                <a:cs typeface="Tahoma"/>
              </a:rPr>
              <a:t>stocare </a:t>
            </a:r>
            <a:r>
              <a:rPr dirty="0" sz="2800" spc="-5">
                <a:latin typeface="Tahoma"/>
                <a:cs typeface="Tahoma"/>
              </a:rPr>
              <a:t>– în memorie, pe disc –  a mesajelor (datelor) la nivel de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server/client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963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mesaje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2665" marR="2499360">
              <a:lnSpc>
                <a:spcPct val="120100"/>
              </a:lnSpc>
              <a:spcBef>
                <a:spcPts val="95"/>
              </a:spcBef>
            </a:pPr>
            <a:r>
              <a:rPr dirty="0"/>
              <a:t>Mesaj </a:t>
            </a:r>
            <a:r>
              <a:rPr dirty="0" spc="-5"/>
              <a:t>HTTP </a:t>
            </a:r>
            <a:r>
              <a:rPr dirty="0"/>
              <a:t>= antet + </a:t>
            </a:r>
            <a:r>
              <a:rPr dirty="0" spc="-5"/>
              <a:t>corp  </a:t>
            </a:r>
            <a:r>
              <a:rPr dirty="0"/>
              <a:t>Antet = multime de</a:t>
            </a:r>
            <a:r>
              <a:rPr dirty="0" spc="-40"/>
              <a:t> </a:t>
            </a:r>
            <a:r>
              <a:rPr dirty="0" spc="-5"/>
              <a:t>câmpuri</a:t>
            </a:r>
          </a:p>
          <a:p>
            <a:pPr marL="1345565" marR="5080" indent="-342900">
              <a:lnSpc>
                <a:spcPct val="100000"/>
              </a:lnSpc>
              <a:spcBef>
                <a:spcPts val="770"/>
              </a:spcBef>
            </a:pPr>
            <a:r>
              <a:rPr dirty="0"/>
              <a:t>Message-header </a:t>
            </a:r>
            <a:r>
              <a:rPr dirty="0" spc="-5"/>
              <a:t>::= field-name </a:t>
            </a:r>
            <a:r>
              <a:rPr dirty="0" spc="-10"/>
              <a:t>“:” </a:t>
            </a:r>
            <a:r>
              <a:rPr dirty="0"/>
              <a:t>[ field-  </a:t>
            </a:r>
            <a:r>
              <a:rPr dirty="0" spc="-5"/>
              <a:t>value </a:t>
            </a:r>
            <a:r>
              <a:rPr dirty="0"/>
              <a:t>]</a:t>
            </a:r>
            <a:r>
              <a:rPr dirty="0" spc="-10"/>
              <a:t> </a:t>
            </a:r>
            <a:r>
              <a:rPr dirty="0"/>
              <a:t>CRLF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963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mesaje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487920" cy="383095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latin typeface="Tahoma"/>
                <a:cs typeface="Tahoma"/>
              </a:rPr>
              <a:t>Cerere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HTTP: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ahoma"/>
                <a:cs typeface="Tahoma"/>
              </a:rPr>
              <a:t>Request </a:t>
            </a:r>
            <a:r>
              <a:rPr dirty="0" sz="2400">
                <a:latin typeface="Tahoma"/>
                <a:cs typeface="Tahoma"/>
              </a:rPr>
              <a:t>::= </a:t>
            </a:r>
            <a:r>
              <a:rPr dirty="0" sz="2400" spc="-5">
                <a:latin typeface="Tahoma"/>
                <a:cs typeface="Tahoma"/>
              </a:rPr>
              <a:t>Method Request-URI ProtocolVersion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CRLF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ahoma"/>
                <a:cs typeface="Tahoma"/>
              </a:rPr>
              <a:t>[ </a:t>
            </a:r>
            <a:r>
              <a:rPr dirty="0" sz="2400" spc="-5">
                <a:latin typeface="Tahoma"/>
                <a:cs typeface="Tahoma"/>
              </a:rPr>
              <a:t>Message-header </a:t>
            </a:r>
            <a:r>
              <a:rPr dirty="0" sz="2400">
                <a:latin typeface="Tahoma"/>
                <a:cs typeface="Tahoma"/>
              </a:rPr>
              <a:t>] [ CRLF </a:t>
            </a:r>
            <a:r>
              <a:rPr dirty="0" sz="2400" spc="-5">
                <a:latin typeface="Tahoma"/>
                <a:cs typeface="Tahoma"/>
              </a:rPr>
              <a:t>MIME-data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]</a:t>
            </a:r>
            <a:endParaRPr sz="2400">
              <a:latin typeface="Tahoma"/>
              <a:cs typeface="Tahoma"/>
            </a:endParaRPr>
          </a:p>
          <a:p>
            <a:pPr marL="355600" marR="1630680" indent="-3429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ahoma"/>
                <a:cs typeface="Tahoma"/>
              </a:rPr>
              <a:t>GET /index.html HTTP/1.1 CRLF Host:  </a:t>
            </a:r>
            <a:r>
              <a:rPr dirty="0" sz="2400" spc="-5" b="1">
                <a:latin typeface="Tahoma"/>
                <a:cs typeface="Tahoma"/>
                <a:hlinkClick r:id="rId5"/>
              </a:rPr>
              <a:t>www.pinguin.info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Raspuns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HTTP:</a:t>
            </a:r>
            <a:endParaRPr sz="2400">
              <a:latin typeface="Tahoma"/>
              <a:cs typeface="Tahoma"/>
            </a:endParaRPr>
          </a:p>
          <a:p>
            <a:pPr marL="355600" marR="403860" indent="-342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Status-line </a:t>
            </a:r>
            <a:r>
              <a:rPr dirty="0" sz="2400">
                <a:latin typeface="Tahoma"/>
                <a:cs typeface="Tahoma"/>
              </a:rPr>
              <a:t>::= </a:t>
            </a:r>
            <a:r>
              <a:rPr dirty="0" sz="2400" spc="-5">
                <a:latin typeface="Tahoma"/>
                <a:cs typeface="Tahoma"/>
              </a:rPr>
              <a:t>HTTP-version Digit </a:t>
            </a:r>
            <a:r>
              <a:rPr dirty="0" sz="2400">
                <a:latin typeface="Tahoma"/>
                <a:cs typeface="Tahoma"/>
              </a:rPr>
              <a:t>Digit Digit </a:t>
            </a:r>
            <a:r>
              <a:rPr dirty="0" sz="2400" spc="-5">
                <a:latin typeface="Tahoma"/>
                <a:cs typeface="Tahoma"/>
              </a:rPr>
              <a:t>Reason  </a:t>
            </a:r>
            <a:r>
              <a:rPr dirty="0" sz="2400">
                <a:latin typeface="Tahoma"/>
                <a:cs typeface="Tahoma"/>
              </a:rPr>
              <a:t>CRLF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latin typeface="Tahoma"/>
                <a:cs typeface="Tahoma"/>
              </a:rPr>
              <a:t>HTTP/1.1 200 OK CRLF</a:t>
            </a:r>
            <a:r>
              <a:rPr dirty="0" sz="2400" b="1">
                <a:latin typeface="Tahoma"/>
                <a:cs typeface="Tahoma"/>
              </a:rPr>
              <a:t> 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97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</a:t>
            </a:r>
            <a:r>
              <a:rPr dirty="0" spc="-15"/>
              <a:t>t</a:t>
            </a:r>
            <a:r>
              <a:rPr dirty="0" spc="-5"/>
              <a:t>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3213" y="1950694"/>
            <a:ext cx="7489190" cy="227457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344545">
              <a:lnSpc>
                <a:spcPct val="100000"/>
              </a:lnSpc>
              <a:spcBef>
                <a:spcPts val="869"/>
              </a:spcBef>
            </a:pPr>
            <a:r>
              <a:rPr dirty="0" sz="3200" spc="-5" b="1">
                <a:latin typeface="Tahoma"/>
                <a:cs typeface="Tahoma"/>
              </a:rPr>
              <a:t>GET</a:t>
            </a:r>
            <a:endParaRPr sz="3200">
              <a:latin typeface="Tahoma"/>
              <a:cs typeface="Tahoma"/>
            </a:endParaRPr>
          </a:p>
          <a:p>
            <a:pPr marL="12700" marR="5080" indent="806450">
              <a:lnSpc>
                <a:spcPct val="116100"/>
              </a:lnSpc>
              <a:spcBef>
                <a:spcPts val="150"/>
              </a:spcBef>
            </a:pPr>
            <a:r>
              <a:rPr dirty="0" sz="3200" spc="-5">
                <a:latin typeface="Tahoma"/>
                <a:cs typeface="Tahoma"/>
              </a:rPr>
              <a:t>cerere </a:t>
            </a:r>
            <a:r>
              <a:rPr dirty="0" sz="3200">
                <a:latin typeface="Tahoma"/>
                <a:cs typeface="Tahoma"/>
              </a:rPr>
              <a:t>de </a:t>
            </a:r>
            <a:r>
              <a:rPr dirty="0" sz="3200" spc="-5">
                <a:latin typeface="Tahoma"/>
                <a:cs typeface="Tahoma"/>
              </a:rPr>
              <a:t>acces </a:t>
            </a:r>
            <a:r>
              <a:rPr dirty="0" sz="3200">
                <a:latin typeface="Tahoma"/>
                <a:cs typeface="Tahoma"/>
              </a:rPr>
              <a:t>la reprezentarea  unei </a:t>
            </a:r>
            <a:r>
              <a:rPr dirty="0" sz="3200" spc="-5">
                <a:latin typeface="Tahoma"/>
                <a:cs typeface="Tahoma"/>
              </a:rPr>
              <a:t>resurse </a:t>
            </a:r>
            <a:r>
              <a:rPr dirty="0" sz="3200">
                <a:latin typeface="Tahoma"/>
                <a:cs typeface="Tahoma"/>
              </a:rPr>
              <a:t>– </a:t>
            </a:r>
            <a:r>
              <a:rPr dirty="0" sz="3350" spc="-60" i="1">
                <a:latin typeface="Tahoma"/>
                <a:cs typeface="Tahoma"/>
              </a:rPr>
              <a:t>e.g., </a:t>
            </a:r>
            <a:r>
              <a:rPr dirty="0" sz="3350" spc="-80" i="1">
                <a:latin typeface="Tahoma"/>
                <a:cs typeface="Tahoma"/>
              </a:rPr>
              <a:t>cod </a:t>
            </a:r>
            <a:r>
              <a:rPr dirty="0" sz="3350" spc="-90" i="1">
                <a:latin typeface="Tahoma"/>
                <a:cs typeface="Tahoma"/>
              </a:rPr>
              <a:t>HTML, </a:t>
            </a:r>
            <a:r>
              <a:rPr dirty="0" sz="3350" spc="-75" i="1">
                <a:latin typeface="Tahoma"/>
                <a:cs typeface="Tahoma"/>
              </a:rPr>
              <a:t>CSS,</a:t>
            </a:r>
            <a:r>
              <a:rPr dirty="0" sz="3350" i="1">
                <a:latin typeface="Tahoma"/>
                <a:cs typeface="Tahoma"/>
              </a:rPr>
              <a:t> </a:t>
            </a:r>
            <a:r>
              <a:rPr dirty="0" sz="3350" spc="-80" i="1">
                <a:latin typeface="Tahoma"/>
                <a:cs typeface="Tahoma"/>
              </a:rPr>
              <a:t>SVG,</a:t>
            </a:r>
            <a:endParaRPr sz="3350">
              <a:latin typeface="Tahoma"/>
              <a:cs typeface="Tahoma"/>
            </a:endParaRPr>
          </a:p>
          <a:p>
            <a:pPr marL="3333750">
              <a:lnSpc>
                <a:spcPts val="3840"/>
              </a:lnSpc>
            </a:pPr>
            <a:r>
              <a:rPr dirty="0" sz="3350" spc="-90" i="1">
                <a:latin typeface="Tahoma"/>
                <a:cs typeface="Tahoma"/>
              </a:rPr>
              <a:t>PDF,…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97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</a:t>
            </a:r>
            <a:r>
              <a:rPr dirty="0" spc="-15"/>
              <a:t>t</a:t>
            </a:r>
            <a:r>
              <a:rPr dirty="0" spc="-5"/>
              <a:t>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7320" y="2702179"/>
            <a:ext cx="5760085" cy="13462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latin typeface="Tahoma"/>
                <a:cs typeface="Tahoma"/>
              </a:rPr>
              <a:t>HEAD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similara cu </a:t>
            </a:r>
            <a:r>
              <a:rPr dirty="0" sz="2400" spc="-10">
                <a:latin typeface="Tahoma"/>
                <a:cs typeface="Tahoma"/>
              </a:rPr>
              <a:t>GET, </a:t>
            </a:r>
            <a:r>
              <a:rPr dirty="0" sz="2400">
                <a:latin typeface="Tahoma"/>
                <a:cs typeface="Tahoma"/>
              </a:rPr>
              <a:t>dar in mod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uzual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400" spc="-5">
                <a:latin typeface="Tahoma"/>
                <a:cs typeface="Tahoma"/>
              </a:rPr>
              <a:t>se </a:t>
            </a:r>
            <a:r>
              <a:rPr dirty="0" sz="2400">
                <a:latin typeface="Tahoma"/>
                <a:cs typeface="Tahoma"/>
              </a:rPr>
              <a:t>doresc doar </a:t>
            </a:r>
            <a:r>
              <a:rPr dirty="0" sz="2400" spc="-105">
                <a:latin typeface="Tahoma"/>
                <a:cs typeface="Tahoma"/>
              </a:rPr>
              <a:t>meta‐informatii </a:t>
            </a:r>
            <a:r>
              <a:rPr dirty="0" sz="2400" spc="-35">
                <a:latin typeface="Tahoma"/>
                <a:cs typeface="Tahoma"/>
              </a:rPr>
              <a:t>(</a:t>
            </a:r>
            <a:r>
              <a:rPr dirty="0" sz="2500" spc="-35" i="1">
                <a:latin typeface="Tahoma"/>
                <a:cs typeface="Tahoma"/>
              </a:rPr>
              <a:t>e.g.,</a:t>
            </a:r>
            <a:r>
              <a:rPr dirty="0" sz="2500" spc="5" i="1">
                <a:latin typeface="Tahoma"/>
                <a:cs typeface="Tahoma"/>
              </a:rPr>
              <a:t> </a:t>
            </a:r>
            <a:r>
              <a:rPr dirty="0" sz="2500" spc="-40" i="1">
                <a:latin typeface="Tahoma"/>
                <a:cs typeface="Tahoma"/>
              </a:rPr>
              <a:t>tipul)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97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</a:t>
            </a:r>
            <a:r>
              <a:rPr dirty="0" spc="-15"/>
              <a:t>t</a:t>
            </a:r>
            <a:r>
              <a:rPr dirty="0" spc="-5"/>
              <a:t>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7344" y="1950694"/>
            <a:ext cx="6904355" cy="237236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69"/>
              </a:spcBef>
            </a:pPr>
            <a:r>
              <a:rPr dirty="0" sz="3200" spc="-5" b="1">
                <a:latin typeface="Tahoma"/>
                <a:cs typeface="Tahoma"/>
              </a:rPr>
              <a:t>POST</a:t>
            </a:r>
            <a:endParaRPr sz="3200">
              <a:latin typeface="Tahoma"/>
              <a:cs typeface="Tahoma"/>
            </a:endParaRPr>
          </a:p>
          <a:p>
            <a:pPr algn="ctr" marL="12700" marR="5080">
              <a:lnSpc>
                <a:spcPct val="120000"/>
              </a:lnSpc>
            </a:pPr>
            <a:r>
              <a:rPr dirty="0" sz="3200">
                <a:latin typeface="Tahoma"/>
                <a:cs typeface="Tahoma"/>
              </a:rPr>
              <a:t>utilizata pentru </a:t>
            </a:r>
            <a:r>
              <a:rPr dirty="0" sz="3200" spc="-5">
                <a:latin typeface="Tahoma"/>
                <a:cs typeface="Tahoma"/>
              </a:rPr>
              <a:t>trimiterea </a:t>
            </a:r>
            <a:r>
              <a:rPr dirty="0" sz="3200">
                <a:latin typeface="Tahoma"/>
                <a:cs typeface="Tahoma"/>
              </a:rPr>
              <a:t>unor </a:t>
            </a:r>
            <a:r>
              <a:rPr dirty="0" sz="3200" spc="-5">
                <a:latin typeface="Tahoma"/>
                <a:cs typeface="Tahoma"/>
              </a:rPr>
              <a:t>entitati  </a:t>
            </a:r>
            <a:r>
              <a:rPr dirty="0" sz="3200">
                <a:latin typeface="Tahoma"/>
                <a:cs typeface="Tahoma"/>
              </a:rPr>
              <a:t>(date, actiuni) </a:t>
            </a:r>
            <a:r>
              <a:rPr dirty="0" sz="3200" spc="-5">
                <a:latin typeface="Tahoma"/>
                <a:cs typeface="Tahoma"/>
              </a:rPr>
              <a:t>spre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algn="ctr" marL="1905">
              <a:lnSpc>
                <a:spcPct val="100000"/>
              </a:lnSpc>
              <a:spcBef>
                <a:spcPts val="620"/>
              </a:spcBef>
            </a:pPr>
            <a:r>
              <a:rPr dirty="0" sz="3350" spc="-65" i="1">
                <a:latin typeface="Tahoma"/>
                <a:cs typeface="Tahoma"/>
              </a:rPr>
              <a:t>e.g., datele </a:t>
            </a:r>
            <a:r>
              <a:rPr dirty="0" sz="3350" spc="-330" i="1">
                <a:latin typeface="Tahoma"/>
                <a:cs typeface="Tahoma"/>
              </a:rPr>
              <a:t>dintr‐un</a:t>
            </a:r>
            <a:r>
              <a:rPr dirty="0" sz="3350" spc="-15" i="1">
                <a:latin typeface="Tahoma"/>
                <a:cs typeface="Tahoma"/>
              </a:rPr>
              <a:t> </a:t>
            </a:r>
            <a:r>
              <a:rPr dirty="0" sz="3350" spc="-75" i="1">
                <a:latin typeface="Tahoma"/>
                <a:cs typeface="Tahoma"/>
              </a:rPr>
              <a:t>formular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97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</a:t>
            </a:r>
            <a:r>
              <a:rPr dirty="0" spc="-15"/>
              <a:t>t</a:t>
            </a:r>
            <a:r>
              <a:rPr dirty="0" spc="-5"/>
              <a:t>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48137" rIns="0" bIns="0" rtlCol="0" vert="horz">
            <a:spAutoFit/>
          </a:bodyPr>
          <a:lstStyle/>
          <a:p>
            <a:pPr algn="ctr" marL="996315">
              <a:lnSpc>
                <a:spcPct val="100000"/>
              </a:lnSpc>
              <a:spcBef>
                <a:spcPts val="865"/>
              </a:spcBef>
            </a:pPr>
            <a:r>
              <a:rPr dirty="0" spc="-5" b="1">
                <a:latin typeface="Tahoma"/>
                <a:cs typeface="Tahoma"/>
              </a:rPr>
              <a:t>PUT</a:t>
            </a:r>
          </a:p>
          <a:p>
            <a:pPr algn="ctr" marL="993140">
              <a:lnSpc>
                <a:spcPct val="100000"/>
              </a:lnSpc>
              <a:spcBef>
                <a:spcPts val="770"/>
              </a:spcBef>
            </a:pPr>
            <a:r>
              <a:rPr dirty="0"/>
              <a:t>plaseaza reprezentarea unei </a:t>
            </a:r>
            <a:r>
              <a:rPr dirty="0" spc="-5"/>
              <a:t>resurse</a:t>
            </a:r>
            <a:r>
              <a:rPr dirty="0" spc="-105"/>
              <a:t> </a:t>
            </a:r>
            <a:r>
              <a:rPr dirty="0"/>
              <a:t>pe</a:t>
            </a:r>
          </a:p>
          <a:p>
            <a:pPr algn="ctr" marL="1337945">
              <a:lnSpc>
                <a:spcPct val="100000"/>
              </a:lnSpc>
            </a:pPr>
            <a:r>
              <a:rPr dirty="0" spc="-5"/>
              <a:t>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88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ahoma"/>
                <a:cs typeface="Tahoma"/>
              </a:rPr>
              <a:t>DNS|organizare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5041"/>
            <a:ext cx="7543800" cy="28448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9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Servere de </a:t>
            </a:r>
            <a:r>
              <a:rPr dirty="0" sz="2000">
                <a:latin typeface="Tahoma"/>
                <a:cs typeface="Tahoma"/>
              </a:rPr>
              <a:t>nume </a:t>
            </a:r>
            <a:r>
              <a:rPr dirty="0" sz="2000" spc="-50">
                <a:latin typeface="Tahoma"/>
                <a:cs typeface="Tahoma"/>
              </a:rPr>
              <a:t>(</a:t>
            </a:r>
            <a:r>
              <a:rPr dirty="0" sz="2100" spc="-50" i="1">
                <a:latin typeface="Tahoma"/>
                <a:cs typeface="Tahoma"/>
              </a:rPr>
              <a:t>name</a:t>
            </a:r>
            <a:r>
              <a:rPr dirty="0" sz="2100" spc="-95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servers)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Spatiul de nume </a:t>
            </a:r>
            <a:r>
              <a:rPr dirty="0" sz="2000" spc="-5">
                <a:latin typeface="Tahoma"/>
                <a:cs typeface="Tahoma"/>
              </a:rPr>
              <a:t>DNS </a:t>
            </a:r>
            <a:r>
              <a:rPr dirty="0" sz="2000">
                <a:latin typeface="Tahoma"/>
                <a:cs typeface="Tahoma"/>
              </a:rPr>
              <a:t>se </a:t>
            </a:r>
            <a:r>
              <a:rPr dirty="0" sz="2000" spc="-5">
                <a:latin typeface="Tahoma"/>
                <a:cs typeface="Tahoma"/>
              </a:rPr>
              <a:t>divide </a:t>
            </a:r>
            <a:r>
              <a:rPr dirty="0" sz="2000">
                <a:latin typeface="Tahoma"/>
                <a:cs typeface="Tahoma"/>
              </a:rPr>
              <a:t>in </a:t>
            </a:r>
            <a:r>
              <a:rPr dirty="0" sz="2000" spc="-5">
                <a:latin typeface="Tahoma"/>
                <a:cs typeface="Tahoma"/>
              </a:rPr>
              <a:t>zone</a:t>
            </a:r>
            <a:r>
              <a:rPr dirty="0" sz="2000" spc="-105">
                <a:latin typeface="Tahoma"/>
                <a:cs typeface="Tahoma"/>
              </a:rPr>
              <a:t> ne‐suprapuse</a:t>
            </a:r>
            <a:endParaRPr sz="2000">
              <a:latin typeface="Tahoma"/>
              <a:cs typeface="Tahoma"/>
            </a:endParaRPr>
          </a:p>
          <a:p>
            <a:pPr marL="231140" marR="403225" indent="-2311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Fiecare zona contine </a:t>
            </a:r>
            <a:r>
              <a:rPr dirty="0" sz="2000">
                <a:latin typeface="Tahoma"/>
                <a:cs typeface="Tahoma"/>
              </a:rPr>
              <a:t>o parte </a:t>
            </a:r>
            <a:r>
              <a:rPr dirty="0" sz="2000" spc="-5">
                <a:latin typeface="Tahoma"/>
                <a:cs typeface="Tahoma"/>
              </a:rPr>
              <a:t>din </a:t>
            </a:r>
            <a:r>
              <a:rPr dirty="0" sz="2000">
                <a:latin typeface="Tahoma"/>
                <a:cs typeface="Tahoma"/>
              </a:rPr>
              <a:t>domenii si </a:t>
            </a:r>
            <a:r>
              <a:rPr dirty="0" sz="2000" spc="-5">
                <a:latin typeface="Tahoma"/>
                <a:cs typeface="Tahoma"/>
              </a:rPr>
              <a:t>numele serverelor  care stocheaza </a:t>
            </a:r>
            <a:r>
              <a:rPr dirty="0" sz="2000">
                <a:latin typeface="Tahoma"/>
                <a:cs typeface="Tahoma"/>
              </a:rPr>
              <a:t>informatiile </a:t>
            </a:r>
            <a:r>
              <a:rPr dirty="0" sz="2000" spc="-5">
                <a:latin typeface="Tahoma"/>
                <a:cs typeface="Tahoma"/>
              </a:rPr>
              <a:t>din </a:t>
            </a:r>
            <a:r>
              <a:rPr dirty="0" sz="2000">
                <a:latin typeface="Tahoma"/>
                <a:cs typeface="Tahoma"/>
              </a:rPr>
              <a:t>acea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zona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Exista un </a:t>
            </a:r>
            <a:r>
              <a:rPr dirty="0" sz="2000" spc="-5">
                <a:latin typeface="Tahoma"/>
                <a:cs typeface="Tahoma"/>
              </a:rPr>
              <a:t>server </a:t>
            </a:r>
            <a:r>
              <a:rPr dirty="0" sz="2000">
                <a:latin typeface="Tahoma"/>
                <a:cs typeface="Tahoma"/>
              </a:rPr>
              <a:t>primar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primary/authoritative</a:t>
            </a:r>
            <a:r>
              <a:rPr dirty="0" sz="2100" spc="-75" i="1">
                <a:latin typeface="Tahoma"/>
                <a:cs typeface="Tahoma"/>
              </a:rPr>
              <a:t> </a:t>
            </a:r>
            <a:r>
              <a:rPr dirty="0" sz="2100" spc="-60" i="1">
                <a:latin typeface="Tahoma"/>
                <a:cs typeface="Tahoma"/>
              </a:rPr>
              <a:t>name</a:t>
            </a:r>
            <a:endParaRPr sz="2100">
              <a:latin typeface="Tahoma"/>
              <a:cs typeface="Tahoma"/>
            </a:endParaRPr>
          </a:p>
          <a:p>
            <a:pPr marL="355600" marR="5080" indent="-342900">
              <a:lnSpc>
                <a:spcPts val="2400"/>
              </a:lnSpc>
              <a:spcBef>
                <a:spcPts val="545"/>
              </a:spcBef>
            </a:pPr>
            <a:r>
              <a:rPr dirty="0" sz="2100" spc="-50" i="1">
                <a:latin typeface="Tahoma"/>
                <a:cs typeface="Tahoma"/>
              </a:rPr>
              <a:t>server) care deserveste </a:t>
            </a:r>
            <a:r>
              <a:rPr dirty="0" sz="2100" spc="-55" i="1">
                <a:latin typeface="Tahoma"/>
                <a:cs typeface="Tahoma"/>
              </a:rPr>
              <a:t>un anumit domeniu </a:t>
            </a:r>
            <a:r>
              <a:rPr dirty="0" sz="2100" spc="-35" i="1">
                <a:latin typeface="Tahoma"/>
                <a:cs typeface="Tahoma"/>
              </a:rPr>
              <a:t>si, </a:t>
            </a:r>
            <a:r>
              <a:rPr dirty="0" sz="2000" spc="-5">
                <a:latin typeface="Tahoma"/>
                <a:cs typeface="Tahoma"/>
              </a:rPr>
              <a:t>eventual, </a:t>
            </a:r>
            <a:r>
              <a:rPr dirty="0" sz="2000">
                <a:latin typeface="Tahoma"/>
                <a:cs typeface="Tahoma"/>
              </a:rPr>
              <a:t>mai multe  </a:t>
            </a:r>
            <a:r>
              <a:rPr dirty="0" sz="2000" spc="-5">
                <a:latin typeface="Tahoma"/>
                <a:cs typeface="Tahoma"/>
              </a:rPr>
              <a:t>servere secundare continind </a:t>
            </a:r>
            <a:r>
              <a:rPr dirty="0" sz="2000">
                <a:latin typeface="Tahoma"/>
                <a:cs typeface="Tahoma"/>
              </a:rPr>
              <a:t>bazele de date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replicate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0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Un </a:t>
            </a:r>
            <a:r>
              <a:rPr dirty="0" sz="2000" spc="-5">
                <a:latin typeface="Tahoma"/>
                <a:cs typeface="Tahoma"/>
              </a:rPr>
              <a:t>server </a:t>
            </a:r>
            <a:r>
              <a:rPr dirty="0" sz="2000">
                <a:latin typeface="Tahoma"/>
                <a:cs typeface="Tahoma"/>
              </a:rPr>
              <a:t>poate </a:t>
            </a:r>
            <a:r>
              <a:rPr dirty="0" sz="2000" spc="-5">
                <a:latin typeface="Tahoma"/>
                <a:cs typeface="Tahoma"/>
              </a:rPr>
              <a:t>fi responsabil </a:t>
            </a:r>
            <a:r>
              <a:rPr dirty="0" sz="2000">
                <a:latin typeface="Tahoma"/>
                <a:cs typeface="Tahoma"/>
              </a:rPr>
              <a:t>al mai </a:t>
            </a:r>
            <a:r>
              <a:rPr dirty="0" sz="2000" spc="-5">
                <a:latin typeface="Tahoma"/>
                <a:cs typeface="Tahoma"/>
              </a:rPr>
              <a:t>multor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domenii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97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</a:t>
            </a:r>
            <a:r>
              <a:rPr dirty="0" spc="-15"/>
              <a:t>t</a:t>
            </a:r>
            <a:r>
              <a:rPr dirty="0" spc="-5"/>
              <a:t>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49932" y="2676626"/>
            <a:ext cx="6294120" cy="227393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0"/>
              </a:spcBef>
            </a:pPr>
            <a:r>
              <a:rPr dirty="0" sz="3200" spc="-5" b="1">
                <a:latin typeface="Tahoma"/>
                <a:cs typeface="Tahoma"/>
              </a:rPr>
              <a:t>OPTIONS</a:t>
            </a:r>
            <a:endParaRPr sz="3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latin typeface="Tahoma"/>
                <a:cs typeface="Tahoma"/>
              </a:rPr>
              <a:t>furnizeaza </a:t>
            </a:r>
            <a:r>
              <a:rPr dirty="0" sz="3200">
                <a:latin typeface="Tahoma"/>
                <a:cs typeface="Tahoma"/>
              </a:rPr>
              <a:t>optiunile dialogului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intre</a:t>
            </a:r>
            <a:endParaRPr sz="3200">
              <a:latin typeface="Tahoma"/>
              <a:cs typeface="Tahoma"/>
            </a:endParaRPr>
          </a:p>
          <a:p>
            <a:pPr algn="ctr" marL="340995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client </a:t>
            </a:r>
            <a:r>
              <a:rPr dirty="0" sz="3200">
                <a:latin typeface="Tahoma"/>
                <a:cs typeface="Tahoma"/>
              </a:rPr>
              <a:t>&amp;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3200" spc="-50">
                <a:latin typeface="Tahoma"/>
                <a:cs typeface="Tahoma"/>
              </a:rPr>
              <a:t>(</a:t>
            </a:r>
            <a:r>
              <a:rPr dirty="0" sz="3350" spc="-50" i="1">
                <a:latin typeface="Tahoma"/>
                <a:cs typeface="Tahoma"/>
              </a:rPr>
              <a:t>e.g., </a:t>
            </a:r>
            <a:r>
              <a:rPr dirty="0" sz="3350" spc="-70" i="1">
                <a:latin typeface="Tahoma"/>
                <a:cs typeface="Tahoma"/>
              </a:rPr>
              <a:t>negocierea</a:t>
            </a:r>
            <a:r>
              <a:rPr dirty="0" sz="3350" spc="-95" i="1">
                <a:latin typeface="Tahoma"/>
                <a:cs typeface="Tahoma"/>
              </a:rPr>
              <a:t> </a:t>
            </a:r>
            <a:r>
              <a:rPr dirty="0" sz="3350" spc="-65" i="1">
                <a:latin typeface="Tahoma"/>
                <a:cs typeface="Tahoma"/>
              </a:rPr>
              <a:t>reprezentarii)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97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645" algn="l"/>
              </a:tabLst>
            </a:pPr>
            <a:r>
              <a:rPr dirty="0" spc="-5"/>
              <a:t>HTTP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me</a:t>
            </a:r>
            <a:r>
              <a:rPr dirty="0" spc="-15"/>
              <a:t>t</a:t>
            </a:r>
            <a:r>
              <a:rPr dirty="0" spc="-5"/>
              <a:t>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918" rIns="0" bIns="0" rtlCol="0" vert="horz">
            <a:spAutoFit/>
          </a:bodyPr>
          <a:lstStyle/>
          <a:p>
            <a:pPr algn="ctr" marL="994410">
              <a:lnSpc>
                <a:spcPct val="100000"/>
              </a:lnSpc>
              <a:spcBef>
                <a:spcPts val="870"/>
              </a:spcBef>
            </a:pPr>
            <a:r>
              <a:rPr dirty="0" spc="-5" b="1">
                <a:latin typeface="Tahoma"/>
                <a:cs typeface="Tahoma"/>
              </a:rPr>
              <a:t>DELETE</a:t>
            </a:r>
          </a:p>
          <a:p>
            <a:pPr algn="ctr" marL="991235">
              <a:lnSpc>
                <a:spcPct val="100000"/>
              </a:lnSpc>
              <a:spcBef>
                <a:spcPts val="770"/>
              </a:spcBef>
            </a:pPr>
            <a:r>
              <a:rPr dirty="0" spc="-5"/>
              <a:t>sterge </a:t>
            </a:r>
            <a:r>
              <a:rPr dirty="0"/>
              <a:t>o </a:t>
            </a:r>
            <a:r>
              <a:rPr dirty="0" spc="-5"/>
              <a:t>resursa </a:t>
            </a:r>
            <a:r>
              <a:rPr dirty="0"/>
              <a:t>(reprezentarea </a:t>
            </a:r>
            <a:r>
              <a:rPr dirty="0" spc="-5"/>
              <a:t>ei)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pe</a:t>
            </a:r>
          </a:p>
          <a:p>
            <a:pPr algn="ctr" marL="1337945">
              <a:lnSpc>
                <a:spcPct val="100000"/>
              </a:lnSpc>
            </a:pPr>
            <a:r>
              <a:rPr dirty="0" spc="-5"/>
              <a:t>server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7155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HTTP: </a:t>
            </a:r>
            <a:r>
              <a:rPr dirty="0" sz="3600"/>
              <a:t>reprezentari ale</a:t>
            </a:r>
            <a:r>
              <a:rPr dirty="0" sz="3600" spc="-95"/>
              <a:t> </a:t>
            </a:r>
            <a:r>
              <a:rPr dirty="0" sz="3600" spc="-10"/>
              <a:t>resursei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809369" y="2532813"/>
            <a:ext cx="5791200" cy="311594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ct val="118500"/>
              </a:lnSpc>
              <a:spcBef>
                <a:spcPts val="155"/>
              </a:spcBef>
            </a:pPr>
            <a:r>
              <a:rPr dirty="0" sz="2400" spc="-5">
                <a:latin typeface="Tahoma"/>
                <a:cs typeface="Tahoma"/>
              </a:rPr>
              <a:t>Codificarea setului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caractere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encoding)  </a:t>
            </a:r>
            <a:r>
              <a:rPr dirty="0" sz="2400" spc="-310">
                <a:latin typeface="Tahoma"/>
                <a:cs typeface="Tahoma"/>
              </a:rPr>
              <a:t>ISO‐8859‐1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(implicit)</a:t>
            </a:r>
            <a:endParaRPr sz="2400">
              <a:latin typeface="Tahoma"/>
              <a:cs typeface="Tahoma"/>
            </a:endParaRPr>
          </a:p>
          <a:p>
            <a:pPr algn="ctr" marL="2056764" marR="2045335" indent="-1270">
              <a:lnSpc>
                <a:spcPct val="120000"/>
              </a:lnSpc>
            </a:pPr>
            <a:r>
              <a:rPr dirty="0" sz="2400" spc="-310">
                <a:latin typeface="Tahoma"/>
                <a:cs typeface="Tahoma"/>
              </a:rPr>
              <a:t>ISO‐8859‐2  </a:t>
            </a:r>
            <a:r>
              <a:rPr dirty="0" sz="2400" spc="-260">
                <a:latin typeface="Tahoma"/>
                <a:cs typeface="Tahoma"/>
              </a:rPr>
              <a:t>KOI8‐R  </a:t>
            </a:r>
            <a:r>
              <a:rPr dirty="0" sz="2400" spc="-325">
                <a:latin typeface="Tahoma"/>
                <a:cs typeface="Tahoma"/>
              </a:rPr>
              <a:t>ISO</a:t>
            </a:r>
            <a:r>
              <a:rPr dirty="0" sz="2400" spc="-575">
                <a:latin typeface="Tahoma"/>
                <a:cs typeface="Tahoma"/>
              </a:rPr>
              <a:t>‐</a:t>
            </a:r>
            <a:r>
              <a:rPr dirty="0" sz="2400">
                <a:latin typeface="Tahoma"/>
                <a:cs typeface="Tahoma"/>
              </a:rPr>
              <a:t>20</a:t>
            </a:r>
            <a:r>
              <a:rPr dirty="0" sz="2400" spc="-10">
                <a:latin typeface="Tahoma"/>
                <a:cs typeface="Tahoma"/>
              </a:rPr>
              <a:t>2</a:t>
            </a:r>
            <a:r>
              <a:rPr dirty="0" sz="2400" spc="-385">
                <a:latin typeface="Tahoma"/>
                <a:cs typeface="Tahoma"/>
              </a:rPr>
              <a:t>2‐JP</a:t>
            </a:r>
            <a:endParaRPr sz="2400">
              <a:latin typeface="Tahoma"/>
              <a:cs typeface="Tahoma"/>
            </a:endParaRPr>
          </a:p>
          <a:p>
            <a:pPr algn="ctr" marL="3810">
              <a:lnSpc>
                <a:spcPct val="100000"/>
              </a:lnSpc>
              <a:spcBef>
                <a:spcPts val="575"/>
              </a:spcBef>
            </a:pPr>
            <a:r>
              <a:rPr dirty="0" sz="2400" spc="-254">
                <a:latin typeface="Tahoma"/>
                <a:cs typeface="Tahoma"/>
              </a:rPr>
              <a:t>UTF‐16 </a:t>
            </a:r>
            <a:r>
              <a:rPr dirty="0" sz="2400">
                <a:latin typeface="Tahoma"/>
                <a:cs typeface="Tahoma"/>
              </a:rPr>
              <a:t>Little</a:t>
            </a:r>
            <a:r>
              <a:rPr dirty="0" sz="2400" spc="-2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Endian</a:t>
            </a:r>
            <a:endParaRPr sz="2400">
              <a:latin typeface="Tahoma"/>
              <a:cs typeface="Tahoma"/>
            </a:endParaRPr>
          </a:p>
          <a:p>
            <a:pPr algn="ctr" marL="381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7155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HTTP: </a:t>
            </a:r>
            <a:r>
              <a:rPr dirty="0" sz="3600"/>
              <a:t>reprezentari ale</a:t>
            </a:r>
            <a:r>
              <a:rPr dirty="0" sz="3600" spc="-95"/>
              <a:t> </a:t>
            </a:r>
            <a:r>
              <a:rPr dirty="0" sz="3600" spc="-10"/>
              <a:t>resursei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036445" y="2397931"/>
            <a:ext cx="6064885" cy="35115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3200">
                <a:latin typeface="Tahoma"/>
                <a:cs typeface="Tahoma"/>
              </a:rPr>
              <a:t>Tipul </a:t>
            </a:r>
            <a:r>
              <a:rPr dirty="0" sz="3200" spc="-5">
                <a:latin typeface="Tahoma"/>
                <a:cs typeface="Tahoma"/>
              </a:rPr>
              <a:t>continutului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resursei</a:t>
            </a:r>
            <a:endParaRPr sz="3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3350" spc="-95" i="1">
                <a:latin typeface="Tahoma"/>
                <a:cs typeface="Tahoma"/>
              </a:rPr>
              <a:t>MIME</a:t>
            </a:r>
            <a:r>
              <a:rPr dirty="0" sz="3350" spc="-65" i="1">
                <a:latin typeface="Tahoma"/>
                <a:cs typeface="Tahoma"/>
              </a:rPr>
              <a:t> </a:t>
            </a:r>
            <a:r>
              <a:rPr dirty="0" sz="3350" spc="-75" i="1">
                <a:latin typeface="Tahoma"/>
                <a:cs typeface="Tahoma"/>
              </a:rPr>
              <a:t>type</a:t>
            </a:r>
            <a:endParaRPr sz="3350">
              <a:latin typeface="Tahoma"/>
              <a:cs typeface="Tahoma"/>
            </a:endParaRPr>
          </a:p>
          <a:p>
            <a:pPr algn="ctr" marL="12700" marR="5080" indent="3810">
              <a:lnSpc>
                <a:spcPts val="4610"/>
              </a:lnSpc>
              <a:spcBef>
                <a:spcPts val="250"/>
              </a:spcBef>
            </a:pPr>
            <a:r>
              <a:rPr dirty="0" sz="3200">
                <a:latin typeface="Tahoma"/>
                <a:cs typeface="Tahoma"/>
              </a:rPr>
              <a:t>Codificarea mesajelor  </a:t>
            </a:r>
            <a:r>
              <a:rPr dirty="0" sz="3200" spc="-5">
                <a:latin typeface="Tahoma"/>
                <a:cs typeface="Tahoma"/>
              </a:rPr>
              <a:t>comprimare, </a:t>
            </a:r>
            <a:r>
              <a:rPr dirty="0" sz="3200">
                <a:latin typeface="Tahoma"/>
                <a:cs typeface="Tahoma"/>
              </a:rPr>
              <a:t>asigurarea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identitatii</a:t>
            </a:r>
            <a:endParaRPr sz="3200">
              <a:latin typeface="Tahoma"/>
              <a:cs typeface="Tahoma"/>
            </a:endParaRPr>
          </a:p>
          <a:p>
            <a:pPr algn="ctr" marL="1466850" marR="1459230" indent="635">
              <a:lnSpc>
                <a:spcPts val="4610"/>
              </a:lnSpc>
            </a:pPr>
            <a:r>
              <a:rPr dirty="0" sz="3200" spc="-5">
                <a:latin typeface="Tahoma"/>
                <a:cs typeface="Tahoma"/>
              </a:rPr>
              <a:t>si/sau </a:t>
            </a:r>
            <a:r>
              <a:rPr dirty="0" sz="3200">
                <a:latin typeface="Tahoma"/>
                <a:cs typeface="Tahoma"/>
              </a:rPr>
              <a:t>integritatii  gzip,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compress,…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7155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HTTP: </a:t>
            </a:r>
            <a:r>
              <a:rPr dirty="0" sz="3600"/>
              <a:t>reprezentari ale</a:t>
            </a:r>
            <a:r>
              <a:rPr dirty="0" sz="3600" spc="-95"/>
              <a:t> </a:t>
            </a:r>
            <a:r>
              <a:rPr dirty="0" sz="3600" spc="-10"/>
              <a:t>resursei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3337" rIns="0" bIns="0" rtlCol="0" vert="horz">
            <a:spAutoFit/>
          </a:bodyPr>
          <a:lstStyle/>
          <a:p>
            <a:pPr algn="ctr" marL="609600">
              <a:lnSpc>
                <a:spcPct val="100000"/>
              </a:lnSpc>
              <a:spcBef>
                <a:spcPts val="865"/>
              </a:spcBef>
            </a:pPr>
            <a:r>
              <a:rPr dirty="0" spc="-5"/>
              <a:t>Formatul</a:t>
            </a:r>
            <a:r>
              <a:rPr dirty="0"/>
              <a:t> </a:t>
            </a:r>
            <a:r>
              <a:rPr dirty="0" spc="-5"/>
              <a:t>reprezentarii</a:t>
            </a:r>
          </a:p>
          <a:p>
            <a:pPr algn="ctr" marL="609600">
              <a:lnSpc>
                <a:spcPct val="100000"/>
              </a:lnSpc>
              <a:spcBef>
                <a:spcPts val="770"/>
              </a:spcBef>
            </a:pPr>
            <a:r>
              <a:rPr dirty="0" spc="-5"/>
              <a:t>text </a:t>
            </a:r>
            <a:r>
              <a:rPr dirty="0"/>
              <a:t>(HTML, </a:t>
            </a:r>
            <a:r>
              <a:rPr dirty="0" spc="-5"/>
              <a:t>text </a:t>
            </a:r>
            <a:r>
              <a:rPr dirty="0"/>
              <a:t>obisnuit, XML,...)</a:t>
            </a:r>
            <a:r>
              <a:rPr dirty="0" spc="-10"/>
              <a:t> </a:t>
            </a:r>
            <a:r>
              <a:rPr dirty="0" spc="-5"/>
              <a:t>sau</a:t>
            </a:r>
          </a:p>
          <a:p>
            <a:pPr algn="ctr" marL="955040">
              <a:lnSpc>
                <a:spcPct val="100000"/>
              </a:lnSpc>
            </a:pPr>
            <a:r>
              <a:rPr dirty="0"/>
              <a:t>binar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5001" y="1986198"/>
            <a:ext cx="7658100" cy="307594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2800" spc="-10" b="1">
                <a:latin typeface="Tahoma"/>
                <a:cs typeface="Tahoma"/>
              </a:rPr>
              <a:t>ContentType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2800" spc="-5">
                <a:latin typeface="Tahoma"/>
                <a:cs typeface="Tahoma"/>
              </a:rPr>
              <a:t>MIME </a:t>
            </a:r>
            <a:r>
              <a:rPr dirty="0" sz="2800" spc="-70">
                <a:latin typeface="Tahoma"/>
                <a:cs typeface="Tahoma"/>
              </a:rPr>
              <a:t>(</a:t>
            </a:r>
            <a:r>
              <a:rPr dirty="0" sz="2950" spc="-70" i="1">
                <a:latin typeface="Tahoma"/>
                <a:cs typeface="Tahoma"/>
              </a:rPr>
              <a:t>Multipurpose </a:t>
            </a:r>
            <a:r>
              <a:rPr dirty="0" sz="2950" spc="-75" i="1">
                <a:latin typeface="Tahoma"/>
                <a:cs typeface="Tahoma"/>
              </a:rPr>
              <a:t>Internet </a:t>
            </a:r>
            <a:r>
              <a:rPr dirty="0" sz="2950" spc="-70" i="1">
                <a:latin typeface="Tahoma"/>
                <a:cs typeface="Tahoma"/>
              </a:rPr>
              <a:t>Mail</a:t>
            </a:r>
            <a:r>
              <a:rPr dirty="0" sz="2950" spc="60" i="1">
                <a:latin typeface="Tahoma"/>
                <a:cs typeface="Tahoma"/>
              </a:rPr>
              <a:t> </a:t>
            </a:r>
            <a:r>
              <a:rPr dirty="0" sz="2950" spc="-75" i="1">
                <a:latin typeface="Tahoma"/>
                <a:cs typeface="Tahoma"/>
              </a:rPr>
              <a:t>Extensions)</a:t>
            </a:r>
            <a:endParaRPr sz="2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2800" spc="-5">
                <a:latin typeface="Tahoma"/>
                <a:cs typeface="Tahoma"/>
              </a:rPr>
              <a:t>specifica un set de </a:t>
            </a:r>
            <a:r>
              <a:rPr dirty="0" sz="2800" spc="-5" b="1">
                <a:latin typeface="Tahoma"/>
                <a:cs typeface="Tahoma"/>
              </a:rPr>
              <a:t>tipuri </a:t>
            </a:r>
            <a:r>
              <a:rPr dirty="0" sz="2800" spc="-10" b="1">
                <a:latin typeface="Tahoma"/>
                <a:cs typeface="Tahoma"/>
              </a:rPr>
              <a:t>primare </a:t>
            </a:r>
            <a:r>
              <a:rPr dirty="0" sz="2800" spc="-5" b="1">
                <a:latin typeface="Tahoma"/>
                <a:cs typeface="Tahoma"/>
              </a:rPr>
              <a:t>de</a:t>
            </a:r>
            <a:r>
              <a:rPr dirty="0" sz="2800" spc="80" b="1">
                <a:latin typeface="Tahoma"/>
                <a:cs typeface="Tahoma"/>
              </a:rPr>
              <a:t> </a:t>
            </a:r>
            <a:r>
              <a:rPr dirty="0" sz="2800" spc="-10" b="1">
                <a:latin typeface="Tahoma"/>
                <a:cs typeface="Tahoma"/>
              </a:rPr>
              <a:t>continut</a:t>
            </a:r>
            <a:endParaRPr sz="2800">
              <a:latin typeface="Tahoma"/>
              <a:cs typeface="Tahoma"/>
            </a:endParaRPr>
          </a:p>
          <a:p>
            <a:pPr marL="887730" marR="882015" indent="1147445">
              <a:lnSpc>
                <a:spcPts val="4029"/>
              </a:lnSpc>
              <a:spcBef>
                <a:spcPts val="250"/>
              </a:spcBef>
            </a:pPr>
            <a:r>
              <a:rPr dirty="0" sz="2800" spc="-5">
                <a:latin typeface="Tahoma"/>
                <a:cs typeface="Tahoma"/>
              </a:rPr>
              <a:t>+ </a:t>
            </a:r>
            <a:r>
              <a:rPr dirty="0" sz="2800" spc="-5" b="1">
                <a:latin typeface="Tahoma"/>
                <a:cs typeface="Tahoma"/>
              </a:rPr>
              <a:t>subtipuri </a:t>
            </a:r>
            <a:r>
              <a:rPr dirty="0" sz="2800" spc="-5">
                <a:latin typeface="Tahoma"/>
                <a:cs typeface="Tahoma"/>
              </a:rPr>
              <a:t>aditionale  permite </a:t>
            </a:r>
            <a:r>
              <a:rPr dirty="0" sz="2800" spc="-10">
                <a:latin typeface="Tahoma"/>
                <a:cs typeface="Tahoma"/>
              </a:rPr>
              <a:t>transferul </a:t>
            </a:r>
            <a:r>
              <a:rPr dirty="0" sz="2800" spc="-5">
                <a:latin typeface="Tahoma"/>
                <a:cs typeface="Tahoma"/>
              </a:rPr>
              <a:t>datelor de orice</a:t>
            </a:r>
            <a:r>
              <a:rPr dirty="0" sz="2800" spc="9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tip</a:t>
            </a:r>
            <a:endParaRPr sz="2800">
              <a:latin typeface="Tahoma"/>
              <a:cs typeface="Tahoma"/>
            </a:endParaRPr>
          </a:p>
          <a:p>
            <a:pPr marL="1600835">
              <a:lnSpc>
                <a:spcPct val="100000"/>
              </a:lnSpc>
              <a:spcBef>
                <a:spcPts val="430"/>
              </a:spcBef>
            </a:pPr>
            <a:r>
              <a:rPr dirty="0" sz="2800" spc="-10" b="1">
                <a:latin typeface="Tahoma"/>
                <a:cs typeface="Tahoma"/>
              </a:rPr>
              <a:t>Content-Type:</a:t>
            </a:r>
            <a:r>
              <a:rPr dirty="0" sz="2800" spc="15" b="1">
                <a:latin typeface="Tahoma"/>
                <a:cs typeface="Tahoma"/>
              </a:rPr>
              <a:t> </a:t>
            </a:r>
            <a:r>
              <a:rPr dirty="0" sz="2800" spc="-5" b="1">
                <a:latin typeface="Tahoma"/>
                <a:cs typeface="Tahoma"/>
              </a:rPr>
              <a:t>tip/subtip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0694"/>
            <a:ext cx="7058659" cy="412813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3200">
                <a:latin typeface="Tahoma"/>
                <a:cs typeface="Tahoma"/>
              </a:rPr>
              <a:t>Tipuri </a:t>
            </a:r>
            <a:r>
              <a:rPr dirty="0" sz="3200" spc="5">
                <a:latin typeface="Tahoma"/>
                <a:cs typeface="Tahoma"/>
              </a:rPr>
              <a:t>MIME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principale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8100"/>
              </a:lnSpc>
              <a:spcBef>
                <a:spcPts val="75"/>
              </a:spcBef>
            </a:pPr>
            <a:r>
              <a:rPr dirty="0" sz="3200" b="1">
                <a:latin typeface="Tahoma"/>
                <a:cs typeface="Tahoma"/>
              </a:rPr>
              <a:t>text </a:t>
            </a:r>
            <a:r>
              <a:rPr dirty="0" sz="3200" spc="-5" b="1">
                <a:latin typeface="Tahoma"/>
                <a:cs typeface="Tahoma"/>
              </a:rPr>
              <a:t>desemneaza formate</a:t>
            </a:r>
            <a:r>
              <a:rPr dirty="0" sz="3200" spc="-100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textuale  text/plain – </a:t>
            </a:r>
            <a:r>
              <a:rPr dirty="0" sz="3200" spc="-5" b="1">
                <a:latin typeface="Tahoma"/>
                <a:cs typeface="Tahoma"/>
              </a:rPr>
              <a:t>fisier </a:t>
            </a:r>
            <a:r>
              <a:rPr dirty="0" sz="3200" b="1">
                <a:latin typeface="Tahoma"/>
                <a:cs typeface="Tahoma"/>
              </a:rPr>
              <a:t>text neformatat  text/html – </a:t>
            </a:r>
            <a:r>
              <a:rPr dirty="0" sz="3200" spc="-5" b="1">
                <a:latin typeface="Tahoma"/>
                <a:cs typeface="Tahoma"/>
              </a:rPr>
              <a:t>document HTML  </a:t>
            </a:r>
            <a:r>
              <a:rPr dirty="0" sz="3200" spc="-70">
                <a:latin typeface="Tahoma"/>
                <a:cs typeface="Tahoma"/>
              </a:rPr>
              <a:t>(</a:t>
            </a:r>
            <a:r>
              <a:rPr dirty="0" sz="3350" spc="-70" i="1">
                <a:latin typeface="Tahoma"/>
                <a:cs typeface="Tahoma"/>
              </a:rPr>
              <a:t>HyperText </a:t>
            </a:r>
            <a:r>
              <a:rPr dirty="0" sz="3350" spc="-80" i="1">
                <a:latin typeface="Tahoma"/>
                <a:cs typeface="Tahoma"/>
              </a:rPr>
              <a:t>Markup </a:t>
            </a:r>
            <a:r>
              <a:rPr dirty="0" sz="3350" spc="-75" i="1">
                <a:latin typeface="Tahoma"/>
                <a:cs typeface="Tahoma"/>
              </a:rPr>
              <a:t>Language)  </a:t>
            </a:r>
            <a:r>
              <a:rPr dirty="0" sz="3200" b="1">
                <a:latin typeface="Tahoma"/>
                <a:cs typeface="Tahoma"/>
              </a:rPr>
              <a:t>text/css – </a:t>
            </a:r>
            <a:r>
              <a:rPr dirty="0" sz="3200" spc="-5" b="1">
                <a:latin typeface="Tahoma"/>
                <a:cs typeface="Tahoma"/>
              </a:rPr>
              <a:t>foaie de </a:t>
            </a:r>
            <a:r>
              <a:rPr dirty="0" sz="3200" b="1">
                <a:latin typeface="Tahoma"/>
                <a:cs typeface="Tahoma"/>
              </a:rPr>
              <a:t>stiluri </a:t>
            </a:r>
            <a:r>
              <a:rPr dirty="0" sz="3200" spc="-5" b="1">
                <a:latin typeface="Tahoma"/>
                <a:cs typeface="Tahoma"/>
              </a:rPr>
              <a:t>CSS  </a:t>
            </a:r>
            <a:r>
              <a:rPr dirty="0" sz="3200" spc="-70">
                <a:latin typeface="Tahoma"/>
                <a:cs typeface="Tahoma"/>
              </a:rPr>
              <a:t>(</a:t>
            </a:r>
            <a:r>
              <a:rPr dirty="0" sz="3350" spc="-70" i="1">
                <a:latin typeface="Tahoma"/>
                <a:cs typeface="Tahoma"/>
              </a:rPr>
              <a:t>Cascading Style</a:t>
            </a:r>
            <a:r>
              <a:rPr dirty="0" sz="3350" spc="-20" i="1">
                <a:latin typeface="Tahoma"/>
                <a:cs typeface="Tahoma"/>
              </a:rPr>
              <a:t> </a:t>
            </a:r>
            <a:r>
              <a:rPr dirty="0" sz="3350" spc="-75" i="1">
                <a:latin typeface="Tahoma"/>
                <a:cs typeface="Tahoma"/>
              </a:rPr>
              <a:t>Sheet)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63569"/>
            <a:ext cx="6965315" cy="41268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latin typeface="Tahoma"/>
                <a:cs typeface="Tahoma"/>
              </a:rPr>
              <a:t>Tipuri MIME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principale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800" spc="-5" b="1">
                <a:latin typeface="Tahoma"/>
                <a:cs typeface="Tahoma"/>
              </a:rPr>
              <a:t>image specifica </a:t>
            </a:r>
            <a:r>
              <a:rPr dirty="0" sz="2800" spc="-10" b="1">
                <a:latin typeface="Tahoma"/>
                <a:cs typeface="Tahoma"/>
              </a:rPr>
              <a:t>formate grafice  image/gif </a:t>
            </a:r>
            <a:r>
              <a:rPr dirty="0" sz="2800" spc="-5" b="1">
                <a:latin typeface="Tahoma"/>
                <a:cs typeface="Tahoma"/>
              </a:rPr>
              <a:t>– </a:t>
            </a:r>
            <a:r>
              <a:rPr dirty="0" sz="2800" spc="-10" b="1">
                <a:latin typeface="Tahoma"/>
                <a:cs typeface="Tahoma"/>
              </a:rPr>
              <a:t>imagini </a:t>
            </a:r>
            <a:r>
              <a:rPr dirty="0" sz="2800" spc="-5" b="1">
                <a:latin typeface="Tahoma"/>
                <a:cs typeface="Tahoma"/>
              </a:rPr>
              <a:t>in </a:t>
            </a:r>
            <a:r>
              <a:rPr dirty="0" sz="2800" spc="-10" b="1">
                <a:latin typeface="Tahoma"/>
                <a:cs typeface="Tahoma"/>
              </a:rPr>
              <a:t>format </a:t>
            </a:r>
            <a:r>
              <a:rPr dirty="0" sz="2800" spc="-5" b="1">
                <a:latin typeface="Tahoma"/>
                <a:cs typeface="Tahoma"/>
              </a:rPr>
              <a:t>GIF  </a:t>
            </a:r>
            <a:r>
              <a:rPr dirty="0" sz="2800" spc="-65">
                <a:latin typeface="Tahoma"/>
                <a:cs typeface="Tahoma"/>
              </a:rPr>
              <a:t>(</a:t>
            </a:r>
            <a:r>
              <a:rPr dirty="0" sz="2950" spc="-65" i="1">
                <a:latin typeface="Tahoma"/>
                <a:cs typeface="Tahoma"/>
              </a:rPr>
              <a:t>Graphical </a:t>
            </a:r>
            <a:r>
              <a:rPr dirty="0" sz="2950" spc="-80" i="1">
                <a:latin typeface="Tahoma"/>
                <a:cs typeface="Tahoma"/>
              </a:rPr>
              <a:t>Interchange </a:t>
            </a:r>
            <a:r>
              <a:rPr dirty="0" sz="2950" spc="-85" i="1">
                <a:latin typeface="Tahoma"/>
                <a:cs typeface="Tahoma"/>
              </a:rPr>
              <a:t>Format)  </a:t>
            </a:r>
            <a:r>
              <a:rPr dirty="0" sz="2800" spc="-10" b="1">
                <a:latin typeface="Tahoma"/>
                <a:cs typeface="Tahoma"/>
              </a:rPr>
              <a:t>image/jpeg </a:t>
            </a:r>
            <a:r>
              <a:rPr dirty="0" sz="2800" spc="-5" b="1">
                <a:latin typeface="Tahoma"/>
                <a:cs typeface="Tahoma"/>
              </a:rPr>
              <a:t>– fotografii in </a:t>
            </a:r>
            <a:r>
              <a:rPr dirty="0" sz="2800" spc="-10" b="1">
                <a:latin typeface="Tahoma"/>
                <a:cs typeface="Tahoma"/>
              </a:rPr>
              <a:t>format JPEG  </a:t>
            </a:r>
            <a:r>
              <a:rPr dirty="0" sz="2800" spc="-55">
                <a:latin typeface="Tahoma"/>
                <a:cs typeface="Tahoma"/>
              </a:rPr>
              <a:t>(</a:t>
            </a:r>
            <a:r>
              <a:rPr dirty="0" sz="2950" spc="-55" i="1">
                <a:latin typeface="Tahoma"/>
                <a:cs typeface="Tahoma"/>
              </a:rPr>
              <a:t>Joint </a:t>
            </a:r>
            <a:r>
              <a:rPr dirty="0" sz="2950" spc="-70" i="1">
                <a:latin typeface="Tahoma"/>
                <a:cs typeface="Tahoma"/>
              </a:rPr>
              <a:t>Picture </a:t>
            </a:r>
            <a:r>
              <a:rPr dirty="0" sz="2950" spc="-75" i="1">
                <a:latin typeface="Tahoma"/>
                <a:cs typeface="Tahoma"/>
              </a:rPr>
              <a:t>Experts</a:t>
            </a:r>
            <a:r>
              <a:rPr dirty="0" sz="2950" spc="10" i="1">
                <a:latin typeface="Tahoma"/>
                <a:cs typeface="Tahoma"/>
              </a:rPr>
              <a:t> </a:t>
            </a:r>
            <a:r>
              <a:rPr dirty="0" sz="2950" spc="-80" i="1">
                <a:latin typeface="Tahoma"/>
                <a:cs typeface="Tahoma"/>
              </a:rPr>
              <a:t>Group)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-10" b="1">
                <a:latin typeface="Tahoma"/>
                <a:cs typeface="Tahoma"/>
              </a:rPr>
              <a:t>image/png </a:t>
            </a:r>
            <a:r>
              <a:rPr dirty="0" sz="2800" spc="-5" b="1">
                <a:latin typeface="Tahoma"/>
                <a:cs typeface="Tahoma"/>
              </a:rPr>
              <a:t>– </a:t>
            </a:r>
            <a:r>
              <a:rPr dirty="0" sz="2800" spc="-10" b="1">
                <a:latin typeface="Tahoma"/>
                <a:cs typeface="Tahoma"/>
              </a:rPr>
              <a:t>imagini</a:t>
            </a:r>
            <a:r>
              <a:rPr dirty="0" sz="2800" spc="110" b="1">
                <a:latin typeface="Tahoma"/>
                <a:cs typeface="Tahoma"/>
              </a:rPr>
              <a:t> </a:t>
            </a:r>
            <a:r>
              <a:rPr dirty="0" sz="2800" spc="-10" b="1">
                <a:latin typeface="Tahoma"/>
                <a:cs typeface="Tahoma"/>
              </a:rPr>
              <a:t>PNG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800" spc="-70">
                <a:latin typeface="Tahoma"/>
                <a:cs typeface="Tahoma"/>
              </a:rPr>
              <a:t>(</a:t>
            </a:r>
            <a:r>
              <a:rPr dirty="0" sz="2950" spc="-70" i="1">
                <a:latin typeface="Tahoma"/>
                <a:cs typeface="Tahoma"/>
              </a:rPr>
              <a:t>Portable </a:t>
            </a:r>
            <a:r>
              <a:rPr dirty="0" sz="2950" spc="-85" i="1">
                <a:latin typeface="Tahoma"/>
                <a:cs typeface="Tahoma"/>
              </a:rPr>
              <a:t>Network</a:t>
            </a:r>
            <a:r>
              <a:rPr dirty="0" sz="2950" spc="10" i="1">
                <a:latin typeface="Tahoma"/>
                <a:cs typeface="Tahoma"/>
              </a:rPr>
              <a:t> </a:t>
            </a:r>
            <a:r>
              <a:rPr dirty="0" sz="2950" spc="-75" i="1">
                <a:latin typeface="Tahoma"/>
                <a:cs typeface="Tahoma"/>
              </a:rPr>
              <a:t>Graphics)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308377"/>
            <a:ext cx="6897370" cy="25901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latin typeface="Tahoma"/>
                <a:cs typeface="Tahoma"/>
              </a:rPr>
              <a:t>Tipuri MIME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principale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8500"/>
              </a:lnSpc>
              <a:spcBef>
                <a:spcPts val="50"/>
              </a:spcBef>
            </a:pPr>
            <a:r>
              <a:rPr dirty="0" sz="2800" spc="-5" b="1">
                <a:latin typeface="Tahoma"/>
                <a:cs typeface="Tahoma"/>
              </a:rPr>
              <a:t>audio </a:t>
            </a:r>
            <a:r>
              <a:rPr dirty="0" sz="2800" spc="-10" b="1">
                <a:latin typeface="Tahoma"/>
                <a:cs typeface="Tahoma"/>
              </a:rPr>
              <a:t>desemneaza continuturi </a:t>
            </a:r>
            <a:r>
              <a:rPr dirty="0" sz="2800" spc="-5" b="1">
                <a:latin typeface="Tahoma"/>
                <a:cs typeface="Tahoma"/>
              </a:rPr>
              <a:t>sonore  audio/mpeg – </a:t>
            </a:r>
            <a:r>
              <a:rPr dirty="0" sz="2800" spc="-10" b="1">
                <a:latin typeface="Tahoma"/>
                <a:cs typeface="Tahoma"/>
              </a:rPr>
              <a:t>fisier MP3 </a:t>
            </a:r>
            <a:r>
              <a:rPr dirty="0" sz="2800" spc="-5" b="1">
                <a:latin typeface="Tahoma"/>
                <a:cs typeface="Tahoma"/>
              </a:rPr>
              <a:t>– specificatia  </a:t>
            </a:r>
            <a:r>
              <a:rPr dirty="0" sz="2800" spc="-5">
                <a:latin typeface="Tahoma"/>
                <a:cs typeface="Tahoma"/>
              </a:rPr>
              <a:t>privitoare la date audio a </a:t>
            </a:r>
            <a:r>
              <a:rPr dirty="0" sz="2800" spc="-10">
                <a:latin typeface="Tahoma"/>
                <a:cs typeface="Tahoma"/>
              </a:rPr>
              <a:t>standardului  </a:t>
            </a:r>
            <a:r>
              <a:rPr dirty="0" sz="2800" spc="-5">
                <a:latin typeface="Tahoma"/>
                <a:cs typeface="Tahoma"/>
              </a:rPr>
              <a:t>MPEG </a:t>
            </a:r>
            <a:r>
              <a:rPr dirty="0" sz="2800" spc="-70">
                <a:latin typeface="Tahoma"/>
                <a:cs typeface="Tahoma"/>
              </a:rPr>
              <a:t>(</a:t>
            </a:r>
            <a:r>
              <a:rPr dirty="0" sz="2950" spc="-70" i="1">
                <a:latin typeface="Tahoma"/>
                <a:cs typeface="Tahoma"/>
              </a:rPr>
              <a:t>Motion Picture </a:t>
            </a:r>
            <a:r>
              <a:rPr dirty="0" sz="2950" spc="-75" i="1">
                <a:latin typeface="Tahoma"/>
                <a:cs typeface="Tahoma"/>
              </a:rPr>
              <a:t>Experts</a:t>
            </a:r>
            <a:r>
              <a:rPr dirty="0" sz="2950" spc="35" i="1">
                <a:latin typeface="Tahoma"/>
                <a:cs typeface="Tahoma"/>
              </a:rPr>
              <a:t> </a:t>
            </a:r>
            <a:r>
              <a:rPr dirty="0" sz="2950" spc="-80" i="1">
                <a:latin typeface="Tahoma"/>
                <a:cs typeface="Tahoma"/>
              </a:rPr>
              <a:t>Group)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  <a:tabLst>
                <a:tab pos="2254250" algn="l"/>
              </a:tabLst>
            </a:pPr>
            <a:r>
              <a:rPr dirty="0" spc="-5"/>
              <a:t>HTTP:	câmpuri</a:t>
            </a:r>
            <a:r>
              <a:rPr dirty="0" spc="-60"/>
              <a:t> </a:t>
            </a:r>
            <a:r>
              <a:rPr dirty="0" spc="-5"/>
              <a:t>(atribute)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50694"/>
            <a:ext cx="6755130" cy="29571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3200">
                <a:latin typeface="Tahoma"/>
                <a:cs typeface="Tahoma"/>
              </a:rPr>
              <a:t>Tipuri </a:t>
            </a:r>
            <a:r>
              <a:rPr dirty="0" sz="3200" spc="5">
                <a:latin typeface="Tahoma"/>
                <a:cs typeface="Tahoma"/>
              </a:rPr>
              <a:t>MIME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principale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b="1">
                <a:latin typeface="Tahoma"/>
                <a:cs typeface="Tahoma"/>
              </a:rPr>
              <a:t>video </a:t>
            </a:r>
            <a:r>
              <a:rPr dirty="0" sz="3200" spc="-5" b="1">
                <a:latin typeface="Tahoma"/>
                <a:cs typeface="Tahoma"/>
              </a:rPr>
              <a:t>defineste continuturi</a:t>
            </a:r>
            <a:r>
              <a:rPr dirty="0" sz="3200" spc="-90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video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Tahoma"/>
                <a:cs typeface="Tahoma"/>
              </a:rPr>
              <a:t>(animatii, </a:t>
            </a:r>
            <a:r>
              <a:rPr dirty="0" sz="3200" spc="-5">
                <a:latin typeface="Tahoma"/>
                <a:cs typeface="Tahoma"/>
              </a:rPr>
              <a:t>filme)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b="1">
                <a:latin typeface="Tahoma"/>
                <a:cs typeface="Tahoma"/>
              </a:rPr>
              <a:t>video/mpeg – </a:t>
            </a:r>
            <a:r>
              <a:rPr dirty="0" sz="3200" spc="-5" b="1">
                <a:latin typeface="Tahoma"/>
                <a:cs typeface="Tahoma"/>
              </a:rPr>
              <a:t>fisier</a:t>
            </a:r>
            <a:r>
              <a:rPr dirty="0" sz="3200" spc="-95" b="1">
                <a:latin typeface="Tahoma"/>
                <a:cs typeface="Tahoma"/>
              </a:rPr>
              <a:t> </a:t>
            </a:r>
            <a:r>
              <a:rPr dirty="0" sz="3200" spc="-5" b="1">
                <a:latin typeface="Tahoma"/>
                <a:cs typeface="Tahoma"/>
              </a:rPr>
              <a:t>MPEG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3200" spc="-65">
                <a:latin typeface="Tahoma"/>
                <a:cs typeface="Tahoma"/>
              </a:rPr>
              <a:t>(</a:t>
            </a:r>
            <a:r>
              <a:rPr dirty="0" sz="3350" spc="-65" i="1">
                <a:latin typeface="Tahoma"/>
                <a:cs typeface="Tahoma"/>
              </a:rPr>
              <a:t>Motion </a:t>
            </a:r>
            <a:r>
              <a:rPr dirty="0" sz="3350" spc="-70" i="1">
                <a:latin typeface="Tahoma"/>
                <a:cs typeface="Tahoma"/>
              </a:rPr>
              <a:t>Picture </a:t>
            </a:r>
            <a:r>
              <a:rPr dirty="0" sz="3350" spc="-75" i="1">
                <a:latin typeface="Tahoma"/>
                <a:cs typeface="Tahoma"/>
              </a:rPr>
              <a:t>Experts</a:t>
            </a:r>
            <a:r>
              <a:rPr dirty="0" sz="3350" spc="-10" i="1">
                <a:latin typeface="Tahoma"/>
                <a:cs typeface="Tahoma"/>
              </a:rPr>
              <a:t> </a:t>
            </a:r>
            <a:r>
              <a:rPr dirty="0" sz="3350" spc="-80" i="1">
                <a:latin typeface="Tahoma"/>
                <a:cs typeface="Tahoma"/>
              </a:rPr>
              <a:t>Group)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Tomai</dc:creator>
  <dc:title>The Pocket Guide to  TCP/IP Sockets: C Version</dc:title>
  <dcterms:created xsi:type="dcterms:W3CDTF">2019-10-16T13:13:54Z</dcterms:created>
  <dcterms:modified xsi:type="dcterms:W3CDTF">2019-10-16T13:13:54Z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2019-10-16T00:00:00Z</vt:filetime>
  </property>
</Properties>
</file>