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jpg" ContentType="image/jp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Default Extension="png" ContentType="image/png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100" Type="http://schemas.openxmlformats.org/officeDocument/2006/relationships/slide" Target="slides/slide95.xml"/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Relationship Id="rId104" Type="http://schemas.openxmlformats.org/officeDocument/2006/relationships/slide" Target="slides/slide99.xml"/><Relationship Id="rId105" Type="http://schemas.openxmlformats.org/officeDocument/2006/relationships/slide" Target="slides/slide100.xml"/><Relationship Id="rId106" Type="http://schemas.openxmlformats.org/officeDocument/2006/relationships/slide" Target="slides/slide101.xml"/><Relationship Id="rId107" Type="http://schemas.openxmlformats.org/officeDocument/2006/relationships/slide" Target="slides/slide102.xml"/><Relationship Id="rId108" Type="http://schemas.openxmlformats.org/officeDocument/2006/relationships/slide" Target="slides/slide103.xml"/><Relationship Id="rId109" Type="http://schemas.openxmlformats.org/officeDocument/2006/relationships/slide" Target="slides/slide104.xml"/><Relationship Id="rId110" Type="http://schemas.openxmlformats.org/officeDocument/2006/relationships/slide" Target="slides/slide105.xml"/><Relationship Id="rId111" Type="http://schemas.openxmlformats.org/officeDocument/2006/relationships/slide" Target="slides/slide106.xml"/><Relationship Id="rId112" Type="http://schemas.openxmlformats.org/officeDocument/2006/relationships/slide" Target="slides/slide107.xml"/><Relationship Id="rId113" Type="http://schemas.openxmlformats.org/officeDocument/2006/relationships/slide" Target="slides/slide108.xml"/><Relationship Id="rId114" Type="http://schemas.openxmlformats.org/officeDocument/2006/relationships/slide" Target="slides/slide10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73225" y="260045"/>
            <a:ext cx="6797548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94890" y="622553"/>
            <a:ext cx="4554219" cy="528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12850" y="2355850"/>
            <a:ext cx="7029450" cy="41421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203310" y="6419102"/>
            <a:ext cx="246379" cy="241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
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3.png"/></Relationships>
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4.jpg"/></Relationships>
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5.png"/></Relationships>
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6.png"/></Relationships>
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7.png"/></Relationships>
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8.png"/></Relationships>
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9.jpg"/></Relationships>
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jp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jp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jp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jp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jp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jp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jp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pn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0.jp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jp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pn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3.pn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4.jp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jp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6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jpg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8.png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jpg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0.jpg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1.png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2.png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4.png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5.png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6.png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7.png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8.png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9.jpg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0.jpg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1.png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2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3.jpg"/></Relationships>
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4.png"/></Relationships>
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5.png"/></Relationships>
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6.png"/></Relationships>
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7.png"/></Relationships>
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8.png"/></Relationships>
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9.png"/></Relationships>
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.jpg"/></Relationships>
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1.jpg"/></Relationships>
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2.png"/></Relationships>
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3.png"/></Relationships>
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4.jpg"/></Relationships>
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5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6.png"/></Relationships>
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7.png"/></Relationships>
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8.png"/></Relationships>
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9.jpg"/></Relationships>
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0.jpg"/></Relationships>
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1.png"/></Relationships>
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2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21232"/>
            <a:ext cx="643572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20"/>
              <a:t>Retele </a:t>
            </a:r>
            <a:r>
              <a:rPr dirty="0" sz="3200"/>
              <a:t>de </a:t>
            </a:r>
            <a:r>
              <a:rPr dirty="0" sz="3200" spc="-15"/>
              <a:t>calculatoare </a:t>
            </a:r>
            <a:r>
              <a:rPr dirty="0" sz="3200" spc="-30"/>
              <a:t>fara</a:t>
            </a:r>
            <a:r>
              <a:rPr dirty="0" sz="3200" spc="10"/>
              <a:t> </a:t>
            </a:r>
            <a:r>
              <a:rPr dirty="0" sz="3200"/>
              <a:t>fir</a:t>
            </a:r>
            <a:r>
              <a:rPr dirty="0" sz="3200" i="1">
                <a:latin typeface="Calibri Light"/>
                <a:cs typeface="Calibri Light"/>
              </a:rPr>
              <a:t>(wireless) 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1754479"/>
            <a:ext cx="3265170" cy="314007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700" spc="-5" b="1">
                <a:latin typeface="Calibri"/>
                <a:cs typeface="Calibri"/>
              </a:rPr>
              <a:t>Cuprins</a:t>
            </a:r>
            <a:endParaRPr sz="17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700" spc="-10">
                <a:latin typeface="Calibri"/>
                <a:cs typeface="Calibri"/>
              </a:rPr>
              <a:t>Rolul </a:t>
            </a:r>
            <a:r>
              <a:rPr dirty="0" sz="1700">
                <a:latin typeface="Calibri"/>
                <a:cs typeface="Calibri"/>
              </a:rPr>
              <a:t>reţelelor</a:t>
            </a:r>
            <a:r>
              <a:rPr dirty="0" sz="1700" spc="-6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wireless</a:t>
            </a:r>
            <a:endParaRPr sz="17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700">
                <a:latin typeface="Calibri"/>
                <a:cs typeface="Calibri"/>
              </a:rPr>
              <a:t>Undele</a:t>
            </a:r>
            <a:r>
              <a:rPr dirty="0" sz="1700" spc="-15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electromagnetice</a:t>
            </a:r>
            <a:endParaRPr sz="17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80"/>
              </a:spcBef>
              <a:buChar char="•"/>
              <a:tabLst>
                <a:tab pos="185420" algn="l"/>
              </a:tabLst>
            </a:pPr>
            <a:r>
              <a:rPr dirty="0" sz="1700" spc="-5">
                <a:latin typeface="Arial"/>
                <a:cs typeface="Arial"/>
              </a:rPr>
              <a:t>Transmisia în </a:t>
            </a:r>
            <a:r>
              <a:rPr dirty="0" sz="1700">
                <a:latin typeface="Arial"/>
                <a:cs typeface="Arial"/>
              </a:rPr>
              <a:t>spectru</a:t>
            </a:r>
            <a:r>
              <a:rPr dirty="0" sz="1700" spc="-60">
                <a:latin typeface="Arial"/>
                <a:cs typeface="Arial"/>
              </a:rPr>
              <a:t> </a:t>
            </a:r>
            <a:r>
              <a:rPr dirty="0" sz="1700" spc="-5">
                <a:latin typeface="Arial"/>
                <a:cs typeface="Arial"/>
              </a:rPr>
              <a:t>împrăştiat</a:t>
            </a:r>
            <a:endParaRPr sz="17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700" spc="-5">
                <a:latin typeface="Calibri"/>
                <a:cs typeface="Calibri"/>
              </a:rPr>
              <a:t>Echipamente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specifice</a:t>
            </a:r>
            <a:endParaRPr sz="17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700" spc="-20">
                <a:latin typeface="Calibri"/>
                <a:cs typeface="Calibri"/>
              </a:rPr>
              <a:t>Topologii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specifice</a:t>
            </a:r>
            <a:endParaRPr sz="17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700" spc="-10">
                <a:latin typeface="Calibri"/>
                <a:cs typeface="Calibri"/>
              </a:rPr>
              <a:t>Standarde </a:t>
            </a:r>
            <a:r>
              <a:rPr dirty="0" sz="1700">
                <a:latin typeface="Calibri"/>
                <a:cs typeface="Calibri"/>
              </a:rPr>
              <a:t>pentru </a:t>
            </a:r>
            <a:r>
              <a:rPr dirty="0" sz="1700" spc="-5">
                <a:latin typeface="Calibri"/>
                <a:cs typeface="Calibri"/>
              </a:rPr>
              <a:t>reţele</a:t>
            </a:r>
            <a:r>
              <a:rPr dirty="0" sz="1700" spc="-80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locale</a:t>
            </a:r>
            <a:endParaRPr sz="17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700">
                <a:latin typeface="Calibri"/>
                <a:cs typeface="Calibri"/>
              </a:rPr>
              <a:t>Accesul la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mediu</a:t>
            </a:r>
            <a:endParaRPr sz="17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700" spc="-5">
                <a:latin typeface="Calibri"/>
                <a:cs typeface="Calibri"/>
              </a:rPr>
              <a:t>Formatul cadrului</a:t>
            </a:r>
            <a:r>
              <a:rPr dirty="0" sz="1700" spc="-4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802.11</a:t>
            </a:r>
            <a:endParaRPr sz="17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700">
                <a:latin typeface="Calibri"/>
                <a:cs typeface="Calibri"/>
              </a:rPr>
              <a:t>Canalele de</a:t>
            </a:r>
            <a:r>
              <a:rPr dirty="0" sz="1700" spc="-50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comunicaţie</a:t>
            </a:r>
            <a:endParaRPr sz="17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700">
                <a:latin typeface="Calibri"/>
                <a:cs typeface="Calibri"/>
              </a:rPr>
              <a:t>Mecanisme de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securitate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1149"/>
            <a:ext cx="3812540" cy="5289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Tipuri </a:t>
            </a:r>
            <a:r>
              <a:rPr dirty="0"/>
              <a:t>de </a:t>
            </a:r>
            <a:r>
              <a:rPr dirty="0" spc="-5"/>
              <a:t>reţele fără</a:t>
            </a:r>
            <a:r>
              <a:rPr dirty="0" spc="-105"/>
              <a:t> </a:t>
            </a:r>
            <a:r>
              <a:rPr dirty="0"/>
              <a:t>fir</a:t>
            </a:r>
          </a:p>
        </p:txBody>
      </p:sp>
      <p:sp>
        <p:nvSpPr>
          <p:cNvPr id="3" name="object 3"/>
          <p:cNvSpPr/>
          <p:nvPr/>
        </p:nvSpPr>
        <p:spPr>
          <a:xfrm>
            <a:off x="990600" y="2286000"/>
            <a:ext cx="6705600" cy="3583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8775" y="694690"/>
            <a:ext cx="1273810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WEP(</a:t>
            </a:r>
            <a:r>
              <a:rPr dirty="0" spc="-15"/>
              <a:t>4</a:t>
            </a:r>
            <a:r>
              <a:rPr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9194" y="1819630"/>
            <a:ext cx="7015480" cy="4839335"/>
          </a:xfrm>
          <a:prstGeom prst="rect">
            <a:avLst/>
          </a:prstGeom>
        </p:spPr>
        <p:txBody>
          <a:bodyPr wrap="square" lIns="0" tIns="844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dirty="0" sz="2000" spc="-5">
                <a:latin typeface="Calibri"/>
                <a:cs typeface="Calibri"/>
              </a:rPr>
              <a:t>Puncte slabe</a:t>
            </a:r>
            <a:endParaRPr sz="2000">
              <a:latin typeface="Calibri"/>
              <a:cs typeface="Calibri"/>
            </a:endParaRPr>
          </a:p>
          <a:p>
            <a:pPr marL="184785" marR="278130" indent="-172720">
              <a:lnSpc>
                <a:spcPts val="2160"/>
              </a:lnSpc>
              <a:spcBef>
                <a:spcPts val="840"/>
              </a:spcBef>
            </a:pPr>
            <a:r>
              <a:rPr dirty="0" sz="2000" spc="-5">
                <a:latin typeface="Calibri"/>
                <a:cs typeface="Calibri"/>
              </a:rPr>
              <a:t>–Cheia de </a:t>
            </a:r>
            <a:r>
              <a:rPr dirty="0" sz="2000">
                <a:latin typeface="Calibri"/>
                <a:cs typeface="Calibri"/>
              </a:rPr>
              <a:t>40 </a:t>
            </a:r>
            <a:r>
              <a:rPr dirty="0" sz="2000" spc="-5">
                <a:latin typeface="Calibri"/>
                <a:cs typeface="Calibri"/>
              </a:rPr>
              <a:t>biţi </a:t>
            </a:r>
            <a:r>
              <a:rPr dirty="0" sz="2000" spc="-10">
                <a:latin typeface="Calibri"/>
                <a:cs typeface="Calibri"/>
              </a:rPr>
              <a:t>are </a:t>
            </a:r>
            <a:r>
              <a:rPr dirty="0" sz="2000">
                <a:latin typeface="Calibri"/>
                <a:cs typeface="Calibri"/>
              </a:rPr>
              <a:t>lungimea </a:t>
            </a:r>
            <a:r>
              <a:rPr dirty="0" sz="2000" spc="-10">
                <a:latin typeface="Calibri"/>
                <a:cs typeface="Calibri"/>
              </a:rPr>
              <a:t>prea </a:t>
            </a:r>
            <a:r>
              <a:rPr dirty="0" sz="2000" spc="-5">
                <a:latin typeface="Calibri"/>
                <a:cs typeface="Calibri"/>
              </a:rPr>
              <a:t>mică, </a:t>
            </a:r>
            <a:r>
              <a:rPr dirty="0" sz="2000">
                <a:latin typeface="Calibri"/>
                <a:cs typeface="Calibri"/>
              </a:rPr>
              <a:t>în </a:t>
            </a:r>
            <a:r>
              <a:rPr dirty="0" sz="2000" spc="-5">
                <a:latin typeface="Calibri"/>
                <a:cs typeface="Calibri"/>
              </a:rPr>
              <a:t>timp </a:t>
            </a:r>
            <a:r>
              <a:rPr dirty="0" sz="2000">
                <a:latin typeface="Calibri"/>
                <a:cs typeface="Calibri"/>
              </a:rPr>
              <a:t>ce cheia de 104  </a:t>
            </a:r>
            <a:r>
              <a:rPr dirty="0" sz="2000" spc="-5">
                <a:latin typeface="Calibri"/>
                <a:cs typeface="Calibri"/>
              </a:rPr>
              <a:t>biţi </a:t>
            </a:r>
            <a:r>
              <a:rPr dirty="0" sz="2000" spc="-10">
                <a:latin typeface="Calibri"/>
                <a:cs typeface="Calibri"/>
              </a:rPr>
              <a:t>are </a:t>
            </a:r>
            <a:r>
              <a:rPr dirty="0" sz="2000">
                <a:latin typeface="Calibri"/>
                <a:cs typeface="Calibri"/>
              </a:rPr>
              <a:t>lungimea </a:t>
            </a:r>
            <a:r>
              <a:rPr dirty="0" sz="2000" spc="-10">
                <a:latin typeface="Calibri"/>
                <a:cs typeface="Calibri"/>
              </a:rPr>
              <a:t>prea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mare</a:t>
            </a:r>
            <a:endParaRPr sz="2000">
              <a:latin typeface="Calibri"/>
              <a:cs typeface="Calibri"/>
            </a:endParaRPr>
          </a:p>
          <a:p>
            <a:pPr marL="184785" marR="5080" indent="-172720">
              <a:lnSpc>
                <a:spcPct val="90000"/>
              </a:lnSpc>
              <a:spcBef>
                <a:spcPts val="760"/>
              </a:spcBef>
            </a:pPr>
            <a:r>
              <a:rPr dirty="0" sz="2000" spc="-15">
                <a:latin typeface="Calibri"/>
                <a:cs typeface="Calibri"/>
              </a:rPr>
              <a:t>–Vectorul </a:t>
            </a:r>
            <a:r>
              <a:rPr dirty="0" sz="2000" spc="-5">
                <a:latin typeface="Calibri"/>
                <a:cs typeface="Calibri"/>
              </a:rPr>
              <a:t>de iniţialiyare(Intialiasation </a:t>
            </a:r>
            <a:r>
              <a:rPr dirty="0" sz="2000" spc="-15">
                <a:latin typeface="Calibri"/>
                <a:cs typeface="Calibri"/>
              </a:rPr>
              <a:t>Vector-IV) </a:t>
            </a:r>
            <a:r>
              <a:rPr dirty="0" sz="2000" spc="-5">
                <a:latin typeface="Calibri"/>
                <a:cs typeface="Calibri"/>
              </a:rPr>
              <a:t>de </a:t>
            </a:r>
            <a:r>
              <a:rPr dirty="0" sz="2000">
                <a:latin typeface="Calibri"/>
                <a:cs typeface="Calibri"/>
              </a:rPr>
              <a:t>24 </a:t>
            </a:r>
            <a:r>
              <a:rPr dirty="0" sz="2000" spc="-5">
                <a:latin typeface="Calibri"/>
                <a:cs typeface="Calibri"/>
              </a:rPr>
              <a:t>biţi </a:t>
            </a:r>
            <a:r>
              <a:rPr dirty="0" sz="2000" spc="-15">
                <a:latin typeface="Calibri"/>
                <a:cs typeface="Calibri"/>
              </a:rPr>
              <a:t>este </a:t>
            </a:r>
            <a:r>
              <a:rPr dirty="0" sz="2000" spc="-10">
                <a:latin typeface="Calibri"/>
                <a:cs typeface="Calibri"/>
              </a:rPr>
              <a:t>prea  </a:t>
            </a:r>
            <a:r>
              <a:rPr dirty="0" sz="2000" spc="-5">
                <a:latin typeface="Calibri"/>
                <a:cs typeface="Calibri"/>
              </a:rPr>
              <a:t>scurt, fiind posibilă calcularea </a:t>
            </a:r>
            <a:r>
              <a:rPr dirty="0" sz="2000">
                <a:latin typeface="Calibri"/>
                <a:cs typeface="Calibri"/>
              </a:rPr>
              <a:t>lui </a:t>
            </a:r>
            <a:r>
              <a:rPr dirty="0" sz="2000" spc="-5">
                <a:latin typeface="Calibri"/>
                <a:cs typeface="Calibri"/>
              </a:rPr>
              <a:t>după </a:t>
            </a:r>
            <a:r>
              <a:rPr dirty="0" sz="2000" spc="-15">
                <a:latin typeface="Calibri"/>
                <a:cs typeface="Calibri"/>
              </a:rPr>
              <a:t>aproximativ </a:t>
            </a:r>
            <a:r>
              <a:rPr dirty="0" sz="2000">
                <a:latin typeface="Calibri"/>
                <a:cs typeface="Calibri"/>
              </a:rPr>
              <a:t>4000 </a:t>
            </a:r>
            <a:r>
              <a:rPr dirty="0" sz="2000" spc="-10">
                <a:latin typeface="Calibri"/>
                <a:cs typeface="Calibri"/>
              </a:rPr>
              <a:t>pachete  </a:t>
            </a:r>
            <a:r>
              <a:rPr dirty="0" sz="2000">
                <a:latin typeface="Calibri"/>
                <a:cs typeface="Calibri"/>
              </a:rPr>
              <a:t>de </a:t>
            </a:r>
            <a:r>
              <a:rPr dirty="0" sz="2000" spc="-15">
                <a:latin typeface="Calibri"/>
                <a:cs typeface="Calibri"/>
              </a:rPr>
              <a:t>date</a:t>
            </a:r>
            <a:r>
              <a:rPr dirty="0" sz="2000" spc="-10">
                <a:latin typeface="Calibri"/>
                <a:cs typeface="Calibri"/>
              </a:rPr>
              <a:t> schimbate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 sz="2000">
                <a:latin typeface="Calibri"/>
                <a:cs typeface="Calibri"/>
              </a:rPr>
              <a:t>–IV </a:t>
            </a:r>
            <a:r>
              <a:rPr dirty="0" sz="2000" spc="-15">
                <a:latin typeface="Calibri"/>
                <a:cs typeface="Calibri"/>
              </a:rPr>
              <a:t>este </a:t>
            </a:r>
            <a:r>
              <a:rPr dirty="0" sz="2000" spc="-5">
                <a:latin typeface="Calibri"/>
                <a:cs typeface="Calibri"/>
              </a:rPr>
              <a:t>transmis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necriptat</a:t>
            </a:r>
            <a:endParaRPr sz="2000">
              <a:latin typeface="Calibri"/>
              <a:cs typeface="Calibri"/>
            </a:endParaRPr>
          </a:p>
          <a:p>
            <a:pPr marL="184785" marR="99695" indent="-172720">
              <a:lnSpc>
                <a:spcPts val="2160"/>
              </a:lnSpc>
              <a:spcBef>
                <a:spcPts val="835"/>
              </a:spcBef>
            </a:pPr>
            <a:r>
              <a:rPr dirty="0" sz="2000" spc="-5">
                <a:latin typeface="Calibri"/>
                <a:cs typeface="Calibri"/>
              </a:rPr>
              <a:t>–Autentificarea </a:t>
            </a:r>
            <a:r>
              <a:rPr dirty="0" sz="2000">
                <a:latin typeface="Calibri"/>
                <a:cs typeface="Calibri"/>
              </a:rPr>
              <a:t>în modul cu cheie </a:t>
            </a:r>
            <a:r>
              <a:rPr dirty="0" sz="2000" spc="-10">
                <a:latin typeface="Calibri"/>
                <a:cs typeface="Calibri"/>
              </a:rPr>
              <a:t>partajată </a:t>
            </a:r>
            <a:r>
              <a:rPr dirty="0" sz="2000" spc="-15">
                <a:latin typeface="Calibri"/>
                <a:cs typeface="Calibri"/>
              </a:rPr>
              <a:t>poate </a:t>
            </a:r>
            <a:r>
              <a:rPr dirty="0" sz="2000" spc="-5">
                <a:latin typeface="Calibri"/>
                <a:cs typeface="Calibri"/>
              </a:rPr>
              <a:t>fi </a:t>
            </a:r>
            <a:r>
              <a:rPr dirty="0" sz="2000" spc="-15">
                <a:latin typeface="Calibri"/>
                <a:cs typeface="Calibri"/>
              </a:rPr>
              <a:t>monitorizată </a:t>
            </a:r>
            <a:r>
              <a:rPr dirty="0" sz="2000" spc="-5">
                <a:latin typeface="Calibri"/>
                <a:cs typeface="Calibri"/>
              </a:rPr>
              <a:t>şi  </a:t>
            </a:r>
            <a:r>
              <a:rPr dirty="0" sz="2000" spc="-10">
                <a:latin typeface="Calibri"/>
                <a:cs typeface="Calibri"/>
              </a:rPr>
              <a:t>folosind </a:t>
            </a:r>
            <a:r>
              <a:rPr dirty="0" sz="2000">
                <a:latin typeface="Calibri"/>
                <a:cs typeface="Calibri"/>
              </a:rPr>
              <a:t>funcţia </a:t>
            </a:r>
            <a:r>
              <a:rPr dirty="0" sz="2000" spc="-20">
                <a:latin typeface="Calibri"/>
                <a:cs typeface="Calibri"/>
              </a:rPr>
              <a:t>XOR </a:t>
            </a:r>
            <a:r>
              <a:rPr dirty="0" sz="2000" spc="-10">
                <a:latin typeface="Calibri"/>
                <a:cs typeface="Calibri"/>
              </a:rPr>
              <a:t>dintre </a:t>
            </a:r>
            <a:r>
              <a:rPr dirty="0" sz="2000" spc="-5">
                <a:latin typeface="Calibri"/>
                <a:cs typeface="Calibri"/>
              </a:rPr>
              <a:t>şirul de </a:t>
            </a:r>
            <a:r>
              <a:rPr dirty="0" sz="2000" spc="-10">
                <a:latin typeface="Calibri"/>
                <a:cs typeface="Calibri"/>
              </a:rPr>
              <a:t>încercare </a:t>
            </a:r>
            <a:r>
              <a:rPr dirty="0" sz="2000" spc="-5">
                <a:latin typeface="Calibri"/>
                <a:cs typeface="Calibri"/>
              </a:rPr>
              <a:t>şi răspuns putem  </a:t>
            </a:r>
            <a:r>
              <a:rPr dirty="0" sz="2000">
                <a:latin typeface="Calibri"/>
                <a:cs typeface="Calibri"/>
              </a:rPr>
              <a:t>calcula </a:t>
            </a:r>
            <a:r>
              <a:rPr dirty="0" sz="2000" spc="-5">
                <a:latin typeface="Calibri"/>
                <a:cs typeface="Calibri"/>
              </a:rPr>
              <a:t>şirul de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biţi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2000" spc="-10">
                <a:latin typeface="Calibri"/>
                <a:cs typeface="Calibri"/>
              </a:rPr>
              <a:t>–Pentru </a:t>
            </a:r>
            <a:r>
              <a:rPr dirty="0" sz="2000">
                <a:latin typeface="Calibri"/>
                <a:cs typeface="Calibri"/>
              </a:rPr>
              <a:t>cheia </a:t>
            </a:r>
            <a:r>
              <a:rPr dirty="0" sz="2000" spc="-15">
                <a:latin typeface="Calibri"/>
                <a:cs typeface="Calibri"/>
              </a:rPr>
              <a:t>statică </a:t>
            </a:r>
            <a:r>
              <a:rPr dirty="0" sz="2000" spc="-10">
                <a:latin typeface="Calibri"/>
                <a:cs typeface="Calibri"/>
              </a:rPr>
              <a:t>lipseşte gestionarea</a:t>
            </a:r>
            <a:r>
              <a:rPr dirty="0" sz="2000" spc="9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ei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  <a:spcBef>
                <a:spcPts val="565"/>
              </a:spcBef>
            </a:pPr>
            <a:r>
              <a:rPr dirty="0" sz="2000" spc="-5">
                <a:latin typeface="Calibri"/>
                <a:cs typeface="Calibri"/>
              </a:rPr>
              <a:t>–Algoritmul RC4-algorithm </a:t>
            </a:r>
            <a:r>
              <a:rPr dirty="0" sz="2000" spc="-15">
                <a:latin typeface="Calibri"/>
                <a:cs typeface="Calibri"/>
              </a:rPr>
              <a:t>poate </a:t>
            </a:r>
            <a:r>
              <a:rPr dirty="0" sz="2000" spc="-5">
                <a:latin typeface="Calibri"/>
                <a:cs typeface="Calibri"/>
              </a:rPr>
              <a:t>fi </a:t>
            </a:r>
            <a:r>
              <a:rPr dirty="0" sz="2000">
                <a:latin typeface="Calibri"/>
                <a:cs typeface="Calibri"/>
              </a:rPr>
              <a:t>“spart” cu </a:t>
            </a:r>
            <a:r>
              <a:rPr dirty="0" sz="2000" spc="-15">
                <a:latin typeface="Calibri"/>
                <a:cs typeface="Calibri"/>
              </a:rPr>
              <a:t>programe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precum:</a:t>
            </a:r>
            <a:endParaRPr sz="2000">
              <a:latin typeface="Calibri"/>
              <a:cs typeface="Calibri"/>
            </a:endParaRPr>
          </a:p>
          <a:p>
            <a:pPr marL="184785">
              <a:lnSpc>
                <a:spcPts val="2280"/>
              </a:lnSpc>
            </a:pPr>
            <a:r>
              <a:rPr dirty="0" sz="2000" spc="-5">
                <a:latin typeface="Calibri"/>
                <a:cs typeface="Calibri"/>
              </a:rPr>
              <a:t>„Airsnort“ sau </a:t>
            </a:r>
            <a:r>
              <a:rPr dirty="0" sz="2000" spc="-35">
                <a:latin typeface="Calibri"/>
                <a:cs typeface="Calibri"/>
              </a:rPr>
              <a:t>„WEP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Hack“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algn="r" marR="262890">
              <a:lnSpc>
                <a:spcPct val="100000"/>
              </a:lnSpc>
            </a:pPr>
            <a:r>
              <a:rPr dirty="0" sz="1400">
                <a:latin typeface="Tahoma"/>
                <a:cs typeface="Tahoma"/>
              </a:rPr>
              <a:t>100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1149"/>
            <a:ext cx="6618605" cy="5289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EAP(</a:t>
            </a:r>
            <a:r>
              <a:rPr dirty="0" spc="-20">
                <a:solidFill>
                  <a:srgbClr val="919191"/>
                </a:solidFill>
              </a:rPr>
              <a:t>Extensible </a:t>
            </a:r>
            <a:r>
              <a:rPr dirty="0" spc="-35">
                <a:solidFill>
                  <a:srgbClr val="919191"/>
                </a:solidFill>
              </a:rPr>
              <a:t>Authentication</a:t>
            </a:r>
            <a:r>
              <a:rPr dirty="0" spc="-125">
                <a:solidFill>
                  <a:srgbClr val="919191"/>
                </a:solidFill>
              </a:rPr>
              <a:t> </a:t>
            </a:r>
            <a:r>
              <a:rPr dirty="0" spc="-45">
                <a:solidFill>
                  <a:srgbClr val="919191"/>
                </a:solidFill>
              </a:rPr>
              <a:t>Protocol)</a:t>
            </a:r>
          </a:p>
        </p:txBody>
      </p:sp>
      <p:sp>
        <p:nvSpPr>
          <p:cNvPr id="3" name="object 3"/>
          <p:cNvSpPr/>
          <p:nvPr/>
        </p:nvSpPr>
        <p:spPr>
          <a:xfrm>
            <a:off x="1990725" y="2449458"/>
            <a:ext cx="5114925" cy="3303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1149"/>
            <a:ext cx="674370" cy="5289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E</a:t>
            </a:r>
            <a:r>
              <a:rPr dirty="0" spc="-5"/>
              <a:t>AP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46859"/>
            <a:ext cx="7670165" cy="352234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84785">
              <a:lnSpc>
                <a:spcPct val="100000"/>
              </a:lnSpc>
              <a:spcBef>
                <a:spcPts val="420"/>
              </a:spcBef>
            </a:pPr>
            <a:r>
              <a:rPr dirty="0" sz="2000" spc="-5">
                <a:latin typeface="Calibri"/>
                <a:cs typeface="Calibri"/>
              </a:rPr>
              <a:t>Dialogul de </a:t>
            </a:r>
            <a:r>
              <a:rPr dirty="0" sz="2000" spc="-10">
                <a:latin typeface="Calibri"/>
                <a:cs typeface="Calibri"/>
              </a:rPr>
              <a:t>autorizare standard </a:t>
            </a:r>
            <a:r>
              <a:rPr dirty="0" sz="2000" spc="-15">
                <a:latin typeface="Calibri"/>
                <a:cs typeface="Calibri"/>
              </a:rPr>
              <a:t>constă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în:</a:t>
            </a:r>
            <a:endParaRPr sz="2000">
              <a:latin typeface="Calibri"/>
              <a:cs typeface="Calibri"/>
            </a:endParaRPr>
          </a:p>
          <a:p>
            <a:pPr marL="263525" indent="-251460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264160" algn="l"/>
              </a:tabLst>
            </a:pPr>
            <a:r>
              <a:rPr dirty="0" sz="2000">
                <a:latin typeface="Calibri"/>
                <a:cs typeface="Calibri"/>
              </a:rPr>
              <a:t>AP </a:t>
            </a:r>
            <a:r>
              <a:rPr dirty="0" sz="2000" spc="-10">
                <a:latin typeface="Calibri"/>
                <a:cs typeface="Calibri"/>
              </a:rPr>
              <a:t>cere </a:t>
            </a:r>
            <a:r>
              <a:rPr dirty="0" sz="2000" spc="-60">
                <a:latin typeface="Calibri"/>
                <a:cs typeface="Calibri"/>
              </a:rPr>
              <a:t>STA </a:t>
            </a:r>
            <a:r>
              <a:rPr dirty="0" sz="2000" spc="-5">
                <a:latin typeface="Calibri"/>
                <a:cs typeface="Calibri"/>
              </a:rPr>
              <a:t>să se identifice </a:t>
            </a:r>
            <a:r>
              <a:rPr dirty="0" sz="2000" spc="-10">
                <a:latin typeface="Calibri"/>
                <a:cs typeface="Calibri"/>
              </a:rPr>
              <a:t>folosind </a:t>
            </a:r>
            <a:r>
              <a:rPr dirty="0" sz="2000" spc="-5">
                <a:latin typeface="Calibri"/>
                <a:cs typeface="Calibri"/>
              </a:rPr>
              <a:t>EAPOL (EAP </a:t>
            </a:r>
            <a:r>
              <a:rPr dirty="0" sz="2000" spc="-10">
                <a:latin typeface="Calibri"/>
                <a:cs typeface="Calibri"/>
              </a:rPr>
              <a:t>over</a:t>
            </a:r>
            <a:r>
              <a:rPr dirty="0" sz="2000" spc="1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LAN);</a:t>
            </a:r>
            <a:endParaRPr sz="2000">
              <a:latin typeface="Calibri"/>
              <a:cs typeface="Calibri"/>
            </a:endParaRPr>
          </a:p>
          <a:p>
            <a:pPr marL="263525" indent="-251460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264160" algn="l"/>
              </a:tabLst>
            </a:pPr>
            <a:r>
              <a:rPr dirty="0" sz="2000" spc="-60">
                <a:latin typeface="Calibri"/>
                <a:cs typeface="Calibri"/>
              </a:rPr>
              <a:t>STA </a:t>
            </a:r>
            <a:r>
              <a:rPr dirty="0" sz="2000" spc="-5">
                <a:latin typeface="Calibri"/>
                <a:cs typeface="Calibri"/>
              </a:rPr>
              <a:t>îşi trimite </a:t>
            </a:r>
            <a:r>
              <a:rPr dirty="0" sz="2000" spc="-10">
                <a:latin typeface="Calibri"/>
                <a:cs typeface="Calibri"/>
              </a:rPr>
              <a:t>identitatea </a:t>
            </a:r>
            <a:r>
              <a:rPr dirty="0" sz="2000">
                <a:latin typeface="Calibri"/>
                <a:cs typeface="Calibri"/>
              </a:rPr>
              <a:t>la</a:t>
            </a:r>
            <a:r>
              <a:rPr dirty="0" sz="2000" spc="1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AP;</a:t>
            </a:r>
            <a:endParaRPr sz="2000">
              <a:latin typeface="Calibri"/>
              <a:cs typeface="Calibri"/>
            </a:endParaRPr>
          </a:p>
          <a:p>
            <a:pPr marL="262890" indent="-250825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263525" algn="l"/>
              </a:tabLst>
            </a:pPr>
            <a:r>
              <a:rPr dirty="0" sz="2000">
                <a:latin typeface="Calibri"/>
                <a:cs typeface="Calibri"/>
              </a:rPr>
              <a:t>AP </a:t>
            </a:r>
            <a:r>
              <a:rPr dirty="0" sz="2000" spc="-5">
                <a:latin typeface="Calibri"/>
                <a:cs typeface="Calibri"/>
              </a:rPr>
              <a:t>trimite mai departe </a:t>
            </a:r>
            <a:r>
              <a:rPr dirty="0" sz="2000" spc="-10">
                <a:latin typeface="Calibri"/>
                <a:cs typeface="Calibri"/>
              </a:rPr>
              <a:t>identitatea </a:t>
            </a:r>
            <a:r>
              <a:rPr dirty="0" sz="2000" spc="-60">
                <a:latin typeface="Calibri"/>
                <a:cs typeface="Calibri"/>
              </a:rPr>
              <a:t>STA </a:t>
            </a:r>
            <a:r>
              <a:rPr dirty="0" sz="2000">
                <a:latin typeface="Calibri"/>
                <a:cs typeface="Calibri"/>
              </a:rPr>
              <a:t>la AS, </a:t>
            </a:r>
            <a:r>
              <a:rPr dirty="0" sz="2000" spc="-5">
                <a:latin typeface="Calibri"/>
                <a:cs typeface="Calibri"/>
              </a:rPr>
              <a:t>prin intermediul</a:t>
            </a:r>
            <a:r>
              <a:rPr dirty="0" sz="2000" spc="14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EAP;</a:t>
            </a:r>
            <a:endParaRPr sz="2000">
              <a:latin typeface="Calibri"/>
              <a:cs typeface="Calibri"/>
            </a:endParaRPr>
          </a:p>
          <a:p>
            <a:pPr marL="263525" indent="-251460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264160" algn="l"/>
              </a:tabLst>
            </a:pPr>
            <a:r>
              <a:rPr dirty="0" sz="2000" spc="-15">
                <a:latin typeface="Calibri"/>
                <a:cs typeface="Calibri"/>
              </a:rPr>
              <a:t>Între </a:t>
            </a:r>
            <a:r>
              <a:rPr dirty="0" sz="2000">
                <a:latin typeface="Calibri"/>
                <a:cs typeface="Calibri"/>
              </a:rPr>
              <a:t>AS </a:t>
            </a:r>
            <a:r>
              <a:rPr dirty="0" sz="2000" spc="-5">
                <a:latin typeface="Calibri"/>
                <a:cs typeface="Calibri"/>
              </a:rPr>
              <a:t>şi </a:t>
            </a:r>
            <a:r>
              <a:rPr dirty="0" sz="2000" spc="-60">
                <a:latin typeface="Calibri"/>
                <a:cs typeface="Calibri"/>
              </a:rPr>
              <a:t>STA </a:t>
            </a:r>
            <a:r>
              <a:rPr dirty="0" sz="2000" spc="-10">
                <a:latin typeface="Calibri"/>
                <a:cs typeface="Calibri"/>
              </a:rPr>
              <a:t>are </a:t>
            </a:r>
            <a:r>
              <a:rPr dirty="0" sz="2000">
                <a:latin typeface="Calibri"/>
                <a:cs typeface="Calibri"/>
              </a:rPr>
              <a:t>loc un </a:t>
            </a:r>
            <a:r>
              <a:rPr dirty="0" sz="2000" spc="-5">
                <a:latin typeface="Calibri"/>
                <a:cs typeface="Calibri"/>
              </a:rPr>
              <a:t>dialog de</a:t>
            </a:r>
            <a:r>
              <a:rPr dirty="0" sz="2000" spc="5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autentificare;</a:t>
            </a:r>
            <a:endParaRPr sz="2000">
              <a:latin typeface="Calibri"/>
              <a:cs typeface="Calibri"/>
            </a:endParaRPr>
          </a:p>
          <a:p>
            <a:pPr marL="184785" marR="459105" indent="-172720">
              <a:lnSpc>
                <a:spcPct val="80000"/>
              </a:lnSpc>
              <a:spcBef>
                <a:spcPts val="790"/>
              </a:spcBef>
              <a:buAutoNum type="arabicPeriod"/>
              <a:tabLst>
                <a:tab pos="264160" algn="l"/>
              </a:tabLst>
            </a:pPr>
            <a:r>
              <a:rPr dirty="0" sz="2000" spc="-5">
                <a:latin typeface="Calibri"/>
                <a:cs typeface="Calibri"/>
              </a:rPr>
              <a:t>Dacă dialogul </a:t>
            </a:r>
            <a:r>
              <a:rPr dirty="0" sz="2000" spc="-15">
                <a:latin typeface="Calibri"/>
                <a:cs typeface="Calibri"/>
              </a:rPr>
              <a:t>este </a:t>
            </a:r>
            <a:r>
              <a:rPr dirty="0" sz="2000" spc="-10">
                <a:latin typeface="Calibri"/>
                <a:cs typeface="Calibri"/>
              </a:rPr>
              <a:t>terminat </a:t>
            </a:r>
            <a:r>
              <a:rPr dirty="0" sz="2000">
                <a:latin typeface="Calibri"/>
                <a:cs typeface="Calibri"/>
              </a:rPr>
              <a:t>cu succes, </a:t>
            </a:r>
            <a:r>
              <a:rPr dirty="0" sz="2000" spc="-60">
                <a:latin typeface="Calibri"/>
                <a:cs typeface="Calibri"/>
              </a:rPr>
              <a:t>STA </a:t>
            </a:r>
            <a:r>
              <a:rPr dirty="0" sz="2000" spc="-5">
                <a:latin typeface="Calibri"/>
                <a:cs typeface="Calibri"/>
              </a:rPr>
              <a:t>şi </a:t>
            </a:r>
            <a:r>
              <a:rPr dirty="0" sz="2000">
                <a:latin typeface="Calibri"/>
                <a:cs typeface="Calibri"/>
              </a:rPr>
              <a:t>AS </a:t>
            </a:r>
            <a:r>
              <a:rPr dirty="0" sz="2000" spc="-10">
                <a:latin typeface="Calibri"/>
                <a:cs typeface="Calibri"/>
              </a:rPr>
              <a:t>partajează </a:t>
            </a:r>
            <a:r>
              <a:rPr dirty="0" sz="2000" spc="-5">
                <a:latin typeface="Calibri"/>
                <a:cs typeface="Calibri"/>
              </a:rPr>
              <a:t>cheia de  sesiune;</a:t>
            </a:r>
            <a:endParaRPr sz="2000">
              <a:latin typeface="Calibri"/>
              <a:cs typeface="Calibri"/>
            </a:endParaRPr>
          </a:p>
          <a:p>
            <a:pPr marL="184785" marR="411480" indent="-172720">
              <a:lnSpc>
                <a:spcPct val="80000"/>
              </a:lnSpc>
              <a:spcBef>
                <a:spcPts val="805"/>
              </a:spcBef>
              <a:buAutoNum type="arabicPeriod"/>
              <a:tabLst>
                <a:tab pos="264160" algn="l"/>
              </a:tabLst>
            </a:pPr>
            <a:r>
              <a:rPr dirty="0" sz="2000">
                <a:latin typeface="Calibri"/>
                <a:cs typeface="Calibri"/>
              </a:rPr>
              <a:t>AS </a:t>
            </a:r>
            <a:r>
              <a:rPr dirty="0" sz="2000" spc="-5">
                <a:latin typeface="Calibri"/>
                <a:cs typeface="Calibri"/>
              </a:rPr>
              <a:t>trimite </a:t>
            </a:r>
            <a:r>
              <a:rPr dirty="0" sz="2000">
                <a:latin typeface="Calibri"/>
                <a:cs typeface="Calibri"/>
              </a:rPr>
              <a:t>cheia de </a:t>
            </a:r>
            <a:r>
              <a:rPr dirty="0" sz="2000" spc="-5">
                <a:latin typeface="Calibri"/>
                <a:cs typeface="Calibri"/>
              </a:rPr>
              <a:t>sesiune </a:t>
            </a:r>
            <a:r>
              <a:rPr dirty="0" sz="2000">
                <a:latin typeface="Calibri"/>
                <a:cs typeface="Calibri"/>
              </a:rPr>
              <a:t>la AP </a:t>
            </a:r>
            <a:r>
              <a:rPr dirty="0" sz="2000" spc="-10">
                <a:latin typeface="Calibri"/>
                <a:cs typeface="Calibri"/>
              </a:rPr>
              <a:t>într-un </a:t>
            </a:r>
            <a:r>
              <a:rPr dirty="0" sz="2000" spc="-5">
                <a:latin typeface="Calibri"/>
                <a:cs typeface="Calibri"/>
              </a:rPr>
              <a:t>atribut </a:t>
            </a:r>
            <a:r>
              <a:rPr dirty="0" sz="2000">
                <a:latin typeface="Calibri"/>
                <a:cs typeface="Calibri"/>
              </a:rPr>
              <a:t>RADIUS </a:t>
            </a:r>
            <a:r>
              <a:rPr dirty="0" sz="2000" spc="-5">
                <a:latin typeface="Calibri"/>
                <a:cs typeface="Calibri"/>
              </a:rPr>
              <a:t>precum şi </a:t>
            </a:r>
            <a:r>
              <a:rPr dirty="0" sz="2000">
                <a:latin typeface="Calibri"/>
                <a:cs typeface="Calibri"/>
              </a:rPr>
              <a:t>o  </a:t>
            </a:r>
            <a:r>
              <a:rPr dirty="0" sz="2000" spc="-10">
                <a:latin typeface="Calibri"/>
                <a:cs typeface="Calibri"/>
              </a:rPr>
              <a:t>parte </a:t>
            </a:r>
            <a:r>
              <a:rPr dirty="0" sz="2000">
                <a:latin typeface="Calibri"/>
                <a:cs typeface="Calibri"/>
              </a:rPr>
              <a:t>a mesajului </a:t>
            </a:r>
            <a:r>
              <a:rPr dirty="0" sz="2000" spc="-5">
                <a:latin typeface="Calibri"/>
                <a:cs typeface="Calibri"/>
              </a:rPr>
              <a:t>de acceptare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RADIUS.</a:t>
            </a:r>
            <a:endParaRPr sz="2000">
              <a:latin typeface="Calibri"/>
              <a:cs typeface="Calibri"/>
            </a:endParaRPr>
          </a:p>
          <a:p>
            <a:pPr marL="184785" marR="5080" indent="-172720">
              <a:lnSpc>
                <a:spcPct val="80000"/>
              </a:lnSpc>
              <a:spcBef>
                <a:spcPts val="805"/>
              </a:spcBef>
              <a:buAutoNum type="arabicPeriod"/>
              <a:tabLst>
                <a:tab pos="264160" algn="l"/>
              </a:tabLst>
            </a:pPr>
            <a:r>
              <a:rPr dirty="0" sz="2000">
                <a:latin typeface="Calibri"/>
                <a:cs typeface="Calibri"/>
              </a:rPr>
              <a:t>AP </a:t>
            </a:r>
            <a:r>
              <a:rPr dirty="0" sz="2000" spc="-5">
                <a:latin typeface="Calibri"/>
                <a:cs typeface="Calibri"/>
              </a:rPr>
              <a:t>deschide portul său </a:t>
            </a:r>
            <a:r>
              <a:rPr dirty="0" sz="2000" spc="-10">
                <a:latin typeface="Calibri"/>
                <a:cs typeface="Calibri"/>
              </a:rPr>
              <a:t>controlat </a:t>
            </a:r>
            <a:r>
              <a:rPr dirty="0" sz="2000" spc="-5">
                <a:latin typeface="Calibri"/>
                <a:cs typeface="Calibri"/>
              </a:rPr>
              <a:t>adresei </a:t>
            </a:r>
            <a:r>
              <a:rPr dirty="0" sz="2000">
                <a:latin typeface="Calibri"/>
                <a:cs typeface="Calibri"/>
              </a:rPr>
              <a:t>MAC a </a:t>
            </a:r>
            <a:r>
              <a:rPr dirty="0" sz="2000" spc="-60">
                <a:latin typeface="Calibri"/>
                <a:cs typeface="Calibri"/>
              </a:rPr>
              <a:t>STA </a:t>
            </a:r>
            <a:r>
              <a:rPr dirty="0" sz="2000" spc="-5">
                <a:latin typeface="Calibri"/>
                <a:cs typeface="Calibri"/>
              </a:rPr>
              <a:t>şi opţional, </a:t>
            </a:r>
            <a:r>
              <a:rPr dirty="0" sz="2000" spc="-10">
                <a:latin typeface="Calibri"/>
                <a:cs typeface="Calibri"/>
              </a:rPr>
              <a:t>permite  </a:t>
            </a:r>
            <a:r>
              <a:rPr dirty="0" sz="2000">
                <a:latin typeface="Calibri"/>
                <a:cs typeface="Calibri"/>
              </a:rPr>
              <a:t>o cheie </a:t>
            </a:r>
            <a:r>
              <a:rPr dirty="0" sz="2000" spc="5">
                <a:latin typeface="Calibri"/>
                <a:cs typeface="Calibri"/>
              </a:rPr>
              <a:t>WEP </a:t>
            </a:r>
            <a:r>
              <a:rPr dirty="0" sz="2000" spc="-5">
                <a:latin typeface="Calibri"/>
                <a:cs typeface="Calibri"/>
              </a:rPr>
              <a:t>printr-un </a:t>
            </a:r>
            <a:r>
              <a:rPr dirty="0" sz="2000">
                <a:latin typeface="Calibri"/>
                <a:cs typeface="Calibri"/>
              </a:rPr>
              <a:t>pachet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EAPOL.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2" y="711149"/>
            <a:ext cx="674370" cy="528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spc="-45" b="0">
                <a:latin typeface="Calibri Light"/>
                <a:cs typeface="Calibri Light"/>
              </a:rPr>
              <a:t>E</a:t>
            </a:r>
            <a:r>
              <a:rPr dirty="0" sz="3300" spc="-5" b="0">
                <a:latin typeface="Calibri Light"/>
                <a:cs typeface="Calibri Light"/>
              </a:rPr>
              <a:t>AP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38350" y="2659108"/>
            <a:ext cx="6134100" cy="27034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5844" y="659129"/>
            <a:ext cx="4888230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5"/>
              <a:t>WPA(Wi-Fi </a:t>
            </a:r>
            <a:r>
              <a:rPr dirty="0" spc="-25"/>
              <a:t>Protected</a:t>
            </a:r>
            <a:r>
              <a:rPr dirty="0" spc="-10"/>
              <a:t> </a:t>
            </a:r>
            <a:r>
              <a:rPr dirty="0" spc="-5"/>
              <a:t>Access)</a:t>
            </a:r>
          </a:p>
        </p:txBody>
      </p:sp>
      <p:sp>
        <p:nvSpPr>
          <p:cNvPr id="3" name="object 3"/>
          <p:cNvSpPr/>
          <p:nvPr/>
        </p:nvSpPr>
        <p:spPr>
          <a:xfrm>
            <a:off x="2916301" y="1989137"/>
            <a:ext cx="5904602" cy="39607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105775" y="6419102"/>
            <a:ext cx="343535" cy="2413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z="1400">
                <a:latin typeface="Tahoma"/>
                <a:cs typeface="Tahoma"/>
              </a:rPr>
              <a:t>104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1594" y="659129"/>
            <a:ext cx="1274445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0"/>
              <a:t>WPA(1)</a:t>
            </a:r>
          </a:p>
        </p:txBody>
      </p:sp>
      <p:sp>
        <p:nvSpPr>
          <p:cNvPr id="3" name="object 3"/>
          <p:cNvSpPr/>
          <p:nvPr/>
        </p:nvSpPr>
        <p:spPr>
          <a:xfrm>
            <a:off x="1447800" y="1676400"/>
            <a:ext cx="7319418" cy="44457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105775" y="6419102"/>
            <a:ext cx="343535" cy="2413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z="1400">
                <a:latin typeface="Tahoma"/>
                <a:cs typeface="Tahoma"/>
              </a:rPr>
              <a:t>104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8775" y="586866"/>
            <a:ext cx="1962785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IEEE</a:t>
            </a:r>
            <a:r>
              <a:rPr dirty="0" spc="-60"/>
              <a:t> </a:t>
            </a:r>
            <a:r>
              <a:rPr dirty="0" spc="-5"/>
              <a:t>802.1x</a:t>
            </a:r>
          </a:p>
        </p:txBody>
      </p:sp>
      <p:sp>
        <p:nvSpPr>
          <p:cNvPr id="3" name="object 3"/>
          <p:cNvSpPr/>
          <p:nvPr/>
        </p:nvSpPr>
        <p:spPr>
          <a:xfrm>
            <a:off x="1752600" y="2168525"/>
            <a:ext cx="5842182" cy="46690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105775" y="6419102"/>
            <a:ext cx="343535" cy="2413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z="1400">
                <a:latin typeface="Tahoma"/>
                <a:cs typeface="Tahoma"/>
              </a:rPr>
              <a:t>104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8775" y="586866"/>
            <a:ext cx="2423795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IEEE</a:t>
            </a:r>
            <a:r>
              <a:rPr dirty="0" spc="-60"/>
              <a:t> </a:t>
            </a:r>
            <a:r>
              <a:rPr dirty="0" spc="-5"/>
              <a:t>802.1x(3)</a:t>
            </a:r>
          </a:p>
        </p:txBody>
      </p:sp>
      <p:sp>
        <p:nvSpPr>
          <p:cNvPr id="3" name="object 3"/>
          <p:cNvSpPr/>
          <p:nvPr/>
        </p:nvSpPr>
        <p:spPr>
          <a:xfrm>
            <a:off x="1676400" y="1905000"/>
            <a:ext cx="5720861" cy="43988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105775" y="6419102"/>
            <a:ext cx="343535" cy="2413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z="1400">
                <a:latin typeface="Tahoma"/>
                <a:cs typeface="Tahoma"/>
              </a:rPr>
              <a:t>104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8775" y="622553"/>
            <a:ext cx="2423795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IEEE</a:t>
            </a:r>
            <a:r>
              <a:rPr dirty="0" spc="-60"/>
              <a:t> </a:t>
            </a:r>
            <a:r>
              <a:rPr dirty="0" spc="-5"/>
              <a:t>802.1x(5)</a:t>
            </a:r>
          </a:p>
        </p:txBody>
      </p:sp>
      <p:sp>
        <p:nvSpPr>
          <p:cNvPr id="3" name="object 3"/>
          <p:cNvSpPr/>
          <p:nvPr/>
        </p:nvSpPr>
        <p:spPr>
          <a:xfrm>
            <a:off x="1554996" y="1984321"/>
            <a:ext cx="5571587" cy="4521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105775" y="6419102"/>
            <a:ext cx="343535" cy="2413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z="1400">
                <a:latin typeface="Tahoma"/>
                <a:cs typeface="Tahoma"/>
              </a:rPr>
              <a:t>104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105775" y="6419102"/>
            <a:ext cx="343535" cy="2413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z="1400">
                <a:latin typeface="Tahoma"/>
                <a:cs typeface="Tahoma"/>
              </a:rPr>
              <a:t>104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8775" y="659129"/>
            <a:ext cx="1524000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Concluzii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2994" y="1979496"/>
            <a:ext cx="7015480" cy="3895725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 sz="1800" spc="-5">
                <a:latin typeface="Calibri"/>
                <a:cs typeface="Calibri"/>
              </a:rPr>
              <a:t>Acţiuni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imediate:</a:t>
            </a:r>
            <a:endParaRPr sz="1800">
              <a:latin typeface="Calibri"/>
              <a:cs typeface="Calibri"/>
            </a:endParaRPr>
          </a:p>
          <a:p>
            <a:pPr marL="12700" marR="35560">
              <a:lnSpc>
                <a:spcPct val="116700"/>
              </a:lnSpc>
              <a:spcBef>
                <a:spcPts val="10"/>
              </a:spcBef>
            </a:pPr>
            <a:r>
              <a:rPr dirty="0" sz="1800" spc="-5">
                <a:latin typeface="Calibri"/>
                <a:cs typeface="Calibri"/>
              </a:rPr>
              <a:t>1.Schimbarea </a:t>
            </a:r>
            <a:r>
              <a:rPr dirty="0" sz="1800" spc="-10">
                <a:latin typeface="Calibri"/>
                <a:cs typeface="Calibri"/>
              </a:rPr>
              <a:t>standard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10">
                <a:latin typeface="Calibri"/>
                <a:cs typeface="Calibri"/>
              </a:rPr>
              <a:t>parolei administratorului </a:t>
            </a:r>
            <a:r>
              <a:rPr dirty="0" sz="1800" spc="-5">
                <a:latin typeface="Calibri"/>
                <a:cs typeface="Calibri"/>
              </a:rPr>
              <a:t>la punctual de acces(AP)  2.Schimbarea </a:t>
            </a:r>
            <a:r>
              <a:rPr dirty="0" sz="1800" spc="-10">
                <a:latin typeface="Calibri"/>
                <a:cs typeface="Calibri"/>
              </a:rPr>
              <a:t>standard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5">
                <a:latin typeface="Calibri"/>
                <a:cs typeface="Calibri"/>
              </a:rPr>
              <a:t>adreselor </a:t>
            </a:r>
            <a:r>
              <a:rPr dirty="0" sz="1800">
                <a:latin typeface="Calibri"/>
                <a:cs typeface="Calibri"/>
              </a:rPr>
              <a:t>IP </a:t>
            </a:r>
            <a:r>
              <a:rPr dirty="0" sz="1800" spc="-5">
                <a:latin typeface="Calibri"/>
                <a:cs typeface="Calibri"/>
              </a:rPr>
              <a:t>(192.168.71.xxx în loc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de</a:t>
            </a:r>
            <a:endParaRPr sz="1800">
              <a:latin typeface="Calibri"/>
              <a:cs typeface="Calibri"/>
            </a:endParaRPr>
          </a:p>
          <a:p>
            <a:pPr marL="184785">
              <a:lnSpc>
                <a:spcPts val="1730"/>
              </a:lnSpc>
            </a:pPr>
            <a:r>
              <a:rPr dirty="0" sz="1800">
                <a:latin typeface="Calibri"/>
                <a:cs typeface="Calibri"/>
              </a:rPr>
              <a:t>192.168.0.xxx), </a:t>
            </a:r>
            <a:r>
              <a:rPr dirty="0" sz="1800" spc="-5">
                <a:latin typeface="Calibri"/>
                <a:cs typeface="Calibri"/>
              </a:rPr>
              <a:t>sau </a:t>
            </a:r>
            <a:r>
              <a:rPr dirty="0" sz="1800" spc="-10">
                <a:latin typeface="Calibri"/>
                <a:cs typeface="Calibri"/>
              </a:rPr>
              <a:t>dezactivarea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DHCP</a:t>
            </a:r>
            <a:endParaRPr sz="1800">
              <a:latin typeface="Calibri"/>
              <a:cs typeface="Calibri"/>
            </a:endParaRPr>
          </a:p>
          <a:p>
            <a:pPr marL="186690" indent="-174625">
              <a:lnSpc>
                <a:spcPct val="100000"/>
              </a:lnSpc>
              <a:spcBef>
                <a:spcPts val="370"/>
              </a:spcBef>
              <a:buSzPct val="94444"/>
              <a:buAutoNum type="arabicPeriod" startAt="3"/>
              <a:tabLst>
                <a:tab pos="187325" algn="l"/>
              </a:tabLst>
            </a:pPr>
            <a:r>
              <a:rPr dirty="0" sz="1800" spc="-10">
                <a:latin typeface="Calibri"/>
                <a:cs typeface="Calibri"/>
              </a:rPr>
              <a:t>Utilizarea </a:t>
            </a:r>
            <a:r>
              <a:rPr dirty="0" sz="1800" spc="-5">
                <a:latin typeface="Calibri"/>
                <a:cs typeface="Calibri"/>
              </a:rPr>
              <a:t>unor SSID </a:t>
            </a:r>
            <a:r>
              <a:rPr dirty="0" sz="1800" spc="-15">
                <a:latin typeface="Calibri"/>
                <a:cs typeface="Calibri"/>
              </a:rPr>
              <a:t>care </a:t>
            </a:r>
            <a:r>
              <a:rPr dirty="0" sz="1800" spc="-5">
                <a:latin typeface="Calibri"/>
                <a:cs typeface="Calibri"/>
              </a:rPr>
              <a:t>nu </a:t>
            </a:r>
            <a:r>
              <a:rPr dirty="0" sz="1800">
                <a:latin typeface="Calibri"/>
                <a:cs typeface="Calibri"/>
              </a:rPr>
              <a:t>au </a:t>
            </a:r>
            <a:r>
              <a:rPr dirty="0" sz="1800" spc="-10">
                <a:latin typeface="Calibri"/>
                <a:cs typeface="Calibri"/>
              </a:rPr>
              <a:t>correspondent </a:t>
            </a:r>
            <a:r>
              <a:rPr dirty="0" sz="1800" spc="-5">
                <a:latin typeface="Calibri"/>
                <a:cs typeface="Calibri"/>
              </a:rPr>
              <a:t>în</a:t>
            </a:r>
            <a:r>
              <a:rPr dirty="0" sz="1800" spc="9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firmă</a:t>
            </a:r>
            <a:endParaRPr sz="1800">
              <a:latin typeface="Calibri"/>
              <a:cs typeface="Calibri"/>
            </a:endParaRPr>
          </a:p>
          <a:p>
            <a:pPr marL="186690" indent="-174625">
              <a:lnSpc>
                <a:spcPct val="100000"/>
              </a:lnSpc>
              <a:spcBef>
                <a:spcPts val="375"/>
              </a:spcBef>
              <a:buSzPct val="94444"/>
              <a:buAutoNum type="arabicPeriod" startAt="3"/>
              <a:tabLst>
                <a:tab pos="187325" algn="l"/>
              </a:tabLst>
            </a:pPr>
            <a:r>
              <a:rPr dirty="0" sz="1800" spc="-10">
                <a:latin typeface="Calibri"/>
                <a:cs typeface="Calibri"/>
              </a:rPr>
              <a:t>Dezactivarea </a:t>
            </a:r>
            <a:r>
              <a:rPr dirty="0" sz="1800" spc="-25">
                <a:latin typeface="Calibri"/>
                <a:cs typeface="Calibri"/>
              </a:rPr>
              <a:t>“Accept </a:t>
            </a:r>
            <a:r>
              <a:rPr dirty="0" sz="1800">
                <a:latin typeface="Calibri"/>
                <a:cs typeface="Calibri"/>
              </a:rPr>
              <a:t>ANY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SSID”</a:t>
            </a:r>
            <a:endParaRPr sz="1800">
              <a:latin typeface="Calibri"/>
              <a:cs typeface="Calibri"/>
            </a:endParaRPr>
          </a:p>
          <a:p>
            <a:pPr marL="186690" indent="-174625">
              <a:lnSpc>
                <a:spcPct val="100000"/>
              </a:lnSpc>
              <a:spcBef>
                <a:spcPts val="360"/>
              </a:spcBef>
              <a:buSzPct val="94444"/>
              <a:buAutoNum type="arabicPeriod" startAt="3"/>
              <a:tabLst>
                <a:tab pos="187325" algn="l"/>
              </a:tabLst>
            </a:pPr>
            <a:r>
              <a:rPr dirty="0" sz="1800" spc="-10">
                <a:latin typeface="Calibri"/>
                <a:cs typeface="Calibri"/>
              </a:rPr>
              <a:t>Configurarea filtrării </a:t>
            </a:r>
            <a:r>
              <a:rPr dirty="0" sz="1800" spc="-5">
                <a:latin typeface="Calibri"/>
                <a:cs typeface="Calibri"/>
              </a:rPr>
              <a:t>adreselor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MAC</a:t>
            </a:r>
            <a:endParaRPr sz="1800">
              <a:latin typeface="Calibri"/>
              <a:cs typeface="Calibri"/>
            </a:endParaRPr>
          </a:p>
          <a:p>
            <a:pPr marL="184785" marR="5080" indent="-172720">
              <a:lnSpc>
                <a:spcPct val="80000"/>
              </a:lnSpc>
              <a:spcBef>
                <a:spcPts val="805"/>
              </a:spcBef>
              <a:buSzPct val="94444"/>
              <a:buAutoNum type="arabicPeriod" startAt="3"/>
              <a:tabLst>
                <a:tab pos="187960" algn="l"/>
              </a:tabLst>
            </a:pPr>
            <a:r>
              <a:rPr dirty="0" sz="1800" spc="-10">
                <a:latin typeface="Calibri"/>
                <a:cs typeface="Calibri"/>
              </a:rPr>
              <a:t>Activarea criptăii </a:t>
            </a:r>
            <a:r>
              <a:rPr dirty="0" sz="1800" spc="-5">
                <a:latin typeface="Calibri"/>
                <a:cs typeface="Calibri"/>
              </a:rPr>
              <a:t>WEP </a:t>
            </a:r>
            <a:r>
              <a:rPr dirty="0" sz="1800" spc="-10">
                <a:latin typeface="Calibri"/>
                <a:cs typeface="Calibri"/>
              </a:rPr>
              <a:t>folosind </a:t>
            </a:r>
            <a:r>
              <a:rPr dirty="0" sz="1800" spc="-5">
                <a:latin typeface="Calibri"/>
                <a:cs typeface="Calibri"/>
              </a:rPr>
              <a:t>chei de 104(128)biţi şi </a:t>
            </a:r>
            <a:r>
              <a:rPr dirty="0" sz="1800" spc="-10">
                <a:latin typeface="Calibri"/>
                <a:cs typeface="Calibri"/>
              </a:rPr>
              <a:t>schimbarea </a:t>
            </a:r>
            <a:r>
              <a:rPr dirty="0" sz="1800" spc="-5">
                <a:latin typeface="Calibri"/>
                <a:cs typeface="Calibri"/>
              </a:rPr>
              <a:t>deasă </a:t>
            </a:r>
            <a:r>
              <a:rPr dirty="0" sz="1800">
                <a:latin typeface="Calibri"/>
                <a:cs typeface="Calibri"/>
              </a:rPr>
              <a:t>a  </a:t>
            </a:r>
            <a:r>
              <a:rPr dirty="0" sz="1800" spc="-5">
                <a:latin typeface="Calibri"/>
                <a:cs typeface="Calibri"/>
              </a:rPr>
              <a:t>cheilor</a:t>
            </a:r>
            <a:endParaRPr sz="1800">
              <a:latin typeface="Calibri"/>
              <a:cs typeface="Calibri"/>
            </a:endParaRPr>
          </a:p>
          <a:p>
            <a:pPr marL="186690" indent="-174625">
              <a:lnSpc>
                <a:spcPts val="1945"/>
              </a:lnSpc>
              <a:spcBef>
                <a:spcPts val="370"/>
              </a:spcBef>
              <a:buSzPct val="94444"/>
              <a:buAutoNum type="arabicPeriod" startAt="3"/>
              <a:tabLst>
                <a:tab pos="187325" algn="l"/>
              </a:tabLst>
            </a:pPr>
            <a:r>
              <a:rPr dirty="0" sz="1800" spc="-10">
                <a:latin typeface="Calibri"/>
                <a:cs typeface="Calibri"/>
              </a:rPr>
              <a:t>Utilizarea autentificării Open-System </a:t>
            </a:r>
            <a:r>
              <a:rPr dirty="0" sz="1800" spc="-5">
                <a:latin typeface="Calibri"/>
                <a:cs typeface="Calibri"/>
              </a:rPr>
              <a:t>şi </a:t>
            </a:r>
            <a:r>
              <a:rPr dirty="0" sz="1800" spc="-10">
                <a:latin typeface="Calibri"/>
                <a:cs typeface="Calibri"/>
              </a:rPr>
              <a:t>inserarea monitoarelore</a:t>
            </a:r>
            <a:r>
              <a:rPr dirty="0" sz="1800" spc="114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Ethernet</a:t>
            </a:r>
            <a:endParaRPr sz="1800">
              <a:latin typeface="Calibri"/>
              <a:cs typeface="Calibri"/>
            </a:endParaRPr>
          </a:p>
          <a:p>
            <a:pPr marL="184785">
              <a:lnSpc>
                <a:spcPts val="1945"/>
              </a:lnSpc>
            </a:pPr>
            <a:r>
              <a:rPr dirty="0" sz="1800" spc="-10">
                <a:latin typeface="Calibri"/>
                <a:cs typeface="Calibri"/>
              </a:rPr>
              <a:t>Monitors/ Wireless </a:t>
            </a:r>
            <a:r>
              <a:rPr dirty="0" sz="1800" spc="-15">
                <a:latin typeface="Calibri"/>
                <a:cs typeface="Calibri"/>
              </a:rPr>
              <a:t>Sniffers care </a:t>
            </a:r>
            <a:r>
              <a:rPr dirty="0" sz="1800" spc="-5">
                <a:latin typeface="Calibri"/>
                <a:cs typeface="Calibri"/>
              </a:rPr>
              <a:t>să </a:t>
            </a:r>
            <a:r>
              <a:rPr dirty="0" sz="1800" spc="-15">
                <a:latin typeface="Calibri"/>
                <a:cs typeface="Calibri"/>
              </a:rPr>
              <a:t>monitorizeze</a:t>
            </a:r>
            <a:r>
              <a:rPr dirty="0" sz="1800" spc="9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WLAN-urile</a:t>
            </a:r>
            <a:endParaRPr sz="1800">
              <a:latin typeface="Calibri"/>
              <a:cs typeface="Calibri"/>
            </a:endParaRPr>
          </a:p>
          <a:p>
            <a:pPr marL="186690" indent="-174625">
              <a:lnSpc>
                <a:spcPct val="100000"/>
              </a:lnSpc>
              <a:spcBef>
                <a:spcPts val="365"/>
              </a:spcBef>
              <a:buSzPct val="94444"/>
              <a:buAutoNum type="arabicPeriod" startAt="8"/>
              <a:tabLst>
                <a:tab pos="187325" algn="l"/>
              </a:tabLst>
            </a:pPr>
            <a:r>
              <a:rPr dirty="0" sz="1800" spc="-15">
                <a:latin typeface="Calibri"/>
                <a:cs typeface="Calibri"/>
              </a:rPr>
              <a:t>Realizarea </a:t>
            </a:r>
            <a:r>
              <a:rPr dirty="0" sz="1800" spc="-5">
                <a:latin typeface="Calibri"/>
                <a:cs typeface="Calibri"/>
              </a:rPr>
              <a:t>de </a:t>
            </a:r>
            <a:r>
              <a:rPr dirty="0" sz="1800" spc="-10">
                <a:latin typeface="Calibri"/>
                <a:cs typeface="Calibri"/>
              </a:rPr>
              <a:t>cursuri </a:t>
            </a:r>
            <a:r>
              <a:rPr dirty="0" sz="1800" spc="-5">
                <a:latin typeface="Calibri"/>
                <a:cs typeface="Calibri"/>
              </a:rPr>
              <a:t>de </a:t>
            </a:r>
            <a:r>
              <a:rPr dirty="0" sz="1800" spc="-15">
                <a:latin typeface="Calibri"/>
                <a:cs typeface="Calibri"/>
              </a:rPr>
              <a:t>securitate </a:t>
            </a:r>
            <a:r>
              <a:rPr dirty="0" sz="1800">
                <a:latin typeface="Calibri"/>
                <a:cs typeface="Calibri"/>
              </a:rPr>
              <a:t>cu</a:t>
            </a:r>
            <a:r>
              <a:rPr dirty="0" sz="1800" spc="114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salariaţii</a:t>
            </a:r>
            <a:endParaRPr sz="1800">
              <a:latin typeface="Calibri"/>
              <a:cs typeface="Calibri"/>
            </a:endParaRPr>
          </a:p>
          <a:p>
            <a:pPr marL="186690" indent="-174625">
              <a:lnSpc>
                <a:spcPct val="100000"/>
              </a:lnSpc>
              <a:spcBef>
                <a:spcPts val="370"/>
              </a:spcBef>
              <a:buSzPct val="94444"/>
              <a:buAutoNum type="arabicPeriod" startAt="8"/>
              <a:tabLst>
                <a:tab pos="187325" algn="l"/>
              </a:tabLst>
            </a:pPr>
            <a:r>
              <a:rPr dirty="0" sz="1800" spc="-10">
                <a:latin typeface="Calibri"/>
                <a:cs typeface="Calibri"/>
              </a:rPr>
              <a:t>Instalarea </a:t>
            </a:r>
            <a:r>
              <a:rPr dirty="0" sz="1800" spc="-5">
                <a:latin typeface="Calibri"/>
                <a:cs typeface="Calibri"/>
              </a:rPr>
              <a:t>de </a:t>
            </a:r>
            <a:r>
              <a:rPr dirty="0" sz="1800" spc="-10">
                <a:latin typeface="Calibri"/>
                <a:cs typeface="Calibri"/>
              </a:rPr>
              <a:t>protecţii: </a:t>
            </a:r>
            <a:r>
              <a:rPr dirty="0" sz="1800" spc="-15">
                <a:latin typeface="Calibri"/>
                <a:cs typeface="Calibri"/>
              </a:rPr>
              <a:t>firewall, detectare </a:t>
            </a:r>
            <a:r>
              <a:rPr dirty="0" sz="1800" spc="-5">
                <a:latin typeface="Calibri"/>
                <a:cs typeface="Calibri"/>
              </a:rPr>
              <a:t>de intruşi,</a:t>
            </a:r>
            <a:r>
              <a:rPr dirty="0" sz="1800" spc="15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etc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1149"/>
            <a:ext cx="3808729" cy="5289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Tipuri </a:t>
            </a:r>
            <a:r>
              <a:rPr dirty="0"/>
              <a:t>de </a:t>
            </a:r>
            <a:r>
              <a:rPr dirty="0" spc="-15"/>
              <a:t>reţele </a:t>
            </a:r>
            <a:r>
              <a:rPr dirty="0" spc="-5"/>
              <a:t>fără</a:t>
            </a:r>
            <a:r>
              <a:rPr dirty="0" spc="-75"/>
              <a:t> </a:t>
            </a:r>
            <a:r>
              <a:rPr dirty="0"/>
              <a:t>fir</a:t>
            </a:r>
          </a:p>
        </p:txBody>
      </p:sp>
      <p:sp>
        <p:nvSpPr>
          <p:cNvPr id="3" name="object 3"/>
          <p:cNvSpPr/>
          <p:nvPr/>
        </p:nvSpPr>
        <p:spPr>
          <a:xfrm>
            <a:off x="1565093" y="2233987"/>
            <a:ext cx="6157908" cy="43367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8042" y="711149"/>
            <a:ext cx="3852545" cy="5289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Rolul </a:t>
            </a:r>
            <a:r>
              <a:rPr dirty="0" spc="-5"/>
              <a:t>rețelelor</a:t>
            </a:r>
            <a:r>
              <a:rPr dirty="0" spc="-60"/>
              <a:t> </a:t>
            </a:r>
            <a:r>
              <a:rPr dirty="0" spc="-10"/>
              <a:t>wireless</a:t>
            </a:r>
          </a:p>
        </p:txBody>
      </p:sp>
      <p:sp>
        <p:nvSpPr>
          <p:cNvPr id="3" name="object 3"/>
          <p:cNvSpPr/>
          <p:nvPr/>
        </p:nvSpPr>
        <p:spPr>
          <a:xfrm>
            <a:off x="2415653" y="2154173"/>
            <a:ext cx="4713026" cy="38850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030" y="711149"/>
            <a:ext cx="3853815" cy="5289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Rolul </a:t>
            </a:r>
            <a:r>
              <a:rPr dirty="0" spc="-5"/>
              <a:t>rețelelor</a:t>
            </a:r>
            <a:r>
              <a:rPr dirty="0" spc="-50"/>
              <a:t> </a:t>
            </a:r>
            <a:r>
              <a:rPr dirty="0" spc="-10"/>
              <a:t>wireless</a:t>
            </a:r>
          </a:p>
        </p:txBody>
      </p:sp>
      <p:sp>
        <p:nvSpPr>
          <p:cNvPr id="3" name="object 3"/>
          <p:cNvSpPr/>
          <p:nvPr/>
        </p:nvSpPr>
        <p:spPr>
          <a:xfrm>
            <a:off x="1824101" y="2709926"/>
            <a:ext cx="5457825" cy="2619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030" y="711149"/>
            <a:ext cx="3853815" cy="5289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Rolul </a:t>
            </a:r>
            <a:r>
              <a:rPr dirty="0" spc="-5"/>
              <a:t>rețelelor</a:t>
            </a:r>
            <a:r>
              <a:rPr dirty="0" spc="-50"/>
              <a:t> </a:t>
            </a:r>
            <a:r>
              <a:rPr dirty="0" spc="-10"/>
              <a:t>wireless</a:t>
            </a:r>
          </a:p>
        </p:txBody>
      </p:sp>
      <p:sp>
        <p:nvSpPr>
          <p:cNvPr id="3" name="object 3"/>
          <p:cNvSpPr/>
          <p:nvPr/>
        </p:nvSpPr>
        <p:spPr>
          <a:xfrm>
            <a:off x="2424499" y="2078644"/>
            <a:ext cx="4992021" cy="42312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030" y="711149"/>
            <a:ext cx="3853815" cy="5289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Rolul </a:t>
            </a:r>
            <a:r>
              <a:rPr dirty="0" spc="-5"/>
              <a:t>rețelelor</a:t>
            </a:r>
            <a:r>
              <a:rPr dirty="0" spc="-50"/>
              <a:t> </a:t>
            </a:r>
            <a:r>
              <a:rPr dirty="0" spc="-10"/>
              <a:t>wireless</a:t>
            </a:r>
          </a:p>
        </p:txBody>
      </p:sp>
      <p:sp>
        <p:nvSpPr>
          <p:cNvPr id="3" name="object 3"/>
          <p:cNvSpPr/>
          <p:nvPr/>
        </p:nvSpPr>
        <p:spPr>
          <a:xfrm>
            <a:off x="1451667" y="2482502"/>
            <a:ext cx="7010716" cy="34028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030" y="711149"/>
            <a:ext cx="3853815" cy="5289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Rolul </a:t>
            </a:r>
            <a:r>
              <a:rPr dirty="0" spc="-5"/>
              <a:t>rețelelor</a:t>
            </a:r>
            <a:r>
              <a:rPr dirty="0" spc="-50"/>
              <a:t> </a:t>
            </a:r>
            <a:r>
              <a:rPr dirty="0" spc="-10"/>
              <a:t>wireless</a:t>
            </a:r>
          </a:p>
        </p:txBody>
      </p:sp>
      <p:sp>
        <p:nvSpPr>
          <p:cNvPr id="3" name="object 3"/>
          <p:cNvSpPr/>
          <p:nvPr/>
        </p:nvSpPr>
        <p:spPr>
          <a:xfrm>
            <a:off x="2086453" y="1981200"/>
            <a:ext cx="5712137" cy="40060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030" y="711149"/>
            <a:ext cx="3853815" cy="5289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Rolul </a:t>
            </a:r>
            <a:r>
              <a:rPr dirty="0" spc="-5"/>
              <a:t>rețelelor</a:t>
            </a:r>
            <a:r>
              <a:rPr dirty="0" spc="-50"/>
              <a:t> </a:t>
            </a:r>
            <a:r>
              <a:rPr dirty="0" spc="-10"/>
              <a:t>wireless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1951981"/>
            <a:ext cx="6319520" cy="1565275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565"/>
              </a:spcBef>
              <a:buChar char="•"/>
              <a:tabLst>
                <a:tab pos="185420" algn="l"/>
              </a:tabLst>
            </a:pPr>
            <a:r>
              <a:rPr dirty="0" sz="2100">
                <a:latin typeface="Arial"/>
                <a:cs typeface="Arial"/>
              </a:rPr>
              <a:t>În </a:t>
            </a:r>
            <a:r>
              <a:rPr dirty="0" sz="2100" spc="-5">
                <a:latin typeface="Arial"/>
                <a:cs typeface="Arial"/>
              </a:rPr>
              <a:t>concluzie, </a:t>
            </a:r>
            <a:r>
              <a:rPr dirty="0" sz="2100">
                <a:latin typeface="Arial"/>
                <a:cs typeface="Arial"/>
              </a:rPr>
              <a:t>reţelele fără</a:t>
            </a:r>
            <a:r>
              <a:rPr dirty="0" sz="2100" spc="-40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fir:</a:t>
            </a:r>
            <a:endParaRPr sz="21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47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100" spc="-5">
                <a:latin typeface="Calibri"/>
                <a:cs typeface="Calibri"/>
              </a:rPr>
              <a:t>Deschid noi </a:t>
            </a:r>
            <a:r>
              <a:rPr dirty="0" sz="2100" spc="-10">
                <a:latin typeface="Calibri"/>
                <a:cs typeface="Calibri"/>
              </a:rPr>
              <a:t>perspective </a:t>
            </a:r>
            <a:r>
              <a:rPr dirty="0" sz="2100">
                <a:latin typeface="Calibri"/>
                <a:cs typeface="Calibri"/>
              </a:rPr>
              <a:t>în </a:t>
            </a:r>
            <a:r>
              <a:rPr dirty="0" sz="2100" spc="-5">
                <a:latin typeface="Calibri"/>
                <a:cs typeface="Calibri"/>
              </a:rPr>
              <a:t>comunicaţia de</a:t>
            </a:r>
            <a:r>
              <a:rPr dirty="0" sz="2100" spc="10">
                <a:latin typeface="Calibri"/>
                <a:cs typeface="Calibri"/>
              </a:rPr>
              <a:t> </a:t>
            </a:r>
            <a:r>
              <a:rPr dirty="0" sz="2100" spc="-15">
                <a:latin typeface="Calibri"/>
                <a:cs typeface="Calibri"/>
              </a:rPr>
              <a:t>date</a:t>
            </a:r>
            <a:endParaRPr sz="21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635"/>
              </a:spcBef>
              <a:buChar char="•"/>
              <a:tabLst>
                <a:tab pos="185420" algn="l"/>
              </a:tabLst>
            </a:pPr>
            <a:r>
              <a:rPr dirty="0" sz="2100" spc="-5">
                <a:latin typeface="Arial"/>
                <a:cs typeface="Arial"/>
              </a:rPr>
              <a:t>Nu </a:t>
            </a:r>
            <a:r>
              <a:rPr dirty="0" sz="2100">
                <a:latin typeface="Arial"/>
                <a:cs typeface="Arial"/>
              </a:rPr>
              <a:t>vin să înlocuiască reţelele cu</a:t>
            </a:r>
            <a:r>
              <a:rPr dirty="0" sz="2100" spc="-80">
                <a:latin typeface="Arial"/>
                <a:cs typeface="Arial"/>
              </a:rPr>
              <a:t> </a:t>
            </a:r>
            <a:r>
              <a:rPr dirty="0" sz="2100">
                <a:latin typeface="Arial"/>
                <a:cs typeface="Arial"/>
              </a:rPr>
              <a:t>fir</a:t>
            </a:r>
            <a:endParaRPr sz="21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46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100" spc="-25">
                <a:latin typeface="Calibri"/>
                <a:cs typeface="Calibri"/>
              </a:rPr>
              <a:t>Tendinţe: </a:t>
            </a:r>
            <a:r>
              <a:rPr dirty="0" sz="2100" spc="-10">
                <a:latin typeface="Calibri"/>
                <a:cs typeface="Calibri"/>
              </a:rPr>
              <a:t>wired </a:t>
            </a:r>
            <a:r>
              <a:rPr dirty="0" sz="2100" spc="-5">
                <a:latin typeface="Calibri"/>
                <a:cs typeface="Calibri"/>
              </a:rPr>
              <a:t>pe backbone/wireless </a:t>
            </a:r>
            <a:r>
              <a:rPr dirty="0" sz="2100">
                <a:latin typeface="Calibri"/>
                <a:cs typeface="Calibri"/>
              </a:rPr>
              <a:t>la </a:t>
            </a:r>
            <a:r>
              <a:rPr dirty="0" sz="2100" spc="-10">
                <a:latin typeface="Calibri"/>
                <a:cs typeface="Calibri"/>
              </a:rPr>
              <a:t>nivel</a:t>
            </a:r>
            <a:r>
              <a:rPr dirty="0" sz="2100" spc="125">
                <a:latin typeface="Calibri"/>
                <a:cs typeface="Calibri"/>
              </a:rPr>
              <a:t> </a:t>
            </a:r>
            <a:r>
              <a:rPr dirty="0" sz="2100" spc="-5">
                <a:latin typeface="Calibri"/>
                <a:cs typeface="Calibri"/>
              </a:rPr>
              <a:t>distribuţie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1149"/>
            <a:ext cx="3178810" cy="5289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Tipuri </a:t>
            </a:r>
            <a:r>
              <a:rPr dirty="0"/>
              <a:t>de</a:t>
            </a:r>
            <a:r>
              <a:rPr dirty="0" spc="-75"/>
              <a:t> </a:t>
            </a:r>
            <a:r>
              <a:rPr dirty="0" spc="-15"/>
              <a:t>utilizatori</a:t>
            </a:r>
          </a:p>
        </p:txBody>
      </p:sp>
      <p:sp>
        <p:nvSpPr>
          <p:cNvPr id="3" name="object 3"/>
          <p:cNvSpPr/>
          <p:nvPr/>
        </p:nvSpPr>
        <p:spPr>
          <a:xfrm>
            <a:off x="3205226" y="2500312"/>
            <a:ext cx="5343525" cy="3028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44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1149"/>
            <a:ext cx="4133215" cy="5289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Undele</a:t>
            </a:r>
            <a:r>
              <a:rPr dirty="0" spc="-75"/>
              <a:t> </a:t>
            </a:r>
            <a:r>
              <a:rPr dirty="0" spc="-10"/>
              <a:t>elecromagnetice</a:t>
            </a:r>
          </a:p>
        </p:txBody>
      </p:sp>
      <p:sp>
        <p:nvSpPr>
          <p:cNvPr id="3" name="object 3"/>
          <p:cNvSpPr/>
          <p:nvPr/>
        </p:nvSpPr>
        <p:spPr>
          <a:xfrm>
            <a:off x="1125045" y="2221734"/>
            <a:ext cx="7318318" cy="3448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44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1149"/>
            <a:ext cx="1934210" cy="5289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Preliminarii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40763"/>
            <a:ext cx="7632065" cy="3278504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196850" indent="-184785">
              <a:lnSpc>
                <a:spcPct val="100000"/>
              </a:lnSpc>
              <a:spcBef>
                <a:spcPts val="660"/>
              </a:spcBef>
              <a:buChar char="•"/>
              <a:tabLst>
                <a:tab pos="197485" algn="l"/>
              </a:tabLst>
            </a:pPr>
            <a:r>
              <a:rPr dirty="0" sz="2000" spc="-10">
                <a:latin typeface="Calibri"/>
                <a:cs typeface="Calibri"/>
              </a:rPr>
              <a:t>Dispozitive </a:t>
            </a:r>
            <a:r>
              <a:rPr dirty="0" sz="2000">
                <a:latin typeface="Calibri"/>
                <a:cs typeface="Calibri"/>
              </a:rPr>
              <a:t>mobile </a:t>
            </a:r>
            <a:r>
              <a:rPr dirty="0" sz="2000" spc="-10" i="1">
                <a:latin typeface="Calibri"/>
                <a:cs typeface="Calibri"/>
              </a:rPr>
              <a:t>vs.</a:t>
            </a:r>
            <a:r>
              <a:rPr dirty="0" sz="2000" i="1">
                <a:latin typeface="Calibri"/>
                <a:cs typeface="Calibri"/>
              </a:rPr>
              <a:t> </a:t>
            </a:r>
            <a:r>
              <a:rPr dirty="0" sz="2000" spc="-5" i="1">
                <a:latin typeface="Calibri"/>
                <a:cs typeface="Calibri"/>
              </a:rPr>
              <a:t>wireless</a:t>
            </a:r>
            <a:endParaRPr sz="2000">
              <a:latin typeface="Calibri"/>
              <a:cs typeface="Calibri"/>
            </a:endParaRPr>
          </a:p>
          <a:p>
            <a:pPr marL="184785" marR="359410" indent="-172720">
              <a:lnSpc>
                <a:spcPts val="2160"/>
              </a:lnSpc>
              <a:spcBef>
                <a:spcPts val="840"/>
              </a:spcBef>
              <a:buChar char="–"/>
              <a:tabLst>
                <a:tab pos="197485" algn="l"/>
              </a:tabLst>
            </a:pPr>
            <a:r>
              <a:rPr dirty="0" sz="2000">
                <a:latin typeface="Calibri"/>
                <a:cs typeface="Calibri"/>
              </a:rPr>
              <a:t>Mobil: </a:t>
            </a:r>
            <a:r>
              <a:rPr dirty="0" sz="2000" spc="-5">
                <a:latin typeface="Calibri"/>
                <a:cs typeface="Calibri"/>
              </a:rPr>
              <a:t>nu </a:t>
            </a:r>
            <a:r>
              <a:rPr dirty="0" sz="2000" spc="-10">
                <a:latin typeface="Calibri"/>
                <a:cs typeface="Calibri"/>
              </a:rPr>
              <a:t>are </a:t>
            </a:r>
            <a:r>
              <a:rPr dirty="0" sz="2000">
                <a:latin typeface="Calibri"/>
                <a:cs typeface="Calibri"/>
              </a:rPr>
              <a:t>o </a:t>
            </a:r>
            <a:r>
              <a:rPr dirty="0" sz="2000" spc="-5">
                <a:latin typeface="Calibri"/>
                <a:cs typeface="Calibri"/>
              </a:rPr>
              <a:t>locatie </a:t>
            </a:r>
            <a:r>
              <a:rPr dirty="0" sz="2000" spc="-10">
                <a:latin typeface="Calibri"/>
                <a:cs typeface="Calibri"/>
              </a:rPr>
              <a:t>fixa, </a:t>
            </a:r>
            <a:r>
              <a:rPr dirty="0" sz="2000" spc="-5">
                <a:latin typeface="Calibri"/>
                <a:cs typeface="Calibri"/>
              </a:rPr>
              <a:t>comunicatiile </a:t>
            </a:r>
            <a:r>
              <a:rPr dirty="0" sz="2000" spc="-10">
                <a:latin typeface="Calibri"/>
                <a:cs typeface="Calibri"/>
              </a:rPr>
              <a:t>avind </a:t>
            </a:r>
            <a:r>
              <a:rPr dirty="0" sz="2000">
                <a:latin typeface="Calibri"/>
                <a:cs typeface="Calibri"/>
              </a:rPr>
              <a:t>loc </a:t>
            </a:r>
            <a:r>
              <a:rPr dirty="0" sz="2000" spc="-5">
                <a:latin typeface="Calibri"/>
                <a:cs typeface="Calibri"/>
              </a:rPr>
              <a:t>si </a:t>
            </a:r>
            <a:r>
              <a:rPr dirty="0" sz="2000">
                <a:latin typeface="Calibri"/>
                <a:cs typeface="Calibri"/>
              </a:rPr>
              <a:t>in </a:t>
            </a:r>
            <a:r>
              <a:rPr dirty="0" sz="2000" spc="-5">
                <a:latin typeface="Calibri"/>
                <a:cs typeface="Calibri"/>
              </a:rPr>
              <a:t>momentul </a:t>
            </a:r>
            <a:r>
              <a:rPr dirty="0" sz="2000">
                <a:latin typeface="Calibri"/>
                <a:cs typeface="Calibri"/>
              </a:rPr>
              <a:t>in  </a:t>
            </a:r>
            <a:r>
              <a:rPr dirty="0" sz="2000" spc="-10">
                <a:latin typeface="Calibri"/>
                <a:cs typeface="Calibri"/>
              </a:rPr>
              <a:t>care </a:t>
            </a:r>
            <a:r>
              <a:rPr dirty="0" sz="2000" spc="-5">
                <a:latin typeface="Calibri"/>
                <a:cs typeface="Calibri"/>
              </a:rPr>
              <a:t>dispozitivul se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misca</a:t>
            </a:r>
            <a:endParaRPr sz="2000">
              <a:latin typeface="Calibri"/>
              <a:cs typeface="Calibri"/>
            </a:endParaRPr>
          </a:p>
          <a:p>
            <a:pPr marL="196850" indent="-184785">
              <a:lnSpc>
                <a:spcPts val="2280"/>
              </a:lnSpc>
              <a:spcBef>
                <a:spcPts val="520"/>
              </a:spcBef>
              <a:buChar char="–"/>
              <a:tabLst>
                <a:tab pos="197485" algn="l"/>
              </a:tabLst>
            </a:pPr>
            <a:r>
              <a:rPr dirty="0" sz="2000">
                <a:latin typeface="Calibri"/>
                <a:cs typeface="Calibri"/>
              </a:rPr>
              <a:t>Nomad: </a:t>
            </a:r>
            <a:r>
              <a:rPr dirty="0" sz="2000" spc="-10">
                <a:latin typeface="Calibri"/>
                <a:cs typeface="Calibri"/>
              </a:rPr>
              <a:t>are </a:t>
            </a:r>
            <a:r>
              <a:rPr dirty="0" sz="2000" spc="-5">
                <a:latin typeface="Calibri"/>
                <a:cs typeface="Calibri"/>
              </a:rPr>
              <a:t>abilitati </a:t>
            </a:r>
            <a:r>
              <a:rPr dirty="0" sz="2000">
                <a:latin typeface="Calibri"/>
                <a:cs typeface="Calibri"/>
              </a:rPr>
              <a:t>de </a:t>
            </a:r>
            <a:r>
              <a:rPr dirty="0" sz="2000" spc="-10">
                <a:latin typeface="Calibri"/>
                <a:cs typeface="Calibri"/>
              </a:rPr>
              <a:t>miscare, </a:t>
            </a:r>
            <a:r>
              <a:rPr dirty="0" sz="2000">
                <a:latin typeface="Calibri"/>
                <a:cs typeface="Calibri"/>
              </a:rPr>
              <a:t>incepind sa </a:t>
            </a:r>
            <a:r>
              <a:rPr dirty="0" sz="2000" spc="-5">
                <a:latin typeface="Calibri"/>
                <a:cs typeface="Calibri"/>
              </a:rPr>
              <a:t>comunice </a:t>
            </a:r>
            <a:r>
              <a:rPr dirty="0" sz="2000">
                <a:latin typeface="Calibri"/>
                <a:cs typeface="Calibri"/>
              </a:rPr>
              <a:t>dupa ce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isi</a:t>
            </a:r>
            <a:endParaRPr sz="2000">
              <a:latin typeface="Calibri"/>
              <a:cs typeface="Calibri"/>
            </a:endParaRPr>
          </a:p>
          <a:p>
            <a:pPr marL="184785">
              <a:lnSpc>
                <a:spcPts val="2280"/>
              </a:lnSpc>
            </a:pPr>
            <a:r>
              <a:rPr dirty="0" sz="2000" spc="-15">
                <a:latin typeface="Calibri"/>
                <a:cs typeface="Calibri"/>
              </a:rPr>
              <a:t>stabileste </a:t>
            </a:r>
            <a:r>
              <a:rPr dirty="0" sz="2000">
                <a:latin typeface="Calibri"/>
                <a:cs typeface="Calibri"/>
              </a:rPr>
              <a:t>o </a:t>
            </a:r>
            <a:r>
              <a:rPr dirty="0" sz="2000" spc="-10">
                <a:latin typeface="Calibri"/>
                <a:cs typeface="Calibri"/>
              </a:rPr>
              <a:t>alta</a:t>
            </a:r>
            <a:r>
              <a:rPr dirty="0" sz="2000" spc="4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locatie</a:t>
            </a:r>
            <a:endParaRPr sz="2000">
              <a:latin typeface="Calibri"/>
              <a:cs typeface="Calibri"/>
            </a:endParaRPr>
          </a:p>
          <a:p>
            <a:pPr algn="just" marL="184785" marR="5080" indent="-172720">
              <a:lnSpc>
                <a:spcPts val="2160"/>
              </a:lnSpc>
              <a:spcBef>
                <a:spcPts val="835"/>
              </a:spcBef>
              <a:buChar char="–"/>
              <a:tabLst>
                <a:tab pos="197485" algn="l"/>
              </a:tabLst>
            </a:pPr>
            <a:r>
              <a:rPr dirty="0" sz="2000" spc="-5">
                <a:latin typeface="Calibri"/>
                <a:cs typeface="Calibri"/>
              </a:rPr>
              <a:t>Comunicatii </a:t>
            </a:r>
            <a:r>
              <a:rPr dirty="0" sz="2000">
                <a:latin typeface="Calibri"/>
                <a:cs typeface="Calibri"/>
              </a:rPr>
              <a:t>mobile: </a:t>
            </a:r>
            <a:r>
              <a:rPr dirty="0" sz="2000" spc="-10">
                <a:latin typeface="Calibri"/>
                <a:cs typeface="Calibri"/>
              </a:rPr>
              <a:t>abilitatea </a:t>
            </a:r>
            <a:r>
              <a:rPr dirty="0" sz="2000">
                <a:latin typeface="Calibri"/>
                <a:cs typeface="Calibri"/>
              </a:rPr>
              <a:t>unui </a:t>
            </a:r>
            <a:r>
              <a:rPr dirty="0" sz="2000" spc="-5">
                <a:latin typeface="Calibri"/>
                <a:cs typeface="Calibri"/>
              </a:rPr>
              <a:t>dispozitiv de </a:t>
            </a:r>
            <a:r>
              <a:rPr dirty="0" sz="2000">
                <a:latin typeface="Calibri"/>
                <a:cs typeface="Calibri"/>
              </a:rPr>
              <a:t>a </a:t>
            </a:r>
            <a:r>
              <a:rPr dirty="0" sz="2000" spc="-5">
                <a:latin typeface="Calibri"/>
                <a:cs typeface="Calibri"/>
              </a:rPr>
              <a:t>comunica via </a:t>
            </a:r>
            <a:r>
              <a:rPr dirty="0" sz="2000">
                <a:latin typeface="Calibri"/>
                <a:cs typeface="Calibri"/>
              </a:rPr>
              <a:t>una </a:t>
            </a:r>
            <a:r>
              <a:rPr dirty="0" sz="2000" spc="-5">
                <a:latin typeface="Calibri"/>
                <a:cs typeface="Calibri"/>
              </a:rPr>
              <a:t>sau  </a:t>
            </a:r>
            <a:r>
              <a:rPr dirty="0" sz="2000">
                <a:latin typeface="Calibri"/>
                <a:cs typeface="Calibri"/>
              </a:rPr>
              <a:t>mai </a:t>
            </a:r>
            <a:r>
              <a:rPr dirty="0" sz="2000" spc="-10">
                <a:latin typeface="Calibri"/>
                <a:cs typeface="Calibri"/>
              </a:rPr>
              <a:t>multe legaturi </a:t>
            </a:r>
            <a:r>
              <a:rPr dirty="0" sz="2000" spc="-5">
                <a:latin typeface="Calibri"/>
                <a:cs typeface="Calibri"/>
              </a:rPr>
              <a:t>de </a:t>
            </a:r>
            <a:r>
              <a:rPr dirty="0" sz="2000">
                <a:latin typeface="Calibri"/>
                <a:cs typeface="Calibri"/>
              </a:rPr>
              <a:t>acces(</a:t>
            </a:r>
            <a:r>
              <a:rPr dirty="0" sz="2000" i="1">
                <a:latin typeface="Calibri"/>
                <a:cs typeface="Calibri"/>
              </a:rPr>
              <a:t>i.e., </a:t>
            </a:r>
            <a:r>
              <a:rPr dirty="0" sz="2000" spc="-5" i="1">
                <a:latin typeface="Calibri"/>
                <a:cs typeface="Calibri"/>
              </a:rPr>
              <a:t>Ethernet, </a:t>
            </a:r>
            <a:r>
              <a:rPr dirty="0" sz="2000" i="1">
                <a:latin typeface="Calibri"/>
                <a:cs typeface="Calibri"/>
              </a:rPr>
              <a:t>802.11 </a:t>
            </a:r>
            <a:r>
              <a:rPr dirty="0" sz="2000" spc="-10" i="1">
                <a:latin typeface="Calibri"/>
                <a:cs typeface="Calibri"/>
              </a:rPr>
              <a:t>etc.) cu alte </a:t>
            </a:r>
            <a:r>
              <a:rPr dirty="0" sz="2000" spc="-5" i="1">
                <a:latin typeface="Calibri"/>
                <a:cs typeface="Calibri"/>
              </a:rPr>
              <a:t>dispozitive  </a:t>
            </a:r>
            <a:r>
              <a:rPr dirty="0" sz="2000" spc="-10" i="1">
                <a:latin typeface="Calibri"/>
                <a:cs typeface="Calibri"/>
              </a:rPr>
              <a:t>aflate </a:t>
            </a:r>
            <a:r>
              <a:rPr dirty="0" sz="2000" i="1">
                <a:latin typeface="Calibri"/>
                <a:cs typeface="Calibri"/>
              </a:rPr>
              <a:t>in </a:t>
            </a:r>
            <a:r>
              <a:rPr dirty="0" sz="2000" spc="-10" i="1">
                <a:latin typeface="Calibri"/>
                <a:cs typeface="Calibri"/>
              </a:rPr>
              <a:t>alte</a:t>
            </a:r>
            <a:r>
              <a:rPr dirty="0" sz="2000" spc="-15" i="1">
                <a:latin typeface="Calibri"/>
                <a:cs typeface="Calibri"/>
              </a:rPr>
              <a:t> </a:t>
            </a:r>
            <a:r>
              <a:rPr dirty="0" sz="2000" spc="-5" i="1">
                <a:latin typeface="Calibri"/>
                <a:cs typeface="Calibri"/>
              </a:rPr>
              <a:t>locatii</a:t>
            </a:r>
            <a:endParaRPr sz="2000">
              <a:latin typeface="Calibri"/>
              <a:cs typeface="Calibri"/>
            </a:endParaRPr>
          </a:p>
          <a:p>
            <a:pPr algn="just" marL="184785" marR="740410" indent="-172720">
              <a:lnSpc>
                <a:spcPts val="2160"/>
              </a:lnSpc>
              <a:spcBef>
                <a:spcPts val="810"/>
              </a:spcBef>
              <a:buFont typeface="Calibri"/>
              <a:buChar char="•"/>
              <a:tabLst>
                <a:tab pos="197485" algn="l"/>
              </a:tabLst>
            </a:pPr>
            <a:r>
              <a:rPr dirty="0" sz="2000" spc="-5" i="1">
                <a:latin typeface="Calibri"/>
                <a:cs typeface="Calibri"/>
              </a:rPr>
              <a:t>Wireless </a:t>
            </a:r>
            <a:r>
              <a:rPr dirty="0" sz="2000" i="1">
                <a:latin typeface="Calibri"/>
                <a:cs typeface="Calibri"/>
              </a:rPr>
              <a:t>– </a:t>
            </a:r>
            <a:r>
              <a:rPr dirty="0" sz="2000" spc="-5" i="1">
                <a:latin typeface="Calibri"/>
                <a:cs typeface="Calibri"/>
              </a:rPr>
              <a:t>se refera </a:t>
            </a:r>
            <a:r>
              <a:rPr dirty="0" sz="2000" i="1">
                <a:latin typeface="Calibri"/>
                <a:cs typeface="Calibri"/>
              </a:rPr>
              <a:t>la transmisia </a:t>
            </a:r>
            <a:r>
              <a:rPr dirty="0" sz="2000" spc="-5" i="1">
                <a:latin typeface="Calibri"/>
                <a:cs typeface="Calibri"/>
              </a:rPr>
              <a:t>de </a:t>
            </a:r>
            <a:r>
              <a:rPr dirty="0" sz="2000" spc="-10" i="1">
                <a:latin typeface="Calibri"/>
                <a:cs typeface="Calibri"/>
              </a:rPr>
              <a:t>voce </a:t>
            </a:r>
            <a:r>
              <a:rPr dirty="0" sz="2000" spc="-5" i="1">
                <a:latin typeface="Calibri"/>
                <a:cs typeface="Calibri"/>
              </a:rPr>
              <a:t>si </a:t>
            </a:r>
            <a:r>
              <a:rPr dirty="0" sz="2000" spc="-10" i="1">
                <a:latin typeface="Calibri"/>
                <a:cs typeface="Calibri"/>
              </a:rPr>
              <a:t>date </a:t>
            </a:r>
            <a:r>
              <a:rPr dirty="0" sz="2000" spc="-5">
                <a:latin typeface="Calibri"/>
                <a:cs typeface="Calibri"/>
              </a:rPr>
              <a:t>prin intermediul  undelor </a:t>
            </a:r>
            <a:r>
              <a:rPr dirty="0" sz="2000" spc="-10">
                <a:latin typeface="Calibri"/>
                <a:cs typeface="Calibri"/>
              </a:rPr>
              <a:t>radio spre alte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locatii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57809"/>
            <a:ext cx="6785609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Undele </a:t>
            </a:r>
            <a:r>
              <a:rPr dirty="0" sz="2800" spc="-10"/>
              <a:t>electromagnetice-Spectrul </a:t>
            </a:r>
            <a:r>
              <a:rPr dirty="0" sz="2800" spc="-5"/>
              <a:t>de</a:t>
            </a:r>
            <a:r>
              <a:rPr dirty="0" sz="2800" spc="50"/>
              <a:t> </a:t>
            </a:r>
            <a:r>
              <a:rPr dirty="0" sz="2800" spc="-15"/>
              <a:t>frecvenţe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779352" y="2316186"/>
            <a:ext cx="6498847" cy="24283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44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21232"/>
            <a:ext cx="414909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Undele</a:t>
            </a:r>
            <a:r>
              <a:rPr dirty="0" sz="3200" spc="-10"/>
              <a:t> electromagnetice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049241" y="2461520"/>
            <a:ext cx="7324376" cy="36996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44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44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21232"/>
            <a:ext cx="414909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Undele</a:t>
            </a:r>
            <a:r>
              <a:rPr dirty="0" sz="3200" spc="-10"/>
              <a:t> electromagnetice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88340" y="1951981"/>
            <a:ext cx="6447155" cy="1565275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565"/>
              </a:spcBef>
              <a:buChar char="•"/>
              <a:tabLst>
                <a:tab pos="185420" algn="l"/>
              </a:tabLst>
            </a:pPr>
            <a:r>
              <a:rPr dirty="0" sz="2100">
                <a:latin typeface="Arial"/>
                <a:cs typeface="Arial"/>
              </a:rPr>
              <a:t>Absorbţia în </a:t>
            </a:r>
            <a:r>
              <a:rPr dirty="0" sz="2100" spc="-5">
                <a:latin typeface="Arial"/>
                <a:cs typeface="Arial"/>
              </a:rPr>
              <a:t>atmosferă </a:t>
            </a:r>
            <a:r>
              <a:rPr dirty="0" sz="2100">
                <a:latin typeface="Arial"/>
                <a:cs typeface="Arial"/>
              </a:rPr>
              <a:t>creşte cu </a:t>
            </a:r>
            <a:r>
              <a:rPr dirty="0" sz="2100" spc="-5">
                <a:latin typeface="Arial"/>
                <a:cs typeface="Arial"/>
              </a:rPr>
              <a:t>creşterea</a:t>
            </a:r>
            <a:r>
              <a:rPr dirty="0" sz="2100" spc="-95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frecvenţei</a:t>
            </a:r>
            <a:endParaRPr sz="21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47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100" spc="-10">
                <a:latin typeface="Calibri"/>
                <a:cs typeface="Calibri"/>
              </a:rPr>
              <a:t>Capacitatea </a:t>
            </a:r>
            <a:r>
              <a:rPr dirty="0" sz="2100" spc="-5">
                <a:latin typeface="Calibri"/>
                <a:cs typeface="Calibri"/>
              </a:rPr>
              <a:t>de </a:t>
            </a:r>
            <a:r>
              <a:rPr dirty="0" sz="2100" spc="-15">
                <a:latin typeface="Calibri"/>
                <a:cs typeface="Calibri"/>
              </a:rPr>
              <a:t>penetrare </a:t>
            </a:r>
            <a:r>
              <a:rPr dirty="0" sz="2100" spc="-5">
                <a:latin typeface="Calibri"/>
                <a:cs typeface="Calibri"/>
              </a:rPr>
              <a:t>scade </a:t>
            </a:r>
            <a:r>
              <a:rPr dirty="0" sz="2100">
                <a:latin typeface="Calibri"/>
                <a:cs typeface="Calibri"/>
              </a:rPr>
              <a:t>cu </a:t>
            </a:r>
            <a:r>
              <a:rPr dirty="0" sz="2100" spc="-15">
                <a:latin typeface="Calibri"/>
                <a:cs typeface="Calibri"/>
              </a:rPr>
              <a:t>creşterea</a:t>
            </a:r>
            <a:r>
              <a:rPr dirty="0" sz="2100" spc="1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frecvenţei</a:t>
            </a:r>
            <a:endParaRPr sz="21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100">
                <a:latin typeface="Calibri"/>
                <a:cs typeface="Calibri"/>
              </a:rPr>
              <a:t>Undele </a:t>
            </a:r>
            <a:r>
              <a:rPr dirty="0" sz="2100" spc="-5">
                <a:latin typeface="Calibri"/>
                <a:cs typeface="Calibri"/>
              </a:rPr>
              <a:t>înalte </a:t>
            </a:r>
            <a:r>
              <a:rPr dirty="0" sz="2100" spc="-10">
                <a:latin typeface="Calibri"/>
                <a:cs typeface="Calibri"/>
              </a:rPr>
              <a:t>sunt </a:t>
            </a:r>
            <a:r>
              <a:rPr dirty="0" sz="2100">
                <a:latin typeface="Calibri"/>
                <a:cs typeface="Calibri"/>
              </a:rPr>
              <a:t>mai</a:t>
            </a:r>
            <a:r>
              <a:rPr dirty="0" sz="2100" spc="5">
                <a:latin typeface="Calibri"/>
                <a:cs typeface="Calibri"/>
              </a:rPr>
              <a:t> </a:t>
            </a:r>
            <a:r>
              <a:rPr dirty="0" sz="2100" spc="-15">
                <a:latin typeface="Calibri"/>
                <a:cs typeface="Calibri"/>
              </a:rPr>
              <a:t>costisitoare</a:t>
            </a:r>
            <a:endParaRPr sz="21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100">
                <a:latin typeface="Calibri"/>
                <a:cs typeface="Calibri"/>
              </a:rPr>
              <a:t>Undele </a:t>
            </a:r>
            <a:r>
              <a:rPr dirty="0" sz="2100" spc="-5">
                <a:latin typeface="Calibri"/>
                <a:cs typeface="Calibri"/>
              </a:rPr>
              <a:t>înalte </a:t>
            </a:r>
            <a:r>
              <a:rPr dirty="0" sz="2100" spc="-10">
                <a:latin typeface="Calibri"/>
                <a:cs typeface="Calibri"/>
              </a:rPr>
              <a:t>sunt </a:t>
            </a:r>
            <a:r>
              <a:rPr dirty="0" sz="2100">
                <a:latin typeface="Calibri"/>
                <a:cs typeface="Calibri"/>
              </a:rPr>
              <a:t>mai </a:t>
            </a:r>
            <a:r>
              <a:rPr dirty="0" sz="2100" spc="-10">
                <a:latin typeface="Calibri"/>
                <a:cs typeface="Calibri"/>
              </a:rPr>
              <a:t>nocive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21232"/>
            <a:ext cx="414909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Undele</a:t>
            </a:r>
            <a:r>
              <a:rPr dirty="0" sz="3200" spc="-10"/>
              <a:t> electromagnetice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232324" y="2533939"/>
            <a:ext cx="6793718" cy="386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44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21232"/>
            <a:ext cx="414909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Undele</a:t>
            </a:r>
            <a:r>
              <a:rPr dirty="0" sz="3200" spc="-10"/>
              <a:t> electromagnetice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542620" y="2351680"/>
            <a:ext cx="6367283" cy="31557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44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21232"/>
            <a:ext cx="414909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Undele</a:t>
            </a:r>
            <a:r>
              <a:rPr dirty="0" sz="3200" spc="-10"/>
              <a:t> electromagnetice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914250" y="2090345"/>
            <a:ext cx="7591492" cy="39292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44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21232"/>
            <a:ext cx="414909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Undele</a:t>
            </a:r>
            <a:r>
              <a:rPr dirty="0" sz="3200" spc="-10"/>
              <a:t> electromagnetice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867938" y="2397365"/>
            <a:ext cx="6112933" cy="2954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44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44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21232"/>
            <a:ext cx="414909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Undele</a:t>
            </a:r>
            <a:r>
              <a:rPr dirty="0" sz="3200" spc="-10"/>
              <a:t> electromagnetice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07542" y="1731010"/>
            <a:ext cx="7726680" cy="2750185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dirty="0" sz="2100" spc="-10">
                <a:latin typeface="Calibri"/>
                <a:cs typeface="Calibri"/>
              </a:rPr>
              <a:t>Reţelele wireless </a:t>
            </a:r>
            <a:r>
              <a:rPr dirty="0" sz="2100" spc="-15">
                <a:latin typeface="Calibri"/>
                <a:cs typeface="Calibri"/>
              </a:rPr>
              <a:t>folosesc</a:t>
            </a:r>
            <a:r>
              <a:rPr dirty="0" sz="2100" spc="114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microunde...</a:t>
            </a:r>
            <a:endParaRPr sz="21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620"/>
              </a:spcBef>
              <a:buChar char="•"/>
              <a:tabLst>
                <a:tab pos="185420" algn="l"/>
              </a:tabLst>
            </a:pPr>
            <a:r>
              <a:rPr dirty="0" sz="2100">
                <a:latin typeface="Arial"/>
                <a:cs typeface="Arial"/>
              </a:rPr>
              <a:t>Se </a:t>
            </a:r>
            <a:r>
              <a:rPr dirty="0" sz="2100" spc="-5">
                <a:latin typeface="Arial"/>
                <a:cs typeface="Arial"/>
              </a:rPr>
              <a:t>absorb foarte uşor </a:t>
            </a:r>
            <a:r>
              <a:rPr dirty="0" sz="2100">
                <a:latin typeface="Arial"/>
                <a:cs typeface="Arial"/>
              </a:rPr>
              <a:t>în</a:t>
            </a:r>
            <a:r>
              <a:rPr dirty="0" sz="2100" spc="-15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atmosferă</a:t>
            </a:r>
            <a:endParaRPr sz="21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555"/>
              </a:spcBef>
              <a:buChar char="•"/>
              <a:tabLst>
                <a:tab pos="185420" algn="l"/>
              </a:tabLst>
            </a:pPr>
            <a:r>
              <a:rPr dirty="0" sz="2100">
                <a:latin typeface="Arial"/>
                <a:cs typeface="Arial"/>
              </a:rPr>
              <a:t>Se </a:t>
            </a:r>
            <a:r>
              <a:rPr dirty="0" sz="2100" spc="-5">
                <a:latin typeface="Arial"/>
                <a:cs typeface="Arial"/>
              </a:rPr>
              <a:t>reflectă</a:t>
            </a:r>
            <a:r>
              <a:rPr dirty="0" sz="2100" spc="-25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uşor</a:t>
            </a:r>
            <a:endParaRPr sz="21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100" spc="-10">
                <a:latin typeface="Calibri"/>
                <a:cs typeface="Calibri"/>
              </a:rPr>
              <a:t>Sunt destul </a:t>
            </a:r>
            <a:r>
              <a:rPr dirty="0" sz="2100" spc="-5">
                <a:latin typeface="Calibri"/>
                <a:cs typeface="Calibri"/>
              </a:rPr>
              <a:t>de </a:t>
            </a:r>
            <a:r>
              <a:rPr dirty="0" sz="2100" spc="-10">
                <a:latin typeface="Calibri"/>
                <a:cs typeface="Calibri"/>
              </a:rPr>
              <a:t>costisitor </a:t>
            </a:r>
            <a:r>
              <a:rPr dirty="0" sz="2100" spc="-5">
                <a:latin typeface="Calibri"/>
                <a:cs typeface="Calibri"/>
              </a:rPr>
              <a:t>de</a:t>
            </a:r>
            <a:r>
              <a:rPr dirty="0" sz="2100" spc="4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utilizat</a:t>
            </a:r>
            <a:endParaRPr sz="21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625"/>
              </a:spcBef>
              <a:buChar char="•"/>
              <a:tabLst>
                <a:tab pos="185420" algn="l"/>
              </a:tabLst>
            </a:pPr>
            <a:r>
              <a:rPr dirty="0" sz="2100">
                <a:latin typeface="Arial"/>
                <a:cs typeface="Arial"/>
              </a:rPr>
              <a:t>Sunt </a:t>
            </a:r>
            <a:r>
              <a:rPr dirty="0" sz="2100" spc="-10">
                <a:latin typeface="Arial"/>
                <a:cs typeface="Arial"/>
              </a:rPr>
              <a:t>dăunătoare</a:t>
            </a:r>
            <a:r>
              <a:rPr dirty="0" sz="2100" spc="-25">
                <a:latin typeface="Arial"/>
                <a:cs typeface="Arial"/>
              </a:rPr>
              <a:t> </a:t>
            </a:r>
            <a:r>
              <a:rPr dirty="0" sz="2100">
                <a:latin typeface="Arial"/>
                <a:cs typeface="Arial"/>
              </a:rPr>
              <a:t>!?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50">
              <a:latin typeface="Times New Roman"/>
              <a:cs typeface="Times New Roman"/>
            </a:endParaRPr>
          </a:p>
          <a:p>
            <a:pPr marL="3756025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Nu, </a:t>
            </a:r>
            <a:r>
              <a:rPr dirty="0" sz="2000" spc="-5">
                <a:latin typeface="Calibri"/>
                <a:cs typeface="Calibri"/>
              </a:rPr>
              <a:t>căci se </a:t>
            </a:r>
            <a:r>
              <a:rPr dirty="0" sz="2000" spc="-15">
                <a:latin typeface="Calibri"/>
                <a:cs typeface="Calibri"/>
              </a:rPr>
              <a:t>utilizează </a:t>
            </a:r>
            <a:r>
              <a:rPr dirty="0" sz="2000" spc="-5">
                <a:latin typeface="Calibri"/>
                <a:cs typeface="Calibri"/>
              </a:rPr>
              <a:t>puteri </a:t>
            </a:r>
            <a:r>
              <a:rPr dirty="0" sz="2000" spc="-15">
                <a:latin typeface="Calibri"/>
                <a:cs typeface="Calibri"/>
              </a:rPr>
              <a:t>foarte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mici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1149"/>
            <a:ext cx="3213735" cy="5289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Factori </a:t>
            </a:r>
            <a:r>
              <a:rPr dirty="0"/>
              <a:t>de</a:t>
            </a:r>
            <a:r>
              <a:rPr dirty="0" spc="-10"/>
              <a:t> </a:t>
            </a:r>
            <a:r>
              <a:rPr dirty="0" spc="-15"/>
              <a:t>pierdere</a:t>
            </a:r>
          </a:p>
        </p:txBody>
      </p:sp>
      <p:sp>
        <p:nvSpPr>
          <p:cNvPr id="3" name="object 3"/>
          <p:cNvSpPr/>
          <p:nvPr/>
        </p:nvSpPr>
        <p:spPr>
          <a:xfrm>
            <a:off x="1079071" y="2416078"/>
            <a:ext cx="7142050" cy="31141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44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48080"/>
            <a:ext cx="648716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40"/>
              <a:t>Transmisia </a:t>
            </a:r>
            <a:r>
              <a:rPr dirty="0" sz="4000" spc="-5"/>
              <a:t>în spectru</a:t>
            </a:r>
            <a:r>
              <a:rPr dirty="0" sz="4000" spc="50"/>
              <a:t> </a:t>
            </a:r>
            <a:r>
              <a:rPr dirty="0" sz="4000" spc="-10"/>
              <a:t>împrăștiat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084471" y="2484161"/>
            <a:ext cx="6664873" cy="34594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44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1149"/>
            <a:ext cx="1934210" cy="5289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Preliminarii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37106"/>
            <a:ext cx="3295015" cy="2612390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marL="233045" indent="-220979">
              <a:lnSpc>
                <a:spcPct val="100000"/>
              </a:lnSpc>
              <a:spcBef>
                <a:spcPts val="615"/>
              </a:spcBef>
              <a:buChar char="•"/>
              <a:tabLst>
                <a:tab pos="233679" algn="l"/>
              </a:tabLst>
            </a:pPr>
            <a:r>
              <a:rPr dirty="0" sz="2400" spc="-250">
                <a:latin typeface="Calibri"/>
                <a:cs typeface="Calibri"/>
              </a:rPr>
              <a:t>Probleme€:</a:t>
            </a:r>
            <a:endParaRPr sz="2400">
              <a:latin typeface="Calibri"/>
              <a:cs typeface="Calibri"/>
            </a:endParaRPr>
          </a:p>
          <a:p>
            <a:pPr marL="233679" indent="-220979">
              <a:lnSpc>
                <a:spcPct val="100000"/>
              </a:lnSpc>
              <a:spcBef>
                <a:spcPts val="515"/>
              </a:spcBef>
              <a:buChar char="–"/>
              <a:tabLst>
                <a:tab pos="233679" algn="l"/>
              </a:tabLst>
            </a:pPr>
            <a:r>
              <a:rPr dirty="0" sz="2400" spc="-10">
                <a:latin typeface="Calibri"/>
                <a:cs typeface="Calibri"/>
              </a:rPr>
              <a:t>Acoperirea </a:t>
            </a:r>
            <a:r>
              <a:rPr dirty="0" sz="2400" spc="-5">
                <a:latin typeface="Calibri"/>
                <a:cs typeface="Calibri"/>
              </a:rPr>
              <a:t>si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penetrarea</a:t>
            </a:r>
            <a:endParaRPr sz="2400">
              <a:latin typeface="Calibri"/>
              <a:cs typeface="Calibri"/>
            </a:endParaRPr>
          </a:p>
          <a:p>
            <a:pPr marL="233679" indent="-220979">
              <a:lnSpc>
                <a:spcPct val="100000"/>
              </a:lnSpc>
              <a:spcBef>
                <a:spcPts val="520"/>
              </a:spcBef>
              <a:buChar char="–"/>
              <a:tabLst>
                <a:tab pos="233679" algn="l"/>
              </a:tabLst>
            </a:pPr>
            <a:r>
              <a:rPr dirty="0" sz="2400" spc="-5">
                <a:latin typeface="Calibri"/>
                <a:cs typeface="Calibri"/>
              </a:rPr>
              <a:t>Latimea de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banda</a:t>
            </a:r>
            <a:endParaRPr sz="2400">
              <a:latin typeface="Calibri"/>
              <a:cs typeface="Calibri"/>
            </a:endParaRPr>
          </a:p>
          <a:p>
            <a:pPr marL="233679" indent="-220979">
              <a:lnSpc>
                <a:spcPct val="100000"/>
              </a:lnSpc>
              <a:spcBef>
                <a:spcPts val="505"/>
              </a:spcBef>
              <a:buChar char="–"/>
              <a:tabLst>
                <a:tab pos="233679" algn="l"/>
              </a:tabLst>
            </a:pPr>
            <a:r>
              <a:rPr dirty="0" sz="2400" spc="-15">
                <a:latin typeface="Calibri"/>
                <a:cs typeface="Calibri"/>
              </a:rPr>
              <a:t>Latenta</a:t>
            </a:r>
            <a:endParaRPr sz="2400">
              <a:latin typeface="Calibri"/>
              <a:cs typeface="Calibri"/>
            </a:endParaRPr>
          </a:p>
          <a:p>
            <a:pPr marL="233679" indent="-220979">
              <a:lnSpc>
                <a:spcPct val="100000"/>
              </a:lnSpc>
              <a:spcBef>
                <a:spcPts val="515"/>
              </a:spcBef>
              <a:buChar char="–"/>
              <a:tabLst>
                <a:tab pos="233679" algn="l"/>
              </a:tabLst>
            </a:pPr>
            <a:r>
              <a:rPr dirty="0" sz="2400" spc="-10">
                <a:latin typeface="Calibri"/>
                <a:cs typeface="Calibri"/>
              </a:rPr>
              <a:t>Fiabilitatea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transmiterii</a:t>
            </a:r>
            <a:endParaRPr sz="2400">
              <a:latin typeface="Calibri"/>
              <a:cs typeface="Calibri"/>
            </a:endParaRPr>
          </a:p>
          <a:p>
            <a:pPr marL="233679" indent="-220979">
              <a:lnSpc>
                <a:spcPct val="100000"/>
              </a:lnSpc>
              <a:spcBef>
                <a:spcPts val="515"/>
              </a:spcBef>
              <a:buChar char="–"/>
              <a:tabLst>
                <a:tab pos="233679" algn="l"/>
              </a:tabLst>
            </a:pPr>
            <a:r>
              <a:rPr dirty="0" sz="2400" spc="-15">
                <a:latin typeface="Calibri"/>
                <a:cs typeface="Calibri"/>
              </a:rPr>
              <a:t>Standardizarea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48080"/>
            <a:ext cx="648716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40"/>
              <a:t>Transmisia </a:t>
            </a:r>
            <a:r>
              <a:rPr dirty="0" sz="4000" spc="-5"/>
              <a:t>în spectru</a:t>
            </a:r>
            <a:r>
              <a:rPr dirty="0" sz="4000" spc="50"/>
              <a:t> </a:t>
            </a:r>
            <a:r>
              <a:rPr dirty="0" sz="4000" spc="-10"/>
              <a:t>împrăștiat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303597" y="2298720"/>
            <a:ext cx="6374476" cy="34110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44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44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48080"/>
            <a:ext cx="648716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40"/>
              <a:t>Transmisia </a:t>
            </a:r>
            <a:r>
              <a:rPr dirty="0" sz="4000" spc="-5"/>
              <a:t>în spectru</a:t>
            </a:r>
            <a:r>
              <a:rPr dirty="0" sz="4000" spc="50"/>
              <a:t> </a:t>
            </a:r>
            <a:r>
              <a:rPr dirty="0" sz="4000" spc="-10"/>
              <a:t>împrăștiat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07542" y="1742287"/>
            <a:ext cx="7550784" cy="3034665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660"/>
              </a:spcBef>
              <a:buChar char="•"/>
              <a:tabLst>
                <a:tab pos="185420" algn="l"/>
              </a:tabLst>
            </a:pPr>
            <a:r>
              <a:rPr dirty="0" sz="2000">
                <a:latin typeface="Arial"/>
                <a:cs typeface="Arial"/>
              </a:rPr>
              <a:t>FHSS = Frequency Hopping Spread</a:t>
            </a:r>
            <a:r>
              <a:rPr dirty="0" sz="2000" spc="-10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Spectrum</a:t>
            </a:r>
            <a:endParaRPr sz="2000">
              <a:latin typeface="Arial"/>
              <a:cs typeface="Arial"/>
            </a:endParaRPr>
          </a:p>
          <a:p>
            <a:pPr marL="184785">
              <a:lnSpc>
                <a:spcPct val="100000"/>
              </a:lnSpc>
              <a:spcBef>
                <a:spcPts val="565"/>
              </a:spcBef>
            </a:pPr>
            <a:r>
              <a:rPr dirty="0" sz="2000">
                <a:latin typeface="Calibri"/>
                <a:cs typeface="Calibri"/>
              </a:rPr>
              <a:t>-</a:t>
            </a:r>
            <a:r>
              <a:rPr dirty="0" sz="2000">
                <a:latin typeface="Arial"/>
                <a:cs typeface="Arial"/>
              </a:rPr>
              <a:t>schimbarea </a:t>
            </a:r>
            <a:r>
              <a:rPr dirty="0" sz="2000" spc="-5">
                <a:latin typeface="Arial"/>
                <a:cs typeface="Arial"/>
              </a:rPr>
              <a:t>periodică </a:t>
            </a:r>
            <a:r>
              <a:rPr dirty="0" sz="2000">
                <a:latin typeface="Arial"/>
                <a:cs typeface="Arial"/>
              </a:rPr>
              <a:t>a frecvenţei </a:t>
            </a:r>
            <a:r>
              <a:rPr dirty="0" sz="2000" spc="-5">
                <a:latin typeface="Arial"/>
                <a:cs typeface="Arial"/>
              </a:rPr>
              <a:t>de</a:t>
            </a:r>
            <a:r>
              <a:rPr dirty="0" sz="2000" spc="-1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lucru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5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buChar char="•"/>
              <a:tabLst>
                <a:tab pos="185420" algn="l"/>
              </a:tabLst>
            </a:pPr>
            <a:r>
              <a:rPr dirty="0" sz="2000">
                <a:latin typeface="Arial"/>
                <a:cs typeface="Arial"/>
              </a:rPr>
              <a:t>DSSS= Direct Sequence Spread</a:t>
            </a:r>
            <a:r>
              <a:rPr dirty="0" sz="2000" spc="-9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Spectrum</a:t>
            </a:r>
            <a:endParaRPr sz="2000">
              <a:latin typeface="Arial"/>
              <a:cs typeface="Arial"/>
            </a:endParaRPr>
          </a:p>
          <a:p>
            <a:pPr marL="184785">
              <a:lnSpc>
                <a:spcPct val="100000"/>
              </a:lnSpc>
              <a:spcBef>
                <a:spcPts val="565"/>
              </a:spcBef>
            </a:pPr>
            <a:r>
              <a:rPr dirty="0" sz="2000">
                <a:latin typeface="Calibri"/>
                <a:cs typeface="Calibri"/>
              </a:rPr>
              <a:t>-</a:t>
            </a:r>
            <a:r>
              <a:rPr dirty="0" sz="2000">
                <a:latin typeface="Arial"/>
                <a:cs typeface="Arial"/>
              </a:rPr>
              <a:t>înlocuirea fiecărui </a:t>
            </a:r>
            <a:r>
              <a:rPr dirty="0" sz="2000" spc="-5">
                <a:latin typeface="Arial"/>
                <a:cs typeface="Arial"/>
              </a:rPr>
              <a:t>bit </a:t>
            </a:r>
            <a:r>
              <a:rPr dirty="0" sz="2000">
                <a:latin typeface="Arial"/>
                <a:cs typeface="Arial"/>
              </a:rPr>
              <a:t>cu o secvenţă </a:t>
            </a:r>
            <a:r>
              <a:rPr dirty="0" sz="2000" spc="-5">
                <a:latin typeface="Arial"/>
                <a:cs typeface="Arial"/>
              </a:rPr>
              <a:t>de </a:t>
            </a:r>
            <a:r>
              <a:rPr dirty="0" sz="2000">
                <a:latin typeface="Arial"/>
                <a:cs typeface="Arial"/>
              </a:rPr>
              <a:t>mai </a:t>
            </a:r>
            <a:r>
              <a:rPr dirty="0" sz="2000" spc="-5">
                <a:latin typeface="Arial"/>
                <a:cs typeface="Arial"/>
              </a:rPr>
              <a:t>mulţi biţi</a:t>
            </a:r>
            <a:r>
              <a:rPr dirty="0" sz="2000" spc="-1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(chipping)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5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buChar char="•"/>
              <a:tabLst>
                <a:tab pos="185420" algn="l"/>
              </a:tabLst>
            </a:pPr>
            <a:r>
              <a:rPr dirty="0" sz="2000">
                <a:latin typeface="Arial"/>
                <a:cs typeface="Arial"/>
              </a:rPr>
              <a:t>OFDM= Orthogonal Frequency Division</a:t>
            </a:r>
            <a:r>
              <a:rPr dirty="0" sz="2000" spc="-1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Multiplexing</a:t>
            </a:r>
            <a:endParaRPr sz="2000">
              <a:latin typeface="Arial"/>
              <a:cs typeface="Arial"/>
            </a:endParaRPr>
          </a:p>
          <a:p>
            <a:pPr marL="184785">
              <a:lnSpc>
                <a:spcPct val="100000"/>
              </a:lnSpc>
              <a:spcBef>
                <a:spcPts val="565"/>
              </a:spcBef>
            </a:pPr>
            <a:r>
              <a:rPr dirty="0" sz="2000">
                <a:latin typeface="Calibri"/>
                <a:cs typeface="Calibri"/>
              </a:rPr>
              <a:t>-</a:t>
            </a:r>
            <a:r>
              <a:rPr dirty="0" sz="2000">
                <a:latin typeface="Arial"/>
                <a:cs typeface="Arial"/>
              </a:rPr>
              <a:t>transmisie în </a:t>
            </a:r>
            <a:r>
              <a:rPr dirty="0" sz="2000" spc="-5">
                <a:latin typeface="Arial"/>
                <a:cs typeface="Arial"/>
              </a:rPr>
              <a:t>paralel pe </a:t>
            </a:r>
            <a:r>
              <a:rPr dirty="0" sz="2000">
                <a:latin typeface="Arial"/>
                <a:cs typeface="Arial"/>
              </a:rPr>
              <a:t>mai multe </a:t>
            </a:r>
            <a:r>
              <a:rPr dirty="0" sz="2000" spc="-5">
                <a:latin typeface="Arial"/>
                <a:cs typeface="Arial"/>
              </a:rPr>
              <a:t>purtătoare </a:t>
            </a:r>
            <a:r>
              <a:rPr dirty="0" sz="2000">
                <a:latin typeface="Arial"/>
                <a:cs typeface="Arial"/>
              </a:rPr>
              <a:t>ortogonale </a:t>
            </a:r>
            <a:r>
              <a:rPr dirty="0" sz="2000" spc="-5">
                <a:latin typeface="Arial"/>
                <a:cs typeface="Arial"/>
              </a:rPr>
              <a:t>între</a:t>
            </a:r>
            <a:r>
              <a:rPr dirty="0" sz="2000" spc="-14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ele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1149"/>
            <a:ext cx="4658360" cy="5289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IEEE802.11n(OFDM-MIMO)</a:t>
            </a:r>
          </a:p>
        </p:txBody>
      </p:sp>
      <p:sp>
        <p:nvSpPr>
          <p:cNvPr id="3" name="object 3"/>
          <p:cNvSpPr/>
          <p:nvPr/>
        </p:nvSpPr>
        <p:spPr>
          <a:xfrm>
            <a:off x="2284851" y="2371538"/>
            <a:ext cx="6215789" cy="28608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44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44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48080"/>
            <a:ext cx="268351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20"/>
              <a:t>Echipamente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07542" y="1740763"/>
            <a:ext cx="2457450" cy="4163060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 spc="-10">
                <a:latin typeface="Calibri"/>
                <a:cs typeface="Calibri"/>
              </a:rPr>
              <a:t>Standard:</a:t>
            </a:r>
            <a:endParaRPr sz="2000">
              <a:latin typeface="Calibri"/>
              <a:cs typeface="Calibri"/>
            </a:endParaRPr>
          </a:p>
          <a:p>
            <a:pPr marL="464820" marR="5080">
              <a:lnSpc>
                <a:spcPct val="123300"/>
              </a:lnSpc>
              <a:spcBef>
                <a:spcPts val="5"/>
              </a:spcBef>
            </a:pPr>
            <a:r>
              <a:rPr dirty="0" sz="2000" spc="-10">
                <a:latin typeface="Calibri"/>
                <a:cs typeface="Calibri"/>
              </a:rPr>
              <a:t>Adaptoare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wireless  </a:t>
            </a:r>
            <a:r>
              <a:rPr dirty="0" sz="2000">
                <a:latin typeface="Calibri"/>
                <a:cs typeface="Calibri"/>
              </a:rPr>
              <a:t>Access </a:t>
            </a:r>
            <a:r>
              <a:rPr dirty="0" sz="2000" spc="-10">
                <a:latin typeface="Calibri"/>
                <a:cs typeface="Calibri"/>
              </a:rPr>
              <a:t>Point(AP)  </a:t>
            </a:r>
            <a:r>
              <a:rPr dirty="0" sz="2000" spc="-5">
                <a:latin typeface="Calibri"/>
                <a:cs typeface="Calibri"/>
              </a:rPr>
              <a:t>Bridge</a:t>
            </a:r>
            <a:endParaRPr sz="2000">
              <a:latin typeface="Calibri"/>
              <a:cs typeface="Calibri"/>
            </a:endParaRPr>
          </a:p>
          <a:p>
            <a:pPr marL="464820" marR="317500">
              <a:lnSpc>
                <a:spcPct val="123000"/>
              </a:lnSpc>
              <a:spcBef>
                <a:spcPts val="15"/>
              </a:spcBef>
            </a:pPr>
            <a:r>
              <a:rPr dirty="0" sz="2000">
                <a:latin typeface="Calibri"/>
                <a:cs typeface="Calibri"/>
              </a:rPr>
              <a:t>Range</a:t>
            </a:r>
            <a:r>
              <a:rPr dirty="0" sz="2000" spc="-1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expander  </a:t>
            </a:r>
            <a:r>
              <a:rPr dirty="0" sz="2000" spc="-10">
                <a:latin typeface="Calibri"/>
                <a:cs typeface="Calibri"/>
              </a:rPr>
              <a:t>Antene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spcBef>
                <a:spcPts val="1230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 spc="-10">
                <a:latin typeface="Calibri"/>
                <a:cs typeface="Calibri"/>
              </a:rPr>
              <a:t>Combinate:</a:t>
            </a:r>
            <a:endParaRPr sz="2000">
              <a:latin typeface="Calibri"/>
              <a:cs typeface="Calibri"/>
            </a:endParaRPr>
          </a:p>
          <a:p>
            <a:pPr marL="558165" marR="300355">
              <a:lnSpc>
                <a:spcPts val="2960"/>
              </a:lnSpc>
              <a:spcBef>
                <a:spcPts val="185"/>
              </a:spcBef>
            </a:pPr>
            <a:r>
              <a:rPr dirty="0" sz="2000" spc="-15">
                <a:latin typeface="Calibri"/>
                <a:cs typeface="Calibri"/>
              </a:rPr>
              <a:t>AP/Bridge  </a:t>
            </a:r>
            <a:r>
              <a:rPr dirty="0" sz="2000" spc="-10">
                <a:latin typeface="Calibri"/>
                <a:cs typeface="Calibri"/>
              </a:rPr>
              <a:t>Router</a:t>
            </a:r>
            <a:r>
              <a:rPr dirty="0" sz="2000" spc="-10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wireless</a:t>
            </a:r>
            <a:endParaRPr sz="2000">
              <a:latin typeface="Calibri"/>
              <a:cs typeface="Calibri"/>
            </a:endParaRPr>
          </a:p>
          <a:p>
            <a:pPr marL="558165">
              <a:lnSpc>
                <a:spcPct val="100000"/>
              </a:lnSpc>
              <a:spcBef>
                <a:spcPts val="375"/>
              </a:spcBef>
            </a:pPr>
            <a:r>
              <a:rPr dirty="0" sz="2000" spc="-5">
                <a:latin typeface="Calibri"/>
                <a:cs typeface="Calibri"/>
              </a:rPr>
              <a:t>Bridge/Switch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48080"/>
            <a:ext cx="268351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20"/>
              <a:t>Echipamente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731524" y="2243379"/>
            <a:ext cx="6455287" cy="3731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44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48080"/>
            <a:ext cx="268351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20"/>
              <a:t>Echipamente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571490" y="2289175"/>
            <a:ext cx="6496452" cy="38958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44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48080"/>
            <a:ext cx="268351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20"/>
              <a:t>Echipamente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060933" y="2381430"/>
            <a:ext cx="7113537" cy="35061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44</a:t>
            </a:fld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48080"/>
            <a:ext cx="268351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20"/>
              <a:t>Echipamente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548729" y="2299654"/>
            <a:ext cx="6257615" cy="37738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44</a:t>
            </a:fld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48080"/>
            <a:ext cx="268351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20"/>
              <a:t>Echipamente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390808" y="2212728"/>
            <a:ext cx="6392348" cy="36428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44</a:t>
            </a:fld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48080"/>
            <a:ext cx="650748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20"/>
              <a:t>Echipamente-antene-propagare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3353923" y="2025476"/>
            <a:ext cx="3149276" cy="4389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44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1149"/>
            <a:ext cx="1934210" cy="5289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Preliminarii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33448"/>
            <a:ext cx="4977765" cy="2455545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marL="271145" indent="-259079">
              <a:lnSpc>
                <a:spcPct val="100000"/>
              </a:lnSpc>
              <a:spcBef>
                <a:spcPts val="565"/>
              </a:spcBef>
              <a:buChar char="•"/>
              <a:tabLst>
                <a:tab pos="271780" algn="l"/>
              </a:tabLst>
            </a:pPr>
            <a:r>
              <a:rPr dirty="0" sz="2800" spc="-20">
                <a:latin typeface="Calibri"/>
                <a:cs typeface="Calibri"/>
              </a:rPr>
              <a:t>Provocări:</a:t>
            </a:r>
            <a:endParaRPr sz="2800">
              <a:latin typeface="Calibri"/>
              <a:cs typeface="Calibri"/>
            </a:endParaRPr>
          </a:p>
          <a:p>
            <a:pPr marL="271780" indent="-259079">
              <a:lnSpc>
                <a:spcPct val="100000"/>
              </a:lnSpc>
              <a:spcBef>
                <a:spcPts val="470"/>
              </a:spcBef>
              <a:buChar char="–"/>
              <a:tabLst>
                <a:tab pos="271780" algn="l"/>
              </a:tabLst>
            </a:pPr>
            <a:r>
              <a:rPr dirty="0" sz="2800" spc="-15">
                <a:latin typeface="Calibri"/>
                <a:cs typeface="Calibri"/>
              </a:rPr>
              <a:t>Descoperirea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locatiei</a:t>
            </a:r>
            <a:endParaRPr sz="2800">
              <a:latin typeface="Calibri"/>
              <a:cs typeface="Calibri"/>
            </a:endParaRPr>
          </a:p>
          <a:p>
            <a:pPr marL="271780" indent="-259079">
              <a:lnSpc>
                <a:spcPct val="100000"/>
              </a:lnSpc>
              <a:spcBef>
                <a:spcPts val="470"/>
              </a:spcBef>
              <a:buChar char="–"/>
              <a:tabLst>
                <a:tab pos="271780" algn="l"/>
              </a:tabLst>
            </a:pPr>
            <a:r>
              <a:rPr dirty="0" sz="2800" spc="-15">
                <a:latin typeface="Calibri"/>
                <a:cs typeface="Calibri"/>
              </a:rPr>
              <a:t>Detectarea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mutarii</a:t>
            </a:r>
            <a:endParaRPr sz="2800">
              <a:latin typeface="Calibri"/>
              <a:cs typeface="Calibri"/>
            </a:endParaRPr>
          </a:p>
          <a:p>
            <a:pPr marL="271780" indent="-259079">
              <a:lnSpc>
                <a:spcPct val="100000"/>
              </a:lnSpc>
              <a:spcBef>
                <a:spcPts val="455"/>
              </a:spcBef>
              <a:buChar char="–"/>
              <a:tabLst>
                <a:tab pos="271780" algn="l"/>
              </a:tabLst>
            </a:pPr>
            <a:r>
              <a:rPr dirty="0" sz="2800" spc="-10">
                <a:latin typeface="Calibri"/>
                <a:cs typeface="Calibri"/>
              </a:rPr>
              <a:t>Actualizarea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comunicatiei</a:t>
            </a:r>
            <a:endParaRPr sz="2800">
              <a:latin typeface="Calibri"/>
              <a:cs typeface="Calibri"/>
            </a:endParaRPr>
          </a:p>
          <a:p>
            <a:pPr marL="271780" indent="-259079">
              <a:lnSpc>
                <a:spcPct val="100000"/>
              </a:lnSpc>
              <a:spcBef>
                <a:spcPts val="470"/>
              </a:spcBef>
              <a:buChar char="–"/>
              <a:tabLst>
                <a:tab pos="271780" algn="l"/>
              </a:tabLst>
            </a:pPr>
            <a:r>
              <a:rPr dirty="0" sz="2800" spc="-15">
                <a:latin typeface="Calibri"/>
                <a:cs typeface="Calibri"/>
              </a:rPr>
              <a:t>(Re)Stabilirea </a:t>
            </a:r>
            <a:r>
              <a:rPr dirty="0" sz="2800" spc="-10">
                <a:latin typeface="Calibri"/>
                <a:cs typeface="Calibri"/>
              </a:rPr>
              <a:t>caii </a:t>
            </a:r>
            <a:r>
              <a:rPr dirty="0" sz="2800" spc="-5">
                <a:latin typeface="Calibri"/>
                <a:cs typeface="Calibri"/>
              </a:rPr>
              <a:t>de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comunicare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48080"/>
            <a:ext cx="374396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45"/>
              <a:t>Topologii</a:t>
            </a:r>
            <a:r>
              <a:rPr dirty="0" sz="4000" spc="-85"/>
              <a:t> </a:t>
            </a:r>
            <a:r>
              <a:rPr dirty="0" sz="4000"/>
              <a:t>specifice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876605" y="2390910"/>
            <a:ext cx="5505650" cy="41032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44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48080"/>
            <a:ext cx="374396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45"/>
              <a:t>Topologii</a:t>
            </a:r>
            <a:r>
              <a:rPr dirty="0" sz="4000" spc="-85"/>
              <a:t> </a:t>
            </a:r>
            <a:r>
              <a:rPr dirty="0" sz="4000"/>
              <a:t>specifice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856108" y="2002276"/>
            <a:ext cx="6088952" cy="43774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44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48080"/>
            <a:ext cx="374396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45"/>
              <a:t>Topologii</a:t>
            </a:r>
            <a:r>
              <a:rPr dirty="0" sz="4000" spc="-85"/>
              <a:t> </a:t>
            </a:r>
            <a:r>
              <a:rPr dirty="0" sz="4000"/>
              <a:t>specifice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470267" y="2071218"/>
            <a:ext cx="6773364" cy="41408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44</a:t>
            </a:fld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48080"/>
            <a:ext cx="374396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45"/>
              <a:t>Topologii</a:t>
            </a:r>
            <a:r>
              <a:rPr dirty="0" sz="4000" spc="-85"/>
              <a:t> </a:t>
            </a:r>
            <a:r>
              <a:rPr dirty="0" sz="4000"/>
              <a:t>specifice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463661" y="2002182"/>
            <a:ext cx="6600450" cy="39844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44</a:t>
            </a:fld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5400" y="20700"/>
            <a:ext cx="7620000" cy="6380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44</a:t>
            </a:fld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48080"/>
            <a:ext cx="374396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45"/>
              <a:t>Topologii</a:t>
            </a:r>
            <a:r>
              <a:rPr dirty="0" sz="4000" spc="-85"/>
              <a:t> </a:t>
            </a:r>
            <a:r>
              <a:rPr dirty="0" sz="4000"/>
              <a:t>specifice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092907" y="2140143"/>
            <a:ext cx="7318787" cy="4101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44</a:t>
            </a:fld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5844" y="940130"/>
            <a:ext cx="621665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20"/>
              <a:t>Standarde </a:t>
            </a:r>
            <a:r>
              <a:rPr dirty="0" sz="4000" spc="-10"/>
              <a:t>pentru </a:t>
            </a:r>
            <a:r>
              <a:rPr dirty="0" sz="4000" spc="-15"/>
              <a:t>rețele</a:t>
            </a:r>
            <a:r>
              <a:rPr dirty="0" sz="4000" spc="-10"/>
              <a:t> locale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057110" y="2120462"/>
            <a:ext cx="7696651" cy="3823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44</a:t>
            </a:fld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1149"/>
            <a:ext cx="1365885" cy="5289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Evolutie</a:t>
            </a:r>
          </a:p>
        </p:txBody>
      </p:sp>
      <p:sp>
        <p:nvSpPr>
          <p:cNvPr id="3" name="object 3"/>
          <p:cNvSpPr/>
          <p:nvPr/>
        </p:nvSpPr>
        <p:spPr>
          <a:xfrm>
            <a:off x="381000" y="1905000"/>
            <a:ext cx="8434832" cy="426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4373" y="441654"/>
            <a:ext cx="7298886" cy="58686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1149"/>
            <a:ext cx="1365885" cy="5289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Evolutie</a:t>
            </a:r>
          </a:p>
        </p:txBody>
      </p:sp>
      <p:sp>
        <p:nvSpPr>
          <p:cNvPr id="3" name="object 3"/>
          <p:cNvSpPr/>
          <p:nvPr/>
        </p:nvSpPr>
        <p:spPr>
          <a:xfrm>
            <a:off x="628650" y="1970151"/>
            <a:ext cx="7886700" cy="4062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1149"/>
            <a:ext cx="1839595" cy="5289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Disp</a:t>
            </a:r>
            <a:r>
              <a:rPr dirty="0" spc="-60"/>
              <a:t>o</a:t>
            </a:r>
            <a:r>
              <a:rPr dirty="0"/>
              <a:t>ziti</a:t>
            </a:r>
            <a:r>
              <a:rPr dirty="0" spc="-45"/>
              <a:t>v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37106"/>
            <a:ext cx="7395845" cy="3371215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marL="233045" indent="-220979">
              <a:lnSpc>
                <a:spcPct val="100000"/>
              </a:lnSpc>
              <a:spcBef>
                <a:spcPts val="615"/>
              </a:spcBef>
              <a:buChar char="•"/>
              <a:tabLst>
                <a:tab pos="233679" algn="l"/>
              </a:tabLst>
            </a:pPr>
            <a:r>
              <a:rPr dirty="0" sz="2400" spc="-5">
                <a:latin typeface="Calibri"/>
                <a:cs typeface="Calibri"/>
              </a:rPr>
              <a:t>Aspecte de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interes:</a:t>
            </a:r>
            <a:endParaRPr sz="2400">
              <a:latin typeface="Calibri"/>
              <a:cs typeface="Calibri"/>
            </a:endParaRPr>
          </a:p>
          <a:p>
            <a:pPr marL="233679" indent="-220979">
              <a:lnSpc>
                <a:spcPct val="100000"/>
              </a:lnSpc>
              <a:spcBef>
                <a:spcPts val="515"/>
              </a:spcBef>
              <a:buChar char="–"/>
              <a:tabLst>
                <a:tab pos="233679" algn="l"/>
              </a:tabLst>
            </a:pPr>
            <a:r>
              <a:rPr dirty="0" sz="2400">
                <a:latin typeface="Calibri"/>
                <a:cs typeface="Calibri"/>
              </a:rPr>
              <a:t>Marime &amp;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greutate</a:t>
            </a:r>
            <a:endParaRPr sz="2400">
              <a:latin typeface="Calibri"/>
              <a:cs typeface="Calibri"/>
            </a:endParaRPr>
          </a:p>
          <a:p>
            <a:pPr marL="233679" indent="-220979">
              <a:lnSpc>
                <a:spcPct val="100000"/>
              </a:lnSpc>
              <a:spcBef>
                <a:spcPts val="520"/>
              </a:spcBef>
              <a:buChar char="–"/>
              <a:tabLst>
                <a:tab pos="233679" algn="l"/>
              </a:tabLst>
            </a:pPr>
            <a:r>
              <a:rPr dirty="0" sz="2400">
                <a:latin typeface="Calibri"/>
                <a:cs typeface="Calibri"/>
              </a:rPr>
              <a:t>Memorie </a:t>
            </a:r>
            <a:r>
              <a:rPr dirty="0" sz="2400" spc="-5">
                <a:latin typeface="Calibri"/>
                <a:cs typeface="Calibri"/>
              </a:rPr>
              <a:t>disponibila </a:t>
            </a:r>
            <a:r>
              <a:rPr dirty="0" sz="2400" spc="-10">
                <a:latin typeface="Calibri"/>
                <a:cs typeface="Calibri"/>
              </a:rPr>
              <a:t>pentru </a:t>
            </a:r>
            <a:r>
              <a:rPr dirty="0" sz="2400" spc="-5">
                <a:latin typeface="Calibri"/>
                <a:cs typeface="Calibri"/>
              </a:rPr>
              <a:t>aplicatii </a:t>
            </a:r>
            <a:r>
              <a:rPr dirty="0" sz="2400">
                <a:latin typeface="Calibri"/>
                <a:cs typeface="Calibri"/>
              </a:rPr>
              <a:t>&amp;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date</a:t>
            </a:r>
            <a:endParaRPr sz="2400">
              <a:latin typeface="Calibri"/>
              <a:cs typeface="Calibri"/>
            </a:endParaRPr>
          </a:p>
          <a:p>
            <a:pPr marL="233679" indent="-220979">
              <a:lnSpc>
                <a:spcPct val="100000"/>
              </a:lnSpc>
              <a:spcBef>
                <a:spcPts val="505"/>
              </a:spcBef>
              <a:buChar char="–"/>
              <a:tabLst>
                <a:tab pos="233679" algn="l"/>
              </a:tabLst>
            </a:pPr>
            <a:r>
              <a:rPr dirty="0" sz="2400" spc="-20">
                <a:latin typeface="Calibri"/>
                <a:cs typeface="Calibri"/>
              </a:rPr>
              <a:t>Viteza </a:t>
            </a:r>
            <a:r>
              <a:rPr dirty="0" sz="2400" spc="-10">
                <a:latin typeface="Calibri"/>
                <a:cs typeface="Calibri"/>
              </a:rPr>
              <a:t>procesorului</a:t>
            </a:r>
            <a:endParaRPr sz="2400">
              <a:latin typeface="Calibri"/>
              <a:cs typeface="Calibri"/>
            </a:endParaRPr>
          </a:p>
          <a:p>
            <a:pPr marL="184785" marR="163830" indent="-172720">
              <a:lnSpc>
                <a:spcPts val="2590"/>
              </a:lnSpc>
              <a:spcBef>
                <a:spcPts val="840"/>
              </a:spcBef>
              <a:buChar char="–"/>
              <a:tabLst>
                <a:tab pos="233679" algn="l"/>
              </a:tabLst>
            </a:pPr>
            <a:r>
              <a:rPr dirty="0" sz="2400" spc="-10">
                <a:latin typeface="Calibri"/>
                <a:cs typeface="Calibri"/>
              </a:rPr>
              <a:t>Caracteristicile </a:t>
            </a:r>
            <a:r>
              <a:rPr dirty="0" sz="2400" spc="-5">
                <a:latin typeface="Calibri"/>
                <a:cs typeface="Calibri"/>
              </a:rPr>
              <a:t>ecranului </a:t>
            </a:r>
            <a:r>
              <a:rPr dirty="0" sz="2400" spc="-15">
                <a:latin typeface="Calibri"/>
                <a:cs typeface="Calibri"/>
              </a:rPr>
              <a:t>(rezolutie, </a:t>
            </a:r>
            <a:r>
              <a:rPr dirty="0" sz="2400">
                <a:latin typeface="Calibri"/>
                <a:cs typeface="Calibri"/>
              </a:rPr>
              <a:t>adincime </a:t>
            </a:r>
            <a:r>
              <a:rPr dirty="0" sz="2400" spc="-5">
                <a:latin typeface="Calibri"/>
                <a:cs typeface="Calibri"/>
              </a:rPr>
              <a:t>de </a:t>
            </a:r>
            <a:r>
              <a:rPr dirty="0" sz="2400" spc="-10">
                <a:latin typeface="Calibri"/>
                <a:cs typeface="Calibri"/>
              </a:rPr>
              <a:t>culoare,  </a:t>
            </a:r>
            <a:r>
              <a:rPr dirty="0" sz="2400" spc="-15">
                <a:latin typeface="Calibri"/>
                <a:cs typeface="Calibri"/>
              </a:rPr>
              <a:t>utilizare </a:t>
            </a:r>
            <a:r>
              <a:rPr dirty="0" sz="2400">
                <a:latin typeface="Calibri"/>
                <a:cs typeface="Calibri"/>
              </a:rPr>
              <a:t>in </a:t>
            </a:r>
            <a:r>
              <a:rPr dirty="0" sz="2400" spc="-10">
                <a:latin typeface="Calibri"/>
                <a:cs typeface="Calibri"/>
              </a:rPr>
              <a:t>exterior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etc.)</a:t>
            </a:r>
            <a:endParaRPr sz="2400">
              <a:latin typeface="Calibri"/>
              <a:cs typeface="Calibri"/>
            </a:endParaRPr>
          </a:p>
          <a:p>
            <a:pPr marL="233679" indent="-220979">
              <a:lnSpc>
                <a:spcPct val="100000"/>
              </a:lnSpc>
              <a:spcBef>
                <a:spcPts val="484"/>
              </a:spcBef>
              <a:buChar char="–"/>
              <a:tabLst>
                <a:tab pos="233679" algn="l"/>
              </a:tabLst>
            </a:pPr>
            <a:r>
              <a:rPr dirty="0" sz="2400" spc="-5">
                <a:latin typeface="Calibri"/>
                <a:cs typeface="Calibri"/>
              </a:rPr>
              <a:t>Mecanismele de </a:t>
            </a:r>
            <a:r>
              <a:rPr dirty="0" sz="2400" spc="-20">
                <a:latin typeface="Calibri"/>
                <a:cs typeface="Calibri"/>
              </a:rPr>
              <a:t>intrare </a:t>
            </a:r>
            <a:r>
              <a:rPr dirty="0" sz="2400" spc="-5">
                <a:latin typeface="Calibri"/>
                <a:cs typeface="Calibri"/>
              </a:rPr>
              <a:t>(achizitie de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date)</a:t>
            </a:r>
            <a:endParaRPr sz="2400">
              <a:latin typeface="Calibri"/>
              <a:cs typeface="Calibri"/>
            </a:endParaRPr>
          </a:p>
          <a:p>
            <a:pPr marL="233679" indent="-220979">
              <a:lnSpc>
                <a:spcPct val="100000"/>
              </a:lnSpc>
              <a:spcBef>
                <a:spcPts val="505"/>
              </a:spcBef>
              <a:buChar char="–"/>
              <a:tabLst>
                <a:tab pos="233679" algn="l"/>
              </a:tabLst>
            </a:pPr>
            <a:r>
              <a:rPr dirty="0" sz="2400" spc="-5">
                <a:latin typeface="Calibri"/>
                <a:cs typeface="Calibri"/>
              </a:rPr>
              <a:t>Suport </a:t>
            </a:r>
            <a:r>
              <a:rPr dirty="0" sz="2400" spc="-10">
                <a:latin typeface="Calibri"/>
                <a:cs typeface="Calibri"/>
              </a:rPr>
              <a:t>pentru mobilitate </a:t>
            </a:r>
            <a:r>
              <a:rPr dirty="0" sz="2400" spc="-5">
                <a:latin typeface="Calibri"/>
                <a:cs typeface="Calibri"/>
              </a:rPr>
              <a:t>din </a:t>
            </a:r>
            <a:r>
              <a:rPr dirty="0" sz="2400" spc="-10">
                <a:latin typeface="Calibri"/>
                <a:cs typeface="Calibri"/>
              </a:rPr>
              <a:t>partea sistemului </a:t>
            </a:r>
            <a:r>
              <a:rPr dirty="0" sz="2400" spc="-5">
                <a:latin typeface="Calibri"/>
                <a:cs typeface="Calibri"/>
              </a:rPr>
              <a:t>de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operare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457200"/>
            <a:ext cx="8534400" cy="5937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1123314"/>
            <a:ext cx="702564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/>
              <a:t>Standarde care </a:t>
            </a:r>
            <a:r>
              <a:rPr dirty="0" sz="2000"/>
              <a:t>se află în lucru, </a:t>
            </a:r>
            <a:r>
              <a:rPr dirty="0" sz="2000" spc="-5"/>
              <a:t>pentru rețele</a:t>
            </a:r>
            <a:r>
              <a:rPr dirty="0" sz="2000" spc="-170"/>
              <a:t> </a:t>
            </a:r>
            <a:r>
              <a:rPr dirty="0" sz="2000" spc="-5"/>
              <a:t>locale(draft-2012-2014)</a:t>
            </a:r>
            <a:endParaRPr sz="2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12850" y="2355850"/>
          <a:ext cx="7029450" cy="41421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6800"/>
                <a:gridCol w="2336800"/>
                <a:gridCol w="2336800"/>
              </a:tblGrid>
              <a:tr h="439674">
                <a:tc>
                  <a:txBody>
                    <a:bodyPr/>
                    <a:lstStyle/>
                    <a:p>
                      <a:pPr marL="132715">
                        <a:lnSpc>
                          <a:spcPts val="2335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5G</a:t>
                      </a:r>
                      <a:r>
                        <a:rPr dirty="0" sz="20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WiFi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335"/>
                        </a:lnSpc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IEEE802.11ac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335"/>
                        </a:lnSpc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IEEE802.11ad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9800">
                <a:tc>
                  <a:txBody>
                    <a:bodyPr/>
                    <a:lstStyle/>
                    <a:p>
                      <a:pPr marL="68580">
                        <a:lnSpc>
                          <a:spcPts val="2340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Banda de</a:t>
                      </a:r>
                      <a:r>
                        <a:rPr dirty="0" sz="2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frecvențe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340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5,8GHz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340"/>
                        </a:lnSpc>
                      </a:pPr>
                      <a:r>
                        <a:rPr dirty="0" sz="2000" spc="5">
                          <a:latin typeface="Times New Roman"/>
                          <a:cs typeface="Times New Roman"/>
                        </a:rPr>
                        <a:t>60Ghz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68580" marR="611505">
                        <a:lnSpc>
                          <a:spcPts val="2400"/>
                        </a:lnSpc>
                        <a:spcBef>
                          <a:spcPts val="15"/>
                        </a:spcBef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Rata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maximă</a:t>
                      </a:r>
                      <a:r>
                        <a:rPr dirty="0" sz="2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de  lucru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340"/>
                        </a:lnSpc>
                      </a:pPr>
                      <a:r>
                        <a:rPr dirty="0" sz="2000" spc="5">
                          <a:latin typeface="Times New Roman"/>
                          <a:cs typeface="Times New Roman"/>
                        </a:rPr>
                        <a:t>6,93Gbps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340"/>
                        </a:lnSpc>
                      </a:pPr>
                      <a:r>
                        <a:rPr dirty="0" sz="2000" spc="5">
                          <a:latin typeface="Times New Roman"/>
                          <a:cs typeface="Times New Roman"/>
                        </a:rPr>
                        <a:t>7Gbps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7895">
                <a:tc>
                  <a:txBody>
                    <a:bodyPr/>
                    <a:lstStyle/>
                    <a:p>
                      <a:pPr marL="68580">
                        <a:lnSpc>
                          <a:spcPts val="2340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Banda de</a:t>
                      </a:r>
                      <a:r>
                        <a:rPr dirty="0" sz="2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transmisie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340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20,40,80,</a:t>
                      </a:r>
                      <a:r>
                        <a:rPr dirty="0" sz="2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160MHz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9674">
                <a:tc>
                  <a:txBody>
                    <a:bodyPr/>
                    <a:lstStyle/>
                    <a:p>
                      <a:pPr marL="68580">
                        <a:lnSpc>
                          <a:spcPts val="2340"/>
                        </a:lnSpc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Distanța</a:t>
                      </a:r>
                      <a:r>
                        <a:rPr dirty="0" sz="2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tipică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340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Zeci de</a:t>
                      </a:r>
                      <a:r>
                        <a:rPr dirty="0" sz="2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metri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340"/>
                        </a:lnSpc>
                      </a:pPr>
                      <a:r>
                        <a:rPr dirty="0" sz="2000" spc="5">
                          <a:latin typeface="Times New Roman"/>
                          <a:cs typeface="Times New Roman"/>
                        </a:rPr>
                        <a:t>1-10m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9800">
                <a:tc gridSpan="3">
                  <a:txBody>
                    <a:bodyPr/>
                    <a:lstStyle/>
                    <a:p>
                      <a:pPr marL="68580">
                        <a:lnSpc>
                          <a:spcPts val="2340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Au coduri corectoare de</a:t>
                      </a:r>
                      <a:r>
                        <a:rPr dirty="0" sz="200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erori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39674">
                <a:tc gridSpan="3">
                  <a:txBody>
                    <a:bodyPr/>
                    <a:lstStyle/>
                    <a:p>
                      <a:pPr marL="68580">
                        <a:lnSpc>
                          <a:spcPts val="2340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Au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mai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multe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antene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interne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881062">
                <a:tc gridSpan="3">
                  <a:txBody>
                    <a:bodyPr/>
                    <a:lstStyle/>
                    <a:p>
                      <a:pPr marL="68580" marR="278130">
                        <a:lnSpc>
                          <a:spcPts val="2400"/>
                        </a:lnSpc>
                        <a:spcBef>
                          <a:spcPts val="2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Pot fi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utilizate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la </a:t>
                      </a:r>
                      <a:r>
                        <a:rPr dirty="0" sz="2000" spc="-35">
                          <a:latin typeface="Times New Roman"/>
                          <a:cs typeface="Times New Roman"/>
                        </a:rPr>
                        <a:t>SmartTV,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video la cerere, integarea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altor</a:t>
                      </a:r>
                      <a:r>
                        <a:rPr dirty="0" sz="2000" spc="-1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aparate  casnice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și comanda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lor de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la</a:t>
                      </a:r>
                      <a:r>
                        <a:rPr dirty="0" sz="20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distanță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216010" y="6419189"/>
            <a:ext cx="220979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Tahoma"/>
                <a:cs typeface="Tahoma"/>
              </a:rPr>
              <a:t>51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686561"/>
            <a:ext cx="349377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5"/>
              <a:t>Standarde </a:t>
            </a:r>
            <a:r>
              <a:rPr dirty="0" sz="2800" spc="-10"/>
              <a:t>pentru</a:t>
            </a:r>
            <a:r>
              <a:rPr dirty="0" sz="2800" spc="-25"/>
              <a:t> </a:t>
            </a:r>
            <a:r>
              <a:rPr dirty="0" sz="2800" spc="-5"/>
              <a:t>WLAN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158742" y="1469075"/>
            <a:ext cx="7099830" cy="51482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830961"/>
            <a:ext cx="538226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0"/>
              <a:t>Standardul </a:t>
            </a:r>
            <a:r>
              <a:rPr dirty="0" sz="2000" spc="-15"/>
              <a:t>HaLow(IEEE </a:t>
            </a:r>
            <a:r>
              <a:rPr dirty="0" sz="2000" spc="-10"/>
              <a:t>802.11ah) banda </a:t>
            </a:r>
            <a:r>
              <a:rPr dirty="0" sz="2000" spc="-5"/>
              <a:t>de</a:t>
            </a:r>
            <a:r>
              <a:rPr dirty="0" sz="2000" spc="-200"/>
              <a:t> </a:t>
            </a:r>
            <a:r>
              <a:rPr dirty="0" sz="2000" spc="-15"/>
              <a:t>900MHz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707542" y="1846833"/>
            <a:ext cx="7579995" cy="8794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Calibri"/>
                <a:cs typeface="Calibri"/>
              </a:rPr>
              <a:t>Mai </a:t>
            </a:r>
            <a:r>
              <a:rPr dirty="0" sz="1400" spc="-5">
                <a:latin typeface="Calibri"/>
                <a:cs typeface="Calibri"/>
              </a:rPr>
              <a:t>lent dar cu </a:t>
            </a:r>
            <a:r>
              <a:rPr dirty="0" sz="1400" spc="-10">
                <a:latin typeface="Calibri"/>
                <a:cs typeface="Calibri"/>
              </a:rPr>
              <a:t>avantajul </a:t>
            </a:r>
            <a:r>
              <a:rPr dirty="0" sz="1400" spc="-5">
                <a:latin typeface="Calibri"/>
                <a:cs typeface="Calibri"/>
              </a:rPr>
              <a:t>unei </a:t>
            </a:r>
            <a:r>
              <a:rPr dirty="0" sz="1400" spc="-10">
                <a:latin typeface="Calibri"/>
                <a:cs typeface="Calibri"/>
              </a:rPr>
              <a:t>propagări </a:t>
            </a:r>
            <a:r>
              <a:rPr dirty="0" sz="1400" spc="-5">
                <a:latin typeface="Calibri"/>
                <a:cs typeface="Calibri"/>
              </a:rPr>
              <a:t>mult mai </a:t>
            </a:r>
            <a:r>
              <a:rPr dirty="0" sz="1400" spc="-10">
                <a:latin typeface="Calibri"/>
                <a:cs typeface="Calibri"/>
              </a:rPr>
              <a:t>bune </a:t>
            </a:r>
            <a:r>
              <a:rPr dirty="0" sz="1400">
                <a:latin typeface="Calibri"/>
                <a:cs typeface="Calibri"/>
              </a:rPr>
              <a:t>în </a:t>
            </a:r>
            <a:r>
              <a:rPr dirty="0" sz="1400" spc="-5">
                <a:latin typeface="Calibri"/>
                <a:cs typeface="Calibri"/>
              </a:rPr>
              <a:t>spaţii închise, semnalul </a:t>
            </a:r>
            <a:r>
              <a:rPr dirty="0" sz="1400" spc="-10">
                <a:latin typeface="Calibri"/>
                <a:cs typeface="Calibri"/>
              </a:rPr>
              <a:t>radio </a:t>
            </a:r>
            <a:r>
              <a:rPr dirty="0" sz="1400">
                <a:latin typeface="Calibri"/>
                <a:cs typeface="Calibri"/>
              </a:rPr>
              <a:t>fiind </a:t>
            </a:r>
            <a:r>
              <a:rPr dirty="0" sz="1400" spc="-10">
                <a:latin typeface="Calibri"/>
                <a:cs typeface="Calibri"/>
              </a:rPr>
              <a:t>atenuat </a:t>
            </a:r>
            <a:r>
              <a:rPr dirty="0" sz="1400" spc="-5">
                <a:latin typeface="Calibri"/>
                <a:cs typeface="Calibri"/>
              </a:rPr>
              <a:t>mai  puţin </a:t>
            </a:r>
            <a:r>
              <a:rPr dirty="0" sz="1400">
                <a:latin typeface="Calibri"/>
                <a:cs typeface="Calibri"/>
              </a:rPr>
              <a:t>la </a:t>
            </a:r>
            <a:r>
              <a:rPr dirty="0" sz="1400" spc="-10">
                <a:latin typeface="Calibri"/>
                <a:cs typeface="Calibri"/>
              </a:rPr>
              <a:t>trecerea </a:t>
            </a:r>
            <a:r>
              <a:rPr dirty="0" sz="1400" spc="-5">
                <a:latin typeface="Calibri"/>
                <a:cs typeface="Calibri"/>
              </a:rPr>
              <a:t>prin pereţii încăperilor </a:t>
            </a:r>
            <a:r>
              <a:rPr dirty="0" sz="1400">
                <a:latin typeface="Calibri"/>
                <a:cs typeface="Calibri"/>
              </a:rPr>
              <a:t>şi </a:t>
            </a:r>
            <a:r>
              <a:rPr dirty="0" sz="1400" spc="-5">
                <a:latin typeface="Calibri"/>
                <a:cs typeface="Calibri"/>
              </a:rPr>
              <a:t>alte</a:t>
            </a:r>
            <a:r>
              <a:rPr dirty="0" sz="1400" spc="8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obstacole.</a:t>
            </a:r>
            <a:endParaRPr sz="1400">
              <a:latin typeface="Calibri"/>
              <a:cs typeface="Calibri"/>
            </a:endParaRPr>
          </a:p>
          <a:p>
            <a:pPr marL="12700" marR="241300">
              <a:lnSpc>
                <a:spcPct val="100000"/>
              </a:lnSpc>
            </a:pPr>
            <a:r>
              <a:rPr dirty="0" sz="1400" spc="-10">
                <a:latin typeface="Calibri"/>
                <a:cs typeface="Calibri"/>
              </a:rPr>
              <a:t>Astfel, este </a:t>
            </a:r>
            <a:r>
              <a:rPr dirty="0" sz="1400">
                <a:latin typeface="Calibri"/>
                <a:cs typeface="Calibri"/>
              </a:rPr>
              <a:t>posibilă </a:t>
            </a:r>
            <a:r>
              <a:rPr dirty="0" sz="1400" spc="-5">
                <a:latin typeface="Calibri"/>
                <a:cs typeface="Calibri"/>
              </a:rPr>
              <a:t>folosirea unei puteri de transmisie mai </a:t>
            </a:r>
            <a:r>
              <a:rPr dirty="0" sz="1400" spc="-10">
                <a:latin typeface="Calibri"/>
                <a:cs typeface="Calibri"/>
              </a:rPr>
              <a:t>redusă, </a:t>
            </a:r>
            <a:r>
              <a:rPr dirty="0" sz="1400" spc="-5">
                <a:latin typeface="Calibri"/>
                <a:cs typeface="Calibri"/>
              </a:rPr>
              <a:t>economisind bateria dispozitivelor  </a:t>
            </a:r>
            <a:r>
              <a:rPr dirty="0" sz="1400" spc="-10">
                <a:latin typeface="Calibri"/>
                <a:cs typeface="Calibri"/>
              </a:rPr>
              <a:t>conectate.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542" y="5261228"/>
            <a:ext cx="7482840" cy="13068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400" spc="-5">
                <a:latin typeface="Calibri"/>
                <a:cs typeface="Calibri"/>
              </a:rPr>
              <a:t>Are </a:t>
            </a:r>
            <a:r>
              <a:rPr dirty="0" sz="1400" spc="-10">
                <a:latin typeface="Calibri"/>
                <a:cs typeface="Calibri"/>
              </a:rPr>
              <a:t>avantajul ca </a:t>
            </a:r>
            <a:r>
              <a:rPr dirty="0" sz="1400" spc="-5">
                <a:latin typeface="Calibri"/>
                <a:cs typeface="Calibri"/>
              </a:rPr>
              <a:t>nu consuma </a:t>
            </a:r>
            <a:r>
              <a:rPr dirty="0" sz="1400" spc="-10">
                <a:latin typeface="Calibri"/>
                <a:cs typeface="Calibri"/>
              </a:rPr>
              <a:t>prea </a:t>
            </a:r>
            <a:r>
              <a:rPr dirty="0" sz="1400" spc="-5">
                <a:latin typeface="Calibri"/>
                <a:cs typeface="Calibri"/>
              </a:rPr>
              <a:t>mult </a:t>
            </a:r>
            <a:r>
              <a:rPr dirty="0" sz="1400" spc="-10">
                <a:latin typeface="Calibri"/>
                <a:cs typeface="Calibri"/>
              </a:rPr>
              <a:t>curent </a:t>
            </a:r>
            <a:r>
              <a:rPr dirty="0" sz="1400">
                <a:latin typeface="Calibri"/>
                <a:cs typeface="Calibri"/>
              </a:rPr>
              <a:t>si </a:t>
            </a:r>
            <a:r>
              <a:rPr dirty="0" sz="1400" spc="-10">
                <a:latin typeface="Calibri"/>
                <a:cs typeface="Calibri"/>
              </a:rPr>
              <a:t>poate transmite </a:t>
            </a:r>
            <a:r>
              <a:rPr dirty="0" sz="1400" spc="-5">
                <a:latin typeface="Calibri"/>
                <a:cs typeface="Calibri"/>
              </a:rPr>
              <a:t>datele pana </a:t>
            </a:r>
            <a:r>
              <a:rPr dirty="0" sz="1400">
                <a:latin typeface="Calibri"/>
                <a:cs typeface="Calibri"/>
              </a:rPr>
              <a:t>la o </a:t>
            </a:r>
            <a:r>
              <a:rPr dirty="0" sz="1400" spc="-10">
                <a:latin typeface="Calibri"/>
                <a:cs typeface="Calibri"/>
              </a:rPr>
              <a:t>distanta </a:t>
            </a:r>
            <a:r>
              <a:rPr dirty="0" sz="1400" spc="-5">
                <a:latin typeface="Calibri"/>
                <a:cs typeface="Calibri"/>
              </a:rPr>
              <a:t>de </a:t>
            </a:r>
            <a:r>
              <a:rPr dirty="0" sz="1400">
                <a:latin typeface="Calibri"/>
                <a:cs typeface="Calibri"/>
              </a:rPr>
              <a:t>1</a:t>
            </a:r>
            <a:r>
              <a:rPr dirty="0" sz="1400" spc="18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Km.</a:t>
            </a:r>
            <a:endParaRPr sz="14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400" spc="-5">
                <a:latin typeface="Calibri"/>
                <a:cs typeface="Calibri"/>
              </a:rPr>
              <a:t>Noul </a:t>
            </a:r>
            <a:r>
              <a:rPr dirty="0" sz="1400" spc="-10">
                <a:latin typeface="Calibri"/>
                <a:cs typeface="Calibri"/>
              </a:rPr>
              <a:t>standard </a:t>
            </a:r>
            <a:r>
              <a:rPr dirty="0" sz="1400" spc="-15">
                <a:latin typeface="Calibri"/>
                <a:cs typeface="Calibri"/>
              </a:rPr>
              <a:t>va </a:t>
            </a:r>
            <a:r>
              <a:rPr dirty="0" sz="1400" spc="-5">
                <a:latin typeface="Calibri"/>
                <a:cs typeface="Calibri"/>
              </a:rPr>
              <a:t>fi destinat utilizatorilor clasici, ce </a:t>
            </a:r>
            <a:r>
              <a:rPr dirty="0" sz="1400">
                <a:latin typeface="Calibri"/>
                <a:cs typeface="Calibri"/>
              </a:rPr>
              <a:t>au </a:t>
            </a:r>
            <a:r>
              <a:rPr dirty="0" sz="1400" spc="-10">
                <a:latin typeface="Calibri"/>
                <a:cs typeface="Calibri"/>
              </a:rPr>
              <a:t>nevoie </a:t>
            </a:r>
            <a:r>
              <a:rPr dirty="0" sz="1400" spc="-5">
                <a:latin typeface="Calibri"/>
                <a:cs typeface="Calibri"/>
              </a:rPr>
              <a:t>acasa </a:t>
            </a:r>
            <a:r>
              <a:rPr dirty="0" sz="1400">
                <a:latin typeface="Calibri"/>
                <a:cs typeface="Calibri"/>
              </a:rPr>
              <a:t>o </a:t>
            </a:r>
            <a:r>
              <a:rPr dirty="0" sz="1400" spc="-10">
                <a:latin typeface="Calibri"/>
                <a:cs typeface="Calibri"/>
              </a:rPr>
              <a:t>retea </a:t>
            </a:r>
            <a:r>
              <a:rPr dirty="0" sz="1400" spc="-5">
                <a:latin typeface="Calibri"/>
                <a:cs typeface="Calibri"/>
              </a:rPr>
              <a:t>stabila, de </a:t>
            </a:r>
            <a:r>
              <a:rPr dirty="0" sz="1400" spc="-10">
                <a:latin typeface="Calibri"/>
                <a:cs typeface="Calibri"/>
              </a:rPr>
              <a:t>mare viteza,</a:t>
            </a:r>
            <a:r>
              <a:rPr dirty="0" sz="1400" spc="2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cu</a:t>
            </a:r>
            <a:endParaRPr sz="1400">
              <a:latin typeface="Calibri"/>
              <a:cs typeface="Calibri"/>
            </a:endParaRPr>
          </a:p>
          <a:p>
            <a:pPr marL="184785">
              <a:lnSpc>
                <a:spcPct val="100000"/>
              </a:lnSpc>
            </a:pPr>
            <a:r>
              <a:rPr dirty="0" sz="1400" spc="-5">
                <a:latin typeface="Calibri"/>
                <a:cs typeface="Calibri"/>
              </a:rPr>
              <a:t>consum mic </a:t>
            </a:r>
            <a:r>
              <a:rPr dirty="0" sz="1400">
                <a:latin typeface="Calibri"/>
                <a:cs typeface="Calibri"/>
              </a:rPr>
              <a:t>si </a:t>
            </a:r>
            <a:r>
              <a:rPr dirty="0" sz="1400" spc="-15">
                <a:latin typeface="Calibri"/>
                <a:cs typeface="Calibri"/>
              </a:rPr>
              <a:t>raza </a:t>
            </a:r>
            <a:r>
              <a:rPr dirty="0" sz="1400" spc="-10">
                <a:latin typeface="Calibri"/>
                <a:cs typeface="Calibri"/>
              </a:rPr>
              <a:t>mare </a:t>
            </a:r>
            <a:r>
              <a:rPr dirty="0" sz="1400" spc="-5">
                <a:latin typeface="Calibri"/>
                <a:cs typeface="Calibri"/>
              </a:rPr>
              <a:t>de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acoperire.</a:t>
            </a:r>
            <a:endParaRPr sz="1400">
              <a:latin typeface="Calibri"/>
              <a:cs typeface="Calibri"/>
            </a:endParaRPr>
          </a:p>
          <a:p>
            <a:pPr marL="184785" marR="5080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400" spc="-10">
                <a:latin typeface="Calibri"/>
                <a:cs typeface="Calibri"/>
              </a:rPr>
              <a:t>Vitezele promise </a:t>
            </a:r>
            <a:r>
              <a:rPr dirty="0" sz="1400">
                <a:latin typeface="Calibri"/>
                <a:cs typeface="Calibri"/>
              </a:rPr>
              <a:t>in </a:t>
            </a:r>
            <a:r>
              <a:rPr dirty="0" sz="1400" spc="-5">
                <a:latin typeface="Calibri"/>
                <a:cs typeface="Calibri"/>
              </a:rPr>
              <a:t>acest </a:t>
            </a:r>
            <a:r>
              <a:rPr dirty="0" sz="1400" spc="-10">
                <a:latin typeface="Calibri"/>
                <a:cs typeface="Calibri"/>
              </a:rPr>
              <a:t>moment sunt intre </a:t>
            </a:r>
            <a:r>
              <a:rPr dirty="0" sz="1400" spc="-5">
                <a:latin typeface="Calibri"/>
                <a:cs typeface="Calibri"/>
              </a:rPr>
              <a:t>150 </a:t>
            </a:r>
            <a:r>
              <a:rPr dirty="0" sz="1400" spc="-10">
                <a:latin typeface="Calibri"/>
                <a:cs typeface="Calibri"/>
              </a:rPr>
              <a:t>Kb/s </a:t>
            </a:r>
            <a:r>
              <a:rPr dirty="0" sz="1400">
                <a:latin typeface="Calibri"/>
                <a:cs typeface="Calibri"/>
              </a:rPr>
              <a:t>si 18 </a:t>
            </a:r>
            <a:r>
              <a:rPr dirty="0" sz="1400" spc="-10">
                <a:latin typeface="Calibri"/>
                <a:cs typeface="Calibri"/>
              </a:rPr>
              <a:t>Mb/s, </a:t>
            </a:r>
            <a:r>
              <a:rPr dirty="0" sz="1400" spc="-5">
                <a:latin typeface="Calibri"/>
                <a:cs typeface="Calibri"/>
              </a:rPr>
              <a:t>destul de mici </a:t>
            </a:r>
            <a:r>
              <a:rPr dirty="0" sz="1400">
                <a:latin typeface="Calibri"/>
                <a:cs typeface="Calibri"/>
              </a:rPr>
              <a:t>la </a:t>
            </a:r>
            <a:r>
              <a:rPr dirty="0" sz="1400" spc="-5">
                <a:latin typeface="Calibri"/>
                <a:cs typeface="Calibri"/>
              </a:rPr>
              <a:t>prima </a:t>
            </a:r>
            <a:r>
              <a:rPr dirty="0" sz="1400" spc="-10">
                <a:latin typeface="Calibri"/>
                <a:cs typeface="Calibri"/>
              </a:rPr>
              <a:t>vedere, </a:t>
            </a:r>
            <a:r>
              <a:rPr dirty="0" sz="1400">
                <a:latin typeface="Calibri"/>
                <a:cs typeface="Calibri"/>
              </a:rPr>
              <a:t>insa  </a:t>
            </a:r>
            <a:r>
              <a:rPr dirty="0" sz="1400" spc="-10">
                <a:latin typeface="Calibri"/>
                <a:cs typeface="Calibri"/>
              </a:rPr>
              <a:t>suficiente daca </a:t>
            </a:r>
            <a:r>
              <a:rPr dirty="0" sz="1400" spc="-5">
                <a:latin typeface="Calibri"/>
                <a:cs typeface="Calibri"/>
              </a:rPr>
              <a:t>nu tragi filme de pe </a:t>
            </a:r>
            <a:r>
              <a:rPr dirty="0" sz="1400" spc="-10">
                <a:latin typeface="Calibri"/>
                <a:cs typeface="Calibri"/>
              </a:rPr>
              <a:t>torrent. </a:t>
            </a:r>
            <a:r>
              <a:rPr dirty="0" sz="1400" spc="-5">
                <a:latin typeface="Calibri"/>
                <a:cs typeface="Calibri"/>
              </a:rPr>
              <a:t>Insa </a:t>
            </a:r>
            <a:r>
              <a:rPr dirty="0" sz="1400">
                <a:latin typeface="Calibri"/>
                <a:cs typeface="Calibri"/>
              </a:rPr>
              <a:t>sa </a:t>
            </a:r>
            <a:r>
              <a:rPr dirty="0" sz="1400" spc="-5">
                <a:latin typeface="Calibri"/>
                <a:cs typeface="Calibri"/>
              </a:rPr>
              <a:t>nu uitam </a:t>
            </a:r>
            <a:r>
              <a:rPr dirty="0" sz="1400" spc="-10">
                <a:latin typeface="Calibri"/>
                <a:cs typeface="Calibri"/>
              </a:rPr>
              <a:t>ca </a:t>
            </a:r>
            <a:r>
              <a:rPr dirty="0" sz="1400" spc="-15">
                <a:latin typeface="Calibri"/>
                <a:cs typeface="Calibri"/>
              </a:rPr>
              <a:t>va </a:t>
            </a:r>
            <a:r>
              <a:rPr dirty="0" sz="1400" spc="-5">
                <a:latin typeface="Calibri"/>
                <a:cs typeface="Calibri"/>
              </a:rPr>
              <a:t>suporta mai </a:t>
            </a:r>
            <a:r>
              <a:rPr dirty="0" sz="1400" spc="-10">
                <a:latin typeface="Calibri"/>
                <a:cs typeface="Calibri"/>
              </a:rPr>
              <a:t>multe </a:t>
            </a:r>
            <a:r>
              <a:rPr dirty="0" sz="1400" spc="-5">
                <a:latin typeface="Calibri"/>
                <a:cs typeface="Calibri"/>
              </a:rPr>
              <a:t>dispozitive  </a:t>
            </a:r>
            <a:r>
              <a:rPr dirty="0" sz="1400" spc="-10">
                <a:latin typeface="Calibri"/>
                <a:cs typeface="Calibri"/>
              </a:rPr>
              <a:t>conectate decat </a:t>
            </a:r>
            <a:r>
              <a:rPr dirty="0" sz="1400" spc="-5">
                <a:latin typeface="Calibri"/>
                <a:cs typeface="Calibri"/>
              </a:rPr>
              <a:t>de</a:t>
            </a:r>
            <a:r>
              <a:rPr dirty="0" sz="1400" spc="4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obicei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09800" y="2844341"/>
            <a:ext cx="4103042" cy="23383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54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56640"/>
            <a:ext cx="3877945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Accesul </a:t>
            </a:r>
            <a:r>
              <a:rPr dirty="0"/>
              <a:t>la mediu-</a:t>
            </a:r>
            <a:r>
              <a:rPr dirty="0" spc="-110"/>
              <a:t> </a:t>
            </a:r>
            <a:r>
              <a:rPr dirty="0" spc="-5"/>
              <a:t>MAC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6794" y="2577210"/>
            <a:ext cx="6332220" cy="2511425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25"/>
              </a:spcBef>
              <a:buSzPct val="83333"/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2400">
                <a:latin typeface="Calibri"/>
                <a:cs typeface="Calibri"/>
              </a:rPr>
              <a:t>Mediul </a:t>
            </a:r>
            <a:r>
              <a:rPr dirty="0" sz="2400" spc="-5">
                <a:latin typeface="Calibri"/>
                <a:cs typeface="Calibri"/>
              </a:rPr>
              <a:t>de transmisie </a:t>
            </a:r>
            <a:r>
              <a:rPr dirty="0" sz="2400" spc="-15">
                <a:latin typeface="Calibri"/>
                <a:cs typeface="Calibri"/>
              </a:rPr>
              <a:t>este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partajat...</a:t>
            </a:r>
            <a:endParaRPr sz="2400">
              <a:latin typeface="Calibri"/>
              <a:cs typeface="Calibri"/>
            </a:endParaRPr>
          </a:p>
          <a:p>
            <a:pPr marL="184785" marR="107950">
              <a:lnSpc>
                <a:spcPts val="2590"/>
              </a:lnSpc>
              <a:spcBef>
                <a:spcPts val="860"/>
              </a:spcBef>
            </a:pPr>
            <a:r>
              <a:rPr dirty="0" sz="2400">
                <a:latin typeface="Arial"/>
                <a:cs typeface="Arial"/>
              </a:rPr>
              <a:t>...dacă </a:t>
            </a:r>
            <a:r>
              <a:rPr dirty="0" sz="2400" spc="-5">
                <a:latin typeface="Arial"/>
                <a:cs typeface="Arial"/>
              </a:rPr>
              <a:t>două </a:t>
            </a:r>
            <a:r>
              <a:rPr dirty="0" sz="2400">
                <a:latin typeface="Arial"/>
                <a:cs typeface="Arial"/>
              </a:rPr>
              <a:t>staţii </a:t>
            </a:r>
            <a:r>
              <a:rPr dirty="0" sz="2400" spc="-5">
                <a:latin typeface="Arial"/>
                <a:cs typeface="Arial"/>
              </a:rPr>
              <a:t>transmit simultan </a:t>
            </a:r>
            <a:r>
              <a:rPr dirty="0" sz="2400">
                <a:latin typeface="Arial"/>
                <a:cs typeface="Arial"/>
              </a:rPr>
              <a:t>rezultă o  </a:t>
            </a:r>
            <a:r>
              <a:rPr dirty="0" sz="2400" spc="-5">
                <a:latin typeface="Arial"/>
                <a:cs typeface="Arial"/>
              </a:rPr>
              <a:t>coliziune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40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spcBef>
                <a:spcPts val="5"/>
              </a:spcBef>
              <a:buChar char="•"/>
              <a:tabLst>
                <a:tab pos="185420" algn="l"/>
              </a:tabLst>
            </a:pPr>
            <a:r>
              <a:rPr dirty="0" sz="2400">
                <a:latin typeface="Arial"/>
                <a:cs typeface="Arial"/>
              </a:rPr>
              <a:t>Este </a:t>
            </a:r>
            <a:r>
              <a:rPr dirty="0" sz="2400" spc="-5">
                <a:latin typeface="Arial"/>
                <a:cs typeface="Arial"/>
              </a:rPr>
              <a:t>nevoie de </a:t>
            </a:r>
            <a:r>
              <a:rPr dirty="0" sz="2400">
                <a:latin typeface="Arial"/>
                <a:cs typeface="Arial"/>
              </a:rPr>
              <a:t>o </a:t>
            </a:r>
            <a:r>
              <a:rPr dirty="0" sz="2400" spc="-5">
                <a:latin typeface="Arial"/>
                <a:cs typeface="Arial"/>
              </a:rPr>
              <a:t>tehnică de acces la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mediu...</a:t>
            </a:r>
            <a:endParaRPr sz="2400">
              <a:latin typeface="Arial"/>
              <a:cs typeface="Arial"/>
            </a:endParaRPr>
          </a:p>
          <a:p>
            <a:pPr marL="184785">
              <a:lnSpc>
                <a:spcPct val="100000"/>
              </a:lnSpc>
              <a:spcBef>
                <a:spcPts val="420"/>
              </a:spcBef>
            </a:pPr>
            <a:r>
              <a:rPr dirty="0" sz="2400" spc="-15">
                <a:latin typeface="Calibri"/>
                <a:cs typeface="Calibri"/>
              </a:rPr>
              <a:t>...care </a:t>
            </a:r>
            <a:r>
              <a:rPr dirty="0" sz="2400" spc="-5">
                <a:latin typeface="Calibri"/>
                <a:cs typeface="Calibri"/>
              </a:rPr>
              <a:t>să </a:t>
            </a:r>
            <a:r>
              <a:rPr dirty="0" sz="2400" spc="-25">
                <a:latin typeface="Calibri"/>
                <a:cs typeface="Calibri"/>
              </a:rPr>
              <a:t>trateze </a:t>
            </a:r>
            <a:r>
              <a:rPr dirty="0" sz="2400" spc="-10">
                <a:latin typeface="Calibri"/>
                <a:cs typeface="Calibri"/>
              </a:rPr>
              <a:t>problema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coliziunilor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54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8775" y="556640"/>
            <a:ext cx="2654935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Subnivelul</a:t>
            </a:r>
            <a:r>
              <a:rPr dirty="0" spc="-85"/>
              <a:t> </a:t>
            </a:r>
            <a:r>
              <a:rPr dirty="0" spc="-5"/>
              <a:t>MAC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6794" y="1978595"/>
            <a:ext cx="7157720" cy="362331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2000" spc="-5">
                <a:latin typeface="Calibri"/>
                <a:cs typeface="Calibri"/>
              </a:rPr>
              <a:t>Sarcini:</a:t>
            </a:r>
            <a:endParaRPr sz="2000">
              <a:latin typeface="Calibri"/>
              <a:cs typeface="Calibri"/>
            </a:endParaRPr>
          </a:p>
          <a:p>
            <a:pPr marL="184785" marR="356235" indent="-172720">
              <a:lnSpc>
                <a:spcPct val="80000"/>
              </a:lnSpc>
              <a:spcBef>
                <a:spcPts val="805"/>
              </a:spcBef>
              <a:buSzPct val="95000"/>
              <a:buAutoNum type="arabicPeriod"/>
              <a:tabLst>
                <a:tab pos="207010" algn="l"/>
              </a:tabLst>
            </a:pPr>
            <a:r>
              <a:rPr dirty="0" sz="2000" spc="-20">
                <a:latin typeface="Calibri"/>
                <a:cs typeface="Calibri"/>
              </a:rPr>
              <a:t>Rezolvarea </a:t>
            </a:r>
            <a:r>
              <a:rPr dirty="0" sz="2000" spc="-5">
                <a:latin typeface="Calibri"/>
                <a:cs typeface="Calibri"/>
              </a:rPr>
              <a:t>(dacă </a:t>
            </a:r>
            <a:r>
              <a:rPr dirty="0" sz="2000" spc="-15">
                <a:latin typeface="Calibri"/>
                <a:cs typeface="Calibri"/>
              </a:rPr>
              <a:t>este </a:t>
            </a:r>
            <a:r>
              <a:rPr dirty="0" sz="2000" spc="-5">
                <a:latin typeface="Calibri"/>
                <a:cs typeface="Calibri"/>
              </a:rPr>
              <a:t>posibil) </a:t>
            </a:r>
            <a:r>
              <a:rPr dirty="0" sz="2000">
                <a:latin typeface="Calibri"/>
                <a:cs typeface="Calibri"/>
              </a:rPr>
              <a:t>a coliziunilor-accesul </a:t>
            </a:r>
            <a:r>
              <a:rPr dirty="0" sz="2000" spc="-5">
                <a:latin typeface="Calibri"/>
                <a:cs typeface="Calibri"/>
              </a:rPr>
              <a:t>liber </a:t>
            </a:r>
            <a:r>
              <a:rPr dirty="0" sz="2000">
                <a:latin typeface="Calibri"/>
                <a:cs typeface="Calibri"/>
              </a:rPr>
              <a:t>la </a:t>
            </a:r>
            <a:r>
              <a:rPr dirty="0" sz="2000" spc="-5">
                <a:latin typeface="Calibri"/>
                <a:cs typeface="Calibri"/>
              </a:rPr>
              <a:t>canal  </a:t>
            </a:r>
            <a:r>
              <a:rPr dirty="0" sz="2000">
                <a:latin typeface="Calibri"/>
                <a:cs typeface="Calibri"/>
              </a:rPr>
              <a:t>(CSMA/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CA)</a:t>
            </a:r>
            <a:endParaRPr sz="2000">
              <a:latin typeface="Calibri"/>
              <a:cs typeface="Calibri"/>
            </a:endParaRPr>
          </a:p>
          <a:p>
            <a:pPr marL="207010" indent="-194945">
              <a:lnSpc>
                <a:spcPct val="100000"/>
              </a:lnSpc>
              <a:spcBef>
                <a:spcPts val="310"/>
              </a:spcBef>
              <a:buSzPct val="95000"/>
              <a:buAutoNum type="arabicPeriod"/>
              <a:tabLst>
                <a:tab pos="207645" algn="l"/>
              </a:tabLst>
            </a:pPr>
            <a:r>
              <a:rPr dirty="0" sz="2000" spc="-10">
                <a:latin typeface="Calibri"/>
                <a:cs typeface="Calibri"/>
              </a:rPr>
              <a:t>Administrarea </a:t>
            </a:r>
            <a:r>
              <a:rPr dirty="0" sz="2000" spc="-5">
                <a:latin typeface="Calibri"/>
                <a:cs typeface="Calibri"/>
              </a:rPr>
              <a:t>şi </a:t>
            </a:r>
            <a:r>
              <a:rPr dirty="0" sz="2000" spc="-10">
                <a:latin typeface="Calibri"/>
                <a:cs typeface="Calibri"/>
              </a:rPr>
              <a:t>autentificarea</a:t>
            </a:r>
            <a:r>
              <a:rPr dirty="0" sz="2000" spc="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staţiilor</a:t>
            </a:r>
            <a:endParaRPr sz="2000">
              <a:latin typeface="Calibri"/>
              <a:cs typeface="Calibri"/>
            </a:endParaRPr>
          </a:p>
          <a:p>
            <a:pPr marL="196850" indent="-184785">
              <a:lnSpc>
                <a:spcPct val="100000"/>
              </a:lnSpc>
              <a:spcBef>
                <a:spcPts val="325"/>
              </a:spcBef>
              <a:buChar char="•"/>
              <a:tabLst>
                <a:tab pos="197485" algn="l"/>
              </a:tabLst>
            </a:pPr>
            <a:r>
              <a:rPr dirty="0" sz="2000" spc="-5">
                <a:latin typeface="Calibri"/>
                <a:cs typeface="Calibri"/>
              </a:rPr>
              <a:t>Specificaţii: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2000" spc="-10">
                <a:latin typeface="Calibri"/>
                <a:cs typeface="Calibri"/>
              </a:rPr>
              <a:t>1.Imposibilitatea detectării </a:t>
            </a:r>
            <a:r>
              <a:rPr dirty="0" sz="2000" spc="-5">
                <a:latin typeface="Calibri"/>
                <a:cs typeface="Calibri"/>
              </a:rPr>
              <a:t>coliziunilor şi deci </a:t>
            </a:r>
            <a:r>
              <a:rPr dirty="0" sz="2000" spc="-10">
                <a:latin typeface="Calibri"/>
                <a:cs typeface="Calibri"/>
              </a:rPr>
              <a:t>folosim: </a:t>
            </a:r>
            <a:r>
              <a:rPr dirty="0" sz="2000">
                <a:latin typeface="Calibri"/>
                <a:cs typeface="Calibri"/>
              </a:rPr>
              <a:t>CSMA/</a:t>
            </a:r>
            <a:r>
              <a:rPr dirty="0" sz="2000" spc="9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CA</a:t>
            </a:r>
            <a:endParaRPr sz="2000">
              <a:latin typeface="Calibri"/>
              <a:cs typeface="Calibri"/>
            </a:endParaRPr>
          </a:p>
          <a:p>
            <a:pPr marL="196850" indent="-184785">
              <a:lnSpc>
                <a:spcPct val="100000"/>
              </a:lnSpc>
              <a:spcBef>
                <a:spcPts val="310"/>
              </a:spcBef>
              <a:buChar char="•"/>
              <a:tabLst>
                <a:tab pos="197485" algn="l"/>
              </a:tabLst>
            </a:pPr>
            <a:r>
              <a:rPr dirty="0" sz="2000" spc="-5">
                <a:latin typeface="Calibri"/>
                <a:cs typeface="Calibri"/>
              </a:rPr>
              <a:t>CS </a:t>
            </a:r>
            <a:r>
              <a:rPr dirty="0" sz="2000">
                <a:latin typeface="Calibri"/>
                <a:cs typeface="Calibri"/>
              </a:rPr>
              <a:t>= </a:t>
            </a:r>
            <a:r>
              <a:rPr dirty="0" sz="2000" spc="-5">
                <a:latin typeface="Calibri"/>
                <a:cs typeface="Calibri"/>
              </a:rPr>
              <a:t>Carrier Sense, </a:t>
            </a:r>
            <a:r>
              <a:rPr dirty="0" sz="2000" spc="-10">
                <a:latin typeface="Calibri"/>
                <a:cs typeface="Calibri"/>
              </a:rPr>
              <a:t>fiecare </a:t>
            </a:r>
            <a:r>
              <a:rPr dirty="0" sz="2000" spc="-5">
                <a:latin typeface="Calibri"/>
                <a:cs typeface="Calibri"/>
              </a:rPr>
              <a:t>participant </a:t>
            </a:r>
            <a:r>
              <a:rPr dirty="0" sz="2000" spc="-10">
                <a:latin typeface="Calibri"/>
                <a:cs typeface="Calibri"/>
              </a:rPr>
              <a:t>“ascultă”</a:t>
            </a:r>
            <a:r>
              <a:rPr dirty="0" sz="2000" spc="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canalul</a:t>
            </a:r>
            <a:endParaRPr sz="2000">
              <a:latin typeface="Calibri"/>
              <a:cs typeface="Calibri"/>
            </a:endParaRPr>
          </a:p>
          <a:p>
            <a:pPr marL="184785" marR="5080" indent="-172720">
              <a:lnSpc>
                <a:spcPct val="80000"/>
              </a:lnSpc>
              <a:spcBef>
                <a:spcPts val="805"/>
              </a:spcBef>
              <a:buChar char="•"/>
              <a:tabLst>
                <a:tab pos="197485" algn="l"/>
              </a:tabLst>
            </a:pPr>
            <a:r>
              <a:rPr dirty="0" sz="2000">
                <a:latin typeface="Calibri"/>
                <a:cs typeface="Calibri"/>
              </a:rPr>
              <a:t>MA = </a:t>
            </a:r>
            <a:r>
              <a:rPr dirty="0" sz="2000" spc="-5">
                <a:latin typeface="Calibri"/>
                <a:cs typeface="Calibri"/>
              </a:rPr>
              <a:t>Multiple </a:t>
            </a:r>
            <a:r>
              <a:rPr dirty="0" sz="2000">
                <a:latin typeface="Calibri"/>
                <a:cs typeface="Calibri"/>
              </a:rPr>
              <a:t>Access, </a:t>
            </a:r>
            <a:r>
              <a:rPr dirty="0" sz="2000" spc="-15">
                <a:latin typeface="Calibri"/>
                <a:cs typeface="Calibri"/>
              </a:rPr>
              <a:t>diverşi </a:t>
            </a:r>
            <a:r>
              <a:rPr dirty="0" sz="2000" spc="-5">
                <a:latin typeface="Calibri"/>
                <a:cs typeface="Calibri"/>
              </a:rPr>
              <a:t>participanţi </a:t>
            </a:r>
            <a:r>
              <a:rPr dirty="0" sz="2000" spc="-15">
                <a:latin typeface="Calibri"/>
                <a:cs typeface="Calibri"/>
              </a:rPr>
              <a:t>utilizează </a:t>
            </a:r>
            <a:r>
              <a:rPr dirty="0" sz="2000">
                <a:latin typeface="Calibri"/>
                <a:cs typeface="Calibri"/>
              </a:rPr>
              <a:t>acelaşi </a:t>
            </a:r>
            <a:r>
              <a:rPr dirty="0" sz="2000" spc="-5">
                <a:latin typeface="Calibri"/>
                <a:cs typeface="Calibri"/>
              </a:rPr>
              <a:t>canal </a:t>
            </a:r>
            <a:r>
              <a:rPr dirty="0" sz="2000">
                <a:latin typeface="Calibri"/>
                <a:cs typeface="Calibri"/>
              </a:rPr>
              <a:t>de  </a:t>
            </a:r>
            <a:r>
              <a:rPr dirty="0" sz="2000" spc="-10">
                <a:latin typeface="Calibri"/>
                <a:cs typeface="Calibri"/>
              </a:rPr>
              <a:t>comunicare </a:t>
            </a:r>
            <a:r>
              <a:rPr dirty="0" sz="2000" spc="-5">
                <a:latin typeface="Calibri"/>
                <a:cs typeface="Calibri"/>
              </a:rPr>
              <a:t>(Shared </a:t>
            </a:r>
            <a:r>
              <a:rPr dirty="0" sz="2000">
                <a:latin typeface="Calibri"/>
                <a:cs typeface="Calibri"/>
              </a:rPr>
              <a:t>Medium-mediu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partajat)</a:t>
            </a:r>
            <a:endParaRPr sz="2000">
              <a:latin typeface="Calibri"/>
              <a:cs typeface="Calibri"/>
            </a:endParaRPr>
          </a:p>
          <a:p>
            <a:pPr marL="12700" marR="658495">
              <a:lnSpc>
                <a:spcPct val="112999"/>
              </a:lnSpc>
              <a:spcBef>
                <a:spcPts val="15"/>
              </a:spcBef>
              <a:buChar char="•"/>
              <a:tabLst>
                <a:tab pos="197485" algn="l"/>
              </a:tabLst>
            </a:pPr>
            <a:r>
              <a:rPr dirty="0" sz="2000" spc="-5">
                <a:latin typeface="Calibri"/>
                <a:cs typeface="Calibri"/>
              </a:rPr>
              <a:t>CA </a:t>
            </a:r>
            <a:r>
              <a:rPr dirty="0" sz="2000">
                <a:latin typeface="Calibri"/>
                <a:cs typeface="Calibri"/>
              </a:rPr>
              <a:t>= </a:t>
            </a:r>
            <a:r>
              <a:rPr dirty="0" sz="2000" spc="-5">
                <a:latin typeface="Calibri"/>
                <a:cs typeface="Calibri"/>
              </a:rPr>
              <a:t>Collision </a:t>
            </a:r>
            <a:r>
              <a:rPr dirty="0" sz="2000" spc="-10">
                <a:latin typeface="Calibri"/>
                <a:cs typeface="Calibri"/>
              </a:rPr>
              <a:t>Avoidance, </a:t>
            </a:r>
            <a:r>
              <a:rPr dirty="0" sz="2000" spc="-5">
                <a:latin typeface="Calibri"/>
                <a:cs typeface="Calibri"/>
              </a:rPr>
              <a:t>mecanism de </a:t>
            </a:r>
            <a:r>
              <a:rPr dirty="0" sz="2000" spc="-10">
                <a:latin typeface="Calibri"/>
                <a:cs typeface="Calibri"/>
              </a:rPr>
              <a:t>evitare </a:t>
            </a:r>
            <a:r>
              <a:rPr dirty="0" sz="2000">
                <a:latin typeface="Calibri"/>
                <a:cs typeface="Calibri"/>
              </a:rPr>
              <a:t>a </a:t>
            </a:r>
            <a:r>
              <a:rPr dirty="0" sz="2000" spc="-5">
                <a:latin typeface="Calibri"/>
                <a:cs typeface="Calibri"/>
              </a:rPr>
              <a:t>coliziunilor  2.Staţii ascunse(Hidden Station)/ </a:t>
            </a:r>
            <a:r>
              <a:rPr dirty="0" sz="2000" spc="-10">
                <a:latin typeface="Calibri"/>
                <a:cs typeface="Calibri"/>
              </a:rPr>
              <a:t>Problema </a:t>
            </a:r>
            <a:r>
              <a:rPr dirty="0" sz="2000" spc="-5">
                <a:latin typeface="Calibri"/>
                <a:cs typeface="Calibri"/>
              </a:rPr>
              <a:t>expunerii</a:t>
            </a:r>
            <a:r>
              <a:rPr dirty="0" sz="2000" spc="9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nodurilor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8775" y="694690"/>
            <a:ext cx="2198370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CSMA/CA</a:t>
            </a:r>
            <a:r>
              <a:rPr dirty="0" spc="-55"/>
              <a:t> </a:t>
            </a:r>
            <a:r>
              <a:rPr dirty="0"/>
              <a:t>(1)</a:t>
            </a:r>
          </a:p>
        </p:txBody>
      </p:sp>
      <p:sp>
        <p:nvSpPr>
          <p:cNvPr id="3" name="object 3"/>
          <p:cNvSpPr/>
          <p:nvPr/>
        </p:nvSpPr>
        <p:spPr>
          <a:xfrm>
            <a:off x="990600" y="1981200"/>
            <a:ext cx="6688898" cy="426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616188" y="6357315"/>
            <a:ext cx="220979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ahoma"/>
                <a:cs typeface="Tahoma"/>
              </a:rPr>
              <a:t>56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1149"/>
            <a:ext cx="1029335" cy="5289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</a:t>
            </a:r>
            <a:r>
              <a:rPr dirty="0" spc="-15"/>
              <a:t>S</a:t>
            </a:r>
            <a:r>
              <a:rPr dirty="0"/>
              <a:t>MA</a:t>
            </a:r>
          </a:p>
        </p:txBody>
      </p:sp>
      <p:sp>
        <p:nvSpPr>
          <p:cNvPr id="3" name="object 3"/>
          <p:cNvSpPr/>
          <p:nvPr/>
        </p:nvSpPr>
        <p:spPr>
          <a:xfrm>
            <a:off x="2587025" y="1841828"/>
            <a:ext cx="3929272" cy="43188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57</a:t>
            </a:fld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940689"/>
            <a:ext cx="1028065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CS</a:t>
            </a:r>
            <a:r>
              <a:rPr dirty="0" spc="-15"/>
              <a:t>M</a:t>
            </a:r>
            <a:r>
              <a:rPr dirty="0"/>
              <a:t>A</a:t>
            </a:r>
          </a:p>
        </p:txBody>
      </p:sp>
      <p:sp>
        <p:nvSpPr>
          <p:cNvPr id="3" name="object 3"/>
          <p:cNvSpPr/>
          <p:nvPr/>
        </p:nvSpPr>
        <p:spPr>
          <a:xfrm>
            <a:off x="1552575" y="2571786"/>
            <a:ext cx="6115050" cy="29257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57</a:t>
            </a:fld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1149"/>
            <a:ext cx="2618105" cy="5289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Noduri</a:t>
            </a:r>
            <a:r>
              <a:rPr dirty="0" spc="-90"/>
              <a:t> </a:t>
            </a:r>
            <a:r>
              <a:rPr dirty="0" spc="-5"/>
              <a:t>ascunse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90597" y="1684782"/>
            <a:ext cx="11938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latin typeface="Arial"/>
                <a:cs typeface="Arial"/>
              </a:rPr>
              <a:t>•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39431" y="3364738"/>
            <a:ext cx="7334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ahoma"/>
                <a:cs typeface="Tahoma"/>
              </a:rPr>
              <a:t>Raza</a:t>
            </a:r>
            <a:r>
              <a:rPr dirty="0" sz="1200" spc="-95" b="1">
                <a:latin typeface="Tahoma"/>
                <a:cs typeface="Tahoma"/>
              </a:rPr>
              <a:t> </a:t>
            </a:r>
            <a:r>
              <a:rPr dirty="0" sz="1200" spc="-5" b="1">
                <a:latin typeface="Tahoma"/>
                <a:cs typeface="Tahoma"/>
              </a:rPr>
              <a:t>CTS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10378" y="3364738"/>
            <a:ext cx="7423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ahoma"/>
                <a:cs typeface="Tahoma"/>
              </a:rPr>
              <a:t>Raza</a:t>
            </a:r>
            <a:r>
              <a:rPr dirty="0" sz="1200" spc="-95" b="1">
                <a:latin typeface="Tahoma"/>
                <a:cs typeface="Tahoma"/>
              </a:rPr>
              <a:t> </a:t>
            </a:r>
            <a:r>
              <a:rPr dirty="0" sz="1200" spc="-5" b="1">
                <a:latin typeface="Tahoma"/>
                <a:cs typeface="Tahoma"/>
              </a:rPr>
              <a:t>RTS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73676" y="3571621"/>
            <a:ext cx="3771900" cy="1673225"/>
          </a:xfrm>
          <a:custGeom>
            <a:avLst/>
            <a:gdLst/>
            <a:ahLst/>
            <a:cxnLst/>
            <a:rect l="l" t="t" r="r" b="b"/>
            <a:pathLst>
              <a:path w="3771900" h="1673225">
                <a:moveTo>
                  <a:pt x="0" y="836421"/>
                </a:moveTo>
                <a:lnTo>
                  <a:pt x="4350" y="779160"/>
                </a:lnTo>
                <a:lnTo>
                  <a:pt x="17215" y="722933"/>
                </a:lnTo>
                <a:lnTo>
                  <a:pt x="38312" y="667866"/>
                </a:lnTo>
                <a:lnTo>
                  <a:pt x="67362" y="614083"/>
                </a:lnTo>
                <a:lnTo>
                  <a:pt x="104084" y="561708"/>
                </a:lnTo>
                <a:lnTo>
                  <a:pt x="148197" y="510867"/>
                </a:lnTo>
                <a:lnTo>
                  <a:pt x="199419" y="461684"/>
                </a:lnTo>
                <a:lnTo>
                  <a:pt x="257471" y="414283"/>
                </a:lnTo>
                <a:lnTo>
                  <a:pt x="288970" y="391290"/>
                </a:lnTo>
                <a:lnTo>
                  <a:pt x="322071" y="368789"/>
                </a:lnTo>
                <a:lnTo>
                  <a:pt x="356739" y="346797"/>
                </a:lnTo>
                <a:lnTo>
                  <a:pt x="392939" y="325328"/>
                </a:lnTo>
                <a:lnTo>
                  <a:pt x="430635" y="304398"/>
                </a:lnTo>
                <a:lnTo>
                  <a:pt x="469794" y="284022"/>
                </a:lnTo>
                <a:lnTo>
                  <a:pt x="510378" y="264218"/>
                </a:lnTo>
                <a:lnTo>
                  <a:pt x="552354" y="244998"/>
                </a:lnTo>
                <a:lnTo>
                  <a:pt x="595687" y="226381"/>
                </a:lnTo>
                <a:lnTo>
                  <a:pt x="640340" y="208380"/>
                </a:lnTo>
                <a:lnTo>
                  <a:pt x="686280" y="191012"/>
                </a:lnTo>
                <a:lnTo>
                  <a:pt x="733471" y="174292"/>
                </a:lnTo>
                <a:lnTo>
                  <a:pt x="781878" y="158236"/>
                </a:lnTo>
                <a:lnTo>
                  <a:pt x="831465" y="142859"/>
                </a:lnTo>
                <a:lnTo>
                  <a:pt x="882198" y="128177"/>
                </a:lnTo>
                <a:lnTo>
                  <a:pt x="934042" y="114205"/>
                </a:lnTo>
                <a:lnTo>
                  <a:pt x="986962" y="100960"/>
                </a:lnTo>
                <a:lnTo>
                  <a:pt x="1040921" y="88456"/>
                </a:lnTo>
                <a:lnTo>
                  <a:pt x="1095887" y="76710"/>
                </a:lnTo>
                <a:lnTo>
                  <a:pt x="1151822" y="65736"/>
                </a:lnTo>
                <a:lnTo>
                  <a:pt x="1208693" y="55550"/>
                </a:lnTo>
                <a:lnTo>
                  <a:pt x="1266463" y="46169"/>
                </a:lnTo>
                <a:lnTo>
                  <a:pt x="1325099" y="37607"/>
                </a:lnTo>
                <a:lnTo>
                  <a:pt x="1384564" y="29880"/>
                </a:lnTo>
                <a:lnTo>
                  <a:pt x="1444824" y="23004"/>
                </a:lnTo>
                <a:lnTo>
                  <a:pt x="1505844" y="16994"/>
                </a:lnTo>
                <a:lnTo>
                  <a:pt x="1567588" y="11866"/>
                </a:lnTo>
                <a:lnTo>
                  <a:pt x="1630022" y="7636"/>
                </a:lnTo>
                <a:lnTo>
                  <a:pt x="1693110" y="4318"/>
                </a:lnTo>
                <a:lnTo>
                  <a:pt x="1756817" y="1929"/>
                </a:lnTo>
                <a:lnTo>
                  <a:pt x="1821109" y="485"/>
                </a:lnTo>
                <a:lnTo>
                  <a:pt x="1885950" y="0"/>
                </a:lnTo>
                <a:lnTo>
                  <a:pt x="1950782" y="485"/>
                </a:lnTo>
                <a:lnTo>
                  <a:pt x="2015067" y="1929"/>
                </a:lnTo>
                <a:lnTo>
                  <a:pt x="2078768" y="4318"/>
                </a:lnTo>
                <a:lnTo>
                  <a:pt x="2141850" y="7636"/>
                </a:lnTo>
                <a:lnTo>
                  <a:pt x="2204279" y="11866"/>
                </a:lnTo>
                <a:lnTo>
                  <a:pt x="2266019" y="16994"/>
                </a:lnTo>
                <a:lnTo>
                  <a:pt x="2327034" y="23004"/>
                </a:lnTo>
                <a:lnTo>
                  <a:pt x="2387291" y="29880"/>
                </a:lnTo>
                <a:lnTo>
                  <a:pt x="2446753" y="37607"/>
                </a:lnTo>
                <a:lnTo>
                  <a:pt x="2505386" y="46169"/>
                </a:lnTo>
                <a:lnTo>
                  <a:pt x="2563155" y="55550"/>
                </a:lnTo>
                <a:lnTo>
                  <a:pt x="2620023" y="65736"/>
                </a:lnTo>
                <a:lnTo>
                  <a:pt x="2675958" y="76710"/>
                </a:lnTo>
                <a:lnTo>
                  <a:pt x="2730922" y="88456"/>
                </a:lnTo>
                <a:lnTo>
                  <a:pt x="2784881" y="100960"/>
                </a:lnTo>
                <a:lnTo>
                  <a:pt x="2837800" y="114205"/>
                </a:lnTo>
                <a:lnTo>
                  <a:pt x="2889644" y="128177"/>
                </a:lnTo>
                <a:lnTo>
                  <a:pt x="2940378" y="142859"/>
                </a:lnTo>
                <a:lnTo>
                  <a:pt x="2989966" y="158236"/>
                </a:lnTo>
                <a:lnTo>
                  <a:pt x="3038374" y="174292"/>
                </a:lnTo>
                <a:lnTo>
                  <a:pt x="3085566" y="191012"/>
                </a:lnTo>
                <a:lnTo>
                  <a:pt x="3131507" y="208380"/>
                </a:lnTo>
                <a:lnTo>
                  <a:pt x="3176163" y="226381"/>
                </a:lnTo>
                <a:lnTo>
                  <a:pt x="3219497" y="244998"/>
                </a:lnTo>
                <a:lnTo>
                  <a:pt x="3261475" y="264218"/>
                </a:lnTo>
                <a:lnTo>
                  <a:pt x="3302062" y="284022"/>
                </a:lnTo>
                <a:lnTo>
                  <a:pt x="3341223" y="304398"/>
                </a:lnTo>
                <a:lnTo>
                  <a:pt x="3378922" y="325328"/>
                </a:lnTo>
                <a:lnTo>
                  <a:pt x="3415124" y="346797"/>
                </a:lnTo>
                <a:lnTo>
                  <a:pt x="3449795" y="368789"/>
                </a:lnTo>
                <a:lnTo>
                  <a:pt x="3482898" y="391290"/>
                </a:lnTo>
                <a:lnTo>
                  <a:pt x="3514400" y="414283"/>
                </a:lnTo>
                <a:lnTo>
                  <a:pt x="3572457" y="461684"/>
                </a:lnTo>
                <a:lnTo>
                  <a:pt x="3623685" y="510867"/>
                </a:lnTo>
                <a:lnTo>
                  <a:pt x="3667802" y="561708"/>
                </a:lnTo>
                <a:lnTo>
                  <a:pt x="3704528" y="614083"/>
                </a:lnTo>
                <a:lnTo>
                  <a:pt x="3733581" y="667866"/>
                </a:lnTo>
                <a:lnTo>
                  <a:pt x="3754682" y="722933"/>
                </a:lnTo>
                <a:lnTo>
                  <a:pt x="3767548" y="779160"/>
                </a:lnTo>
                <a:lnTo>
                  <a:pt x="3771900" y="836421"/>
                </a:lnTo>
                <a:lnTo>
                  <a:pt x="3770806" y="865181"/>
                </a:lnTo>
                <a:lnTo>
                  <a:pt x="3762162" y="921954"/>
                </a:lnTo>
                <a:lnTo>
                  <a:pt x="3745143" y="977628"/>
                </a:lnTo>
                <a:lnTo>
                  <a:pt x="3720031" y="1032077"/>
                </a:lnTo>
                <a:lnTo>
                  <a:pt x="3687106" y="1085179"/>
                </a:lnTo>
                <a:lnTo>
                  <a:pt x="3646650" y="1136807"/>
                </a:lnTo>
                <a:lnTo>
                  <a:pt x="3598942" y="1186838"/>
                </a:lnTo>
                <a:lnTo>
                  <a:pt x="3544265" y="1235147"/>
                </a:lnTo>
                <a:lnTo>
                  <a:pt x="3482898" y="1281609"/>
                </a:lnTo>
                <a:lnTo>
                  <a:pt x="3449795" y="1304109"/>
                </a:lnTo>
                <a:lnTo>
                  <a:pt x="3415124" y="1326101"/>
                </a:lnTo>
                <a:lnTo>
                  <a:pt x="3378922" y="1347569"/>
                </a:lnTo>
                <a:lnTo>
                  <a:pt x="3341223" y="1368498"/>
                </a:lnTo>
                <a:lnTo>
                  <a:pt x="3302062" y="1388872"/>
                </a:lnTo>
                <a:lnTo>
                  <a:pt x="3261475" y="1408675"/>
                </a:lnTo>
                <a:lnTo>
                  <a:pt x="3219497" y="1427892"/>
                </a:lnTo>
                <a:lnTo>
                  <a:pt x="3176163" y="1446508"/>
                </a:lnTo>
                <a:lnTo>
                  <a:pt x="3131507" y="1464506"/>
                </a:lnTo>
                <a:lnTo>
                  <a:pt x="3085566" y="1481872"/>
                </a:lnTo>
                <a:lnTo>
                  <a:pt x="3038374" y="1498590"/>
                </a:lnTo>
                <a:lnTo>
                  <a:pt x="2989966" y="1514643"/>
                </a:lnTo>
                <a:lnTo>
                  <a:pt x="2940378" y="1530018"/>
                </a:lnTo>
                <a:lnTo>
                  <a:pt x="2889644" y="1544697"/>
                </a:lnTo>
                <a:lnTo>
                  <a:pt x="2837800" y="1558666"/>
                </a:lnTo>
                <a:lnTo>
                  <a:pt x="2784881" y="1571909"/>
                </a:lnTo>
                <a:lnTo>
                  <a:pt x="2730922" y="1584410"/>
                </a:lnTo>
                <a:lnTo>
                  <a:pt x="2675958" y="1596154"/>
                </a:lnTo>
                <a:lnTo>
                  <a:pt x="2620023" y="1607125"/>
                </a:lnTo>
                <a:lnTo>
                  <a:pt x="2563155" y="1617308"/>
                </a:lnTo>
                <a:lnTo>
                  <a:pt x="2505386" y="1626687"/>
                </a:lnTo>
                <a:lnTo>
                  <a:pt x="2446753" y="1635247"/>
                </a:lnTo>
                <a:lnTo>
                  <a:pt x="2387291" y="1642971"/>
                </a:lnTo>
                <a:lnTo>
                  <a:pt x="2327034" y="1649846"/>
                </a:lnTo>
                <a:lnTo>
                  <a:pt x="2266019" y="1655854"/>
                </a:lnTo>
                <a:lnTo>
                  <a:pt x="2204279" y="1660980"/>
                </a:lnTo>
                <a:lnTo>
                  <a:pt x="2141850" y="1665210"/>
                </a:lnTo>
                <a:lnTo>
                  <a:pt x="2078768" y="1668526"/>
                </a:lnTo>
                <a:lnTo>
                  <a:pt x="2015067" y="1670914"/>
                </a:lnTo>
                <a:lnTo>
                  <a:pt x="1950782" y="1672359"/>
                </a:lnTo>
                <a:lnTo>
                  <a:pt x="1885950" y="1672843"/>
                </a:lnTo>
                <a:lnTo>
                  <a:pt x="1821109" y="1672359"/>
                </a:lnTo>
                <a:lnTo>
                  <a:pt x="1756817" y="1670914"/>
                </a:lnTo>
                <a:lnTo>
                  <a:pt x="1693110" y="1668526"/>
                </a:lnTo>
                <a:lnTo>
                  <a:pt x="1630022" y="1665210"/>
                </a:lnTo>
                <a:lnTo>
                  <a:pt x="1567588" y="1660980"/>
                </a:lnTo>
                <a:lnTo>
                  <a:pt x="1505844" y="1655854"/>
                </a:lnTo>
                <a:lnTo>
                  <a:pt x="1444824" y="1649846"/>
                </a:lnTo>
                <a:lnTo>
                  <a:pt x="1384564" y="1642971"/>
                </a:lnTo>
                <a:lnTo>
                  <a:pt x="1325099" y="1635247"/>
                </a:lnTo>
                <a:lnTo>
                  <a:pt x="1266463" y="1626687"/>
                </a:lnTo>
                <a:lnTo>
                  <a:pt x="1208693" y="1617308"/>
                </a:lnTo>
                <a:lnTo>
                  <a:pt x="1151822" y="1607125"/>
                </a:lnTo>
                <a:lnTo>
                  <a:pt x="1095887" y="1596154"/>
                </a:lnTo>
                <a:lnTo>
                  <a:pt x="1040921" y="1584410"/>
                </a:lnTo>
                <a:lnTo>
                  <a:pt x="986962" y="1571909"/>
                </a:lnTo>
                <a:lnTo>
                  <a:pt x="934042" y="1558666"/>
                </a:lnTo>
                <a:lnTo>
                  <a:pt x="882198" y="1544697"/>
                </a:lnTo>
                <a:lnTo>
                  <a:pt x="831465" y="1530018"/>
                </a:lnTo>
                <a:lnTo>
                  <a:pt x="781878" y="1514643"/>
                </a:lnTo>
                <a:lnTo>
                  <a:pt x="733471" y="1498590"/>
                </a:lnTo>
                <a:lnTo>
                  <a:pt x="686280" y="1481872"/>
                </a:lnTo>
                <a:lnTo>
                  <a:pt x="640340" y="1464506"/>
                </a:lnTo>
                <a:lnTo>
                  <a:pt x="595687" y="1446508"/>
                </a:lnTo>
                <a:lnTo>
                  <a:pt x="552354" y="1427892"/>
                </a:lnTo>
                <a:lnTo>
                  <a:pt x="510378" y="1408675"/>
                </a:lnTo>
                <a:lnTo>
                  <a:pt x="469794" y="1388872"/>
                </a:lnTo>
                <a:lnTo>
                  <a:pt x="430635" y="1368498"/>
                </a:lnTo>
                <a:lnTo>
                  <a:pt x="392939" y="1347569"/>
                </a:lnTo>
                <a:lnTo>
                  <a:pt x="356739" y="1326101"/>
                </a:lnTo>
                <a:lnTo>
                  <a:pt x="322071" y="1304109"/>
                </a:lnTo>
                <a:lnTo>
                  <a:pt x="288970" y="1281609"/>
                </a:lnTo>
                <a:lnTo>
                  <a:pt x="257471" y="1258617"/>
                </a:lnTo>
                <a:lnTo>
                  <a:pt x="199419" y="1211215"/>
                </a:lnTo>
                <a:lnTo>
                  <a:pt x="148197" y="1162030"/>
                </a:lnTo>
                <a:lnTo>
                  <a:pt x="104084" y="1111185"/>
                </a:lnTo>
                <a:lnTo>
                  <a:pt x="67362" y="1058804"/>
                </a:lnTo>
                <a:lnTo>
                  <a:pt x="38312" y="1005014"/>
                </a:lnTo>
                <a:lnTo>
                  <a:pt x="17215" y="949936"/>
                </a:lnTo>
                <a:lnTo>
                  <a:pt x="4350" y="893698"/>
                </a:lnTo>
                <a:lnTo>
                  <a:pt x="0" y="836421"/>
                </a:lnTo>
                <a:close/>
              </a:path>
            </a:pathLst>
          </a:custGeom>
          <a:ln w="19050">
            <a:solidFill>
              <a:srgbClr val="0000FF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067171" y="4049560"/>
            <a:ext cx="646430" cy="358775"/>
          </a:xfrm>
          <a:custGeom>
            <a:avLst/>
            <a:gdLst/>
            <a:ahLst/>
            <a:cxnLst/>
            <a:rect l="l" t="t" r="r" b="b"/>
            <a:pathLst>
              <a:path w="646429" h="358775">
                <a:moveTo>
                  <a:pt x="0" y="358482"/>
                </a:moveTo>
                <a:lnTo>
                  <a:pt x="646429" y="358482"/>
                </a:lnTo>
                <a:lnTo>
                  <a:pt x="646429" y="0"/>
                </a:lnTo>
                <a:lnTo>
                  <a:pt x="0" y="0"/>
                </a:lnTo>
                <a:lnTo>
                  <a:pt x="0" y="35848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067171" y="4049560"/>
            <a:ext cx="646430" cy="358775"/>
          </a:xfrm>
          <a:custGeom>
            <a:avLst/>
            <a:gdLst/>
            <a:ahLst/>
            <a:cxnLst/>
            <a:rect l="l" t="t" r="r" b="b"/>
            <a:pathLst>
              <a:path w="646429" h="358775">
                <a:moveTo>
                  <a:pt x="0" y="358482"/>
                </a:moveTo>
                <a:lnTo>
                  <a:pt x="646429" y="358482"/>
                </a:lnTo>
                <a:lnTo>
                  <a:pt x="646429" y="0"/>
                </a:lnTo>
                <a:lnTo>
                  <a:pt x="0" y="0"/>
                </a:lnTo>
                <a:lnTo>
                  <a:pt x="0" y="358482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073521" y="4046982"/>
            <a:ext cx="4654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ahoma"/>
                <a:cs typeface="Tahoma"/>
              </a:rPr>
              <a:t>P</a:t>
            </a:r>
            <a:r>
              <a:rPr dirty="0" sz="1200" spc="-5" b="1">
                <a:latin typeface="Tahoma"/>
                <a:cs typeface="Tahoma"/>
              </a:rPr>
              <a:t>un</a:t>
            </a:r>
            <a:r>
              <a:rPr dirty="0" sz="1200" b="1">
                <a:latin typeface="Tahoma"/>
                <a:cs typeface="Tahoma"/>
              </a:rPr>
              <a:t>ct  </a:t>
            </a:r>
            <a:r>
              <a:rPr dirty="0" sz="1200" spc="-5" b="1">
                <a:latin typeface="Tahoma"/>
                <a:cs typeface="Tahoma"/>
              </a:rPr>
              <a:t>de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87976" y="4766589"/>
            <a:ext cx="685800" cy="239395"/>
          </a:xfrm>
          <a:custGeom>
            <a:avLst/>
            <a:gdLst/>
            <a:ahLst/>
            <a:cxnLst/>
            <a:rect l="l" t="t" r="r" b="b"/>
            <a:pathLst>
              <a:path w="685800" h="239395">
                <a:moveTo>
                  <a:pt x="0" y="238988"/>
                </a:moveTo>
                <a:lnTo>
                  <a:pt x="685800" y="238988"/>
                </a:lnTo>
                <a:lnTo>
                  <a:pt x="685800" y="0"/>
                </a:lnTo>
                <a:lnTo>
                  <a:pt x="0" y="0"/>
                </a:lnTo>
                <a:lnTo>
                  <a:pt x="0" y="23898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887976" y="4766589"/>
            <a:ext cx="685800" cy="239395"/>
          </a:xfrm>
          <a:prstGeom prst="rect">
            <a:avLst/>
          </a:prstGeom>
          <a:ln w="15875">
            <a:solidFill>
              <a:srgbClr val="00FF00"/>
            </a:solidFill>
          </a:ln>
        </p:spPr>
        <p:txBody>
          <a:bodyPr wrap="square" lIns="0" tIns="10160" rIns="0" bIns="0" rtlCol="0" vert="horz">
            <a:spAutoFit/>
          </a:bodyPr>
          <a:lstStyle/>
          <a:p>
            <a:pPr marL="18415">
              <a:lnSpc>
                <a:spcPct val="100000"/>
              </a:lnSpc>
              <a:spcBef>
                <a:spcPts val="80"/>
              </a:spcBef>
            </a:pPr>
            <a:r>
              <a:rPr dirty="0" sz="1200" b="1">
                <a:latin typeface="Tahoma"/>
                <a:cs typeface="Tahoma"/>
              </a:rPr>
              <a:t>Staţie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45476" y="4169054"/>
            <a:ext cx="685800" cy="239395"/>
          </a:xfrm>
          <a:prstGeom prst="rect">
            <a:avLst/>
          </a:prstGeom>
          <a:solidFill>
            <a:srgbClr val="C0C0C0"/>
          </a:solidFill>
          <a:ln w="15875">
            <a:solidFill>
              <a:srgbClr val="00FF00"/>
            </a:solidFill>
          </a:ln>
        </p:spPr>
        <p:txBody>
          <a:bodyPr wrap="square" lIns="0" tIns="9525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75"/>
              </a:spcBef>
            </a:pPr>
            <a:r>
              <a:rPr dirty="0" sz="1200" b="1">
                <a:latin typeface="Tahoma"/>
                <a:cs typeface="Tahoma"/>
              </a:rPr>
              <a:t>Staţie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456301" y="4402328"/>
            <a:ext cx="574675" cy="252095"/>
          </a:xfrm>
          <a:custGeom>
            <a:avLst/>
            <a:gdLst/>
            <a:ahLst/>
            <a:cxnLst/>
            <a:rect l="l" t="t" r="r" b="b"/>
            <a:pathLst>
              <a:path w="574675" h="252095">
                <a:moveTo>
                  <a:pt x="501231" y="27761"/>
                </a:moveTo>
                <a:lnTo>
                  <a:pt x="0" y="237363"/>
                </a:lnTo>
                <a:lnTo>
                  <a:pt x="6223" y="252095"/>
                </a:lnTo>
                <a:lnTo>
                  <a:pt x="507400" y="42464"/>
                </a:lnTo>
                <a:lnTo>
                  <a:pt x="501231" y="27761"/>
                </a:lnTo>
                <a:close/>
              </a:path>
              <a:path w="574675" h="252095">
                <a:moveTo>
                  <a:pt x="559799" y="22860"/>
                </a:moveTo>
                <a:lnTo>
                  <a:pt x="512952" y="22860"/>
                </a:lnTo>
                <a:lnTo>
                  <a:pt x="519049" y="37592"/>
                </a:lnTo>
                <a:lnTo>
                  <a:pt x="507400" y="42464"/>
                </a:lnTo>
                <a:lnTo>
                  <a:pt x="519049" y="70231"/>
                </a:lnTo>
                <a:lnTo>
                  <a:pt x="559799" y="22860"/>
                </a:lnTo>
                <a:close/>
              </a:path>
              <a:path w="574675" h="252095">
                <a:moveTo>
                  <a:pt x="512952" y="22860"/>
                </a:moveTo>
                <a:lnTo>
                  <a:pt x="501231" y="27761"/>
                </a:lnTo>
                <a:lnTo>
                  <a:pt x="507400" y="42464"/>
                </a:lnTo>
                <a:lnTo>
                  <a:pt x="519049" y="37592"/>
                </a:lnTo>
                <a:lnTo>
                  <a:pt x="512952" y="22860"/>
                </a:lnTo>
                <a:close/>
              </a:path>
              <a:path w="574675" h="252095">
                <a:moveTo>
                  <a:pt x="489585" y="0"/>
                </a:moveTo>
                <a:lnTo>
                  <a:pt x="501231" y="27761"/>
                </a:lnTo>
                <a:lnTo>
                  <a:pt x="512952" y="22860"/>
                </a:lnTo>
                <a:lnTo>
                  <a:pt x="559799" y="22860"/>
                </a:lnTo>
                <a:lnTo>
                  <a:pt x="574548" y="5715"/>
                </a:lnTo>
                <a:lnTo>
                  <a:pt x="4895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831076" y="4021709"/>
            <a:ext cx="915669" cy="155575"/>
          </a:xfrm>
          <a:custGeom>
            <a:avLst/>
            <a:gdLst/>
            <a:ahLst/>
            <a:cxnLst/>
            <a:rect l="l" t="t" r="r" b="b"/>
            <a:pathLst>
              <a:path w="915670" h="155575">
                <a:moveTo>
                  <a:pt x="76528" y="29846"/>
                </a:moveTo>
                <a:lnTo>
                  <a:pt x="74490" y="45593"/>
                </a:lnTo>
                <a:lnTo>
                  <a:pt x="913256" y="155194"/>
                </a:lnTo>
                <a:lnTo>
                  <a:pt x="915416" y="139446"/>
                </a:lnTo>
                <a:lnTo>
                  <a:pt x="76528" y="29846"/>
                </a:lnTo>
                <a:close/>
              </a:path>
              <a:path w="915670" h="155575">
                <a:moveTo>
                  <a:pt x="80391" y="0"/>
                </a:moveTo>
                <a:lnTo>
                  <a:pt x="0" y="27813"/>
                </a:lnTo>
                <a:lnTo>
                  <a:pt x="70612" y="75565"/>
                </a:lnTo>
                <a:lnTo>
                  <a:pt x="74490" y="45593"/>
                </a:lnTo>
                <a:lnTo>
                  <a:pt x="61849" y="43942"/>
                </a:lnTo>
                <a:lnTo>
                  <a:pt x="63880" y="28194"/>
                </a:lnTo>
                <a:lnTo>
                  <a:pt x="76742" y="28194"/>
                </a:lnTo>
                <a:lnTo>
                  <a:pt x="80391" y="0"/>
                </a:lnTo>
                <a:close/>
              </a:path>
              <a:path w="915670" h="155575">
                <a:moveTo>
                  <a:pt x="63880" y="28194"/>
                </a:moveTo>
                <a:lnTo>
                  <a:pt x="61849" y="43942"/>
                </a:lnTo>
                <a:lnTo>
                  <a:pt x="74490" y="45593"/>
                </a:lnTo>
                <a:lnTo>
                  <a:pt x="76528" y="29846"/>
                </a:lnTo>
                <a:lnTo>
                  <a:pt x="63880" y="28194"/>
                </a:lnTo>
                <a:close/>
              </a:path>
              <a:path w="915670" h="155575">
                <a:moveTo>
                  <a:pt x="76742" y="28194"/>
                </a:moveTo>
                <a:lnTo>
                  <a:pt x="63880" y="28194"/>
                </a:lnTo>
                <a:lnTo>
                  <a:pt x="76528" y="29846"/>
                </a:lnTo>
                <a:lnTo>
                  <a:pt x="76742" y="281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802376" y="4647095"/>
            <a:ext cx="2286000" cy="358775"/>
          </a:xfrm>
          <a:custGeom>
            <a:avLst/>
            <a:gdLst/>
            <a:ahLst/>
            <a:cxnLst/>
            <a:rect l="l" t="t" r="r" b="b"/>
            <a:pathLst>
              <a:path w="2286000" h="358775">
                <a:moveTo>
                  <a:pt x="0" y="358482"/>
                </a:moveTo>
                <a:lnTo>
                  <a:pt x="2286000" y="358482"/>
                </a:lnTo>
                <a:lnTo>
                  <a:pt x="2286000" y="0"/>
                </a:lnTo>
                <a:lnTo>
                  <a:pt x="0" y="0"/>
                </a:lnTo>
                <a:lnTo>
                  <a:pt x="0" y="358482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808726" y="4363720"/>
            <a:ext cx="2242185" cy="855344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277495">
              <a:lnSpc>
                <a:spcPct val="100000"/>
              </a:lnSpc>
              <a:spcBef>
                <a:spcPts val="484"/>
              </a:spcBef>
            </a:pPr>
            <a:r>
              <a:rPr dirty="0" sz="1200" spc="-5" b="1">
                <a:latin typeface="Tahoma"/>
                <a:cs typeface="Tahoma"/>
              </a:rPr>
              <a:t>acces</a:t>
            </a:r>
            <a:endParaRPr sz="12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385"/>
              </a:spcBef>
            </a:pPr>
            <a:r>
              <a:rPr dirty="0" sz="1200" spc="-5" b="1">
                <a:latin typeface="Tahoma"/>
                <a:cs typeface="Tahoma"/>
              </a:rPr>
              <a:t>Staţiile nu se </a:t>
            </a:r>
            <a:r>
              <a:rPr dirty="0" sz="1200" b="1">
                <a:latin typeface="Tahoma"/>
                <a:cs typeface="Tahoma"/>
              </a:rPr>
              <a:t>aud </a:t>
            </a:r>
            <a:r>
              <a:rPr dirty="0" sz="1200" spc="-5" b="1">
                <a:latin typeface="Tahoma"/>
                <a:cs typeface="Tahoma"/>
              </a:rPr>
              <a:t>una pe</a:t>
            </a:r>
            <a:r>
              <a:rPr dirty="0" sz="1200" spc="-105" b="1">
                <a:latin typeface="Tahoma"/>
                <a:cs typeface="Tahoma"/>
              </a:rPr>
              <a:t> </a:t>
            </a:r>
            <a:r>
              <a:rPr dirty="0" sz="1200" b="1">
                <a:latin typeface="Tahoma"/>
                <a:cs typeface="Tahoma"/>
              </a:rPr>
              <a:t>alta  </a:t>
            </a:r>
            <a:r>
              <a:rPr dirty="0" sz="1200" spc="-5" b="1">
                <a:latin typeface="Tahoma"/>
                <a:cs typeface="Tahoma"/>
              </a:rPr>
              <a:t>Dar fiecare </a:t>
            </a:r>
            <a:r>
              <a:rPr dirty="0" sz="1200" b="1">
                <a:latin typeface="Tahoma"/>
                <a:cs typeface="Tahoma"/>
              </a:rPr>
              <a:t>aude </a:t>
            </a:r>
            <a:r>
              <a:rPr dirty="0" sz="1200" spc="-5" b="1">
                <a:latin typeface="Tahoma"/>
                <a:cs typeface="Tahoma"/>
              </a:rPr>
              <a:t>punctul de  acces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315965" y="3452114"/>
            <a:ext cx="1682750" cy="2390140"/>
          </a:xfrm>
          <a:custGeom>
            <a:avLst/>
            <a:gdLst/>
            <a:ahLst/>
            <a:cxnLst/>
            <a:rect l="l" t="t" r="r" b="b"/>
            <a:pathLst>
              <a:path w="1682750" h="2390140">
                <a:moveTo>
                  <a:pt x="0" y="0"/>
                </a:moveTo>
                <a:lnTo>
                  <a:pt x="57122" y="23153"/>
                </a:lnTo>
                <a:lnTo>
                  <a:pt x="114186" y="46312"/>
                </a:lnTo>
                <a:lnTo>
                  <a:pt x="171133" y="69481"/>
                </a:lnTo>
                <a:lnTo>
                  <a:pt x="227904" y="92666"/>
                </a:lnTo>
                <a:lnTo>
                  <a:pt x="284441" y="115871"/>
                </a:lnTo>
                <a:lnTo>
                  <a:pt x="340685" y="139101"/>
                </a:lnTo>
                <a:lnTo>
                  <a:pt x="396578" y="162362"/>
                </a:lnTo>
                <a:lnTo>
                  <a:pt x="452062" y="185658"/>
                </a:lnTo>
                <a:lnTo>
                  <a:pt x="507076" y="208994"/>
                </a:lnTo>
                <a:lnTo>
                  <a:pt x="561564" y="232376"/>
                </a:lnTo>
                <a:lnTo>
                  <a:pt x="615466" y="255808"/>
                </a:lnTo>
                <a:lnTo>
                  <a:pt x="668725" y="279296"/>
                </a:lnTo>
                <a:lnTo>
                  <a:pt x="721280" y="302844"/>
                </a:lnTo>
                <a:lnTo>
                  <a:pt x="773075" y="326457"/>
                </a:lnTo>
                <a:lnTo>
                  <a:pt x="824050" y="350141"/>
                </a:lnTo>
                <a:lnTo>
                  <a:pt x="874146" y="373899"/>
                </a:lnTo>
                <a:lnTo>
                  <a:pt x="923306" y="397738"/>
                </a:lnTo>
                <a:lnTo>
                  <a:pt x="971471" y="421663"/>
                </a:lnTo>
                <a:lnTo>
                  <a:pt x="1018581" y="445678"/>
                </a:lnTo>
                <a:lnTo>
                  <a:pt x="1064580" y="469788"/>
                </a:lnTo>
                <a:lnTo>
                  <a:pt x="1109407" y="493998"/>
                </a:lnTo>
                <a:lnTo>
                  <a:pt x="1153005" y="518313"/>
                </a:lnTo>
                <a:lnTo>
                  <a:pt x="1195314" y="542739"/>
                </a:lnTo>
                <a:lnTo>
                  <a:pt x="1236277" y="567280"/>
                </a:lnTo>
                <a:lnTo>
                  <a:pt x="1275835" y="591942"/>
                </a:lnTo>
                <a:lnTo>
                  <a:pt x="1313929" y="616728"/>
                </a:lnTo>
                <a:lnTo>
                  <a:pt x="1350501" y="641645"/>
                </a:lnTo>
                <a:lnTo>
                  <a:pt x="1385492" y="666697"/>
                </a:lnTo>
                <a:lnTo>
                  <a:pt x="1418844" y="691889"/>
                </a:lnTo>
                <a:lnTo>
                  <a:pt x="1450497" y="717227"/>
                </a:lnTo>
                <a:lnTo>
                  <a:pt x="1480394" y="742714"/>
                </a:lnTo>
                <a:lnTo>
                  <a:pt x="1534685" y="794160"/>
                </a:lnTo>
                <a:lnTo>
                  <a:pt x="1581248" y="846267"/>
                </a:lnTo>
                <a:lnTo>
                  <a:pt x="1619613" y="899074"/>
                </a:lnTo>
                <a:lnTo>
                  <a:pt x="1649313" y="952623"/>
                </a:lnTo>
                <a:lnTo>
                  <a:pt x="1669880" y="1006951"/>
                </a:lnTo>
                <a:lnTo>
                  <a:pt x="1680844" y="1062101"/>
                </a:lnTo>
                <a:lnTo>
                  <a:pt x="1682620" y="1090669"/>
                </a:lnTo>
                <a:lnTo>
                  <a:pt x="1681818" y="1119458"/>
                </a:lnTo>
                <a:lnTo>
                  <a:pt x="1672737" y="1177675"/>
                </a:lnTo>
                <a:lnTo>
                  <a:pt x="1654105" y="1236708"/>
                </a:lnTo>
                <a:lnTo>
                  <a:pt x="1626423" y="1296515"/>
                </a:lnTo>
                <a:lnTo>
                  <a:pt x="1590195" y="1357051"/>
                </a:lnTo>
                <a:lnTo>
                  <a:pt x="1545924" y="1418274"/>
                </a:lnTo>
                <a:lnTo>
                  <a:pt x="1520929" y="1449130"/>
                </a:lnTo>
                <a:lnTo>
                  <a:pt x="1494112" y="1480142"/>
                </a:lnTo>
                <a:lnTo>
                  <a:pt x="1465536" y="1511304"/>
                </a:lnTo>
                <a:lnTo>
                  <a:pt x="1435263" y="1542611"/>
                </a:lnTo>
                <a:lnTo>
                  <a:pt x="1403356" y="1574058"/>
                </a:lnTo>
                <a:lnTo>
                  <a:pt x="1369879" y="1605639"/>
                </a:lnTo>
                <a:lnTo>
                  <a:pt x="1334893" y="1637348"/>
                </a:lnTo>
                <a:lnTo>
                  <a:pt x="1298462" y="1669181"/>
                </a:lnTo>
                <a:lnTo>
                  <a:pt x="1260649" y="1701133"/>
                </a:lnTo>
                <a:lnTo>
                  <a:pt x="1221517" y="1733197"/>
                </a:lnTo>
                <a:lnTo>
                  <a:pt x="1181127" y="1765368"/>
                </a:lnTo>
                <a:lnTo>
                  <a:pt x="1139545" y="1797642"/>
                </a:lnTo>
                <a:lnTo>
                  <a:pt x="1096831" y="1830012"/>
                </a:lnTo>
                <a:lnTo>
                  <a:pt x="1053049" y="1862473"/>
                </a:lnTo>
                <a:lnTo>
                  <a:pt x="1008262" y="1895020"/>
                </a:lnTo>
                <a:lnTo>
                  <a:pt x="962532" y="1927648"/>
                </a:lnTo>
                <a:lnTo>
                  <a:pt x="915924" y="1960351"/>
                </a:lnTo>
                <a:lnTo>
                  <a:pt x="868498" y="1993123"/>
                </a:lnTo>
                <a:lnTo>
                  <a:pt x="820319" y="2025961"/>
                </a:lnTo>
                <a:lnTo>
                  <a:pt x="771448" y="2058857"/>
                </a:lnTo>
                <a:lnTo>
                  <a:pt x="721950" y="2091807"/>
                </a:lnTo>
                <a:lnTo>
                  <a:pt x="671887" y="2124805"/>
                </a:lnTo>
                <a:lnTo>
                  <a:pt x="621321" y="2157846"/>
                </a:lnTo>
                <a:lnTo>
                  <a:pt x="570315" y="2190925"/>
                </a:lnTo>
                <a:lnTo>
                  <a:pt x="518933" y="2224036"/>
                </a:lnTo>
                <a:lnTo>
                  <a:pt x="467237" y="2257173"/>
                </a:lnTo>
                <a:lnTo>
                  <a:pt x="415290" y="2290333"/>
                </a:lnTo>
                <a:lnTo>
                  <a:pt x="363155" y="2323508"/>
                </a:lnTo>
                <a:lnTo>
                  <a:pt x="310894" y="2356694"/>
                </a:lnTo>
                <a:lnTo>
                  <a:pt x="258572" y="2389886"/>
                </a:lnTo>
              </a:path>
            </a:pathLst>
          </a:custGeom>
          <a:ln w="1587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573648" y="4759452"/>
            <a:ext cx="232283" cy="1266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169657" y="4288535"/>
            <a:ext cx="575945" cy="365760"/>
          </a:xfrm>
          <a:custGeom>
            <a:avLst/>
            <a:gdLst/>
            <a:ahLst/>
            <a:cxnLst/>
            <a:rect l="l" t="t" r="r" b="b"/>
            <a:pathLst>
              <a:path w="575945" h="365760">
                <a:moveTo>
                  <a:pt x="507021" y="33797"/>
                </a:moveTo>
                <a:lnTo>
                  <a:pt x="0" y="351789"/>
                </a:lnTo>
                <a:lnTo>
                  <a:pt x="8509" y="365251"/>
                </a:lnTo>
                <a:lnTo>
                  <a:pt x="515455" y="47228"/>
                </a:lnTo>
                <a:lnTo>
                  <a:pt x="507021" y="33797"/>
                </a:lnTo>
                <a:close/>
              </a:path>
              <a:path w="575945" h="365760">
                <a:moveTo>
                  <a:pt x="559262" y="27050"/>
                </a:moveTo>
                <a:lnTo>
                  <a:pt x="517778" y="27050"/>
                </a:lnTo>
                <a:lnTo>
                  <a:pt x="526161" y="40512"/>
                </a:lnTo>
                <a:lnTo>
                  <a:pt x="515455" y="47228"/>
                </a:lnTo>
                <a:lnTo>
                  <a:pt x="531495" y="72770"/>
                </a:lnTo>
                <a:lnTo>
                  <a:pt x="559262" y="27050"/>
                </a:lnTo>
                <a:close/>
              </a:path>
              <a:path w="575945" h="365760">
                <a:moveTo>
                  <a:pt x="517778" y="27050"/>
                </a:moveTo>
                <a:lnTo>
                  <a:pt x="507021" y="33797"/>
                </a:lnTo>
                <a:lnTo>
                  <a:pt x="515455" y="47228"/>
                </a:lnTo>
                <a:lnTo>
                  <a:pt x="526161" y="40512"/>
                </a:lnTo>
                <a:lnTo>
                  <a:pt x="517778" y="27050"/>
                </a:lnTo>
                <a:close/>
              </a:path>
              <a:path w="575945" h="365760">
                <a:moveTo>
                  <a:pt x="575691" y="0"/>
                </a:moveTo>
                <a:lnTo>
                  <a:pt x="490982" y="8255"/>
                </a:lnTo>
                <a:lnTo>
                  <a:pt x="507021" y="33797"/>
                </a:lnTo>
                <a:lnTo>
                  <a:pt x="517778" y="27050"/>
                </a:lnTo>
                <a:lnTo>
                  <a:pt x="559262" y="27050"/>
                </a:lnTo>
                <a:lnTo>
                  <a:pt x="5756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441953" y="4082033"/>
            <a:ext cx="654685" cy="5321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0035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ahoma"/>
                <a:cs typeface="Tahoma"/>
              </a:rPr>
              <a:t>D</a:t>
            </a:r>
            <a:r>
              <a:rPr dirty="0" sz="1200" b="1">
                <a:latin typeface="Tahoma"/>
                <a:cs typeface="Tahoma"/>
              </a:rPr>
              <a:t>ate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sz="1200" spc="-5" b="1">
                <a:latin typeface="Tahoma"/>
                <a:cs typeface="Tahoma"/>
              </a:rPr>
              <a:t>Ack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93490" y="3807967"/>
            <a:ext cx="3175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ahoma"/>
                <a:cs typeface="Tahoma"/>
              </a:rPr>
              <a:t>C</a:t>
            </a:r>
            <a:r>
              <a:rPr dirty="0" sz="1200" spc="-5" b="1">
                <a:latin typeface="Tahoma"/>
                <a:cs typeface="Tahoma"/>
              </a:rPr>
              <a:t>TS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38297" y="3224022"/>
            <a:ext cx="710565" cy="43434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1200" b="1">
                <a:latin typeface="Tahoma"/>
                <a:cs typeface="Tahoma"/>
              </a:rPr>
              <a:t>Staţie</a:t>
            </a:r>
            <a:endParaRPr sz="1200">
              <a:latin typeface="Tahoma"/>
              <a:cs typeface="Tahoma"/>
            </a:endParaRPr>
          </a:p>
          <a:p>
            <a:pPr marL="396240">
              <a:lnSpc>
                <a:spcPct val="100000"/>
              </a:lnSpc>
              <a:spcBef>
                <a:spcPts val="170"/>
              </a:spcBef>
            </a:pPr>
            <a:r>
              <a:rPr dirty="0" sz="1200" b="1">
                <a:latin typeface="Tahoma"/>
                <a:cs typeface="Tahoma"/>
              </a:rPr>
              <a:t>R</a:t>
            </a:r>
            <a:r>
              <a:rPr dirty="0" sz="1200" spc="-5" b="1">
                <a:latin typeface="Tahoma"/>
                <a:cs typeface="Tahoma"/>
              </a:rPr>
              <a:t>TS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285744" y="3447796"/>
            <a:ext cx="802005" cy="366395"/>
          </a:xfrm>
          <a:custGeom>
            <a:avLst/>
            <a:gdLst/>
            <a:ahLst/>
            <a:cxnLst/>
            <a:rect l="l" t="t" r="r" b="b"/>
            <a:pathLst>
              <a:path w="802004" h="366395">
                <a:moveTo>
                  <a:pt x="730592" y="335927"/>
                </a:moveTo>
                <a:lnTo>
                  <a:pt x="716914" y="366394"/>
                </a:lnTo>
                <a:lnTo>
                  <a:pt x="802004" y="362838"/>
                </a:lnTo>
                <a:lnTo>
                  <a:pt x="784297" y="341121"/>
                </a:lnTo>
                <a:lnTo>
                  <a:pt x="742188" y="341121"/>
                </a:lnTo>
                <a:lnTo>
                  <a:pt x="730592" y="335927"/>
                </a:lnTo>
                <a:close/>
              </a:path>
              <a:path w="802004" h="366395">
                <a:moveTo>
                  <a:pt x="734478" y="327268"/>
                </a:moveTo>
                <a:lnTo>
                  <a:pt x="730592" y="335927"/>
                </a:lnTo>
                <a:lnTo>
                  <a:pt x="742188" y="341121"/>
                </a:lnTo>
                <a:lnTo>
                  <a:pt x="746125" y="332485"/>
                </a:lnTo>
                <a:lnTo>
                  <a:pt x="734478" y="327268"/>
                </a:lnTo>
                <a:close/>
              </a:path>
              <a:path w="802004" h="366395">
                <a:moveTo>
                  <a:pt x="748156" y="296798"/>
                </a:moveTo>
                <a:lnTo>
                  <a:pt x="734478" y="327268"/>
                </a:lnTo>
                <a:lnTo>
                  <a:pt x="746125" y="332485"/>
                </a:lnTo>
                <a:lnTo>
                  <a:pt x="742188" y="341121"/>
                </a:lnTo>
                <a:lnTo>
                  <a:pt x="784297" y="341121"/>
                </a:lnTo>
                <a:lnTo>
                  <a:pt x="748156" y="296798"/>
                </a:lnTo>
                <a:close/>
              </a:path>
              <a:path w="802004" h="366395">
                <a:moveTo>
                  <a:pt x="3936" y="0"/>
                </a:moveTo>
                <a:lnTo>
                  <a:pt x="0" y="8636"/>
                </a:lnTo>
                <a:lnTo>
                  <a:pt x="730592" y="335927"/>
                </a:lnTo>
                <a:lnTo>
                  <a:pt x="734478" y="327268"/>
                </a:lnTo>
                <a:lnTo>
                  <a:pt x="3936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859276" y="3213138"/>
            <a:ext cx="1257300" cy="358775"/>
          </a:xfrm>
          <a:custGeom>
            <a:avLst/>
            <a:gdLst/>
            <a:ahLst/>
            <a:cxnLst/>
            <a:rect l="l" t="t" r="r" b="b"/>
            <a:pathLst>
              <a:path w="1257300" h="358775">
                <a:moveTo>
                  <a:pt x="0" y="358482"/>
                </a:moveTo>
                <a:lnTo>
                  <a:pt x="1257300" y="358482"/>
                </a:lnTo>
                <a:lnTo>
                  <a:pt x="1257300" y="0"/>
                </a:lnTo>
                <a:lnTo>
                  <a:pt x="0" y="0"/>
                </a:lnTo>
                <a:lnTo>
                  <a:pt x="0" y="3584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859276" y="3213138"/>
            <a:ext cx="1257300" cy="358775"/>
          </a:xfrm>
          <a:custGeom>
            <a:avLst/>
            <a:gdLst/>
            <a:ahLst/>
            <a:cxnLst/>
            <a:rect l="l" t="t" r="r" b="b"/>
            <a:pathLst>
              <a:path w="1257300" h="358775">
                <a:moveTo>
                  <a:pt x="0" y="358482"/>
                </a:moveTo>
                <a:lnTo>
                  <a:pt x="1257300" y="358482"/>
                </a:lnTo>
                <a:lnTo>
                  <a:pt x="1257300" y="0"/>
                </a:lnTo>
                <a:lnTo>
                  <a:pt x="0" y="0"/>
                </a:lnTo>
                <a:lnTo>
                  <a:pt x="0" y="358482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865245" y="3199638"/>
            <a:ext cx="11595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ahoma"/>
                <a:cs typeface="Tahoma"/>
              </a:rPr>
              <a:t>Punct de</a:t>
            </a:r>
            <a:r>
              <a:rPr dirty="0" sz="1200" spc="-75" b="1">
                <a:latin typeface="Tahoma"/>
                <a:cs typeface="Tahoma"/>
              </a:rPr>
              <a:t> </a:t>
            </a:r>
            <a:r>
              <a:rPr dirty="0" sz="1200" spc="-5" b="1">
                <a:latin typeface="Tahoma"/>
                <a:cs typeface="Tahoma"/>
              </a:rPr>
              <a:t>acces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287776" y="3806063"/>
            <a:ext cx="687705" cy="254635"/>
          </a:xfrm>
          <a:custGeom>
            <a:avLst/>
            <a:gdLst/>
            <a:ahLst/>
            <a:cxnLst/>
            <a:rect l="l" t="t" r="r" b="b"/>
            <a:pathLst>
              <a:path w="687704" h="254635">
                <a:moveTo>
                  <a:pt x="59309" y="182499"/>
                </a:moveTo>
                <a:lnTo>
                  <a:pt x="0" y="243459"/>
                </a:lnTo>
                <a:lnTo>
                  <a:pt x="84454" y="254381"/>
                </a:lnTo>
                <a:lnTo>
                  <a:pt x="74903" y="227075"/>
                </a:lnTo>
                <a:lnTo>
                  <a:pt x="61468" y="227075"/>
                </a:lnTo>
                <a:lnTo>
                  <a:pt x="58293" y="218059"/>
                </a:lnTo>
                <a:lnTo>
                  <a:pt x="70286" y="213880"/>
                </a:lnTo>
                <a:lnTo>
                  <a:pt x="59309" y="182499"/>
                </a:lnTo>
                <a:close/>
              </a:path>
              <a:path w="687704" h="254635">
                <a:moveTo>
                  <a:pt x="70286" y="213880"/>
                </a:moveTo>
                <a:lnTo>
                  <a:pt x="58293" y="218059"/>
                </a:lnTo>
                <a:lnTo>
                  <a:pt x="61468" y="227075"/>
                </a:lnTo>
                <a:lnTo>
                  <a:pt x="73443" y="222903"/>
                </a:lnTo>
                <a:lnTo>
                  <a:pt x="70286" y="213880"/>
                </a:lnTo>
                <a:close/>
              </a:path>
              <a:path w="687704" h="254635">
                <a:moveTo>
                  <a:pt x="73443" y="222903"/>
                </a:moveTo>
                <a:lnTo>
                  <a:pt x="61468" y="227075"/>
                </a:lnTo>
                <a:lnTo>
                  <a:pt x="74903" y="227075"/>
                </a:lnTo>
                <a:lnTo>
                  <a:pt x="73443" y="222903"/>
                </a:lnTo>
                <a:close/>
              </a:path>
              <a:path w="687704" h="254635">
                <a:moveTo>
                  <a:pt x="684149" y="0"/>
                </a:moveTo>
                <a:lnTo>
                  <a:pt x="70286" y="213880"/>
                </a:lnTo>
                <a:lnTo>
                  <a:pt x="73443" y="222903"/>
                </a:lnTo>
                <a:lnTo>
                  <a:pt x="687324" y="9017"/>
                </a:lnTo>
                <a:lnTo>
                  <a:pt x="68414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400425" y="4045077"/>
            <a:ext cx="687705" cy="254635"/>
          </a:xfrm>
          <a:custGeom>
            <a:avLst/>
            <a:gdLst/>
            <a:ahLst/>
            <a:cxnLst/>
            <a:rect l="l" t="t" r="r" b="b"/>
            <a:pathLst>
              <a:path w="687704" h="254635">
                <a:moveTo>
                  <a:pt x="613863" y="222897"/>
                </a:moveTo>
                <a:lnTo>
                  <a:pt x="602869" y="254381"/>
                </a:lnTo>
                <a:lnTo>
                  <a:pt x="687324" y="243459"/>
                </a:lnTo>
                <a:lnTo>
                  <a:pt x="671417" y="227075"/>
                </a:lnTo>
                <a:lnTo>
                  <a:pt x="625855" y="227075"/>
                </a:lnTo>
                <a:lnTo>
                  <a:pt x="613863" y="222897"/>
                </a:lnTo>
                <a:close/>
              </a:path>
              <a:path w="687704" h="254635">
                <a:moveTo>
                  <a:pt x="617014" y="213872"/>
                </a:moveTo>
                <a:lnTo>
                  <a:pt x="613863" y="222897"/>
                </a:lnTo>
                <a:lnTo>
                  <a:pt x="625855" y="227075"/>
                </a:lnTo>
                <a:lnTo>
                  <a:pt x="629030" y="218059"/>
                </a:lnTo>
                <a:lnTo>
                  <a:pt x="617014" y="213872"/>
                </a:lnTo>
                <a:close/>
              </a:path>
              <a:path w="687704" h="254635">
                <a:moveTo>
                  <a:pt x="628014" y="182372"/>
                </a:moveTo>
                <a:lnTo>
                  <a:pt x="617014" y="213872"/>
                </a:lnTo>
                <a:lnTo>
                  <a:pt x="629030" y="218059"/>
                </a:lnTo>
                <a:lnTo>
                  <a:pt x="625855" y="227075"/>
                </a:lnTo>
                <a:lnTo>
                  <a:pt x="671417" y="227075"/>
                </a:lnTo>
                <a:lnTo>
                  <a:pt x="628014" y="182372"/>
                </a:lnTo>
                <a:close/>
              </a:path>
              <a:path w="687704" h="254635">
                <a:moveTo>
                  <a:pt x="3175" y="0"/>
                </a:moveTo>
                <a:lnTo>
                  <a:pt x="0" y="9017"/>
                </a:lnTo>
                <a:lnTo>
                  <a:pt x="613863" y="222897"/>
                </a:lnTo>
                <a:lnTo>
                  <a:pt x="617014" y="213872"/>
                </a:lnTo>
                <a:lnTo>
                  <a:pt x="3175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287776" y="4284217"/>
            <a:ext cx="802005" cy="366395"/>
          </a:xfrm>
          <a:custGeom>
            <a:avLst/>
            <a:gdLst/>
            <a:ahLst/>
            <a:cxnLst/>
            <a:rect l="l" t="t" r="r" b="b"/>
            <a:pathLst>
              <a:path w="802004" h="366395">
                <a:moveTo>
                  <a:pt x="53848" y="296925"/>
                </a:moveTo>
                <a:lnTo>
                  <a:pt x="0" y="362838"/>
                </a:lnTo>
                <a:lnTo>
                  <a:pt x="85089" y="366394"/>
                </a:lnTo>
                <a:lnTo>
                  <a:pt x="73781" y="341248"/>
                </a:lnTo>
                <a:lnTo>
                  <a:pt x="59816" y="341248"/>
                </a:lnTo>
                <a:lnTo>
                  <a:pt x="55879" y="332485"/>
                </a:lnTo>
                <a:lnTo>
                  <a:pt x="67499" y="327280"/>
                </a:lnTo>
                <a:lnTo>
                  <a:pt x="53848" y="296925"/>
                </a:lnTo>
                <a:close/>
              </a:path>
              <a:path w="802004" h="366395">
                <a:moveTo>
                  <a:pt x="67499" y="327280"/>
                </a:moveTo>
                <a:lnTo>
                  <a:pt x="55879" y="332485"/>
                </a:lnTo>
                <a:lnTo>
                  <a:pt x="59816" y="341248"/>
                </a:lnTo>
                <a:lnTo>
                  <a:pt x="71438" y="336040"/>
                </a:lnTo>
                <a:lnTo>
                  <a:pt x="67499" y="327280"/>
                </a:lnTo>
                <a:close/>
              </a:path>
              <a:path w="802004" h="366395">
                <a:moveTo>
                  <a:pt x="71438" y="336040"/>
                </a:moveTo>
                <a:lnTo>
                  <a:pt x="59816" y="341248"/>
                </a:lnTo>
                <a:lnTo>
                  <a:pt x="73781" y="341248"/>
                </a:lnTo>
                <a:lnTo>
                  <a:pt x="71438" y="336040"/>
                </a:lnTo>
                <a:close/>
              </a:path>
              <a:path w="802004" h="366395">
                <a:moveTo>
                  <a:pt x="798068" y="0"/>
                </a:moveTo>
                <a:lnTo>
                  <a:pt x="67499" y="327280"/>
                </a:lnTo>
                <a:lnTo>
                  <a:pt x="71438" y="336040"/>
                </a:lnTo>
                <a:lnTo>
                  <a:pt x="802004" y="8635"/>
                </a:lnTo>
                <a:lnTo>
                  <a:pt x="79806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57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1149"/>
            <a:ext cx="1839595" cy="5289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Disp</a:t>
            </a:r>
            <a:r>
              <a:rPr dirty="0" spc="-60"/>
              <a:t>o</a:t>
            </a:r>
            <a:r>
              <a:rPr dirty="0"/>
              <a:t>ziti</a:t>
            </a:r>
            <a:r>
              <a:rPr dirty="0" spc="-45"/>
              <a:t>v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37106"/>
            <a:ext cx="7724775" cy="3498215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marL="233045" indent="-220979">
              <a:lnSpc>
                <a:spcPct val="100000"/>
              </a:lnSpc>
              <a:spcBef>
                <a:spcPts val="615"/>
              </a:spcBef>
              <a:buChar char="•"/>
              <a:tabLst>
                <a:tab pos="233679" algn="l"/>
              </a:tabLst>
            </a:pPr>
            <a:r>
              <a:rPr dirty="0" sz="2400" spc="-5">
                <a:latin typeface="Calibri"/>
                <a:cs typeface="Calibri"/>
              </a:rPr>
              <a:t>Aspecte de </a:t>
            </a:r>
            <a:r>
              <a:rPr dirty="0" sz="2400" spc="-15">
                <a:latin typeface="Calibri"/>
                <a:cs typeface="Calibri"/>
              </a:rPr>
              <a:t>interes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(continuare):</a:t>
            </a:r>
            <a:endParaRPr sz="2400">
              <a:latin typeface="Calibri"/>
              <a:cs typeface="Calibri"/>
            </a:endParaRPr>
          </a:p>
          <a:p>
            <a:pPr marL="184785" marR="5080" indent="-172720">
              <a:lnSpc>
                <a:spcPts val="2600"/>
              </a:lnSpc>
              <a:spcBef>
                <a:spcPts val="835"/>
              </a:spcBef>
              <a:buFont typeface="Calibri"/>
              <a:buChar char="–"/>
              <a:tabLst>
                <a:tab pos="233679" algn="l"/>
              </a:tabLst>
            </a:pPr>
            <a:r>
              <a:rPr dirty="0" sz="2400" spc="-15" i="1">
                <a:latin typeface="Calibri"/>
                <a:cs typeface="Calibri"/>
              </a:rPr>
              <a:t>Slot‐uri </a:t>
            </a:r>
            <a:r>
              <a:rPr dirty="0" sz="2400" spc="-5" i="1">
                <a:latin typeface="Calibri"/>
                <a:cs typeface="Calibri"/>
              </a:rPr>
              <a:t>pentru extinderea ulterioara (memorie </a:t>
            </a:r>
            <a:r>
              <a:rPr dirty="0" sz="2400" spc="-10">
                <a:latin typeface="Calibri"/>
                <a:cs typeface="Calibri"/>
              </a:rPr>
              <a:t>suplimentara,  conectivitate </a:t>
            </a:r>
            <a:r>
              <a:rPr dirty="0" sz="2400">
                <a:latin typeface="Calibri"/>
                <a:cs typeface="Calibri"/>
              </a:rPr>
              <a:t>cu </a:t>
            </a:r>
            <a:r>
              <a:rPr dirty="0" sz="2400" spc="-10">
                <a:latin typeface="Calibri"/>
                <a:cs typeface="Calibri"/>
              </a:rPr>
              <a:t>alte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dispozitive)</a:t>
            </a:r>
            <a:endParaRPr sz="2400">
              <a:latin typeface="Calibri"/>
              <a:cs typeface="Calibri"/>
            </a:endParaRPr>
          </a:p>
          <a:p>
            <a:pPr marL="233679" indent="-220979">
              <a:lnSpc>
                <a:spcPct val="100000"/>
              </a:lnSpc>
              <a:spcBef>
                <a:spcPts val="470"/>
              </a:spcBef>
              <a:buChar char="–"/>
              <a:tabLst>
                <a:tab pos="233679" algn="l"/>
              </a:tabLst>
            </a:pPr>
            <a:r>
              <a:rPr dirty="0" sz="2400" spc="-5">
                <a:latin typeface="Calibri"/>
                <a:cs typeface="Calibri"/>
              </a:rPr>
              <a:t>Timpul de </a:t>
            </a:r>
            <a:r>
              <a:rPr dirty="0" sz="2400" spc="-15">
                <a:latin typeface="Calibri"/>
                <a:cs typeface="Calibri"/>
              </a:rPr>
              <a:t>viata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10">
                <a:latin typeface="Calibri"/>
                <a:cs typeface="Calibri"/>
              </a:rPr>
              <a:t> bateriei</a:t>
            </a:r>
            <a:endParaRPr sz="2400">
              <a:latin typeface="Calibri"/>
              <a:cs typeface="Calibri"/>
            </a:endParaRPr>
          </a:p>
          <a:p>
            <a:pPr marL="184785" marR="412115" indent="-172720">
              <a:lnSpc>
                <a:spcPts val="2590"/>
              </a:lnSpc>
              <a:spcBef>
                <a:spcPts val="835"/>
              </a:spcBef>
              <a:buChar char="–"/>
              <a:tabLst>
                <a:tab pos="233679" algn="l"/>
              </a:tabLst>
            </a:pPr>
            <a:r>
              <a:rPr dirty="0" sz="2400" spc="-10">
                <a:latin typeface="Calibri"/>
                <a:cs typeface="Calibri"/>
              </a:rPr>
              <a:t>Caracteristici </a:t>
            </a:r>
            <a:r>
              <a:rPr dirty="0" sz="2400" spc="-15">
                <a:latin typeface="Calibri"/>
                <a:cs typeface="Calibri"/>
              </a:rPr>
              <a:t>integrate: </a:t>
            </a:r>
            <a:r>
              <a:rPr dirty="0" sz="2400" spc="-10">
                <a:latin typeface="Calibri"/>
                <a:cs typeface="Calibri"/>
              </a:rPr>
              <a:t>camera digitala, </a:t>
            </a:r>
            <a:r>
              <a:rPr dirty="0" sz="2400" spc="-15">
                <a:latin typeface="Calibri"/>
                <a:cs typeface="Calibri"/>
              </a:rPr>
              <a:t>tastatura,</a:t>
            </a:r>
            <a:r>
              <a:rPr dirty="0" sz="2400" spc="-13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porturi  </a:t>
            </a:r>
            <a:r>
              <a:rPr dirty="0" sz="2400" spc="-15">
                <a:latin typeface="Calibri"/>
                <a:cs typeface="Calibri"/>
              </a:rPr>
              <a:t>infrarosu,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Bluetooth,…</a:t>
            </a:r>
            <a:endParaRPr sz="2400">
              <a:latin typeface="Calibri"/>
              <a:cs typeface="Calibri"/>
            </a:endParaRPr>
          </a:p>
          <a:p>
            <a:pPr marL="184785" marR="697230" indent="-172720">
              <a:lnSpc>
                <a:spcPts val="2590"/>
              </a:lnSpc>
              <a:spcBef>
                <a:spcPts val="810"/>
              </a:spcBef>
              <a:buChar char="–"/>
              <a:tabLst>
                <a:tab pos="233679" algn="l"/>
              </a:tabLst>
            </a:pPr>
            <a:r>
              <a:rPr dirty="0" sz="2400" spc="-5">
                <a:latin typeface="Calibri"/>
                <a:cs typeface="Calibri"/>
              </a:rPr>
              <a:t>Suport </a:t>
            </a:r>
            <a:r>
              <a:rPr dirty="0" sz="2400" spc="-10">
                <a:latin typeface="Calibri"/>
                <a:cs typeface="Calibri"/>
              </a:rPr>
              <a:t>software: </a:t>
            </a:r>
            <a:r>
              <a:rPr dirty="0" sz="2400" spc="-5">
                <a:latin typeface="Calibri"/>
                <a:cs typeface="Calibri"/>
              </a:rPr>
              <a:t>aplicatii </a:t>
            </a:r>
            <a:r>
              <a:rPr dirty="0" sz="2400">
                <a:latin typeface="Calibri"/>
                <a:cs typeface="Calibri"/>
              </a:rPr>
              <a:t>&amp; </a:t>
            </a:r>
            <a:r>
              <a:rPr dirty="0" sz="2400" spc="-5">
                <a:latin typeface="Calibri"/>
                <a:cs typeface="Calibri"/>
              </a:rPr>
              <a:t>mini‐aplicatii </a:t>
            </a:r>
            <a:r>
              <a:rPr dirty="0" sz="2400" spc="-10">
                <a:latin typeface="Calibri"/>
                <a:cs typeface="Calibri"/>
              </a:rPr>
              <a:t>(</a:t>
            </a:r>
            <a:r>
              <a:rPr dirty="0" sz="2400" spc="-10" i="1">
                <a:latin typeface="Calibri"/>
                <a:cs typeface="Calibri"/>
              </a:rPr>
              <a:t>widget‐uri),  </a:t>
            </a:r>
            <a:r>
              <a:rPr dirty="0" sz="2400" spc="-10" i="1">
                <a:latin typeface="Calibri"/>
                <a:cs typeface="Calibri"/>
              </a:rPr>
              <a:t>instrumente </a:t>
            </a:r>
            <a:r>
              <a:rPr dirty="0" sz="2400" spc="-5" i="1">
                <a:latin typeface="Calibri"/>
                <a:cs typeface="Calibri"/>
              </a:rPr>
              <a:t>de </a:t>
            </a:r>
            <a:r>
              <a:rPr dirty="0" sz="2400" spc="-10" i="1">
                <a:latin typeface="Calibri"/>
                <a:cs typeface="Calibri"/>
              </a:rPr>
              <a:t>dezvoltare, </a:t>
            </a:r>
            <a:r>
              <a:rPr dirty="0" sz="2400" spc="-20">
                <a:latin typeface="Calibri"/>
                <a:cs typeface="Calibri"/>
              </a:rPr>
              <a:t>navigatoare </a:t>
            </a:r>
            <a:r>
              <a:rPr dirty="0" sz="2400">
                <a:latin typeface="Calibri"/>
                <a:cs typeface="Calibri"/>
              </a:rPr>
              <a:t>mobile, </a:t>
            </a:r>
            <a:r>
              <a:rPr dirty="0" sz="2400" spc="-10" i="1">
                <a:latin typeface="Calibri"/>
                <a:cs typeface="Calibri"/>
              </a:rPr>
              <a:t>driver‐e  </a:t>
            </a:r>
            <a:r>
              <a:rPr dirty="0" sz="2400" spc="-5" i="1">
                <a:latin typeface="Calibri"/>
                <a:cs typeface="Calibri"/>
              </a:rPr>
              <a:t>hardware</a:t>
            </a:r>
            <a:r>
              <a:rPr dirty="0" sz="2400" spc="-15" i="1">
                <a:latin typeface="Calibri"/>
                <a:cs typeface="Calibri"/>
              </a:rPr>
              <a:t> </a:t>
            </a:r>
            <a:r>
              <a:rPr dirty="0" sz="2400" spc="-10" i="1">
                <a:latin typeface="Calibri"/>
                <a:cs typeface="Calibri"/>
              </a:rPr>
              <a:t>etc</a:t>
            </a:r>
            <a:r>
              <a:rPr dirty="0" sz="2000" spc="-10" i="1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8775" y="766953"/>
            <a:ext cx="2101850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CSMA/CA(3)</a:t>
            </a:r>
          </a:p>
        </p:txBody>
      </p:sp>
      <p:sp>
        <p:nvSpPr>
          <p:cNvPr id="3" name="object 3"/>
          <p:cNvSpPr/>
          <p:nvPr/>
        </p:nvSpPr>
        <p:spPr>
          <a:xfrm>
            <a:off x="2700401" y="1700276"/>
            <a:ext cx="5832458" cy="4195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57</a:t>
            </a:fld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8775" y="730377"/>
            <a:ext cx="2101850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CSMA/CA(4)</a:t>
            </a:r>
          </a:p>
        </p:txBody>
      </p:sp>
      <p:sp>
        <p:nvSpPr>
          <p:cNvPr id="3" name="object 3"/>
          <p:cNvSpPr/>
          <p:nvPr/>
        </p:nvSpPr>
        <p:spPr>
          <a:xfrm>
            <a:off x="2555875" y="1941512"/>
            <a:ext cx="5873750" cy="4073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57</a:t>
            </a:fld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1149"/>
            <a:ext cx="2618105" cy="5289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Noduri</a:t>
            </a:r>
            <a:r>
              <a:rPr dirty="0" spc="-90"/>
              <a:t> </a:t>
            </a:r>
            <a:r>
              <a:rPr dirty="0" spc="-5"/>
              <a:t>ascunse</a:t>
            </a:r>
          </a:p>
        </p:txBody>
      </p:sp>
      <p:sp>
        <p:nvSpPr>
          <p:cNvPr id="3" name="object 3"/>
          <p:cNvSpPr/>
          <p:nvPr/>
        </p:nvSpPr>
        <p:spPr>
          <a:xfrm>
            <a:off x="2213907" y="1918440"/>
            <a:ext cx="6656576" cy="37128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57</a:t>
            </a:fld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57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8775" y="700278"/>
            <a:ext cx="2198370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CSMA/CA</a:t>
            </a:r>
            <a:r>
              <a:rPr dirty="0" spc="-55"/>
              <a:t> </a:t>
            </a:r>
            <a:r>
              <a:rPr dirty="0"/>
              <a:t>(5)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40763"/>
            <a:ext cx="7508875" cy="3206750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2000" spc="-10">
                <a:latin typeface="Calibri"/>
                <a:cs typeface="Calibri"/>
              </a:rPr>
              <a:t>Avantajele </a:t>
            </a:r>
            <a:r>
              <a:rPr dirty="0" sz="2000" spc="-5">
                <a:latin typeface="Calibri"/>
                <a:cs typeface="Calibri"/>
              </a:rPr>
              <a:t>mecanismului </a:t>
            </a:r>
            <a:r>
              <a:rPr dirty="0" sz="2000" spc="-10">
                <a:latin typeface="Calibri"/>
                <a:cs typeface="Calibri"/>
              </a:rPr>
              <a:t>RTS/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CTS</a:t>
            </a:r>
            <a:endParaRPr sz="20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56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 spc="-10">
                <a:latin typeface="Calibri"/>
                <a:cs typeface="Calibri"/>
              </a:rPr>
              <a:t>–Previne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colisiunile</a:t>
            </a:r>
            <a:endParaRPr sz="20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 spc="-15">
                <a:latin typeface="Calibri"/>
                <a:cs typeface="Calibri"/>
              </a:rPr>
              <a:t>–Evitarea </a:t>
            </a:r>
            <a:r>
              <a:rPr dirty="0" sz="2000" spc="-10">
                <a:latin typeface="Calibri"/>
                <a:cs typeface="Calibri"/>
              </a:rPr>
              <a:t>problemei staţiilor</a:t>
            </a:r>
            <a:r>
              <a:rPr dirty="0" sz="2000" spc="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ascunse</a:t>
            </a:r>
            <a:endParaRPr sz="2000">
              <a:latin typeface="Calibri"/>
              <a:cs typeface="Calibri"/>
            </a:endParaRPr>
          </a:p>
          <a:p>
            <a:pPr marL="184785" marR="5080" indent="-172720">
              <a:lnSpc>
                <a:spcPts val="2160"/>
              </a:lnSpc>
              <a:spcBef>
                <a:spcPts val="83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 spc="-10">
                <a:latin typeface="Calibri"/>
                <a:cs typeface="Calibri"/>
              </a:rPr>
              <a:t>–Recomandată </a:t>
            </a:r>
            <a:r>
              <a:rPr dirty="0" sz="2000">
                <a:latin typeface="Calibri"/>
                <a:cs typeface="Calibri"/>
              </a:rPr>
              <a:t>în </a:t>
            </a:r>
            <a:r>
              <a:rPr dirty="0" sz="2000" spc="-5">
                <a:latin typeface="Calibri"/>
                <a:cs typeface="Calibri"/>
              </a:rPr>
              <a:t>cazul suprapunerii </a:t>
            </a:r>
            <a:r>
              <a:rPr dirty="0" sz="2000">
                <a:latin typeface="Calibri"/>
                <a:cs typeface="Calibri"/>
              </a:rPr>
              <a:t>BSS(Basic Service </a:t>
            </a:r>
            <a:r>
              <a:rPr dirty="0" sz="2000" spc="-5">
                <a:latin typeface="Calibri"/>
                <a:cs typeface="Calibri"/>
              </a:rPr>
              <a:t>Set-topologie </a:t>
            </a:r>
            <a:r>
              <a:rPr dirty="0" sz="2000">
                <a:latin typeface="Calibri"/>
                <a:cs typeface="Calibri"/>
              </a:rPr>
              <a:t>cu  AP) </a:t>
            </a:r>
            <a:r>
              <a:rPr dirty="0" sz="2000" spc="-15">
                <a:latin typeface="Calibri"/>
                <a:cs typeface="Calibri"/>
              </a:rPr>
              <a:t>peste </a:t>
            </a:r>
            <a:r>
              <a:rPr dirty="0" sz="2000" spc="-5">
                <a:latin typeface="Calibri"/>
                <a:cs typeface="Calibri"/>
              </a:rPr>
              <a:t>IBSS(Independent Basic </a:t>
            </a:r>
            <a:r>
              <a:rPr dirty="0" sz="2000">
                <a:latin typeface="Calibri"/>
                <a:cs typeface="Calibri"/>
              </a:rPr>
              <a:t>Service </a:t>
            </a:r>
            <a:r>
              <a:rPr dirty="0" sz="2000" spc="-5">
                <a:latin typeface="Calibri"/>
                <a:cs typeface="Calibri"/>
              </a:rPr>
              <a:t>Set-topologie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Ad-Hoc)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2000" spc="-15">
                <a:latin typeface="Calibri"/>
                <a:cs typeface="Calibri"/>
              </a:rPr>
              <a:t>Dezavantajele </a:t>
            </a:r>
            <a:r>
              <a:rPr dirty="0" sz="2000" spc="-5">
                <a:latin typeface="Calibri"/>
                <a:cs typeface="Calibri"/>
              </a:rPr>
              <a:t>mecanismului </a:t>
            </a:r>
            <a:r>
              <a:rPr dirty="0" sz="2000" spc="-10">
                <a:latin typeface="Calibri"/>
                <a:cs typeface="Calibri"/>
              </a:rPr>
              <a:t>RTS/ </a:t>
            </a:r>
            <a:r>
              <a:rPr dirty="0" sz="2000" spc="-5">
                <a:latin typeface="Calibri"/>
                <a:cs typeface="Calibri"/>
              </a:rPr>
              <a:t>CTS </a:t>
            </a:r>
            <a:r>
              <a:rPr dirty="0" sz="2000" spc="-10">
                <a:latin typeface="Calibri"/>
                <a:cs typeface="Calibri"/>
              </a:rPr>
              <a:t>–Protocol </a:t>
            </a:r>
            <a:r>
              <a:rPr dirty="0" sz="2000" spc="-5">
                <a:latin typeface="Calibri"/>
                <a:cs typeface="Calibri"/>
              </a:rPr>
              <a:t>şi </a:t>
            </a:r>
            <a:r>
              <a:rPr dirty="0" sz="2000" spc="-10">
                <a:latin typeface="Calibri"/>
                <a:cs typeface="Calibri"/>
              </a:rPr>
              <a:t>trafic</a:t>
            </a:r>
            <a:r>
              <a:rPr dirty="0" sz="2000" spc="1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adiţional</a:t>
            </a:r>
            <a:endParaRPr sz="20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 spc="-5">
                <a:latin typeface="Calibri"/>
                <a:cs typeface="Calibri"/>
              </a:rPr>
              <a:t>–Micşorează </a:t>
            </a:r>
            <a:r>
              <a:rPr dirty="0" sz="2000" spc="-25">
                <a:latin typeface="Calibri"/>
                <a:cs typeface="Calibri"/>
              </a:rPr>
              <a:t>rata </a:t>
            </a:r>
            <a:r>
              <a:rPr dirty="0" sz="2000" spc="-15">
                <a:latin typeface="Calibri"/>
                <a:cs typeface="Calibri"/>
              </a:rPr>
              <a:t>efectivă </a:t>
            </a:r>
            <a:r>
              <a:rPr dirty="0" sz="2000">
                <a:latin typeface="Calibri"/>
                <a:cs typeface="Calibri"/>
              </a:rPr>
              <a:t>a </a:t>
            </a:r>
            <a:r>
              <a:rPr dirty="0" sz="2000" spc="-10">
                <a:latin typeface="Calibri"/>
                <a:cs typeface="Calibri"/>
              </a:rPr>
              <a:t>transferului</a:t>
            </a:r>
            <a:r>
              <a:rPr dirty="0" sz="2000" spc="6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datelor</a:t>
            </a:r>
            <a:endParaRPr sz="2000">
              <a:latin typeface="Calibri"/>
              <a:cs typeface="Calibri"/>
            </a:endParaRPr>
          </a:p>
          <a:p>
            <a:pPr marL="184785" marR="432434" indent="-172720">
              <a:lnSpc>
                <a:spcPts val="2160"/>
              </a:lnSpc>
              <a:spcBef>
                <a:spcPts val="840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 spc="-5">
                <a:latin typeface="Calibri"/>
                <a:cs typeface="Calibri"/>
              </a:rPr>
              <a:t>Mecanismul </a:t>
            </a:r>
            <a:r>
              <a:rPr dirty="0" sz="2000" spc="-10">
                <a:latin typeface="Calibri"/>
                <a:cs typeface="Calibri"/>
              </a:rPr>
              <a:t>RTS/ </a:t>
            </a:r>
            <a:r>
              <a:rPr dirty="0" sz="2000" spc="-5">
                <a:latin typeface="Calibri"/>
                <a:cs typeface="Calibri"/>
              </a:rPr>
              <a:t>CTS </a:t>
            </a:r>
            <a:r>
              <a:rPr dirty="0" sz="2000" spc="-15">
                <a:latin typeface="Calibri"/>
                <a:cs typeface="Calibri"/>
              </a:rPr>
              <a:t>poate </a:t>
            </a:r>
            <a:r>
              <a:rPr dirty="0" sz="2000" spc="-5">
                <a:latin typeface="Calibri"/>
                <a:cs typeface="Calibri"/>
              </a:rPr>
              <a:t>fi </a:t>
            </a:r>
            <a:r>
              <a:rPr dirty="0" sz="2000" spc="-10">
                <a:latin typeface="Calibri"/>
                <a:cs typeface="Calibri"/>
              </a:rPr>
              <a:t>activat </a:t>
            </a:r>
            <a:r>
              <a:rPr dirty="0" sz="2000" spc="-5">
                <a:latin typeface="Calibri"/>
                <a:cs typeface="Calibri"/>
              </a:rPr>
              <a:t>pentru </a:t>
            </a:r>
            <a:r>
              <a:rPr dirty="0" sz="2000" spc="-10">
                <a:latin typeface="Calibri"/>
                <a:cs typeface="Calibri"/>
              </a:rPr>
              <a:t>pachete </a:t>
            </a:r>
            <a:r>
              <a:rPr dirty="0" sz="2000" spc="-5">
                <a:latin typeface="Calibri"/>
                <a:cs typeface="Calibri"/>
              </a:rPr>
              <a:t>de </a:t>
            </a:r>
            <a:r>
              <a:rPr dirty="0" sz="2000">
                <a:latin typeface="Calibri"/>
                <a:cs typeface="Calibri"/>
              </a:rPr>
              <a:t>o </a:t>
            </a:r>
            <a:r>
              <a:rPr dirty="0" sz="2000" spc="-5">
                <a:latin typeface="Calibri"/>
                <a:cs typeface="Calibri"/>
              </a:rPr>
              <a:t>anumită  dimensiune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8775" y="694690"/>
            <a:ext cx="1296035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Accesul</a:t>
            </a:r>
          </a:p>
        </p:txBody>
      </p:sp>
      <p:sp>
        <p:nvSpPr>
          <p:cNvPr id="3" name="object 3"/>
          <p:cNvSpPr/>
          <p:nvPr/>
        </p:nvSpPr>
        <p:spPr>
          <a:xfrm>
            <a:off x="1371600" y="1981200"/>
            <a:ext cx="7231925" cy="4253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57</a:t>
            </a:fld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1149"/>
            <a:ext cx="3033395" cy="5289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Etapele</a:t>
            </a:r>
            <a:r>
              <a:rPr dirty="0" spc="-50"/>
              <a:t> </a:t>
            </a:r>
            <a:r>
              <a:rPr dirty="0" spc="-10"/>
              <a:t>conectării</a:t>
            </a:r>
          </a:p>
        </p:txBody>
      </p:sp>
      <p:sp>
        <p:nvSpPr>
          <p:cNvPr id="3" name="object 3"/>
          <p:cNvSpPr/>
          <p:nvPr/>
        </p:nvSpPr>
        <p:spPr>
          <a:xfrm>
            <a:off x="2501281" y="2268680"/>
            <a:ext cx="5026034" cy="38109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57</a:t>
            </a:fld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1149"/>
            <a:ext cx="1492250" cy="5289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Roaming</a:t>
            </a:r>
          </a:p>
        </p:txBody>
      </p:sp>
      <p:sp>
        <p:nvSpPr>
          <p:cNvPr id="3" name="object 3"/>
          <p:cNvSpPr/>
          <p:nvPr/>
        </p:nvSpPr>
        <p:spPr>
          <a:xfrm>
            <a:off x="1926033" y="2059051"/>
            <a:ext cx="5376452" cy="38157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57</a:t>
            </a:fld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8775" y="520065"/>
            <a:ext cx="2854960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Autentificarea(1)</a:t>
            </a:r>
          </a:p>
        </p:txBody>
      </p:sp>
      <p:sp>
        <p:nvSpPr>
          <p:cNvPr id="3" name="object 3"/>
          <p:cNvSpPr/>
          <p:nvPr/>
        </p:nvSpPr>
        <p:spPr>
          <a:xfrm>
            <a:off x="2627376" y="1484375"/>
            <a:ext cx="5953125" cy="472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57</a:t>
            </a:fld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8775" y="802640"/>
            <a:ext cx="2659380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Autentificare(2)</a:t>
            </a:r>
          </a:p>
        </p:txBody>
      </p:sp>
      <p:sp>
        <p:nvSpPr>
          <p:cNvPr id="3" name="object 3"/>
          <p:cNvSpPr/>
          <p:nvPr/>
        </p:nvSpPr>
        <p:spPr>
          <a:xfrm>
            <a:off x="1295400" y="1992376"/>
            <a:ext cx="7400925" cy="4157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57</a:t>
            </a:fld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8775" y="622553"/>
            <a:ext cx="2659380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Autentificare(3)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1458912"/>
            <a:ext cx="7681105" cy="4968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57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1149"/>
            <a:ext cx="1839595" cy="5289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Disp</a:t>
            </a:r>
            <a:r>
              <a:rPr dirty="0" spc="-60"/>
              <a:t>o</a:t>
            </a:r>
            <a:r>
              <a:rPr dirty="0"/>
              <a:t>ziti</a:t>
            </a:r>
            <a:r>
              <a:rPr dirty="0" spc="-45"/>
              <a:t>v</a:t>
            </a:r>
            <a:r>
              <a:rPr dirty="0"/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1266791" y="2187126"/>
            <a:ext cx="7088904" cy="4190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57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8425" y="2031619"/>
            <a:ext cx="5022850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Planificarea </a:t>
            </a:r>
            <a:r>
              <a:rPr dirty="0"/>
              <a:t>unei </a:t>
            </a:r>
            <a:r>
              <a:rPr dirty="0" spc="-10"/>
              <a:t>reţele</a:t>
            </a:r>
            <a:r>
              <a:rPr dirty="0" spc="-125"/>
              <a:t> </a:t>
            </a:r>
            <a:r>
              <a:rPr dirty="0"/>
              <a:t>WLAN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57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7794" y="864489"/>
            <a:ext cx="3794760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Aspecte </a:t>
            </a:r>
            <a:r>
              <a:rPr dirty="0"/>
              <a:t>ale</a:t>
            </a:r>
            <a:r>
              <a:rPr dirty="0" spc="-90"/>
              <a:t> </a:t>
            </a:r>
            <a:r>
              <a:rPr dirty="0"/>
              <a:t>planificării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7794" y="2131288"/>
            <a:ext cx="6591300" cy="362267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63525" indent="-251460">
              <a:lnSpc>
                <a:spcPct val="100000"/>
              </a:lnSpc>
              <a:spcBef>
                <a:spcPts val="420"/>
              </a:spcBef>
              <a:buAutoNum type="arabicPeriod"/>
              <a:tabLst>
                <a:tab pos="264160" algn="l"/>
              </a:tabLst>
            </a:pPr>
            <a:r>
              <a:rPr dirty="0" sz="2000" spc="-25">
                <a:latin typeface="Calibri"/>
                <a:cs typeface="Calibri"/>
              </a:rPr>
              <a:t>Topologia </a:t>
            </a:r>
            <a:r>
              <a:rPr dirty="0" sz="2000" spc="-5">
                <a:latin typeface="Calibri"/>
                <a:cs typeface="Calibri"/>
              </a:rPr>
              <a:t>reţelei: </a:t>
            </a:r>
            <a:r>
              <a:rPr dirty="0" sz="2000">
                <a:latin typeface="Calibri"/>
                <a:cs typeface="Calibri"/>
              </a:rPr>
              <a:t>Ad-Hoc </a:t>
            </a:r>
            <a:r>
              <a:rPr dirty="0" sz="2000" spc="-5">
                <a:latin typeface="Calibri"/>
                <a:cs typeface="Calibri"/>
              </a:rPr>
              <a:t>sau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infrastructură</a:t>
            </a:r>
            <a:endParaRPr sz="2000">
              <a:latin typeface="Calibri"/>
              <a:cs typeface="Calibri"/>
            </a:endParaRPr>
          </a:p>
          <a:p>
            <a:pPr marL="184785" marR="319405" indent="-172720">
              <a:lnSpc>
                <a:spcPct val="80000"/>
              </a:lnSpc>
              <a:spcBef>
                <a:spcPts val="805"/>
              </a:spcBef>
              <a:buAutoNum type="arabicPeriod"/>
              <a:tabLst>
                <a:tab pos="264160" algn="l"/>
              </a:tabLst>
            </a:pPr>
            <a:r>
              <a:rPr dirty="0" sz="2000" spc="-5">
                <a:latin typeface="Calibri"/>
                <a:cs typeface="Calibri"/>
              </a:rPr>
              <a:t>Locul de </a:t>
            </a:r>
            <a:r>
              <a:rPr dirty="0" sz="2000" spc="-10">
                <a:latin typeface="Calibri"/>
                <a:cs typeface="Calibri"/>
              </a:rPr>
              <a:t>instalare </a:t>
            </a:r>
            <a:r>
              <a:rPr dirty="0" sz="2000">
                <a:latin typeface="Calibri"/>
                <a:cs typeface="Calibri"/>
              </a:rPr>
              <a:t>al </a:t>
            </a:r>
            <a:r>
              <a:rPr dirty="0" sz="2000" spc="-5">
                <a:latin typeface="Calibri"/>
                <a:cs typeface="Calibri"/>
              </a:rPr>
              <a:t>punctelor de </a:t>
            </a:r>
            <a:r>
              <a:rPr dirty="0" sz="2000">
                <a:latin typeface="Calibri"/>
                <a:cs typeface="Calibri"/>
              </a:rPr>
              <a:t>acces </a:t>
            </a:r>
            <a:r>
              <a:rPr dirty="0" sz="2000" spc="-5">
                <a:latin typeface="Calibri"/>
                <a:cs typeface="Calibri"/>
              </a:rPr>
              <a:t>(AP) şi </a:t>
            </a:r>
            <a:r>
              <a:rPr dirty="0" sz="2000" spc="-10">
                <a:latin typeface="Calibri"/>
                <a:cs typeface="Calibri"/>
              </a:rPr>
              <a:t>planificarea  </a:t>
            </a:r>
            <a:r>
              <a:rPr dirty="0" sz="2000" spc="-5">
                <a:latin typeface="Calibri"/>
                <a:cs typeface="Calibri"/>
              </a:rPr>
              <a:t>capacităţii</a:t>
            </a:r>
            <a:endParaRPr sz="2000">
              <a:latin typeface="Calibri"/>
              <a:cs typeface="Calibri"/>
            </a:endParaRPr>
          </a:p>
          <a:p>
            <a:pPr marL="184785" marR="5080" indent="-172720">
              <a:lnSpc>
                <a:spcPts val="1920"/>
              </a:lnSpc>
              <a:spcBef>
                <a:spcPts val="775"/>
              </a:spcBef>
              <a:buAutoNum type="arabicPeriod"/>
              <a:tabLst>
                <a:tab pos="264160" algn="l"/>
              </a:tabLst>
            </a:pPr>
            <a:r>
              <a:rPr dirty="0" sz="2000" spc="-10">
                <a:latin typeface="Calibri"/>
                <a:cs typeface="Calibri"/>
              </a:rPr>
              <a:t>Proiectarea </a:t>
            </a:r>
            <a:r>
              <a:rPr dirty="0" sz="2000">
                <a:latin typeface="Calibri"/>
                <a:cs typeface="Calibri"/>
              </a:rPr>
              <a:t>în </a:t>
            </a:r>
            <a:r>
              <a:rPr dirty="0" sz="2000" spc="-10">
                <a:latin typeface="Calibri"/>
                <a:cs typeface="Calibri"/>
              </a:rPr>
              <a:t>interiorul clădirii(system </a:t>
            </a:r>
            <a:r>
              <a:rPr dirty="0" sz="2000" spc="-5">
                <a:latin typeface="Calibri"/>
                <a:cs typeface="Calibri"/>
              </a:rPr>
              <a:t>deschis, semi-deschis,  </a:t>
            </a:r>
            <a:r>
              <a:rPr dirty="0" sz="2000">
                <a:latin typeface="Calibri"/>
                <a:cs typeface="Calibri"/>
              </a:rPr>
              <a:t>închis)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2000" spc="-5">
                <a:latin typeface="Calibri"/>
                <a:cs typeface="Calibri"/>
              </a:rPr>
              <a:t>-Structura </a:t>
            </a:r>
            <a:r>
              <a:rPr dirty="0" sz="2000" spc="-15">
                <a:latin typeface="Calibri"/>
                <a:cs typeface="Calibri"/>
              </a:rPr>
              <a:t>diversă </a:t>
            </a:r>
            <a:r>
              <a:rPr dirty="0" sz="2000">
                <a:latin typeface="Calibri"/>
                <a:cs typeface="Calibri"/>
              </a:rPr>
              <a:t>a </a:t>
            </a:r>
            <a:r>
              <a:rPr dirty="0" sz="2000" spc="-5">
                <a:latin typeface="Calibri"/>
                <a:cs typeface="Calibri"/>
              </a:rPr>
              <a:t>clădirii(materiale </a:t>
            </a:r>
            <a:r>
              <a:rPr dirty="0" sz="2000" spc="-15">
                <a:latin typeface="Calibri"/>
                <a:cs typeface="Calibri"/>
              </a:rPr>
              <a:t>diverse, </a:t>
            </a:r>
            <a:r>
              <a:rPr dirty="0" sz="2000" spc="-5">
                <a:latin typeface="Calibri"/>
                <a:cs typeface="Calibri"/>
              </a:rPr>
              <a:t>hidranţi,</a:t>
            </a:r>
            <a:r>
              <a:rPr dirty="0" sz="2000" spc="1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etc.)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2000" spc="-10">
                <a:latin typeface="Calibri"/>
                <a:cs typeface="Calibri"/>
              </a:rPr>
              <a:t>-Infrastructura </a:t>
            </a:r>
            <a:r>
              <a:rPr dirty="0" sz="2000" spc="-20">
                <a:latin typeface="Calibri"/>
                <a:cs typeface="Calibri"/>
              </a:rPr>
              <a:t>existentă </a:t>
            </a:r>
            <a:r>
              <a:rPr dirty="0" sz="2000" spc="-10">
                <a:latin typeface="Calibri"/>
                <a:cs typeface="Calibri"/>
              </a:rPr>
              <a:t>(conexiunile </a:t>
            </a:r>
            <a:r>
              <a:rPr dirty="0" sz="2000" spc="-5">
                <a:latin typeface="Calibri"/>
                <a:cs typeface="Calibri"/>
              </a:rPr>
              <a:t>reţelei</a:t>
            </a:r>
            <a:r>
              <a:rPr dirty="0" sz="2000" spc="9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curente)</a:t>
            </a:r>
            <a:endParaRPr sz="2000">
              <a:latin typeface="Calibri"/>
              <a:cs typeface="Calibri"/>
            </a:endParaRPr>
          </a:p>
          <a:p>
            <a:pPr marL="263525" indent="-251460">
              <a:lnSpc>
                <a:spcPct val="100000"/>
              </a:lnSpc>
              <a:spcBef>
                <a:spcPts val="310"/>
              </a:spcBef>
              <a:buAutoNum type="arabicPeriod" startAt="4"/>
              <a:tabLst>
                <a:tab pos="264160" algn="l"/>
              </a:tabLst>
            </a:pPr>
            <a:r>
              <a:rPr dirty="0" sz="2000" spc="-5">
                <a:latin typeface="Calibri"/>
                <a:cs typeface="Calibri"/>
              </a:rPr>
              <a:t>Alegerea frecvenţei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2000">
                <a:latin typeface="Calibri"/>
                <a:cs typeface="Calibri"/>
              </a:rPr>
              <a:t>–Alunecări de </a:t>
            </a:r>
            <a:r>
              <a:rPr dirty="0" sz="2000" spc="-10">
                <a:latin typeface="Calibri"/>
                <a:cs typeface="Calibri"/>
              </a:rPr>
              <a:t>frecvenţă (Interferenţe)</a:t>
            </a:r>
            <a:endParaRPr sz="2000">
              <a:latin typeface="Calibri"/>
              <a:cs typeface="Calibri"/>
            </a:endParaRPr>
          </a:p>
          <a:p>
            <a:pPr marL="262890" indent="-250825">
              <a:lnSpc>
                <a:spcPct val="100000"/>
              </a:lnSpc>
              <a:spcBef>
                <a:spcPts val="325"/>
              </a:spcBef>
              <a:buAutoNum type="arabicPeriod" startAt="5"/>
              <a:tabLst>
                <a:tab pos="263525" algn="l"/>
              </a:tabLst>
            </a:pPr>
            <a:r>
              <a:rPr dirty="0" sz="2000" spc="-10">
                <a:latin typeface="Calibri"/>
                <a:cs typeface="Calibri"/>
              </a:rPr>
              <a:t>Securitatea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2000" spc="-10">
                <a:latin typeface="Calibri"/>
                <a:cs typeface="Calibri"/>
              </a:rPr>
              <a:t>–Atacuri</a:t>
            </a:r>
            <a:r>
              <a:rPr dirty="0" sz="2000" spc="-15">
                <a:latin typeface="Calibri"/>
                <a:cs typeface="Calibri"/>
              </a:rPr>
              <a:t> dinafară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57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1595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Planificarea </a:t>
            </a:r>
            <a:r>
              <a:rPr dirty="0"/>
              <a:t>unui</a:t>
            </a:r>
            <a:r>
              <a:rPr dirty="0" spc="-105"/>
              <a:t> </a:t>
            </a:r>
            <a:r>
              <a:rPr dirty="0"/>
              <a:t>WLAN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810258"/>
            <a:ext cx="296037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100" spc="-10">
                <a:latin typeface="Calibri"/>
                <a:cs typeface="Calibri"/>
              </a:rPr>
              <a:t>Aspecte </a:t>
            </a:r>
            <a:r>
              <a:rPr dirty="0" sz="2100" spc="-5">
                <a:latin typeface="Calibri"/>
                <a:cs typeface="Calibri"/>
              </a:rPr>
              <a:t>privind</a:t>
            </a:r>
            <a:r>
              <a:rPr dirty="0" sz="2100" spc="-2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topologia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8775" y="659129"/>
            <a:ext cx="2985135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"/>
              <a:t>Topologie</a:t>
            </a:r>
            <a:r>
              <a:rPr dirty="0" spc="-60"/>
              <a:t> </a:t>
            </a:r>
            <a:r>
              <a:rPr dirty="0"/>
              <a:t>Ad-Hoc</a:t>
            </a:r>
          </a:p>
        </p:txBody>
      </p:sp>
      <p:sp>
        <p:nvSpPr>
          <p:cNvPr id="3" name="object 3"/>
          <p:cNvSpPr/>
          <p:nvPr/>
        </p:nvSpPr>
        <p:spPr>
          <a:xfrm>
            <a:off x="2843276" y="1557337"/>
            <a:ext cx="6066252" cy="4679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57</a:t>
            </a:fld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0044" y="659129"/>
            <a:ext cx="4396740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"/>
              <a:t>Topologie </a:t>
            </a:r>
            <a:r>
              <a:rPr dirty="0"/>
              <a:t>tip</a:t>
            </a:r>
            <a:r>
              <a:rPr dirty="0" spc="10"/>
              <a:t> </a:t>
            </a:r>
            <a:r>
              <a:rPr dirty="0" spc="-10"/>
              <a:t>infrstructură</a:t>
            </a:r>
          </a:p>
        </p:txBody>
      </p:sp>
      <p:sp>
        <p:nvSpPr>
          <p:cNvPr id="3" name="object 3"/>
          <p:cNvSpPr/>
          <p:nvPr/>
        </p:nvSpPr>
        <p:spPr>
          <a:xfrm>
            <a:off x="3312686" y="2131738"/>
            <a:ext cx="4691178" cy="3885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57</a:t>
            </a:fld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1149"/>
            <a:ext cx="1024890" cy="5289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AP</a:t>
            </a:r>
            <a:r>
              <a:rPr dirty="0" spc="-85"/>
              <a:t> </a:t>
            </a:r>
            <a:r>
              <a:rPr dirty="0"/>
              <a:t>uri</a:t>
            </a:r>
          </a:p>
        </p:txBody>
      </p:sp>
      <p:sp>
        <p:nvSpPr>
          <p:cNvPr id="3" name="object 3"/>
          <p:cNvSpPr/>
          <p:nvPr/>
        </p:nvSpPr>
        <p:spPr>
          <a:xfrm>
            <a:off x="1991710" y="2343009"/>
            <a:ext cx="6750597" cy="29003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57</a:t>
            </a:fld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1149"/>
            <a:ext cx="1024890" cy="5289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AP</a:t>
            </a:r>
            <a:r>
              <a:rPr dirty="0" spc="-85"/>
              <a:t> </a:t>
            </a:r>
            <a:r>
              <a:rPr dirty="0"/>
              <a:t>uri</a:t>
            </a:r>
          </a:p>
        </p:txBody>
      </p:sp>
      <p:sp>
        <p:nvSpPr>
          <p:cNvPr id="3" name="object 3"/>
          <p:cNvSpPr/>
          <p:nvPr/>
        </p:nvSpPr>
        <p:spPr>
          <a:xfrm>
            <a:off x="2925346" y="2127569"/>
            <a:ext cx="5786310" cy="3789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57</a:t>
            </a:fld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1149"/>
            <a:ext cx="3104515" cy="5289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Network</a:t>
            </a:r>
            <a:r>
              <a:rPr dirty="0" spc="-70"/>
              <a:t> </a:t>
            </a:r>
            <a:r>
              <a:rPr dirty="0" spc="-5"/>
              <a:t>Stumbler</a:t>
            </a:r>
          </a:p>
        </p:txBody>
      </p:sp>
      <p:sp>
        <p:nvSpPr>
          <p:cNvPr id="3" name="object 3"/>
          <p:cNvSpPr/>
          <p:nvPr/>
        </p:nvSpPr>
        <p:spPr>
          <a:xfrm>
            <a:off x="1679575" y="1825561"/>
            <a:ext cx="5784850" cy="43514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57</a:t>
            </a:fld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57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1269" y="668782"/>
            <a:ext cx="497776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10"/>
              <a:t>Comparaţie </a:t>
            </a:r>
            <a:r>
              <a:rPr dirty="0" sz="3200"/>
              <a:t>privind</a:t>
            </a:r>
            <a:r>
              <a:rPr dirty="0" sz="3200" spc="5"/>
              <a:t> </a:t>
            </a:r>
            <a:r>
              <a:rPr dirty="0" sz="3200" spc="-10"/>
              <a:t>topologiile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526794" y="1839213"/>
            <a:ext cx="5225415" cy="38842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2030"/>
              </a:lnSpc>
              <a:spcBef>
                <a:spcPts val="105"/>
              </a:spcBef>
            </a:pPr>
            <a:r>
              <a:rPr dirty="0" sz="1700" spc="-5">
                <a:latin typeface="Calibri"/>
                <a:cs typeface="Calibri"/>
              </a:rPr>
              <a:t>Advantajele topologiei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Ad-Hoc</a:t>
            </a:r>
            <a:endParaRPr sz="1700">
              <a:latin typeface="Calibri"/>
              <a:cs typeface="Calibri"/>
            </a:endParaRPr>
          </a:p>
          <a:p>
            <a:pPr marL="169545" indent="-157480">
              <a:lnSpc>
                <a:spcPts val="2025"/>
              </a:lnSpc>
              <a:buChar char="•"/>
              <a:tabLst>
                <a:tab pos="170180" algn="l"/>
              </a:tabLst>
            </a:pPr>
            <a:r>
              <a:rPr dirty="0" sz="1700" spc="-5">
                <a:latin typeface="Calibri"/>
                <a:cs typeface="Calibri"/>
              </a:rPr>
              <a:t>Implementare rapidă, </a:t>
            </a:r>
            <a:r>
              <a:rPr dirty="0" sz="1700">
                <a:latin typeface="Calibri"/>
                <a:cs typeface="Calibri"/>
              </a:rPr>
              <a:t>cu </a:t>
            </a:r>
            <a:r>
              <a:rPr dirty="0" sz="1700" spc="-5">
                <a:latin typeface="Calibri"/>
                <a:cs typeface="Calibri"/>
              </a:rPr>
              <a:t>costuri</a:t>
            </a:r>
            <a:r>
              <a:rPr dirty="0" sz="1700" spc="-10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mici</a:t>
            </a:r>
            <a:endParaRPr sz="1700">
              <a:latin typeface="Calibri"/>
              <a:cs typeface="Calibri"/>
            </a:endParaRPr>
          </a:p>
          <a:p>
            <a:pPr marL="12700" marR="2517140">
              <a:lnSpc>
                <a:spcPts val="2030"/>
              </a:lnSpc>
              <a:spcBef>
                <a:spcPts val="65"/>
              </a:spcBef>
              <a:buChar char="•"/>
              <a:tabLst>
                <a:tab pos="169545" algn="l"/>
              </a:tabLst>
            </a:pPr>
            <a:r>
              <a:rPr dirty="0" sz="1700" spc="-10">
                <a:latin typeface="Calibri"/>
                <a:cs typeface="Calibri"/>
              </a:rPr>
              <a:t>Configurarea </a:t>
            </a:r>
            <a:r>
              <a:rPr dirty="0" sz="1700" spc="-5">
                <a:latin typeface="Calibri"/>
                <a:cs typeface="Calibri"/>
              </a:rPr>
              <a:t>simplă  </a:t>
            </a:r>
            <a:r>
              <a:rPr dirty="0" sz="1700" spc="-10">
                <a:latin typeface="Calibri"/>
                <a:cs typeface="Calibri"/>
              </a:rPr>
              <a:t>Dezavantajele </a:t>
            </a:r>
            <a:r>
              <a:rPr dirty="0" sz="1700">
                <a:latin typeface="Calibri"/>
                <a:cs typeface="Calibri"/>
              </a:rPr>
              <a:t>modului</a:t>
            </a:r>
            <a:r>
              <a:rPr dirty="0" sz="1700" spc="-105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Ad-Hoc</a:t>
            </a:r>
            <a:endParaRPr sz="1700">
              <a:latin typeface="Calibri"/>
              <a:cs typeface="Calibri"/>
            </a:endParaRPr>
          </a:p>
          <a:p>
            <a:pPr marL="168910" indent="-156845">
              <a:lnSpc>
                <a:spcPts val="1939"/>
              </a:lnSpc>
              <a:buChar char="•"/>
              <a:tabLst>
                <a:tab pos="169545" algn="l"/>
              </a:tabLst>
            </a:pPr>
            <a:r>
              <a:rPr dirty="0" sz="1700" spc="-5">
                <a:latin typeface="Calibri"/>
                <a:cs typeface="Calibri"/>
              </a:rPr>
              <a:t>Distanţe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mici</a:t>
            </a:r>
            <a:endParaRPr sz="1700">
              <a:latin typeface="Calibri"/>
              <a:cs typeface="Calibri"/>
            </a:endParaRPr>
          </a:p>
          <a:p>
            <a:pPr marL="168910" indent="-156845">
              <a:lnSpc>
                <a:spcPts val="2030"/>
              </a:lnSpc>
              <a:buChar char="•"/>
              <a:tabLst>
                <a:tab pos="169545" algn="l"/>
              </a:tabLst>
            </a:pPr>
            <a:r>
              <a:rPr dirty="0" sz="1700">
                <a:latin typeface="Calibri"/>
                <a:cs typeface="Calibri"/>
              </a:rPr>
              <a:t>Număr </a:t>
            </a:r>
            <a:r>
              <a:rPr dirty="0" sz="1700" spc="-5">
                <a:latin typeface="Calibri"/>
                <a:cs typeface="Calibri"/>
              </a:rPr>
              <a:t>limitat </a:t>
            </a:r>
            <a:r>
              <a:rPr dirty="0" sz="1700">
                <a:latin typeface="Calibri"/>
                <a:cs typeface="Calibri"/>
              </a:rPr>
              <a:t>de</a:t>
            </a:r>
            <a:r>
              <a:rPr dirty="0" sz="1700" spc="-4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clienţi</a:t>
            </a:r>
            <a:endParaRPr sz="1700">
              <a:latin typeface="Calibri"/>
              <a:cs typeface="Calibri"/>
            </a:endParaRPr>
          </a:p>
          <a:p>
            <a:pPr marL="168910" indent="-156845">
              <a:lnSpc>
                <a:spcPts val="2025"/>
              </a:lnSpc>
              <a:buChar char="•"/>
              <a:tabLst>
                <a:tab pos="169545" algn="l"/>
              </a:tabLst>
            </a:pPr>
            <a:r>
              <a:rPr dirty="0" sz="1700" spc="-20">
                <a:latin typeface="Calibri"/>
                <a:cs typeface="Calibri"/>
              </a:rPr>
              <a:t>Fără </a:t>
            </a:r>
            <a:r>
              <a:rPr dirty="0" sz="1700" spc="-10">
                <a:latin typeface="Calibri"/>
                <a:cs typeface="Calibri"/>
              </a:rPr>
              <a:t>posibilitate </a:t>
            </a:r>
            <a:r>
              <a:rPr dirty="0" sz="1700">
                <a:latin typeface="Calibri"/>
                <a:cs typeface="Calibri"/>
              </a:rPr>
              <a:t>de </a:t>
            </a:r>
            <a:r>
              <a:rPr dirty="0" sz="1700" spc="-10">
                <a:latin typeface="Calibri"/>
                <a:cs typeface="Calibri"/>
              </a:rPr>
              <a:t>integrare </a:t>
            </a:r>
            <a:r>
              <a:rPr dirty="0" sz="1700">
                <a:latin typeface="Calibri"/>
                <a:cs typeface="Calibri"/>
              </a:rPr>
              <a:t>în </a:t>
            </a:r>
            <a:r>
              <a:rPr dirty="0" sz="1700" spc="-5">
                <a:latin typeface="Calibri"/>
                <a:cs typeface="Calibri"/>
              </a:rPr>
              <a:t>reţele LAN</a:t>
            </a:r>
            <a:r>
              <a:rPr dirty="0" sz="1700" spc="-45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cablate</a:t>
            </a:r>
            <a:endParaRPr sz="1700">
              <a:latin typeface="Calibri"/>
              <a:cs typeface="Calibri"/>
            </a:endParaRPr>
          </a:p>
          <a:p>
            <a:pPr marL="169545" indent="-157480">
              <a:lnSpc>
                <a:spcPts val="2025"/>
              </a:lnSpc>
              <a:buChar char="•"/>
              <a:tabLst>
                <a:tab pos="170180" algn="l"/>
              </a:tabLst>
            </a:pPr>
            <a:r>
              <a:rPr dirty="0" sz="1700" spc="-5">
                <a:latin typeface="Calibri"/>
                <a:cs typeface="Calibri"/>
              </a:rPr>
              <a:t>Din protocolul WEP </a:t>
            </a:r>
            <a:r>
              <a:rPr dirty="0" sz="1700" spc="-10">
                <a:latin typeface="Calibri"/>
                <a:cs typeface="Calibri"/>
              </a:rPr>
              <a:t>poate </a:t>
            </a:r>
            <a:r>
              <a:rPr dirty="0" sz="1700" spc="-5">
                <a:latin typeface="Calibri"/>
                <a:cs typeface="Calibri"/>
              </a:rPr>
              <a:t>fi </a:t>
            </a:r>
            <a:r>
              <a:rPr dirty="0" sz="1700" spc="-15">
                <a:latin typeface="Calibri"/>
                <a:cs typeface="Calibri"/>
              </a:rPr>
              <a:t>folostă </a:t>
            </a:r>
            <a:r>
              <a:rPr dirty="0" sz="1700" spc="-5">
                <a:latin typeface="Calibri"/>
                <a:cs typeface="Calibri"/>
              </a:rPr>
              <a:t>doar</a:t>
            </a:r>
            <a:r>
              <a:rPr dirty="0" sz="1700" spc="-65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criptarea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ts val="2030"/>
              </a:lnSpc>
            </a:pPr>
            <a:r>
              <a:rPr dirty="0" sz="1700" spc="-5">
                <a:latin typeface="Calibri"/>
                <a:cs typeface="Calibri"/>
              </a:rPr>
              <a:t>Advantajele </a:t>
            </a:r>
            <a:r>
              <a:rPr dirty="0" sz="1700">
                <a:latin typeface="Calibri"/>
                <a:cs typeface="Calibri"/>
              </a:rPr>
              <a:t>modului</a:t>
            </a:r>
            <a:r>
              <a:rPr dirty="0" sz="1700" spc="-6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infrastructură</a:t>
            </a:r>
            <a:endParaRPr sz="1700">
              <a:latin typeface="Calibri"/>
              <a:cs typeface="Calibri"/>
            </a:endParaRPr>
          </a:p>
          <a:p>
            <a:pPr marL="168910" indent="-156845">
              <a:lnSpc>
                <a:spcPts val="2020"/>
              </a:lnSpc>
              <a:buChar char="•"/>
              <a:tabLst>
                <a:tab pos="169545" algn="l"/>
              </a:tabLst>
            </a:pPr>
            <a:r>
              <a:rPr dirty="0" sz="1700" spc="-5">
                <a:latin typeface="Calibri"/>
                <a:cs typeface="Calibri"/>
              </a:rPr>
              <a:t>Distanţe </a:t>
            </a:r>
            <a:r>
              <a:rPr dirty="0" sz="1700">
                <a:latin typeface="Calibri"/>
                <a:cs typeface="Calibri"/>
              </a:rPr>
              <a:t>mai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mari</a:t>
            </a:r>
            <a:endParaRPr sz="1700">
              <a:latin typeface="Calibri"/>
              <a:cs typeface="Calibri"/>
            </a:endParaRPr>
          </a:p>
          <a:p>
            <a:pPr marL="168910" indent="-156845">
              <a:lnSpc>
                <a:spcPts val="2020"/>
              </a:lnSpc>
              <a:buChar char="•"/>
              <a:tabLst>
                <a:tab pos="169545" algn="l"/>
              </a:tabLst>
            </a:pPr>
            <a:r>
              <a:rPr dirty="0" sz="1700" spc="-10">
                <a:latin typeface="Calibri"/>
                <a:cs typeface="Calibri"/>
              </a:rPr>
              <a:t>Posibilitatea </a:t>
            </a:r>
            <a:r>
              <a:rPr dirty="0" sz="1700">
                <a:latin typeface="Calibri"/>
                <a:cs typeface="Calibri"/>
              </a:rPr>
              <a:t>de </a:t>
            </a:r>
            <a:r>
              <a:rPr dirty="0" sz="1700" spc="-10">
                <a:latin typeface="Calibri"/>
                <a:cs typeface="Calibri"/>
              </a:rPr>
              <a:t>integrare </a:t>
            </a:r>
            <a:r>
              <a:rPr dirty="0" sz="1700">
                <a:latin typeface="Calibri"/>
                <a:cs typeface="Calibri"/>
              </a:rPr>
              <a:t>în </a:t>
            </a:r>
            <a:r>
              <a:rPr dirty="0" sz="1700" spc="-5">
                <a:latin typeface="Calibri"/>
                <a:cs typeface="Calibri"/>
              </a:rPr>
              <a:t>reţele LAN</a:t>
            </a:r>
            <a:r>
              <a:rPr dirty="0" sz="1700" spc="-90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cablate</a:t>
            </a:r>
            <a:endParaRPr sz="1700">
              <a:latin typeface="Calibri"/>
              <a:cs typeface="Calibri"/>
            </a:endParaRPr>
          </a:p>
          <a:p>
            <a:pPr marL="12700" marR="5080">
              <a:lnSpc>
                <a:spcPts val="2030"/>
              </a:lnSpc>
              <a:spcBef>
                <a:spcPts val="70"/>
              </a:spcBef>
              <a:buChar char="•"/>
              <a:tabLst>
                <a:tab pos="169545" algn="l"/>
              </a:tabLst>
            </a:pPr>
            <a:r>
              <a:rPr dirty="0" sz="1700" spc="-5">
                <a:latin typeface="Calibri"/>
                <a:cs typeface="Calibri"/>
              </a:rPr>
              <a:t>Securitate sporită </a:t>
            </a:r>
            <a:r>
              <a:rPr dirty="0" sz="1700">
                <a:latin typeface="Calibri"/>
                <a:cs typeface="Calibri"/>
              </a:rPr>
              <a:t>prin </a:t>
            </a:r>
            <a:r>
              <a:rPr dirty="0" sz="1700" spc="-5">
                <a:latin typeface="Calibri"/>
                <a:cs typeface="Calibri"/>
              </a:rPr>
              <a:t>posibilitatea filtrării </a:t>
            </a:r>
            <a:r>
              <a:rPr dirty="0" sz="1700">
                <a:latin typeface="Calibri"/>
                <a:cs typeface="Calibri"/>
              </a:rPr>
              <a:t>adreselor</a:t>
            </a:r>
            <a:r>
              <a:rPr dirty="0" sz="1700" spc="-245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MAC  </a:t>
            </a:r>
            <a:r>
              <a:rPr dirty="0" sz="1700" spc="-10">
                <a:latin typeface="Calibri"/>
                <a:cs typeface="Calibri"/>
              </a:rPr>
              <a:t>Dezavantajele </a:t>
            </a:r>
            <a:r>
              <a:rPr dirty="0" sz="1700" spc="-5">
                <a:latin typeface="Calibri"/>
                <a:cs typeface="Calibri"/>
              </a:rPr>
              <a:t>topologiei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infrastructură</a:t>
            </a:r>
            <a:endParaRPr sz="1700">
              <a:latin typeface="Calibri"/>
              <a:cs typeface="Calibri"/>
            </a:endParaRPr>
          </a:p>
          <a:p>
            <a:pPr marL="168910" indent="-156845">
              <a:lnSpc>
                <a:spcPts val="1945"/>
              </a:lnSpc>
              <a:buChar char="•"/>
              <a:tabLst>
                <a:tab pos="169545" algn="l"/>
              </a:tabLst>
            </a:pPr>
            <a:r>
              <a:rPr dirty="0" sz="1700" spc="-5">
                <a:latin typeface="Calibri"/>
                <a:cs typeface="Calibri"/>
              </a:rPr>
              <a:t>Cost mai</a:t>
            </a:r>
            <a:r>
              <a:rPr dirty="0" sz="1700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ridicat</a:t>
            </a:r>
            <a:endParaRPr sz="1700">
              <a:latin typeface="Calibri"/>
              <a:cs typeface="Calibri"/>
            </a:endParaRPr>
          </a:p>
          <a:p>
            <a:pPr marL="168910" indent="-156845">
              <a:lnSpc>
                <a:spcPts val="2035"/>
              </a:lnSpc>
              <a:buChar char="•"/>
              <a:tabLst>
                <a:tab pos="169545" algn="l"/>
              </a:tabLst>
            </a:pPr>
            <a:r>
              <a:rPr dirty="0" sz="1700">
                <a:latin typeface="Calibri"/>
                <a:cs typeface="Calibri"/>
              </a:rPr>
              <a:t>Cerinţe mai </a:t>
            </a:r>
            <a:r>
              <a:rPr dirty="0" sz="1700" spc="-5">
                <a:latin typeface="Calibri"/>
                <a:cs typeface="Calibri"/>
              </a:rPr>
              <a:t>multe </a:t>
            </a:r>
            <a:r>
              <a:rPr dirty="0" sz="1700">
                <a:latin typeface="Calibri"/>
                <a:cs typeface="Calibri"/>
              </a:rPr>
              <a:t>de </a:t>
            </a:r>
            <a:r>
              <a:rPr dirty="0" sz="1700" spc="-10">
                <a:latin typeface="Calibri"/>
                <a:cs typeface="Calibri"/>
              </a:rPr>
              <a:t>instalare </a:t>
            </a:r>
            <a:r>
              <a:rPr dirty="0" sz="1700">
                <a:latin typeface="Calibri"/>
                <a:cs typeface="Calibri"/>
              </a:rPr>
              <a:t>şi</a:t>
            </a:r>
            <a:r>
              <a:rPr dirty="0" sz="1700" spc="-8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configurare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57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8969" y="730377"/>
            <a:ext cx="3950335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Planificarea </a:t>
            </a:r>
            <a:r>
              <a:rPr dirty="0"/>
              <a:t>unui</a:t>
            </a:r>
            <a:r>
              <a:rPr dirty="0" spc="-105"/>
              <a:t> </a:t>
            </a:r>
            <a:r>
              <a:rPr dirty="0"/>
              <a:t>WLAN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41677"/>
            <a:ext cx="2624455" cy="80264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100" spc="-5">
                <a:latin typeface="Calibri"/>
                <a:cs typeface="Calibri"/>
              </a:rPr>
              <a:t>Planificarea</a:t>
            </a:r>
            <a:r>
              <a:rPr dirty="0" sz="2100" spc="-65">
                <a:latin typeface="Calibri"/>
                <a:cs typeface="Calibri"/>
              </a:rPr>
              <a:t> </a:t>
            </a:r>
            <a:r>
              <a:rPr dirty="0" sz="2100" spc="-5">
                <a:latin typeface="Calibri"/>
                <a:cs typeface="Calibri"/>
              </a:rPr>
              <a:t>capacităţii</a:t>
            </a:r>
            <a:endParaRPr sz="21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100" spc="-5">
                <a:latin typeface="Calibri"/>
                <a:cs typeface="Calibri"/>
              </a:rPr>
              <a:t>Selecţia</a:t>
            </a:r>
            <a:r>
              <a:rPr dirty="0" sz="2100" spc="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frecvenţei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1149"/>
            <a:ext cx="3745865" cy="5289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Avantaje/</a:t>
            </a:r>
            <a:r>
              <a:rPr dirty="0" spc="-65"/>
              <a:t> </a:t>
            </a:r>
            <a:r>
              <a:rPr dirty="0" spc="-30"/>
              <a:t>Dezavantaje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291308"/>
            <a:ext cx="5730240" cy="370522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700" spc="-10" b="1">
                <a:latin typeface="Calibri"/>
                <a:cs typeface="Calibri"/>
              </a:rPr>
              <a:t>Avantajele reţelelor </a:t>
            </a:r>
            <a:r>
              <a:rPr dirty="0" sz="1700" spc="-20" b="1">
                <a:latin typeface="Calibri"/>
                <a:cs typeface="Calibri"/>
              </a:rPr>
              <a:t>fără</a:t>
            </a:r>
            <a:r>
              <a:rPr dirty="0" sz="1700" spc="-55" b="1">
                <a:latin typeface="Calibri"/>
                <a:cs typeface="Calibri"/>
              </a:rPr>
              <a:t> </a:t>
            </a:r>
            <a:r>
              <a:rPr dirty="0" sz="1700" spc="-5" b="1">
                <a:latin typeface="Calibri"/>
                <a:cs typeface="Calibri"/>
              </a:rPr>
              <a:t>fir(WLAN)</a:t>
            </a:r>
            <a:endParaRPr sz="1700">
              <a:latin typeface="Calibri"/>
              <a:cs typeface="Calibri"/>
            </a:endParaRPr>
          </a:p>
          <a:p>
            <a:pPr marL="168910" indent="-156845">
              <a:lnSpc>
                <a:spcPct val="100000"/>
              </a:lnSpc>
              <a:spcBef>
                <a:spcPts val="190"/>
              </a:spcBef>
              <a:buChar char="•"/>
              <a:tabLst>
                <a:tab pos="169545" algn="l"/>
              </a:tabLst>
            </a:pPr>
            <a:r>
              <a:rPr dirty="0" sz="1700" spc="-15" b="1">
                <a:latin typeface="Calibri"/>
                <a:cs typeface="Calibri"/>
              </a:rPr>
              <a:t>Creşterea </a:t>
            </a:r>
            <a:r>
              <a:rPr dirty="0" sz="1700" spc="-5" b="1">
                <a:latin typeface="Calibri"/>
                <a:cs typeface="Calibri"/>
              </a:rPr>
              <a:t>mobilităţii </a:t>
            </a:r>
            <a:r>
              <a:rPr dirty="0" sz="1700" b="1">
                <a:latin typeface="Calibri"/>
                <a:cs typeface="Calibri"/>
              </a:rPr>
              <a:t>/</a:t>
            </a:r>
            <a:r>
              <a:rPr dirty="0" sz="1700" spc="-40" b="1">
                <a:latin typeface="Calibri"/>
                <a:cs typeface="Calibri"/>
              </a:rPr>
              <a:t> </a:t>
            </a:r>
            <a:r>
              <a:rPr dirty="0" sz="1700" spc="-10" b="1">
                <a:latin typeface="Calibri"/>
                <a:cs typeface="Calibri"/>
              </a:rPr>
              <a:t>flexibilităţii</a:t>
            </a:r>
            <a:endParaRPr sz="1700">
              <a:latin typeface="Calibri"/>
              <a:cs typeface="Calibri"/>
            </a:endParaRPr>
          </a:p>
          <a:p>
            <a:pPr marL="168910" indent="-156845">
              <a:lnSpc>
                <a:spcPct val="100000"/>
              </a:lnSpc>
              <a:spcBef>
                <a:spcPts val="195"/>
              </a:spcBef>
              <a:buChar char="•"/>
              <a:tabLst>
                <a:tab pos="169545" algn="l"/>
              </a:tabLst>
            </a:pPr>
            <a:r>
              <a:rPr dirty="0" sz="1700" spc="-5" b="1">
                <a:latin typeface="Calibri"/>
                <a:cs typeface="Calibri"/>
              </a:rPr>
              <a:t>Scade </a:t>
            </a:r>
            <a:r>
              <a:rPr dirty="0" sz="1700" b="1">
                <a:latin typeface="Calibri"/>
                <a:cs typeface="Calibri"/>
              </a:rPr>
              <a:t>/ elimină</a:t>
            </a:r>
            <a:r>
              <a:rPr dirty="0" sz="1700" spc="-40" b="1">
                <a:latin typeface="Calibri"/>
                <a:cs typeface="Calibri"/>
              </a:rPr>
              <a:t> </a:t>
            </a:r>
            <a:r>
              <a:rPr dirty="0" sz="1700" spc="-10" b="1">
                <a:latin typeface="Calibri"/>
                <a:cs typeface="Calibri"/>
              </a:rPr>
              <a:t>cablarea</a:t>
            </a:r>
            <a:endParaRPr sz="1700">
              <a:latin typeface="Calibri"/>
              <a:cs typeface="Calibri"/>
            </a:endParaRPr>
          </a:p>
          <a:p>
            <a:pPr marL="168910" indent="-156845">
              <a:lnSpc>
                <a:spcPct val="100000"/>
              </a:lnSpc>
              <a:spcBef>
                <a:spcPts val="180"/>
              </a:spcBef>
              <a:buChar char="•"/>
              <a:tabLst>
                <a:tab pos="169545" algn="l"/>
              </a:tabLst>
            </a:pPr>
            <a:r>
              <a:rPr dirty="0" sz="1700" spc="-10" b="1">
                <a:latin typeface="Calibri"/>
                <a:cs typeface="Calibri"/>
              </a:rPr>
              <a:t>Instalarea rapidă </a:t>
            </a:r>
            <a:r>
              <a:rPr dirty="0" sz="1700" b="1">
                <a:latin typeface="Calibri"/>
                <a:cs typeface="Calibri"/>
              </a:rPr>
              <a:t>în</a:t>
            </a:r>
            <a:r>
              <a:rPr dirty="0" sz="1700" spc="-30" b="1">
                <a:latin typeface="Calibri"/>
                <a:cs typeface="Calibri"/>
              </a:rPr>
              <a:t> </a:t>
            </a:r>
            <a:r>
              <a:rPr dirty="0" sz="1700" spc="-10" b="1">
                <a:latin typeface="Calibri"/>
                <a:cs typeface="Calibri"/>
              </a:rPr>
              <a:t>reţea</a:t>
            </a:r>
            <a:endParaRPr sz="1700">
              <a:latin typeface="Calibri"/>
              <a:cs typeface="Calibri"/>
            </a:endParaRPr>
          </a:p>
          <a:p>
            <a:pPr marL="168910" indent="-156845">
              <a:lnSpc>
                <a:spcPct val="100000"/>
              </a:lnSpc>
              <a:spcBef>
                <a:spcPts val="190"/>
              </a:spcBef>
              <a:buChar char="•"/>
              <a:tabLst>
                <a:tab pos="169545" algn="l"/>
              </a:tabLst>
            </a:pPr>
            <a:r>
              <a:rPr dirty="0" sz="1700" spc="-10" b="1">
                <a:latin typeface="Calibri"/>
                <a:cs typeface="Calibri"/>
              </a:rPr>
              <a:t>Posibilitatea integrării </a:t>
            </a:r>
            <a:r>
              <a:rPr dirty="0" sz="1700" b="1">
                <a:latin typeface="Calibri"/>
                <a:cs typeface="Calibri"/>
              </a:rPr>
              <a:t>în </a:t>
            </a:r>
            <a:r>
              <a:rPr dirty="0" sz="1700" spc="-5" b="1">
                <a:latin typeface="Calibri"/>
                <a:cs typeface="Calibri"/>
              </a:rPr>
              <a:t>reţele(LAN)</a:t>
            </a:r>
            <a:r>
              <a:rPr dirty="0" sz="1700" spc="-75" b="1">
                <a:latin typeface="Calibri"/>
                <a:cs typeface="Calibri"/>
              </a:rPr>
              <a:t> </a:t>
            </a:r>
            <a:r>
              <a:rPr dirty="0" sz="1700" spc="-10" b="1">
                <a:latin typeface="Calibri"/>
                <a:cs typeface="Calibri"/>
              </a:rPr>
              <a:t>cablate</a:t>
            </a:r>
            <a:endParaRPr sz="1700">
              <a:latin typeface="Calibri"/>
              <a:cs typeface="Calibri"/>
            </a:endParaRPr>
          </a:p>
          <a:p>
            <a:pPr marL="12700" marR="5080">
              <a:lnSpc>
                <a:spcPct val="108800"/>
              </a:lnSpc>
              <a:spcBef>
                <a:spcPts val="15"/>
              </a:spcBef>
              <a:buChar char="•"/>
              <a:tabLst>
                <a:tab pos="169545" algn="l"/>
              </a:tabLst>
            </a:pPr>
            <a:r>
              <a:rPr dirty="0" sz="1700" b="1">
                <a:latin typeface="Calibri"/>
                <a:cs typeface="Calibri"/>
              </a:rPr>
              <a:t>Se elimină </a:t>
            </a:r>
            <a:r>
              <a:rPr dirty="0" sz="1700" spc="-5" b="1">
                <a:latin typeface="Calibri"/>
                <a:cs typeface="Calibri"/>
              </a:rPr>
              <a:t>problemele </a:t>
            </a:r>
            <a:r>
              <a:rPr dirty="0" sz="1700" b="1">
                <a:latin typeface="Calibri"/>
                <a:cs typeface="Calibri"/>
              </a:rPr>
              <a:t>privind </a:t>
            </a:r>
            <a:r>
              <a:rPr dirty="0" sz="1700" spc="-10" b="1">
                <a:latin typeface="Calibri"/>
                <a:cs typeface="Calibri"/>
              </a:rPr>
              <a:t>incompatiblilitatea </a:t>
            </a:r>
            <a:r>
              <a:rPr dirty="0" sz="1700" spc="-5" b="1">
                <a:latin typeface="Calibri"/>
                <a:cs typeface="Calibri"/>
              </a:rPr>
              <a:t>conectorilor  </a:t>
            </a:r>
            <a:r>
              <a:rPr dirty="0" sz="1700" spc="-10" b="1">
                <a:latin typeface="Calibri"/>
                <a:cs typeface="Calibri"/>
              </a:rPr>
              <a:t>Dezavantajele reţelelor </a:t>
            </a:r>
            <a:r>
              <a:rPr dirty="0" sz="1700" spc="-20" b="1">
                <a:latin typeface="Calibri"/>
                <a:cs typeface="Calibri"/>
              </a:rPr>
              <a:t>fără</a:t>
            </a:r>
            <a:r>
              <a:rPr dirty="0" sz="1700" spc="-45" b="1">
                <a:latin typeface="Calibri"/>
                <a:cs typeface="Calibri"/>
              </a:rPr>
              <a:t> </a:t>
            </a:r>
            <a:r>
              <a:rPr dirty="0" sz="1700" spc="-5" b="1">
                <a:latin typeface="Calibri"/>
                <a:cs typeface="Calibri"/>
              </a:rPr>
              <a:t>fir(WLAN)</a:t>
            </a:r>
            <a:endParaRPr sz="1700">
              <a:latin typeface="Calibri"/>
              <a:cs typeface="Calibri"/>
            </a:endParaRPr>
          </a:p>
          <a:p>
            <a:pPr marL="168910" indent="-156845">
              <a:lnSpc>
                <a:spcPct val="100000"/>
              </a:lnSpc>
              <a:spcBef>
                <a:spcPts val="190"/>
              </a:spcBef>
              <a:buChar char="•"/>
              <a:tabLst>
                <a:tab pos="169545" algn="l"/>
              </a:tabLst>
            </a:pPr>
            <a:r>
              <a:rPr dirty="0" sz="1700" spc="-10" b="1">
                <a:latin typeface="Calibri"/>
                <a:cs typeface="Calibri"/>
              </a:rPr>
              <a:t>Partajarea</a:t>
            </a:r>
            <a:r>
              <a:rPr dirty="0" sz="1700" spc="-20" b="1">
                <a:latin typeface="Calibri"/>
                <a:cs typeface="Calibri"/>
              </a:rPr>
              <a:t> </a:t>
            </a:r>
            <a:r>
              <a:rPr dirty="0" sz="1700" b="1">
                <a:latin typeface="Calibri"/>
                <a:cs typeface="Calibri"/>
              </a:rPr>
              <a:t>mediului</a:t>
            </a:r>
            <a:endParaRPr sz="1700">
              <a:latin typeface="Calibri"/>
              <a:cs typeface="Calibri"/>
            </a:endParaRPr>
          </a:p>
          <a:p>
            <a:pPr marL="168910" indent="-156845">
              <a:lnSpc>
                <a:spcPct val="100000"/>
              </a:lnSpc>
              <a:spcBef>
                <a:spcPts val="195"/>
              </a:spcBef>
              <a:buChar char="•"/>
              <a:tabLst>
                <a:tab pos="169545" algn="l"/>
              </a:tabLst>
            </a:pPr>
            <a:r>
              <a:rPr dirty="0" sz="1700" b="1">
                <a:latin typeface="Calibri"/>
                <a:cs typeface="Calibri"/>
              </a:rPr>
              <a:t>Bandă </a:t>
            </a:r>
            <a:r>
              <a:rPr dirty="0" sz="1700" spc="-10" b="1">
                <a:latin typeface="Calibri"/>
                <a:cs typeface="Calibri"/>
              </a:rPr>
              <a:t>relativ</a:t>
            </a:r>
            <a:r>
              <a:rPr dirty="0" sz="1700" spc="-40" b="1">
                <a:latin typeface="Calibri"/>
                <a:cs typeface="Calibri"/>
              </a:rPr>
              <a:t> </a:t>
            </a:r>
            <a:r>
              <a:rPr dirty="0" sz="1700" spc="-5" b="1">
                <a:latin typeface="Calibri"/>
                <a:cs typeface="Calibri"/>
              </a:rPr>
              <a:t>joasă</a:t>
            </a:r>
            <a:endParaRPr sz="1700">
              <a:latin typeface="Calibri"/>
              <a:cs typeface="Calibri"/>
            </a:endParaRPr>
          </a:p>
          <a:p>
            <a:pPr marL="168910" indent="-156845">
              <a:lnSpc>
                <a:spcPct val="100000"/>
              </a:lnSpc>
              <a:spcBef>
                <a:spcPts val="180"/>
              </a:spcBef>
              <a:buChar char="•"/>
              <a:tabLst>
                <a:tab pos="169545" algn="l"/>
              </a:tabLst>
            </a:pPr>
            <a:r>
              <a:rPr dirty="0" sz="1700" spc="-5" b="1">
                <a:latin typeface="Calibri"/>
                <a:cs typeface="Calibri"/>
              </a:rPr>
              <a:t>Benzi </a:t>
            </a:r>
            <a:r>
              <a:rPr dirty="0" sz="1700" spc="-10" b="1">
                <a:latin typeface="Calibri"/>
                <a:cs typeface="Calibri"/>
              </a:rPr>
              <a:t>diferite </a:t>
            </a:r>
            <a:r>
              <a:rPr dirty="0" sz="1700" spc="-5" b="1">
                <a:latin typeface="Calibri"/>
                <a:cs typeface="Calibri"/>
              </a:rPr>
              <a:t>pentru </a:t>
            </a:r>
            <a:r>
              <a:rPr dirty="0" sz="1700" spc="-10" b="1">
                <a:latin typeface="Calibri"/>
                <a:cs typeface="Calibri"/>
              </a:rPr>
              <a:t>diverse</a:t>
            </a:r>
            <a:r>
              <a:rPr dirty="0" sz="1700" spc="-55" b="1">
                <a:latin typeface="Calibri"/>
                <a:cs typeface="Calibri"/>
              </a:rPr>
              <a:t> </a:t>
            </a:r>
            <a:r>
              <a:rPr dirty="0" sz="1700" spc="-5" b="1">
                <a:latin typeface="Calibri"/>
                <a:cs typeface="Calibri"/>
              </a:rPr>
              <a:t>ţări</a:t>
            </a:r>
            <a:endParaRPr sz="1700">
              <a:latin typeface="Calibri"/>
              <a:cs typeface="Calibri"/>
            </a:endParaRPr>
          </a:p>
          <a:p>
            <a:pPr marL="169545" indent="-157480">
              <a:lnSpc>
                <a:spcPct val="100000"/>
              </a:lnSpc>
              <a:spcBef>
                <a:spcPts val="195"/>
              </a:spcBef>
              <a:buChar char="•"/>
              <a:tabLst>
                <a:tab pos="170180" algn="l"/>
              </a:tabLst>
            </a:pPr>
            <a:r>
              <a:rPr dirty="0" sz="1700" spc="-10" b="1">
                <a:latin typeface="Calibri"/>
                <a:cs typeface="Calibri"/>
              </a:rPr>
              <a:t>Cost </a:t>
            </a:r>
            <a:r>
              <a:rPr dirty="0" sz="1700" spc="-5" b="1">
                <a:latin typeface="Calibri"/>
                <a:cs typeface="Calibri"/>
              </a:rPr>
              <a:t>ridicat per</a:t>
            </a:r>
            <a:r>
              <a:rPr dirty="0" sz="1700" spc="-15" b="1">
                <a:latin typeface="Calibri"/>
                <a:cs typeface="Calibri"/>
              </a:rPr>
              <a:t> </a:t>
            </a:r>
            <a:r>
              <a:rPr dirty="0" sz="1700" spc="-5" b="1">
                <a:latin typeface="Calibri"/>
                <a:cs typeface="Calibri"/>
              </a:rPr>
              <a:t>bandă</a:t>
            </a:r>
            <a:endParaRPr sz="1700">
              <a:latin typeface="Calibri"/>
              <a:cs typeface="Calibri"/>
            </a:endParaRPr>
          </a:p>
          <a:p>
            <a:pPr marL="168910" indent="-156845">
              <a:lnSpc>
                <a:spcPct val="100000"/>
              </a:lnSpc>
              <a:spcBef>
                <a:spcPts val="190"/>
              </a:spcBef>
              <a:buChar char="•"/>
              <a:tabLst>
                <a:tab pos="169545" algn="l"/>
              </a:tabLst>
            </a:pPr>
            <a:r>
              <a:rPr dirty="0" sz="1700" spc="-5" b="1">
                <a:latin typeface="Calibri"/>
                <a:cs typeface="Calibri"/>
              </a:rPr>
              <a:t>Domeniul(distanţa </a:t>
            </a:r>
            <a:r>
              <a:rPr dirty="0" sz="1700" b="1">
                <a:latin typeface="Calibri"/>
                <a:cs typeface="Calibri"/>
              </a:rPr>
              <a:t>de </a:t>
            </a:r>
            <a:r>
              <a:rPr dirty="0" sz="1700" spc="-5" b="1">
                <a:latin typeface="Calibri"/>
                <a:cs typeface="Calibri"/>
              </a:rPr>
              <a:t>lucru)</a:t>
            </a:r>
            <a:r>
              <a:rPr dirty="0" sz="1700" spc="-55" b="1">
                <a:latin typeface="Calibri"/>
                <a:cs typeface="Calibri"/>
              </a:rPr>
              <a:t> </a:t>
            </a:r>
            <a:r>
              <a:rPr dirty="0" sz="1700" spc="-5" b="1">
                <a:latin typeface="Calibri"/>
                <a:cs typeface="Calibri"/>
              </a:rPr>
              <a:t>limitat</a:t>
            </a:r>
            <a:endParaRPr sz="1700">
              <a:latin typeface="Calibri"/>
              <a:cs typeface="Calibri"/>
            </a:endParaRPr>
          </a:p>
          <a:p>
            <a:pPr marL="168910" indent="-156845">
              <a:lnSpc>
                <a:spcPct val="100000"/>
              </a:lnSpc>
              <a:spcBef>
                <a:spcPts val="180"/>
              </a:spcBef>
              <a:buChar char="•"/>
              <a:tabLst>
                <a:tab pos="169545" algn="l"/>
              </a:tabLst>
            </a:pPr>
            <a:r>
              <a:rPr dirty="0" sz="1700" spc="-15" b="1">
                <a:latin typeface="Calibri"/>
                <a:cs typeface="Calibri"/>
              </a:rPr>
              <a:t>Interferenţă </a:t>
            </a:r>
            <a:r>
              <a:rPr dirty="0" sz="1700" b="1">
                <a:latin typeface="Calibri"/>
                <a:cs typeface="Calibri"/>
              </a:rPr>
              <a:t>mai </a:t>
            </a:r>
            <a:r>
              <a:rPr dirty="0" sz="1700" spc="-5" b="1">
                <a:latin typeface="Calibri"/>
                <a:cs typeface="Calibri"/>
              </a:rPr>
              <a:t>ales </a:t>
            </a:r>
            <a:r>
              <a:rPr dirty="0" sz="1700" b="1">
                <a:latin typeface="Calibri"/>
                <a:cs typeface="Calibri"/>
              </a:rPr>
              <a:t>în </a:t>
            </a:r>
            <a:r>
              <a:rPr dirty="0" sz="1700" spc="-5" b="1">
                <a:latin typeface="Calibri"/>
                <a:cs typeface="Calibri"/>
              </a:rPr>
              <a:t>banda de </a:t>
            </a:r>
            <a:r>
              <a:rPr dirty="0" sz="1700" spc="-10" b="1">
                <a:latin typeface="Calibri"/>
                <a:cs typeface="Calibri"/>
              </a:rPr>
              <a:t>frecvenţă </a:t>
            </a:r>
            <a:r>
              <a:rPr dirty="0" sz="1700" spc="-5" b="1">
                <a:latin typeface="Calibri"/>
                <a:cs typeface="Calibri"/>
              </a:rPr>
              <a:t>de </a:t>
            </a:r>
            <a:r>
              <a:rPr dirty="0" sz="1700" b="1">
                <a:latin typeface="Calibri"/>
                <a:cs typeface="Calibri"/>
              </a:rPr>
              <a:t>2.4 </a:t>
            </a:r>
            <a:r>
              <a:rPr dirty="0" sz="1700" spc="-5" b="1">
                <a:latin typeface="Calibri"/>
                <a:cs typeface="Calibri"/>
              </a:rPr>
              <a:t>GHz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798" y="494156"/>
            <a:ext cx="7519034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5"/>
              <a:t>Relaţia </a:t>
            </a:r>
            <a:r>
              <a:rPr dirty="0" sz="2800" spc="-20"/>
              <a:t>Ca/Tr(capacitate/trafic) </a:t>
            </a:r>
            <a:r>
              <a:rPr dirty="0" sz="2800" spc="-5"/>
              <a:t>sau</a:t>
            </a:r>
            <a:r>
              <a:rPr dirty="0" sz="2800" spc="40"/>
              <a:t> </a:t>
            </a:r>
            <a:r>
              <a:rPr dirty="0" sz="2800" spc="-20"/>
              <a:t>cost/performanta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543469" y="1899956"/>
            <a:ext cx="6952830" cy="4265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57</a:t>
            </a:fld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794" y="703529"/>
            <a:ext cx="644398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/>
              <a:t>Canale multiple de</a:t>
            </a:r>
            <a:r>
              <a:rPr dirty="0" sz="4000" spc="-15"/>
              <a:t> comunicație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080334" y="2335518"/>
            <a:ext cx="6896618" cy="32524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57</a:t>
            </a:fld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6576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Canale multiple de</a:t>
            </a:r>
            <a:r>
              <a:rPr dirty="0" spc="-15"/>
              <a:t> comunicație</a:t>
            </a:r>
          </a:p>
        </p:txBody>
      </p:sp>
      <p:sp>
        <p:nvSpPr>
          <p:cNvPr id="3" name="object 3"/>
          <p:cNvSpPr/>
          <p:nvPr/>
        </p:nvSpPr>
        <p:spPr>
          <a:xfrm>
            <a:off x="1461021" y="2225907"/>
            <a:ext cx="6617179" cy="36229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060194" y="1237234"/>
            <a:ext cx="5453380" cy="57721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75"/>
              </a:spcBef>
            </a:pPr>
            <a:r>
              <a:rPr dirty="0" sz="1800" spc="-10" b="0">
                <a:latin typeface="Calibri Light"/>
                <a:cs typeface="Calibri Light"/>
              </a:rPr>
              <a:t>BSS- </a:t>
            </a:r>
            <a:r>
              <a:rPr dirty="0" sz="1800" spc="-5" b="0">
                <a:latin typeface="Calibri Light"/>
                <a:cs typeface="Calibri Light"/>
              </a:rPr>
              <a:t>Basic </a:t>
            </a:r>
            <a:r>
              <a:rPr dirty="0" sz="1800" spc="-10" b="0">
                <a:latin typeface="Calibri Light"/>
                <a:cs typeface="Calibri Light"/>
              </a:rPr>
              <a:t>Service </a:t>
            </a:r>
            <a:r>
              <a:rPr dirty="0" sz="1800" spc="-15" b="0">
                <a:latin typeface="Calibri Light"/>
                <a:cs typeface="Calibri Light"/>
              </a:rPr>
              <a:t>Set-grup( </a:t>
            </a:r>
            <a:r>
              <a:rPr dirty="0" sz="1800" b="0">
                <a:latin typeface="Calibri Light"/>
                <a:cs typeface="Calibri Light"/>
              </a:rPr>
              <a:t>o </a:t>
            </a:r>
            <a:r>
              <a:rPr dirty="0" sz="1800" spc="-10" b="0">
                <a:latin typeface="Calibri Light"/>
                <a:cs typeface="Calibri Light"/>
              </a:rPr>
              <a:t>celula)</a:t>
            </a:r>
            <a:r>
              <a:rPr dirty="0" sz="1800" spc="-40" b="0">
                <a:latin typeface="Calibri Light"/>
                <a:cs typeface="Calibri Light"/>
              </a:rPr>
              <a:t> </a:t>
            </a:r>
            <a:r>
              <a:rPr dirty="0" sz="1800" b="0">
                <a:latin typeface="Calibri Light"/>
                <a:cs typeface="Calibri Light"/>
              </a:rPr>
              <a:t>de </a:t>
            </a:r>
            <a:r>
              <a:rPr dirty="0" sz="1800" spc="-20" b="0">
                <a:latin typeface="Calibri Light"/>
                <a:cs typeface="Calibri Light"/>
              </a:rPr>
              <a:t>statii </a:t>
            </a:r>
            <a:r>
              <a:rPr dirty="0" sz="1800" spc="-5" b="0">
                <a:latin typeface="Calibri Light"/>
                <a:cs typeface="Calibri Light"/>
              </a:rPr>
              <a:t>cu acelas </a:t>
            </a:r>
            <a:r>
              <a:rPr dirty="0" sz="1800" b="0">
                <a:latin typeface="Calibri Light"/>
                <a:cs typeface="Calibri Light"/>
              </a:rPr>
              <a:t>SSID  </a:t>
            </a:r>
            <a:r>
              <a:rPr dirty="0" sz="1800" spc="-10" b="0">
                <a:latin typeface="Calibri Light"/>
                <a:cs typeface="Calibri Light"/>
              </a:rPr>
              <a:t>ESS-</a:t>
            </a:r>
            <a:r>
              <a:rPr dirty="0" sz="1800" spc="-65" b="0">
                <a:latin typeface="Calibri Light"/>
                <a:cs typeface="Calibri Light"/>
              </a:rPr>
              <a:t> </a:t>
            </a:r>
            <a:r>
              <a:rPr dirty="0" sz="1800" spc="-15" b="0">
                <a:latin typeface="Calibri Light"/>
                <a:cs typeface="Calibri Light"/>
              </a:rPr>
              <a:t>Extended</a:t>
            </a:r>
            <a:r>
              <a:rPr dirty="0" sz="1800" spc="-60" b="0">
                <a:latin typeface="Calibri Light"/>
                <a:cs typeface="Calibri Light"/>
              </a:rPr>
              <a:t> </a:t>
            </a:r>
            <a:r>
              <a:rPr dirty="0" sz="1800" spc="-5" b="0">
                <a:latin typeface="Calibri Light"/>
                <a:cs typeface="Calibri Light"/>
              </a:rPr>
              <a:t>Service</a:t>
            </a:r>
            <a:r>
              <a:rPr dirty="0" sz="1800" spc="-60" b="0">
                <a:latin typeface="Calibri Light"/>
                <a:cs typeface="Calibri Light"/>
              </a:rPr>
              <a:t> </a:t>
            </a:r>
            <a:r>
              <a:rPr dirty="0" sz="1800" spc="-10" b="0">
                <a:latin typeface="Calibri Light"/>
                <a:cs typeface="Calibri Light"/>
              </a:rPr>
              <a:t>Set-</a:t>
            </a:r>
            <a:r>
              <a:rPr dirty="0" sz="1800" spc="-65" b="0">
                <a:latin typeface="Calibri Light"/>
                <a:cs typeface="Calibri Light"/>
              </a:rPr>
              <a:t> </a:t>
            </a:r>
            <a:r>
              <a:rPr dirty="0" sz="1800" b="0">
                <a:latin typeface="Calibri Light"/>
                <a:cs typeface="Calibri Light"/>
              </a:rPr>
              <a:t>un</a:t>
            </a:r>
            <a:r>
              <a:rPr dirty="0" sz="1800" spc="-45" b="0">
                <a:latin typeface="Calibri Light"/>
                <a:cs typeface="Calibri Light"/>
              </a:rPr>
              <a:t> </a:t>
            </a:r>
            <a:r>
              <a:rPr dirty="0" sz="1800" spc="-5" b="0">
                <a:latin typeface="Calibri Light"/>
                <a:cs typeface="Calibri Light"/>
              </a:rPr>
              <a:t>grup</a:t>
            </a:r>
            <a:r>
              <a:rPr dirty="0" sz="1800" spc="-75" b="0">
                <a:latin typeface="Calibri Light"/>
                <a:cs typeface="Calibri Light"/>
              </a:rPr>
              <a:t> </a:t>
            </a:r>
            <a:r>
              <a:rPr dirty="0" sz="1800" b="0">
                <a:latin typeface="Calibri Light"/>
                <a:cs typeface="Calibri Light"/>
              </a:rPr>
              <a:t>de</a:t>
            </a:r>
            <a:r>
              <a:rPr dirty="0" sz="1800" spc="-55" b="0">
                <a:latin typeface="Calibri Light"/>
                <a:cs typeface="Calibri Light"/>
              </a:rPr>
              <a:t> </a:t>
            </a:r>
            <a:r>
              <a:rPr dirty="0" sz="1800" spc="-10" b="0">
                <a:latin typeface="Calibri Light"/>
                <a:cs typeface="Calibri Light"/>
              </a:rPr>
              <a:t>BSS-uri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57</a:t>
            </a:fld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1149"/>
            <a:ext cx="2645410" cy="5289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Canale</a:t>
            </a:r>
            <a:r>
              <a:rPr dirty="0" spc="-85"/>
              <a:t> </a:t>
            </a:r>
            <a:r>
              <a:rPr dirty="0" spc="-5"/>
              <a:t>multiple</a:t>
            </a:r>
          </a:p>
        </p:txBody>
      </p:sp>
      <p:sp>
        <p:nvSpPr>
          <p:cNvPr id="3" name="object 3"/>
          <p:cNvSpPr/>
          <p:nvPr/>
        </p:nvSpPr>
        <p:spPr>
          <a:xfrm>
            <a:off x="2352675" y="2573337"/>
            <a:ext cx="4752975" cy="3019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57</a:t>
            </a:fld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1149"/>
            <a:ext cx="2705100" cy="5289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Segmentarea(1)</a:t>
            </a:r>
          </a:p>
        </p:txBody>
      </p:sp>
      <p:sp>
        <p:nvSpPr>
          <p:cNvPr id="3" name="object 3"/>
          <p:cNvSpPr/>
          <p:nvPr/>
        </p:nvSpPr>
        <p:spPr>
          <a:xfrm>
            <a:off x="3133725" y="2057400"/>
            <a:ext cx="5419725" cy="3819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57</a:t>
            </a:fld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57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3495" y="694690"/>
            <a:ext cx="3952240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Planificarea </a:t>
            </a:r>
            <a:r>
              <a:rPr dirty="0"/>
              <a:t>unui</a:t>
            </a:r>
            <a:r>
              <a:rPr dirty="0" spc="-90"/>
              <a:t> </a:t>
            </a:r>
            <a:r>
              <a:rPr dirty="0"/>
              <a:t>WLAN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810258"/>
            <a:ext cx="405447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100" spc="-10">
                <a:latin typeface="Calibri"/>
                <a:cs typeface="Calibri"/>
              </a:rPr>
              <a:t>Distanţa(domeniul-range)/Antenele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57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3495" y="622553"/>
            <a:ext cx="3860165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Sursele </a:t>
            </a:r>
            <a:r>
              <a:rPr dirty="0"/>
              <a:t>de</a:t>
            </a:r>
            <a:r>
              <a:rPr dirty="0" spc="-60"/>
              <a:t> </a:t>
            </a:r>
            <a:r>
              <a:rPr dirty="0" spc="-25"/>
              <a:t>interferenţă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41677"/>
            <a:ext cx="4213860" cy="197231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dirty="0" sz="2100" spc="-15">
                <a:latin typeface="Calibri"/>
                <a:cs typeface="Calibri"/>
              </a:rPr>
              <a:t>Surse </a:t>
            </a:r>
            <a:r>
              <a:rPr dirty="0" sz="2100" spc="-5">
                <a:latin typeface="Calibri"/>
                <a:cs typeface="Calibri"/>
              </a:rPr>
              <a:t>de </a:t>
            </a:r>
            <a:r>
              <a:rPr dirty="0" sz="2100" spc="-15">
                <a:latin typeface="Calibri"/>
                <a:cs typeface="Calibri"/>
              </a:rPr>
              <a:t>interferenţă </a:t>
            </a:r>
            <a:r>
              <a:rPr dirty="0" sz="2100" spc="-5">
                <a:latin typeface="Calibri"/>
                <a:cs typeface="Calibri"/>
              </a:rPr>
              <a:t>pentru</a:t>
            </a:r>
            <a:r>
              <a:rPr dirty="0" sz="2100" spc="2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WLAN-uri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2100" spc="-10">
                <a:latin typeface="Calibri"/>
                <a:cs typeface="Calibri"/>
              </a:rPr>
              <a:t>–Reţele</a:t>
            </a:r>
            <a:r>
              <a:rPr dirty="0" sz="2100" spc="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Bluetooth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2100" spc="-15">
                <a:latin typeface="Calibri"/>
                <a:cs typeface="Calibri"/>
              </a:rPr>
              <a:t>–Surse </a:t>
            </a:r>
            <a:r>
              <a:rPr dirty="0" sz="2100" spc="-5">
                <a:latin typeface="Calibri"/>
                <a:cs typeface="Calibri"/>
              </a:rPr>
              <a:t>de</a:t>
            </a:r>
            <a:r>
              <a:rPr dirty="0" sz="2100" spc="20">
                <a:latin typeface="Calibri"/>
                <a:cs typeface="Calibri"/>
              </a:rPr>
              <a:t> </a:t>
            </a:r>
            <a:r>
              <a:rPr dirty="0" sz="2100" spc="-5">
                <a:latin typeface="Calibri"/>
                <a:cs typeface="Calibri"/>
              </a:rPr>
              <a:t>microunde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dirty="0" sz="2100" spc="-10">
                <a:latin typeface="Calibri"/>
                <a:cs typeface="Calibri"/>
              </a:rPr>
              <a:t>–Porţiuni </a:t>
            </a:r>
            <a:r>
              <a:rPr dirty="0" sz="2100">
                <a:latin typeface="Calibri"/>
                <a:cs typeface="Calibri"/>
              </a:rPr>
              <a:t>cu </a:t>
            </a:r>
            <a:r>
              <a:rPr dirty="0" sz="2100" spc="-5">
                <a:latin typeface="Calibri"/>
                <a:cs typeface="Calibri"/>
              </a:rPr>
              <a:t>mult</a:t>
            </a:r>
            <a:r>
              <a:rPr dirty="0" sz="2100" spc="1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metal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2100" spc="-10">
                <a:latin typeface="Calibri"/>
                <a:cs typeface="Calibri"/>
              </a:rPr>
              <a:t>–Porţiuni </a:t>
            </a:r>
            <a:r>
              <a:rPr dirty="0" sz="2100">
                <a:latin typeface="Calibri"/>
                <a:cs typeface="Calibri"/>
              </a:rPr>
              <a:t>cu </a:t>
            </a:r>
            <a:r>
              <a:rPr dirty="0" sz="2100" spc="-5">
                <a:latin typeface="Calibri"/>
                <a:cs typeface="Calibri"/>
              </a:rPr>
              <a:t>multă</a:t>
            </a:r>
            <a:r>
              <a:rPr dirty="0" sz="2100" spc="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apă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8775" y="659129"/>
            <a:ext cx="1871345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Distanţa(1)</a:t>
            </a:r>
          </a:p>
        </p:txBody>
      </p:sp>
      <p:sp>
        <p:nvSpPr>
          <p:cNvPr id="3" name="object 3"/>
          <p:cNvSpPr/>
          <p:nvPr/>
        </p:nvSpPr>
        <p:spPr>
          <a:xfrm>
            <a:off x="2843276" y="1735137"/>
            <a:ext cx="5488248" cy="439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57</a:t>
            </a:fld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1149"/>
            <a:ext cx="2447925" cy="5289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Variatia</a:t>
            </a:r>
            <a:r>
              <a:rPr dirty="0" spc="-70"/>
              <a:t> </a:t>
            </a:r>
            <a:r>
              <a:rPr dirty="0" spc="-30"/>
              <a:t>vitezei</a:t>
            </a:r>
          </a:p>
        </p:txBody>
      </p:sp>
      <p:sp>
        <p:nvSpPr>
          <p:cNvPr id="3" name="object 3"/>
          <p:cNvSpPr/>
          <p:nvPr/>
        </p:nvSpPr>
        <p:spPr>
          <a:xfrm>
            <a:off x="2987675" y="1700212"/>
            <a:ext cx="5760974" cy="4333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57</a:t>
            </a:fld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1149"/>
            <a:ext cx="1872614" cy="5289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Distanţa(2)</a:t>
            </a:r>
          </a:p>
        </p:txBody>
      </p:sp>
      <p:sp>
        <p:nvSpPr>
          <p:cNvPr id="3" name="object 3"/>
          <p:cNvSpPr/>
          <p:nvPr/>
        </p:nvSpPr>
        <p:spPr>
          <a:xfrm>
            <a:off x="2843276" y="1557400"/>
            <a:ext cx="5730001" cy="48437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57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1149"/>
            <a:ext cx="1357630" cy="5289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Aplicaţii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2277592"/>
            <a:ext cx="7623175" cy="3308985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sz="2000" spc="-5">
                <a:latin typeface="Calibri"/>
                <a:cs typeface="Calibri"/>
              </a:rPr>
              <a:t>Domenii de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utilizare:</a:t>
            </a:r>
            <a:endParaRPr sz="2000">
              <a:latin typeface="Calibri"/>
              <a:cs typeface="Calibri"/>
            </a:endParaRPr>
          </a:p>
          <a:p>
            <a:pPr marL="196850" indent="-184785">
              <a:lnSpc>
                <a:spcPct val="100000"/>
              </a:lnSpc>
              <a:spcBef>
                <a:spcPts val="565"/>
              </a:spcBef>
              <a:buChar char="–"/>
              <a:tabLst>
                <a:tab pos="197485" algn="l"/>
              </a:tabLst>
            </a:pPr>
            <a:r>
              <a:rPr dirty="0" sz="2000" spc="-5">
                <a:latin typeface="Calibri"/>
                <a:cs typeface="Calibri"/>
              </a:rPr>
              <a:t>Locuri de </a:t>
            </a:r>
            <a:r>
              <a:rPr dirty="0" sz="2000">
                <a:latin typeface="Calibri"/>
                <a:cs typeface="Calibri"/>
              </a:rPr>
              <a:t>muncă mobile </a:t>
            </a:r>
            <a:r>
              <a:rPr dirty="0" sz="2000" spc="-5">
                <a:latin typeface="Calibri"/>
                <a:cs typeface="Calibri"/>
              </a:rPr>
              <a:t>pentru acasă şi </a:t>
            </a:r>
            <a:r>
              <a:rPr dirty="0" sz="2000">
                <a:latin typeface="Calibri"/>
                <a:cs typeface="Calibri"/>
              </a:rPr>
              <a:t>la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oficii</a:t>
            </a:r>
            <a:endParaRPr sz="2000">
              <a:latin typeface="Calibri"/>
              <a:cs typeface="Calibri"/>
            </a:endParaRPr>
          </a:p>
          <a:p>
            <a:pPr marL="196850" indent="-184785">
              <a:lnSpc>
                <a:spcPct val="100000"/>
              </a:lnSpc>
              <a:spcBef>
                <a:spcPts val="555"/>
              </a:spcBef>
              <a:buChar char="–"/>
              <a:tabLst>
                <a:tab pos="197485" algn="l"/>
              </a:tabLst>
            </a:pPr>
            <a:r>
              <a:rPr dirty="0" sz="2000" spc="-15">
                <a:latin typeface="Calibri"/>
                <a:cs typeface="Calibri"/>
              </a:rPr>
              <a:t>Posibilitatea </a:t>
            </a:r>
            <a:r>
              <a:rPr dirty="0" sz="2000" spc="-10">
                <a:latin typeface="Calibri"/>
                <a:cs typeface="Calibri"/>
              </a:rPr>
              <a:t>formării </a:t>
            </a:r>
            <a:r>
              <a:rPr dirty="0" sz="2000" spc="-5">
                <a:latin typeface="Calibri"/>
                <a:cs typeface="Calibri"/>
              </a:rPr>
              <a:t>de </a:t>
            </a:r>
            <a:r>
              <a:rPr dirty="0" sz="2000">
                <a:latin typeface="Calibri"/>
                <a:cs typeface="Calibri"/>
              </a:rPr>
              <a:t>grupuri </a:t>
            </a:r>
            <a:r>
              <a:rPr dirty="0" sz="2000" spc="-5">
                <a:latin typeface="Calibri"/>
                <a:cs typeface="Calibri"/>
              </a:rPr>
              <a:t>de </a:t>
            </a:r>
            <a:r>
              <a:rPr dirty="0" sz="2000">
                <a:latin typeface="Calibri"/>
                <a:cs typeface="Calibri"/>
              </a:rPr>
              <a:t>lucru </a:t>
            </a:r>
            <a:r>
              <a:rPr dirty="0" sz="2000" spc="-5">
                <a:latin typeface="Calibri"/>
                <a:cs typeface="Calibri"/>
              </a:rPr>
              <a:t>mobile pentru </a:t>
            </a:r>
            <a:r>
              <a:rPr dirty="0" sz="2000">
                <a:latin typeface="Calibri"/>
                <a:cs typeface="Calibri"/>
              </a:rPr>
              <a:t>timp</a:t>
            </a:r>
            <a:r>
              <a:rPr dirty="0" sz="2000" spc="8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scurt</a:t>
            </a:r>
            <a:endParaRPr sz="2000">
              <a:latin typeface="Calibri"/>
              <a:cs typeface="Calibri"/>
            </a:endParaRPr>
          </a:p>
          <a:p>
            <a:pPr marL="196850" indent="-184785">
              <a:lnSpc>
                <a:spcPct val="100000"/>
              </a:lnSpc>
              <a:spcBef>
                <a:spcPts val="565"/>
              </a:spcBef>
              <a:buChar char="–"/>
              <a:tabLst>
                <a:tab pos="197485" algn="l"/>
              </a:tabLst>
            </a:pPr>
            <a:r>
              <a:rPr dirty="0" sz="2000" spc="-5">
                <a:latin typeface="Calibri"/>
                <a:cs typeface="Calibri"/>
              </a:rPr>
              <a:t>Săli de </a:t>
            </a:r>
            <a:r>
              <a:rPr dirty="0" sz="2000" spc="-15">
                <a:latin typeface="Calibri"/>
                <a:cs typeface="Calibri"/>
              </a:rPr>
              <a:t>învăţare/săli </a:t>
            </a:r>
            <a:r>
              <a:rPr dirty="0" sz="2000" spc="-5">
                <a:latin typeface="Calibri"/>
                <a:cs typeface="Calibri"/>
              </a:rPr>
              <a:t>de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conferinţe</a:t>
            </a:r>
            <a:endParaRPr sz="2000">
              <a:latin typeface="Calibri"/>
              <a:cs typeface="Calibri"/>
            </a:endParaRPr>
          </a:p>
          <a:p>
            <a:pPr marL="196850" indent="-184785">
              <a:lnSpc>
                <a:spcPct val="100000"/>
              </a:lnSpc>
              <a:spcBef>
                <a:spcPts val="565"/>
              </a:spcBef>
              <a:buChar char="–"/>
              <a:tabLst>
                <a:tab pos="197485" algn="l"/>
              </a:tabLst>
            </a:pPr>
            <a:r>
              <a:rPr dirty="0" sz="2000" spc="-5">
                <a:latin typeface="Calibri"/>
                <a:cs typeface="Calibri"/>
              </a:rPr>
              <a:t>Achiziţii </a:t>
            </a:r>
            <a:r>
              <a:rPr dirty="0" sz="2000">
                <a:latin typeface="Calibri"/>
                <a:cs typeface="Calibri"/>
              </a:rPr>
              <a:t>mobile de </a:t>
            </a:r>
            <a:r>
              <a:rPr dirty="0" sz="2000" spc="-10">
                <a:latin typeface="Calibri"/>
                <a:cs typeface="Calibri"/>
              </a:rPr>
              <a:t>date/acces </a:t>
            </a:r>
            <a:r>
              <a:rPr dirty="0" sz="2000">
                <a:latin typeface="Calibri"/>
                <a:cs typeface="Calibri"/>
              </a:rPr>
              <a:t>la </a:t>
            </a:r>
            <a:r>
              <a:rPr dirty="0" sz="2000" spc="-15">
                <a:latin typeface="Calibri"/>
                <a:cs typeface="Calibri"/>
              </a:rPr>
              <a:t>date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mobile</a:t>
            </a:r>
            <a:endParaRPr sz="2000">
              <a:latin typeface="Calibri"/>
              <a:cs typeface="Calibri"/>
            </a:endParaRPr>
          </a:p>
          <a:p>
            <a:pPr marL="184785" marR="5080" indent="-172720">
              <a:lnSpc>
                <a:spcPts val="2160"/>
              </a:lnSpc>
              <a:spcBef>
                <a:spcPts val="819"/>
              </a:spcBef>
              <a:buChar char="–"/>
              <a:tabLst>
                <a:tab pos="197485" algn="l"/>
              </a:tabLst>
            </a:pPr>
            <a:r>
              <a:rPr dirty="0" sz="2000" spc="-5">
                <a:latin typeface="Calibri"/>
                <a:cs typeface="Calibri"/>
              </a:rPr>
              <a:t>Hot-spot-uri pentru </a:t>
            </a:r>
            <a:r>
              <a:rPr dirty="0" sz="2000" spc="-10">
                <a:latin typeface="Calibri"/>
                <a:cs typeface="Calibri"/>
              </a:rPr>
              <a:t>legări </a:t>
            </a:r>
            <a:r>
              <a:rPr dirty="0" sz="2000" spc="-5">
                <a:latin typeface="Calibri"/>
                <a:cs typeface="Calibri"/>
              </a:rPr>
              <a:t>rapide </a:t>
            </a:r>
            <a:r>
              <a:rPr dirty="0" sz="2000">
                <a:latin typeface="Calibri"/>
                <a:cs typeface="Calibri"/>
              </a:rPr>
              <a:t>în </a:t>
            </a:r>
            <a:r>
              <a:rPr dirty="0" sz="2000" spc="-5">
                <a:latin typeface="Calibri"/>
                <a:cs typeface="Calibri"/>
              </a:rPr>
              <a:t>reţea din </a:t>
            </a:r>
            <a:r>
              <a:rPr dirty="0" sz="2000">
                <a:latin typeface="Calibri"/>
                <a:cs typeface="Calibri"/>
              </a:rPr>
              <a:t>locuri </a:t>
            </a:r>
            <a:r>
              <a:rPr dirty="0" sz="2000" spc="-5">
                <a:latin typeface="Calibri"/>
                <a:cs typeface="Calibri"/>
              </a:rPr>
              <a:t>necablate-precum la  </a:t>
            </a:r>
            <a:r>
              <a:rPr dirty="0" sz="2000" spc="-10">
                <a:latin typeface="Calibri"/>
                <a:cs typeface="Calibri"/>
              </a:rPr>
              <a:t>FSEGA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Cluj</a:t>
            </a:r>
            <a:endParaRPr sz="2000">
              <a:latin typeface="Calibri"/>
              <a:cs typeface="Calibri"/>
            </a:endParaRPr>
          </a:p>
          <a:p>
            <a:pPr marL="196850" indent="-184785">
              <a:lnSpc>
                <a:spcPct val="100000"/>
              </a:lnSpc>
              <a:spcBef>
                <a:spcPts val="535"/>
              </a:spcBef>
              <a:buChar char="–"/>
              <a:tabLst>
                <a:tab pos="197485" algn="l"/>
              </a:tabLst>
            </a:pPr>
            <a:r>
              <a:rPr dirty="0" sz="2000" spc="-10">
                <a:latin typeface="Calibri"/>
                <a:cs typeface="Calibri"/>
              </a:rPr>
              <a:t>Conexiuni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LAN-LAN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 sz="2000">
                <a:latin typeface="Calibri"/>
                <a:cs typeface="Calibri"/>
              </a:rPr>
              <a:t>- </a:t>
            </a:r>
            <a:r>
              <a:rPr dirty="0" sz="2000" spc="-10">
                <a:latin typeface="Calibri"/>
                <a:cs typeface="Calibri"/>
              </a:rPr>
              <a:t>Conexiuni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LAN-MAN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1149"/>
            <a:ext cx="1872614" cy="5289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Distanţa(3)</a:t>
            </a:r>
          </a:p>
        </p:txBody>
      </p:sp>
      <p:sp>
        <p:nvSpPr>
          <p:cNvPr id="3" name="object 3"/>
          <p:cNvSpPr/>
          <p:nvPr/>
        </p:nvSpPr>
        <p:spPr>
          <a:xfrm>
            <a:off x="2771775" y="1700276"/>
            <a:ext cx="6000207" cy="4320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57</a:t>
            </a:fld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1149"/>
            <a:ext cx="1702435" cy="5289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Antene(1)</a:t>
            </a:r>
          </a:p>
        </p:txBody>
      </p:sp>
      <p:sp>
        <p:nvSpPr>
          <p:cNvPr id="3" name="object 3"/>
          <p:cNvSpPr/>
          <p:nvPr/>
        </p:nvSpPr>
        <p:spPr>
          <a:xfrm>
            <a:off x="2843276" y="1557337"/>
            <a:ext cx="6054725" cy="4591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57</a:t>
            </a:fld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1149"/>
            <a:ext cx="1976755" cy="5289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</a:t>
            </a:r>
            <a:r>
              <a:rPr dirty="0" spc="-5"/>
              <a:t>N-</a:t>
            </a:r>
            <a:r>
              <a:rPr dirty="0"/>
              <a:t>LAN(1)</a:t>
            </a:r>
          </a:p>
        </p:txBody>
      </p:sp>
      <p:sp>
        <p:nvSpPr>
          <p:cNvPr id="3" name="object 3"/>
          <p:cNvSpPr/>
          <p:nvPr/>
        </p:nvSpPr>
        <p:spPr>
          <a:xfrm>
            <a:off x="2771775" y="1557337"/>
            <a:ext cx="5888123" cy="410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57</a:t>
            </a:fld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57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8775" y="622553"/>
            <a:ext cx="2072005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LAN-LAN</a:t>
            </a:r>
            <a:r>
              <a:rPr dirty="0" spc="-55"/>
              <a:t> </a:t>
            </a:r>
            <a:r>
              <a:rPr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2994" y="1968825"/>
            <a:ext cx="7086600" cy="2510155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dirty="0" sz="2400" spc="-15">
                <a:latin typeface="Calibri"/>
                <a:cs typeface="Calibri"/>
              </a:rPr>
              <a:t>Pentru interconectare </a:t>
            </a:r>
            <a:r>
              <a:rPr dirty="0" sz="2400" spc="-5">
                <a:latin typeface="Calibri"/>
                <a:cs typeface="Calibri"/>
              </a:rPr>
              <a:t>LAN-LAN-trebuie să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considerăm: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2400" spc="-10">
                <a:latin typeface="Calibri"/>
                <a:cs typeface="Calibri"/>
              </a:rPr>
              <a:t>–Vizibilitatea directă </a:t>
            </a:r>
            <a:r>
              <a:rPr dirty="0" sz="2400" spc="-15">
                <a:latin typeface="Calibri"/>
                <a:cs typeface="Calibri"/>
              </a:rPr>
              <a:t>este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obligatorie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2400" spc="-15">
                <a:latin typeface="Calibri"/>
                <a:cs typeface="Calibri"/>
              </a:rPr>
              <a:t>–Performanţa </a:t>
            </a:r>
            <a:r>
              <a:rPr dirty="0" sz="2400">
                <a:latin typeface="Calibri"/>
                <a:cs typeface="Calibri"/>
              </a:rPr>
              <a:t>la </a:t>
            </a:r>
            <a:r>
              <a:rPr dirty="0" sz="2400" spc="-10">
                <a:latin typeface="Calibri"/>
                <a:cs typeface="Calibri"/>
              </a:rPr>
              <a:t>trimitere maxim </a:t>
            </a:r>
            <a:r>
              <a:rPr dirty="0" sz="2400" spc="-5" b="1">
                <a:latin typeface="Calibri"/>
                <a:cs typeface="Calibri"/>
              </a:rPr>
              <a:t>20dB </a:t>
            </a:r>
            <a:r>
              <a:rPr dirty="0" sz="2000" b="1">
                <a:latin typeface="Calibri"/>
                <a:cs typeface="Calibri"/>
              </a:rPr>
              <a:t>(</a:t>
            </a:r>
            <a:r>
              <a:rPr dirty="0" sz="2000" b="1" i="1">
                <a:latin typeface="Calibri"/>
                <a:cs typeface="Calibri"/>
              </a:rPr>
              <a:t>P</a:t>
            </a:r>
            <a:r>
              <a:rPr dirty="0" sz="1600" b="1" i="1">
                <a:latin typeface="Calibri"/>
                <a:cs typeface="Calibri"/>
              </a:rPr>
              <a:t>dB</a:t>
            </a:r>
            <a:r>
              <a:rPr dirty="0" sz="2000" b="1" i="1">
                <a:latin typeface="Calibri"/>
                <a:cs typeface="Calibri"/>
              </a:rPr>
              <a:t>= 10 X Log </a:t>
            </a:r>
            <a:r>
              <a:rPr dirty="0" sz="2000" spc="-10" b="1" i="1">
                <a:latin typeface="Calibri"/>
                <a:cs typeface="Calibri"/>
              </a:rPr>
              <a:t>Pmw)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2400" spc="-10">
                <a:latin typeface="Calibri"/>
                <a:cs typeface="Calibri"/>
              </a:rPr>
              <a:t>–Fiecare antenă externă </a:t>
            </a:r>
            <a:r>
              <a:rPr dirty="0" sz="2400" spc="-20">
                <a:latin typeface="Calibri"/>
                <a:cs typeface="Calibri"/>
              </a:rPr>
              <a:t>va </a:t>
            </a:r>
            <a:r>
              <a:rPr dirty="0" sz="2400" spc="-5">
                <a:latin typeface="Calibri"/>
                <a:cs typeface="Calibri"/>
              </a:rPr>
              <a:t>fi </a:t>
            </a:r>
            <a:r>
              <a:rPr dirty="0" sz="2400" spc="-15">
                <a:latin typeface="Calibri"/>
                <a:cs typeface="Calibri"/>
              </a:rPr>
              <a:t>protejată </a:t>
            </a:r>
            <a:r>
              <a:rPr dirty="0" sz="2400" spc="-5">
                <a:latin typeface="Calibri"/>
                <a:cs typeface="Calibri"/>
              </a:rPr>
              <a:t>prin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împământare</a:t>
            </a:r>
            <a:endParaRPr sz="2400">
              <a:latin typeface="Calibri"/>
              <a:cs typeface="Calibri"/>
            </a:endParaRPr>
          </a:p>
          <a:p>
            <a:pPr marL="184785" marR="907415" indent="-172720">
              <a:lnSpc>
                <a:spcPts val="2590"/>
              </a:lnSpc>
              <a:spcBef>
                <a:spcPts val="844"/>
              </a:spcBef>
            </a:pPr>
            <a:r>
              <a:rPr dirty="0" sz="2400" spc="-15">
                <a:latin typeface="Calibri"/>
                <a:cs typeface="Calibri"/>
              </a:rPr>
              <a:t>–Pentru </a:t>
            </a:r>
            <a:r>
              <a:rPr dirty="0" sz="2400" spc="-10">
                <a:latin typeface="Calibri"/>
                <a:cs typeface="Calibri"/>
              </a:rPr>
              <a:t>distanţe </a:t>
            </a:r>
            <a:r>
              <a:rPr dirty="0" sz="2400">
                <a:latin typeface="Calibri"/>
                <a:cs typeface="Calibri"/>
              </a:rPr>
              <a:t>mari </a:t>
            </a:r>
            <a:r>
              <a:rPr dirty="0" sz="2400" spc="-5">
                <a:latin typeface="Calibri"/>
                <a:cs typeface="Calibri"/>
              </a:rPr>
              <a:t>se </a:t>
            </a:r>
            <a:r>
              <a:rPr dirty="0" sz="2400">
                <a:latin typeface="Calibri"/>
                <a:cs typeface="Calibri"/>
              </a:rPr>
              <a:t>ia în </a:t>
            </a:r>
            <a:r>
              <a:rPr dirty="0" sz="2400" spc="-15">
                <a:latin typeface="Calibri"/>
                <a:cs typeface="Calibri"/>
              </a:rPr>
              <a:t>considerare </a:t>
            </a:r>
            <a:r>
              <a:rPr dirty="0" sz="2400" spc="-10">
                <a:latin typeface="Calibri"/>
                <a:cs typeface="Calibri"/>
              </a:rPr>
              <a:t>curbura  Pamântului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57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1595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Planificarea </a:t>
            </a:r>
            <a:r>
              <a:rPr dirty="0"/>
              <a:t>unui</a:t>
            </a:r>
            <a:r>
              <a:rPr dirty="0" spc="-105"/>
              <a:t> </a:t>
            </a:r>
            <a:r>
              <a:rPr dirty="0"/>
              <a:t>WLAN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810258"/>
            <a:ext cx="252857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100" spc="-10">
                <a:latin typeface="Calibri"/>
                <a:cs typeface="Calibri"/>
              </a:rPr>
              <a:t>Aspecte </a:t>
            </a:r>
            <a:r>
              <a:rPr dirty="0" sz="2100" spc="-5">
                <a:latin typeface="Calibri"/>
                <a:cs typeface="Calibri"/>
              </a:rPr>
              <a:t>de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securitate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57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8194" y="851153"/>
            <a:ext cx="4248785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Mecanisme </a:t>
            </a:r>
            <a:r>
              <a:rPr dirty="0"/>
              <a:t>de</a:t>
            </a:r>
            <a:r>
              <a:rPr dirty="0" spc="-95"/>
              <a:t> </a:t>
            </a:r>
            <a:r>
              <a:rPr dirty="0" spc="-15"/>
              <a:t>securitate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2994" y="1674608"/>
            <a:ext cx="4705350" cy="45497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4785" marR="1530350" indent="-172720">
              <a:lnSpc>
                <a:spcPct val="117000"/>
              </a:lnSpc>
              <a:spcBef>
                <a:spcPts val="10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800" spc="-5">
                <a:latin typeface="Calibri"/>
                <a:cs typeface="Calibri"/>
              </a:rPr>
              <a:t>Manipularea semnalului  </a:t>
            </a:r>
            <a:r>
              <a:rPr dirty="0" sz="1800" spc="-10">
                <a:latin typeface="Calibri"/>
                <a:cs typeface="Calibri"/>
              </a:rPr>
              <a:t>Diminuarea puterii </a:t>
            </a:r>
            <a:r>
              <a:rPr dirty="0" sz="1800" spc="-5">
                <a:latin typeface="Calibri"/>
                <a:cs typeface="Calibri"/>
              </a:rPr>
              <a:t>de emisie  </a:t>
            </a:r>
            <a:r>
              <a:rPr dirty="0" sz="1800" spc="-10">
                <a:latin typeface="Calibri"/>
                <a:cs typeface="Calibri"/>
              </a:rPr>
              <a:t>Folosirea </a:t>
            </a:r>
            <a:r>
              <a:rPr dirty="0" sz="1800" spc="-5">
                <a:latin typeface="Calibri"/>
                <a:cs typeface="Calibri"/>
              </a:rPr>
              <a:t>de </a:t>
            </a:r>
            <a:r>
              <a:rPr dirty="0" sz="1800" spc="-10">
                <a:latin typeface="Calibri"/>
                <a:cs typeface="Calibri"/>
              </a:rPr>
              <a:t>antene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direcţionale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800" spc="-10">
                <a:latin typeface="Calibri"/>
                <a:cs typeface="Calibri"/>
              </a:rPr>
              <a:t>Eliminare </a:t>
            </a:r>
            <a:r>
              <a:rPr dirty="0" sz="1800" spc="-5">
                <a:latin typeface="Calibri"/>
                <a:cs typeface="Calibri"/>
              </a:rPr>
              <a:t>SSID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broadcast</a:t>
            </a:r>
            <a:endParaRPr sz="18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800" spc="-5">
                <a:latin typeface="Calibri"/>
                <a:cs typeface="Calibri"/>
              </a:rPr>
              <a:t>MAC</a:t>
            </a:r>
            <a:r>
              <a:rPr dirty="0" sz="1800" spc="-10">
                <a:latin typeface="Calibri"/>
                <a:cs typeface="Calibri"/>
              </a:rPr>
              <a:t> Filtering</a:t>
            </a:r>
            <a:endParaRPr sz="18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800" spc="-5">
                <a:latin typeface="Calibri"/>
                <a:cs typeface="Calibri"/>
              </a:rPr>
              <a:t>WEP </a:t>
            </a:r>
            <a:r>
              <a:rPr dirty="0" sz="1800" spc="-10">
                <a:latin typeface="Calibri"/>
                <a:cs typeface="Calibri"/>
              </a:rPr>
              <a:t>(Wired Equivalent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Privacy)</a:t>
            </a:r>
            <a:endParaRPr sz="1800">
              <a:latin typeface="Calibri"/>
              <a:cs typeface="Calibri"/>
            </a:endParaRPr>
          </a:p>
          <a:p>
            <a:pPr marL="184785">
              <a:lnSpc>
                <a:spcPct val="100000"/>
              </a:lnSpc>
              <a:spcBef>
                <a:spcPts val="375"/>
              </a:spcBef>
            </a:pPr>
            <a:r>
              <a:rPr dirty="0" sz="1800" spc="-10">
                <a:latin typeface="Calibri"/>
                <a:cs typeface="Calibri"/>
              </a:rPr>
              <a:t>Autentificareşi </a:t>
            </a:r>
            <a:r>
              <a:rPr dirty="0" sz="1800" spc="-15">
                <a:latin typeface="Calibri"/>
                <a:cs typeface="Calibri"/>
              </a:rPr>
              <a:t>Criptare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RC4</a:t>
            </a:r>
            <a:endParaRPr sz="1800">
              <a:latin typeface="Calibri"/>
              <a:cs typeface="Calibri"/>
            </a:endParaRPr>
          </a:p>
          <a:p>
            <a:pPr marL="184785">
              <a:lnSpc>
                <a:spcPct val="100000"/>
              </a:lnSpc>
              <a:spcBef>
                <a:spcPts val="359"/>
              </a:spcBef>
            </a:pPr>
            <a:r>
              <a:rPr dirty="0" sz="1800" spc="-10">
                <a:latin typeface="Arial"/>
                <a:cs typeface="Arial"/>
              </a:rPr>
              <a:t>Cheia </a:t>
            </a:r>
            <a:r>
              <a:rPr dirty="0" sz="1800" spc="-5">
                <a:latin typeface="Arial"/>
                <a:cs typeface="Arial"/>
              </a:rPr>
              <a:t>de criptare statică(spart</a:t>
            </a:r>
            <a:r>
              <a:rPr dirty="0" sz="1800" spc="3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!!)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800" spc="-50">
                <a:latin typeface="Calibri"/>
                <a:cs typeface="Calibri"/>
              </a:rPr>
              <a:t>WPA </a:t>
            </a:r>
            <a:r>
              <a:rPr dirty="0" sz="1800" spc="-5">
                <a:latin typeface="Calibri"/>
                <a:cs typeface="Calibri"/>
              </a:rPr>
              <a:t>(Wi-Fi </a:t>
            </a:r>
            <a:r>
              <a:rPr dirty="0" sz="1800" spc="-15">
                <a:latin typeface="Calibri"/>
                <a:cs typeface="Calibri"/>
              </a:rPr>
              <a:t>Protected</a:t>
            </a:r>
            <a:r>
              <a:rPr dirty="0" sz="1800" spc="9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Access)</a:t>
            </a:r>
            <a:endParaRPr sz="1800">
              <a:latin typeface="Calibri"/>
              <a:cs typeface="Calibri"/>
            </a:endParaRPr>
          </a:p>
          <a:p>
            <a:pPr marL="184785">
              <a:lnSpc>
                <a:spcPct val="100000"/>
              </a:lnSpc>
              <a:spcBef>
                <a:spcPts val="365"/>
              </a:spcBef>
            </a:pPr>
            <a:r>
              <a:rPr dirty="0" sz="1800" spc="-5">
                <a:latin typeface="Calibri"/>
                <a:cs typeface="Calibri"/>
              </a:rPr>
              <a:t>TKIP </a:t>
            </a:r>
            <a:r>
              <a:rPr dirty="0" sz="1800" spc="-20">
                <a:latin typeface="Calibri"/>
                <a:cs typeface="Calibri"/>
              </a:rPr>
              <a:t>(Temporary Key </a:t>
            </a:r>
            <a:r>
              <a:rPr dirty="0" sz="1800" spc="-10">
                <a:latin typeface="Calibri"/>
                <a:cs typeface="Calibri"/>
              </a:rPr>
              <a:t>Integrity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Protocol)</a:t>
            </a:r>
            <a:endParaRPr sz="1800">
              <a:latin typeface="Calibri"/>
              <a:cs typeface="Calibri"/>
            </a:endParaRPr>
          </a:p>
          <a:p>
            <a:pPr marL="184785">
              <a:lnSpc>
                <a:spcPct val="100000"/>
              </a:lnSpc>
              <a:spcBef>
                <a:spcPts val="370"/>
              </a:spcBef>
            </a:pPr>
            <a:r>
              <a:rPr dirty="0" sz="1800" spc="-50">
                <a:latin typeface="Calibri"/>
                <a:cs typeface="Calibri"/>
              </a:rPr>
              <a:t>WPA </a:t>
            </a:r>
            <a:r>
              <a:rPr dirty="0" sz="1800" spc="-10">
                <a:latin typeface="Calibri"/>
                <a:cs typeface="Calibri"/>
              </a:rPr>
              <a:t>personal </a:t>
            </a:r>
            <a:r>
              <a:rPr dirty="0" sz="1800" spc="-5">
                <a:latin typeface="Calibri"/>
                <a:cs typeface="Calibri"/>
              </a:rPr>
              <a:t>şi </a:t>
            </a:r>
            <a:r>
              <a:rPr dirty="0" sz="1800" spc="-50">
                <a:latin typeface="Calibri"/>
                <a:cs typeface="Calibri"/>
              </a:rPr>
              <a:t>WPA </a:t>
            </a:r>
            <a:r>
              <a:rPr dirty="0" sz="1800" spc="-5">
                <a:latin typeface="Calibri"/>
                <a:cs typeface="Calibri"/>
              </a:rPr>
              <a:t>enterprise (server</a:t>
            </a:r>
            <a:r>
              <a:rPr dirty="0" sz="1800" spc="1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RADIUS)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800" spc="-10">
                <a:latin typeface="Calibri"/>
                <a:cs typeface="Calibri"/>
              </a:rPr>
              <a:t>Utilizarea </a:t>
            </a:r>
            <a:r>
              <a:rPr dirty="0" sz="1800" spc="-40">
                <a:latin typeface="Calibri"/>
                <a:cs typeface="Calibri"/>
              </a:rPr>
              <a:t>WPA2 </a:t>
            </a:r>
            <a:r>
              <a:rPr dirty="0" sz="1800">
                <a:latin typeface="Calibri"/>
                <a:cs typeface="Calibri"/>
              </a:rPr>
              <a:t>–802.11i </a:t>
            </a:r>
            <a:r>
              <a:rPr dirty="0" sz="1800" spc="-10">
                <a:latin typeface="Calibri"/>
                <a:cs typeface="Calibri"/>
              </a:rPr>
              <a:t>bazat </a:t>
            </a:r>
            <a:r>
              <a:rPr dirty="0" sz="1800" spc="-5">
                <a:latin typeface="Calibri"/>
                <a:cs typeface="Calibri"/>
              </a:rPr>
              <a:t>AES sau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CCMP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622553"/>
            <a:ext cx="3375025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VLAN-uri </a:t>
            </a:r>
            <a:r>
              <a:rPr dirty="0"/>
              <a:t>în</a:t>
            </a:r>
            <a:r>
              <a:rPr dirty="0" spc="-70"/>
              <a:t> </a:t>
            </a:r>
            <a:r>
              <a:rPr dirty="0" spc="-10"/>
              <a:t>wireless</a:t>
            </a:r>
          </a:p>
        </p:txBody>
      </p:sp>
      <p:sp>
        <p:nvSpPr>
          <p:cNvPr id="3" name="object 3"/>
          <p:cNvSpPr/>
          <p:nvPr/>
        </p:nvSpPr>
        <p:spPr>
          <a:xfrm>
            <a:off x="1060482" y="1932283"/>
            <a:ext cx="7463474" cy="4392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57</a:t>
            </a:fld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8775" y="579246"/>
            <a:ext cx="216852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0"/>
              <a:t>Securitatea(1)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1828800" y="1490725"/>
            <a:ext cx="7110476" cy="44975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57</a:t>
            </a:fld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1149"/>
            <a:ext cx="2378710" cy="5289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Securitatea(2)</a:t>
            </a:r>
          </a:p>
        </p:txBody>
      </p:sp>
      <p:sp>
        <p:nvSpPr>
          <p:cNvPr id="3" name="object 3"/>
          <p:cNvSpPr/>
          <p:nvPr/>
        </p:nvSpPr>
        <p:spPr>
          <a:xfrm>
            <a:off x="2771775" y="1628711"/>
            <a:ext cx="5843724" cy="43683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57</a:t>
            </a:fld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267665"/>
            <a:ext cx="154051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/>
              <a:t>WEP(3)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07542" y="1058925"/>
            <a:ext cx="6318885" cy="80264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100" spc="-5">
                <a:latin typeface="Calibri"/>
                <a:cs typeface="Calibri"/>
              </a:rPr>
              <a:t>IV-Initialization </a:t>
            </a:r>
            <a:r>
              <a:rPr dirty="0" sz="2100" spc="-25">
                <a:latin typeface="Calibri"/>
                <a:cs typeface="Calibri"/>
              </a:rPr>
              <a:t>Vector </a:t>
            </a:r>
            <a:r>
              <a:rPr dirty="0" sz="2100">
                <a:latin typeface="Calibri"/>
                <a:cs typeface="Calibri"/>
              </a:rPr>
              <a:t>( </a:t>
            </a:r>
            <a:r>
              <a:rPr dirty="0" sz="2100" spc="-10">
                <a:latin typeface="Calibri"/>
                <a:cs typeface="Calibri"/>
              </a:rPr>
              <a:t>vector </a:t>
            </a:r>
            <a:r>
              <a:rPr dirty="0" sz="2100" spc="-5">
                <a:latin typeface="Calibri"/>
                <a:cs typeface="Calibri"/>
              </a:rPr>
              <a:t>de</a:t>
            </a:r>
            <a:r>
              <a:rPr dirty="0" sz="2100" spc="30">
                <a:latin typeface="Calibri"/>
                <a:cs typeface="Calibri"/>
              </a:rPr>
              <a:t> </a:t>
            </a:r>
            <a:r>
              <a:rPr dirty="0" sz="2100" spc="-5">
                <a:latin typeface="Calibri"/>
                <a:cs typeface="Calibri"/>
              </a:rPr>
              <a:t>initializare)</a:t>
            </a:r>
            <a:endParaRPr sz="21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100" spc="-5">
                <a:latin typeface="Calibri"/>
                <a:cs typeface="Calibri"/>
              </a:rPr>
              <a:t>ICV-Integrity Check </a:t>
            </a:r>
            <a:r>
              <a:rPr dirty="0" sz="2100" spc="-30">
                <a:latin typeface="Calibri"/>
                <a:cs typeface="Calibri"/>
              </a:rPr>
              <a:t>Value </a:t>
            </a:r>
            <a:r>
              <a:rPr dirty="0" sz="2100">
                <a:latin typeface="Calibri"/>
                <a:cs typeface="Calibri"/>
              </a:rPr>
              <a:t>( </a:t>
            </a:r>
            <a:r>
              <a:rPr dirty="0" sz="2100" spc="-5">
                <a:latin typeface="Calibri"/>
                <a:cs typeface="Calibri"/>
              </a:rPr>
              <a:t>suma de </a:t>
            </a:r>
            <a:r>
              <a:rPr dirty="0" sz="2100" spc="-15">
                <a:latin typeface="Calibri"/>
                <a:cs typeface="Calibri"/>
              </a:rPr>
              <a:t>control </a:t>
            </a:r>
            <a:r>
              <a:rPr dirty="0" sz="2100">
                <a:latin typeface="Calibri"/>
                <a:cs typeface="Calibri"/>
              </a:rPr>
              <a:t>a</a:t>
            </a:r>
            <a:r>
              <a:rPr dirty="0" sz="2100" spc="1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integritatii)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4862" y="2015678"/>
            <a:ext cx="7486650" cy="4473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Tomai</dc:creator>
  <dc:title>The Pocket Guide to  TCP/IP Sockets: C Version</dc:title>
  <dcterms:created xsi:type="dcterms:W3CDTF">2019-10-16T13:12:25Z</dcterms:created>
  <dcterms:modified xsi:type="dcterms:W3CDTF">2019-10-16T13:12:25Z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2018-05-11T00:00:00Z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2019-10-16T00:00:00Z</vt:filetime>
  </property>
</Properties>
</file>