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70" r:id="rId11"/>
    <p:sldId id="269" r:id="rId12"/>
    <p:sldId id="271" r:id="rId13"/>
    <p:sldId id="281" r:id="rId14"/>
    <p:sldId id="272" r:id="rId15"/>
    <p:sldId id="273" r:id="rId16"/>
    <p:sldId id="274" r:id="rId17"/>
    <p:sldId id="264" r:id="rId18"/>
    <p:sldId id="266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8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45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9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2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7E833E-1B6D-415F-AD29-75AE8C43BD0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8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52596F-08A7-4B70-989A-F2B1CF31E66B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7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7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atmap.bitdefende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12A-5307-41AA-B116-98C41CF9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69" y="678147"/>
            <a:ext cx="8825660" cy="1822514"/>
          </a:xfrm>
        </p:spPr>
        <p:txBody>
          <a:bodyPr/>
          <a:lstStyle/>
          <a:p>
            <a:r>
              <a:rPr lang="en-US" b="1" i="1" dirty="0" err="1"/>
              <a:t>Retele</a:t>
            </a:r>
            <a:r>
              <a:rPr lang="en-US" b="1" i="1" dirty="0"/>
              <a:t> de </a:t>
            </a:r>
            <a:r>
              <a:rPr lang="en-US" b="1" i="1" dirty="0" err="1"/>
              <a:t>Calculatoare</a:t>
            </a:r>
            <a:r>
              <a:rPr lang="en-US" b="1" i="1" dirty="0"/>
              <a:t> </a:t>
            </a:r>
            <a:r>
              <a:rPr lang="en-US" b="1" i="1" dirty="0" err="1"/>
              <a:t>si</a:t>
            </a:r>
            <a:r>
              <a:rPr lang="en-US" b="1" i="1" dirty="0"/>
              <a:t> Securitate </a:t>
            </a:r>
            <a:r>
              <a:rPr lang="en-US" b="1" i="1" dirty="0" err="1"/>
              <a:t>Cibernetica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B92F-014A-42E4-87C7-003F54C4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162" y="3143413"/>
            <a:ext cx="8825659" cy="86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“The quieter you become , the more you are able to hear”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Rumi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B1F66-0C30-44D9-8458-EA12B0A1B025}"/>
              </a:ext>
            </a:extLst>
          </p:cNvPr>
          <p:cNvSpPr txBox="1">
            <a:spLocks/>
          </p:cNvSpPr>
          <p:nvPr/>
        </p:nvSpPr>
        <p:spPr>
          <a:xfrm>
            <a:off x="696290" y="5366402"/>
            <a:ext cx="5458326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Pasca Doru</a:t>
            </a:r>
          </a:p>
          <a:p>
            <a:r>
              <a:rPr lang="en-US" sz="2400" b="1" dirty="0">
                <a:latin typeface="Bahnschrift Light" panose="020B0502040204020203" pitchFamily="34" charset="0"/>
              </a:rPr>
              <a:t>Sys Admin / </a:t>
            </a:r>
            <a:r>
              <a:rPr lang="en-US" sz="2400" b="1" dirty="0" err="1">
                <a:latin typeface="Bahnschrift Light" panose="020B0502040204020203" pitchFamily="34" charset="0"/>
              </a:rPr>
              <a:t>Ofiter</a:t>
            </a:r>
            <a:r>
              <a:rPr lang="en-US" sz="2400" b="1" dirty="0">
                <a:latin typeface="Bahnschrift Light" panose="020B0502040204020203" pitchFamily="34" charset="0"/>
              </a:rPr>
              <a:t> in Securitate </a:t>
            </a:r>
            <a:r>
              <a:rPr lang="en-US" sz="2400" b="1" dirty="0" err="1">
                <a:latin typeface="Bahnschrift Light" panose="020B0502040204020203" pitchFamily="34" charset="0"/>
              </a:rPr>
              <a:t>Cibernetica</a:t>
            </a:r>
            <a:endParaRPr lang="en-US" sz="2400" b="1" dirty="0">
              <a:latin typeface="Bahnschrift Ligh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C2AAB0-C42C-41B5-9418-3200AA0AC62C}"/>
              </a:ext>
            </a:extLst>
          </p:cNvPr>
          <p:cNvSpPr txBox="1">
            <a:spLocks/>
          </p:cNvSpPr>
          <p:nvPr/>
        </p:nvSpPr>
        <p:spPr>
          <a:xfrm>
            <a:off x="6401033" y="5366402"/>
            <a:ext cx="5458326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8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3C60-AEDD-4095-A2A1-FBC4CEA8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Exemplu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F3504-78F9-413B-A6F1-48935D7F0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149438"/>
            <a:ext cx="6470907" cy="25560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9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45EE-CD75-4352-820A-4956D6C3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Subnetarea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2300-13B8-405B-A66F-EE646342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119" y="3500314"/>
            <a:ext cx="8825659" cy="27158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– (Network ID )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/24,/25/,/26 .</a:t>
            </a:r>
            <a:r>
              <a:rPr lang="en-US" dirty="0" err="1"/>
              <a:t>etc</a:t>
            </a:r>
            <a:r>
              <a:rPr lang="en-US" dirty="0"/>
              <a:t> – </a:t>
            </a:r>
            <a:r>
              <a:rPr lang="en-US" dirty="0" err="1"/>
              <a:t>Masti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maxim de IP-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retea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Masca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–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retele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vorbim</a:t>
            </a:r>
            <a:r>
              <a:rPr lang="en-US" dirty="0"/>
              <a:t> de </a:t>
            </a:r>
            <a:r>
              <a:rPr lang="en-US" dirty="0" err="1"/>
              <a:t>subnetare</a:t>
            </a:r>
            <a:r>
              <a:rPr lang="en-US" dirty="0"/>
              <a:t>/</a:t>
            </a:r>
            <a:r>
              <a:rPr lang="en-US" dirty="0" err="1"/>
              <a:t>adresare</a:t>
            </a:r>
            <a:r>
              <a:rPr lang="en-US" dirty="0"/>
              <a:t> IP o </a:t>
            </a:r>
            <a:r>
              <a:rPr lang="en-US" dirty="0" err="1"/>
              <a:t>adresa</a:t>
            </a:r>
            <a:r>
              <a:rPr lang="en-US" dirty="0"/>
              <a:t> IP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1. </a:t>
            </a:r>
            <a:r>
              <a:rPr lang="en-US" dirty="0" err="1"/>
              <a:t>Portiunea</a:t>
            </a:r>
            <a:r>
              <a:rPr lang="en-US" dirty="0"/>
              <a:t> de Network (</a:t>
            </a:r>
            <a:r>
              <a:rPr lang="en-US" dirty="0" err="1"/>
              <a:t>Retea</a:t>
            </a:r>
            <a:r>
              <a:rPr lang="en-US" dirty="0"/>
              <a:t>) - aka. </a:t>
            </a:r>
            <a:r>
              <a:rPr lang="en-US" dirty="0" err="1"/>
              <a:t>Masca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2. </a:t>
            </a:r>
            <a:r>
              <a:rPr lang="en-US" dirty="0" err="1"/>
              <a:t>Portiunea</a:t>
            </a:r>
            <a:r>
              <a:rPr lang="en-US" dirty="0"/>
              <a:t> de Host - aka. </a:t>
            </a:r>
            <a:r>
              <a:rPr lang="en-US" dirty="0" err="1"/>
              <a:t>diferenta</a:t>
            </a:r>
            <a:r>
              <a:rPr lang="en-US" dirty="0"/>
              <a:t>: 32 - </a:t>
            </a:r>
            <a:r>
              <a:rPr lang="en-US" dirty="0" err="1"/>
              <a:t>Masca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94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2AA9-311D-4B39-B383-03914F2D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Subnetare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02A0FC-F8E7-41D7-82AF-3BB80E033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80173"/>
              </p:ext>
            </p:extLst>
          </p:nvPr>
        </p:nvGraphicFramePr>
        <p:xfrm>
          <a:off x="1211349" y="2663073"/>
          <a:ext cx="9294826" cy="3480497"/>
        </p:xfrm>
        <a:graphic>
          <a:graphicData uri="http://schemas.openxmlformats.org/drawingml/2006/table">
            <a:tbl>
              <a:tblPr/>
              <a:tblGrid>
                <a:gridCol w="1757371">
                  <a:extLst>
                    <a:ext uri="{9D8B030D-6E8A-4147-A177-3AD203B41FA5}">
                      <a16:colId xmlns:a16="http://schemas.microsoft.com/office/drawing/2014/main" val="2092985063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1853619799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2684708037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3806133064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613541026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3891591623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586575296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3116185062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1175795802"/>
                    </a:ext>
                  </a:extLst>
                </a:gridCol>
                <a:gridCol w="837495">
                  <a:extLst>
                    <a:ext uri="{9D8B030D-6E8A-4147-A177-3AD203B41FA5}">
                      <a16:colId xmlns:a16="http://schemas.microsoft.com/office/drawing/2014/main" val="3282365310"/>
                    </a:ext>
                  </a:extLst>
                </a:gridCol>
              </a:tblGrid>
              <a:tr h="497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2^7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2^5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2^3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2^0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35578"/>
                  </a:ext>
                </a:extLst>
              </a:tr>
              <a:tr h="497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636723"/>
                  </a:ext>
                </a:extLst>
              </a:tr>
              <a:tr h="629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SUBNET MASK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5928"/>
                  </a:ext>
                </a:extLst>
              </a:tr>
              <a:tr h="497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C.I.D.R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25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27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29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30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31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32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40219"/>
                  </a:ext>
                </a:extLst>
              </a:tr>
              <a:tr h="497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3rd Octet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17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19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23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17819"/>
                  </a:ext>
                </a:extLst>
              </a:tr>
              <a:tr h="497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2nd Octet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8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9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13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15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65643"/>
                  </a:ext>
                </a:extLst>
              </a:tr>
              <a:tr h="3648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1st Octet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0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1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2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3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4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5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6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7</a:t>
                      </a:r>
                      <a:endParaRPr lang="en-US" sz="140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8</a:t>
                      </a:r>
                      <a:endParaRPr lang="en-US" sz="1400" dirty="0">
                        <a:effectLst/>
                      </a:endParaRPr>
                    </a:p>
                  </a:txBody>
                  <a:tcPr marL="49198" marR="49198" marT="49198" marB="49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240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09363A-34F8-4CEA-9B70-AE9A31B5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618652" y="35701"/>
            <a:ext cx="567062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4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2AA9-311D-4B39-B383-03914F2D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Impartire</a:t>
            </a:r>
            <a:r>
              <a:rPr lang="en-US" dirty="0"/>
              <a:t> Subnet-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09363A-34F8-4CEA-9B70-AE9A31B5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618652" y="35701"/>
            <a:ext cx="567062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E3B832-583A-48EE-AD97-9DD883EF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879"/>
            <a:ext cx="11201136" cy="28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061-F22E-45A5-8F43-2DC21662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Cele</a:t>
            </a:r>
            <a:r>
              <a:rPr lang="en-US" dirty="0"/>
              <a:t> 7 </a:t>
            </a:r>
            <a:r>
              <a:rPr lang="en-US" dirty="0" err="1"/>
              <a:t>atribute</a:t>
            </a:r>
            <a:r>
              <a:rPr lang="en-US" dirty="0"/>
              <a:t> ale </a:t>
            </a:r>
            <a:r>
              <a:rPr lang="en-US" dirty="0" err="1"/>
              <a:t>subnetarii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F479-1353-49FF-B6EC-4234EC6D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br>
              <a:rPr lang="en-US" dirty="0"/>
            </a:br>
            <a:r>
              <a:rPr lang="en-US" b="1" u="sng" dirty="0"/>
              <a:t>Network ID :</a:t>
            </a:r>
            <a:endParaRPr lang="en-US" b="1" dirty="0"/>
          </a:p>
          <a:p>
            <a:pPr fontAlgn="base"/>
            <a:r>
              <a:rPr lang="en-US" b="1" u="sng" dirty="0" err="1"/>
              <a:t>BroadCast</a:t>
            </a:r>
            <a:r>
              <a:rPr lang="en-US" b="1" u="sng" dirty="0"/>
              <a:t> IP :</a:t>
            </a:r>
            <a:endParaRPr lang="en-US" b="1" dirty="0"/>
          </a:p>
          <a:p>
            <a:pPr fontAlgn="base"/>
            <a:r>
              <a:rPr lang="en-US" b="1" u="sng" dirty="0" err="1"/>
              <a:t>Primul</a:t>
            </a:r>
            <a:r>
              <a:rPr lang="en-US" b="1" u="sng" dirty="0"/>
              <a:t> IP </a:t>
            </a:r>
            <a:r>
              <a:rPr lang="en-US" b="1" u="sng" dirty="0" err="1"/>
              <a:t>Folosibil</a:t>
            </a:r>
            <a:r>
              <a:rPr lang="en-US" b="1" u="sng" dirty="0"/>
              <a:t> :</a:t>
            </a:r>
            <a:endParaRPr lang="en-US" b="1" dirty="0"/>
          </a:p>
          <a:p>
            <a:pPr fontAlgn="base"/>
            <a:r>
              <a:rPr lang="en-US" b="1" u="sng" dirty="0" err="1"/>
              <a:t>Ultimul</a:t>
            </a:r>
            <a:r>
              <a:rPr lang="en-US" b="1" u="sng" dirty="0"/>
              <a:t> IP </a:t>
            </a:r>
            <a:r>
              <a:rPr lang="en-US" b="1" u="sng" dirty="0" err="1"/>
              <a:t>Folosibil</a:t>
            </a:r>
            <a:r>
              <a:rPr lang="en-US" b="1" u="sng" dirty="0"/>
              <a:t> :</a:t>
            </a:r>
            <a:endParaRPr lang="en-US" b="1" dirty="0"/>
          </a:p>
          <a:p>
            <a:pPr fontAlgn="base"/>
            <a:r>
              <a:rPr lang="en-US" b="1" u="sng" dirty="0" err="1"/>
              <a:t>Urmatoarea</a:t>
            </a:r>
            <a:r>
              <a:rPr lang="en-US" b="1" u="sng" dirty="0"/>
              <a:t> </a:t>
            </a:r>
            <a:r>
              <a:rPr lang="en-US" b="1" u="sng" dirty="0" err="1"/>
              <a:t>Retea</a:t>
            </a:r>
            <a:r>
              <a:rPr lang="en-US" b="1" u="sng" dirty="0"/>
              <a:t> :</a:t>
            </a:r>
            <a:endParaRPr lang="en-US" b="1" dirty="0"/>
          </a:p>
          <a:p>
            <a:pPr fontAlgn="base"/>
            <a:r>
              <a:rPr lang="en-US" b="1" u="sng" dirty="0" err="1"/>
              <a:t>Adrese</a:t>
            </a:r>
            <a:r>
              <a:rPr lang="en-US" b="1" u="sng" dirty="0"/>
              <a:t> IP :</a:t>
            </a:r>
            <a:endParaRPr lang="en-US" b="1" dirty="0"/>
          </a:p>
          <a:p>
            <a:pPr fontAlgn="base"/>
            <a:r>
              <a:rPr lang="en-US" b="1" u="sng" dirty="0"/>
              <a:t>CIDR / Subnet 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2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F1CB-D642-42C2-8CE3-DEB1FEF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B189-DC35-4BBC-BE76-D69B974B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 10.1.1.37 / 29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NET ID : </a:t>
            </a:r>
          </a:p>
          <a:p>
            <a:pPr marL="0" indent="0">
              <a:buNone/>
            </a:pPr>
            <a:r>
              <a:rPr lang="en-US" b="1" dirty="0" err="1"/>
              <a:t>Bcast</a:t>
            </a:r>
            <a:r>
              <a:rPr lang="en-US" b="1" dirty="0"/>
              <a:t> IP:</a:t>
            </a:r>
          </a:p>
          <a:p>
            <a:pPr marL="0" indent="0">
              <a:buNone/>
            </a:pPr>
            <a:r>
              <a:rPr lang="en-US" b="1" dirty="0"/>
              <a:t>First IP:</a:t>
            </a:r>
          </a:p>
          <a:p>
            <a:pPr marL="0" indent="0">
              <a:buNone/>
            </a:pPr>
            <a:r>
              <a:rPr lang="en-US" b="1" dirty="0"/>
              <a:t>Last IP:</a:t>
            </a:r>
          </a:p>
          <a:p>
            <a:pPr marL="0" indent="0">
              <a:buNone/>
            </a:pPr>
            <a:r>
              <a:rPr lang="en-US" b="1" dirty="0"/>
              <a:t>Next Net:</a:t>
            </a:r>
          </a:p>
          <a:p>
            <a:pPr marL="0" indent="0">
              <a:buNone/>
            </a:pPr>
            <a:r>
              <a:rPr lang="en-US" b="1" dirty="0"/>
              <a:t>IP </a:t>
            </a:r>
            <a:r>
              <a:rPr lang="en-US" b="1" dirty="0" err="1"/>
              <a:t>Addr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err="1"/>
              <a:t>Cidr</a:t>
            </a:r>
            <a:r>
              <a:rPr lang="en-US" b="1" dirty="0"/>
              <a:t>/Subnet</a:t>
            </a:r>
          </a:p>
        </p:txBody>
      </p:sp>
    </p:spTree>
    <p:extLst>
      <p:ext uri="{BB962C8B-B14F-4D97-AF65-F5344CB8AC3E}">
        <p14:creationId xmlns:p14="http://schemas.microsoft.com/office/powerpoint/2010/main" val="78748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B88C-AFBF-46F9-B5C3-621E210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496-CB3E-4B6E-91FA-1DA9C7F3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10.2.2.88 / 27</a:t>
            </a:r>
          </a:p>
          <a:p>
            <a:pPr marL="0" indent="0">
              <a:buNone/>
            </a:pPr>
            <a:r>
              <a:rPr lang="en-US" b="1" dirty="0"/>
              <a:t>NET ID:</a:t>
            </a:r>
          </a:p>
          <a:p>
            <a:pPr marL="0" indent="0">
              <a:buNone/>
            </a:pPr>
            <a:r>
              <a:rPr lang="en-US" b="1" dirty="0" err="1"/>
              <a:t>Bcast</a:t>
            </a:r>
            <a:r>
              <a:rPr lang="en-US" b="1" dirty="0"/>
              <a:t> IP:</a:t>
            </a:r>
          </a:p>
          <a:p>
            <a:pPr marL="0" indent="0">
              <a:buNone/>
            </a:pPr>
            <a:r>
              <a:rPr lang="en-US" b="1" dirty="0"/>
              <a:t>First IP:</a:t>
            </a:r>
          </a:p>
          <a:p>
            <a:pPr marL="0" indent="0">
              <a:buNone/>
            </a:pPr>
            <a:r>
              <a:rPr lang="en-US" b="1" dirty="0"/>
              <a:t>Last IP:</a:t>
            </a:r>
          </a:p>
          <a:p>
            <a:pPr marL="0" indent="0">
              <a:buNone/>
            </a:pPr>
            <a:r>
              <a:rPr lang="en-US" b="1" dirty="0"/>
              <a:t>Next Network:</a:t>
            </a:r>
          </a:p>
          <a:p>
            <a:pPr marL="0" indent="0">
              <a:buNone/>
            </a:pPr>
            <a:r>
              <a:rPr lang="en-US" b="1" dirty="0"/>
              <a:t>IP </a:t>
            </a:r>
            <a:r>
              <a:rPr lang="en-US" b="1" dirty="0" err="1"/>
              <a:t>Addr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CIDR/Subnet: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88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0AAB-310C-4321-A897-F7EE983C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b="1" i="1" dirty="0"/>
              <a:t>Securitate </a:t>
            </a:r>
            <a:r>
              <a:rPr lang="en-US" b="1" i="1" dirty="0" err="1"/>
              <a:t>Cibernetica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EE6A-F37C-4007-A402-F5E893A9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5849"/>
            <a:ext cx="8825659" cy="3613951"/>
          </a:xfrm>
        </p:spPr>
        <p:txBody>
          <a:bodyPr/>
          <a:lstStyle/>
          <a:p>
            <a:r>
              <a:rPr lang="en-US" sz="2400" u="sng" dirty="0"/>
              <a:t>Ce </a:t>
            </a:r>
            <a:r>
              <a:rPr lang="en-US" sz="2400" u="sng" dirty="0" err="1"/>
              <a:t>este</a:t>
            </a:r>
            <a:r>
              <a:rPr lang="en-US" sz="2400" u="sng" dirty="0"/>
              <a:t> hacking-ul??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care un </a:t>
            </a:r>
            <a:r>
              <a:rPr lang="en-US" sz="2000" dirty="0" err="1"/>
              <a:t>atacator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urmeaza</a:t>
            </a:r>
            <a:r>
              <a:rPr lang="en-US" sz="2000" dirty="0"/>
              <a:t> cu </a:t>
            </a:r>
            <a:r>
              <a:rPr lang="en-US" sz="2000" dirty="0" err="1"/>
              <a:t>scopul</a:t>
            </a:r>
            <a:r>
              <a:rPr lang="en-US" sz="2000" dirty="0"/>
              <a:t> de a </a:t>
            </a:r>
            <a:r>
              <a:rPr lang="en-US" sz="2000" dirty="0" err="1"/>
              <a:t>obtine</a:t>
            </a:r>
            <a:r>
              <a:rPr lang="en-US" sz="2000" dirty="0"/>
              <a:t> </a:t>
            </a:r>
            <a:r>
              <a:rPr lang="en-US" sz="2000" dirty="0" err="1"/>
              <a:t>acces</a:t>
            </a:r>
            <a:r>
              <a:rPr lang="en-US" sz="2000" dirty="0"/>
              <a:t> </a:t>
            </a:r>
            <a:r>
              <a:rPr lang="en-US" sz="2000" dirty="0" err="1"/>
              <a:t>neautorizat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system (</a:t>
            </a:r>
            <a:r>
              <a:rPr lang="en-US" sz="2000" dirty="0" err="1"/>
              <a:t>servere</a:t>
            </a:r>
            <a:r>
              <a:rPr lang="en-US" sz="2000" dirty="0"/>
              <a:t>, </a:t>
            </a:r>
            <a:r>
              <a:rPr lang="en-US" sz="2000" dirty="0" err="1"/>
              <a:t>retele</a:t>
            </a:r>
            <a:r>
              <a:rPr lang="en-US" sz="2000" dirty="0"/>
              <a:t>, laptop-</a:t>
            </a:r>
            <a:r>
              <a:rPr lang="en-US" sz="2000" dirty="0" err="1"/>
              <a:t>uri</a:t>
            </a:r>
            <a:r>
              <a:rPr lang="en-US" sz="2000" dirty="0"/>
              <a:t>, </a:t>
            </a:r>
            <a:r>
              <a:rPr lang="en-US" sz="2000" dirty="0" err="1"/>
              <a:t>telefoane</a:t>
            </a:r>
            <a:r>
              <a:rPr lang="en-US" sz="2000" dirty="0"/>
              <a:t> etc.)</a:t>
            </a:r>
          </a:p>
        </p:txBody>
      </p:sp>
    </p:spTree>
    <p:extLst>
      <p:ext uri="{BB962C8B-B14F-4D97-AF65-F5344CB8AC3E}">
        <p14:creationId xmlns:p14="http://schemas.microsoft.com/office/powerpoint/2010/main" val="181324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hackeri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I. Black hat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Hacker de tip “Black Hat”, </a:t>
            </a:r>
            <a:r>
              <a:rPr lang="en-US" dirty="0" err="1"/>
              <a:t>adica</a:t>
            </a:r>
            <a:r>
              <a:rPr lang="en-US" dirty="0"/>
              <a:t> un Hacker non-etic pus pe </a:t>
            </a:r>
            <a:r>
              <a:rPr lang="en-US" dirty="0" err="1"/>
              <a:t>fapte</a:t>
            </a:r>
            <a:r>
              <a:rPr lang="en-US" dirty="0"/>
              <a:t> (</a:t>
            </a:r>
            <a:r>
              <a:rPr lang="en-US" dirty="0" err="1"/>
              <a:t>rele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sunt la </a:t>
            </a:r>
            <a:r>
              <a:rPr lang="en-US" dirty="0" err="1"/>
              <a:t>inceput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CyberSecurity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PentTesting</a:t>
            </a:r>
            <a:r>
              <a:rPr lang="en-US" dirty="0"/>
              <a:t> se </a:t>
            </a:r>
            <a:r>
              <a:rPr lang="en-US" dirty="0" err="1"/>
              <a:t>incadreaza</a:t>
            </a:r>
            <a:r>
              <a:rPr lang="en-US" dirty="0"/>
              <a:t> 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invete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stiu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fac). </a:t>
            </a:r>
          </a:p>
          <a:p>
            <a:pPr marL="0" indent="0">
              <a:buNone/>
            </a:pPr>
            <a:r>
              <a:rPr lang="en-US" dirty="0"/>
              <a:t>Black Hat </a:t>
            </a:r>
            <a:r>
              <a:rPr lang="en-US" dirty="0" err="1"/>
              <a:t>Hackerii</a:t>
            </a:r>
            <a:r>
              <a:rPr lang="en-US" dirty="0"/>
              <a:t>, sunt </a:t>
            </a:r>
            <a:r>
              <a:rPr lang="en-US" dirty="0" err="1"/>
              <a:t>persoanele</a:t>
            </a:r>
            <a:r>
              <a:rPr lang="en-US" dirty="0"/>
              <a:t> care fac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total </a:t>
            </a:r>
            <a:r>
              <a:rPr lang="en-US" dirty="0" err="1"/>
              <a:t>lipsit</a:t>
            </a:r>
            <a:r>
              <a:rPr lang="en-US" dirty="0"/>
              <a:t> de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se </a:t>
            </a:r>
            <a:r>
              <a:rPr lang="en-US" dirty="0" err="1"/>
              <a:t>afirma</a:t>
            </a:r>
            <a:r>
              <a:rPr lang="en-US" dirty="0"/>
              <a:t>, de a-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ca pot,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bineinteles</a:t>
            </a:r>
            <a:r>
              <a:rPr lang="en-US" dirty="0"/>
              <a:t> (nu in </a:t>
            </a:r>
            <a:r>
              <a:rPr lang="en-US" dirty="0" err="1"/>
              <a:t>ultimul</a:t>
            </a:r>
            <a:r>
              <a:rPr lang="en-US" dirty="0"/>
              <a:t> rand), de 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date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valoroase</a:t>
            </a:r>
            <a:r>
              <a:rPr lang="en-US" dirty="0"/>
              <a:t> (ex: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,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bancare</a:t>
            </a:r>
            <a:r>
              <a:rPr lang="en-US" dirty="0"/>
              <a:t>, </a:t>
            </a:r>
            <a:r>
              <a:rPr lang="en-US" dirty="0" err="1"/>
              <a:t>datele</a:t>
            </a:r>
            <a:r>
              <a:rPr lang="en-US" dirty="0"/>
              <a:t> strict secrete ale </a:t>
            </a:r>
            <a:r>
              <a:rPr lang="en-US" dirty="0" err="1"/>
              <a:t>companiei</a:t>
            </a:r>
            <a:r>
              <a:rPr lang="en-US" dirty="0"/>
              <a:t>) de la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organizatii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435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hackeri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II. </a:t>
            </a:r>
            <a:r>
              <a:rPr lang="en-US" dirty="0"/>
              <a:t>Grey Hat Hacker </a:t>
            </a:r>
          </a:p>
          <a:p>
            <a:r>
              <a:rPr lang="en-US" dirty="0" err="1"/>
              <a:t>Hackerii</a:t>
            </a:r>
            <a:r>
              <a:rPr lang="en-US" dirty="0"/>
              <a:t> de tip “Grey Hat” sunt la </a:t>
            </a:r>
            <a:r>
              <a:rPr lang="en-US" dirty="0" err="1"/>
              <a:t>mijloc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rai. Ce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?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ei</a:t>
            </a:r>
            <a:r>
              <a:rPr lang="en-US" dirty="0"/>
              <a:t> nu sunt 100% </a:t>
            </a:r>
            <a:r>
              <a:rPr lang="en-US" dirty="0" err="1"/>
              <a:t>dedicati</a:t>
            </a:r>
            <a:r>
              <a:rPr lang="en-US" dirty="0"/>
              <a:t> in a face </a:t>
            </a:r>
            <a:r>
              <a:rPr lang="en-US" dirty="0" err="1"/>
              <a:t>fapte</a:t>
            </a:r>
            <a:r>
              <a:rPr lang="en-US" dirty="0"/>
              <a:t>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in a face hacking etic 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axate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invete</a:t>
            </a:r>
            <a:r>
              <a:rPr lang="en-US" dirty="0"/>
              <a:t>,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ne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gandindu</a:t>
            </a:r>
            <a:r>
              <a:rPr lang="en-US" dirty="0"/>
              <a:t>-se la </a:t>
            </a:r>
            <a:r>
              <a:rPr lang="en-US" dirty="0" err="1"/>
              <a:t>faptul</a:t>
            </a:r>
            <a:r>
              <a:rPr lang="en-US" dirty="0"/>
              <a:t> ca fac </a:t>
            </a:r>
            <a:r>
              <a:rPr lang="en-US" dirty="0" err="1"/>
              <a:t>lucrurile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ilegal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non-etic (pe </a:t>
            </a:r>
            <a:r>
              <a:rPr lang="en-US" dirty="0" err="1"/>
              <a:t>serverele</a:t>
            </a:r>
            <a:r>
              <a:rPr lang="en-US" dirty="0"/>
              <a:t>,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altcuiva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acordul</a:t>
            </a:r>
            <a:r>
              <a:rPr lang="en-US" dirty="0"/>
              <a:t> </a:t>
            </a:r>
            <a:r>
              <a:rPr lang="en-US" dirty="0" err="1"/>
              <a:t>acelei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/</a:t>
            </a:r>
            <a:r>
              <a:rPr lang="en-US" dirty="0" err="1"/>
              <a:t>organizatii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965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ACE-E352-4E75-929D-55EB8968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I. Ce </a:t>
            </a:r>
            <a:r>
              <a:rPr lang="en-US" b="1" i="1" dirty="0" err="1"/>
              <a:t>este</a:t>
            </a:r>
            <a:r>
              <a:rPr lang="en-US" b="1" i="1" dirty="0"/>
              <a:t> o </a:t>
            </a:r>
            <a:r>
              <a:rPr lang="en-US" b="1" i="1" dirty="0" err="1"/>
              <a:t>retea</a:t>
            </a:r>
            <a:r>
              <a:rPr lang="en-US" b="1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A91C-3141-4738-8B2B-0843B02C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2590800"/>
          </a:xfrm>
        </p:spPr>
        <p:txBody>
          <a:bodyPr>
            <a:normAutofit/>
          </a:bodyPr>
          <a:lstStyle/>
          <a:p>
            <a:r>
              <a:rPr lang="en-US" sz="2800" dirty="0"/>
              <a:t>Un </a:t>
            </a:r>
            <a:r>
              <a:rPr lang="en-US" sz="2800" dirty="0" err="1"/>
              <a:t>ansamblu</a:t>
            </a:r>
            <a:r>
              <a:rPr lang="en-US" sz="2800" dirty="0"/>
              <a:t> de dispositive (PC-</a:t>
            </a:r>
            <a:r>
              <a:rPr lang="en-US" sz="2800" dirty="0" err="1"/>
              <a:t>uri</a:t>
            </a:r>
            <a:r>
              <a:rPr lang="en-US" sz="2800" dirty="0"/>
              <a:t>, </a:t>
            </a:r>
            <a:r>
              <a:rPr lang="en-US" sz="2800" dirty="0" err="1"/>
              <a:t>routere</a:t>
            </a:r>
            <a:r>
              <a:rPr lang="en-US" sz="2800" dirty="0"/>
              <a:t> etc.) </a:t>
            </a:r>
            <a:r>
              <a:rPr lang="en-US" sz="2800" dirty="0" err="1"/>
              <a:t>interconectate</a:t>
            </a:r>
            <a:r>
              <a:rPr lang="en-US" sz="2800" dirty="0"/>
              <a:t>, care pot </a:t>
            </a:r>
            <a:r>
              <a:rPr lang="en-US" sz="2800" dirty="0" err="1"/>
              <a:t>comunica</a:t>
            </a:r>
            <a:r>
              <a:rPr lang="en-US" sz="2800" dirty="0"/>
              <a:t> (</a:t>
            </a:r>
            <a:r>
              <a:rPr lang="en-US" sz="2800" dirty="0" err="1"/>
              <a:t>schimba</a:t>
            </a:r>
            <a:r>
              <a:rPr lang="en-US" sz="2800" dirty="0"/>
              <a:t>) </a:t>
            </a:r>
            <a:r>
              <a:rPr lang="en-US" sz="2800" dirty="0" err="1"/>
              <a:t>informatii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</a:t>
            </a:r>
            <a:r>
              <a:rPr lang="en-US" sz="2800" dirty="0" err="1"/>
              <a:t>ele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5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hackeri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III. </a:t>
            </a:r>
            <a:r>
              <a:rPr lang="sv-SE" dirty="0"/>
              <a:t>White Hat Hacker (aka. Ethical Hacker sau PenTesters) </a:t>
            </a:r>
            <a:endParaRPr lang="en-US" dirty="0"/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celelalte</a:t>
            </a:r>
            <a:r>
              <a:rPr lang="en-US" dirty="0"/>
              <a:t> 2 </a:t>
            </a:r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care am </a:t>
            </a:r>
            <a:r>
              <a:rPr lang="en-US" dirty="0" err="1"/>
              <a:t>discutat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, “White Hat Hackers” sunt </a:t>
            </a:r>
            <a:r>
              <a:rPr lang="en-US" dirty="0" err="1"/>
              <a:t>Hackerii</a:t>
            </a:r>
            <a:r>
              <a:rPr lang="en-US" dirty="0"/>
              <a:t> </a:t>
            </a:r>
            <a:r>
              <a:rPr lang="en-US" dirty="0" err="1"/>
              <a:t>Etici</a:t>
            </a:r>
            <a:r>
              <a:rPr lang="en-US" dirty="0"/>
              <a:t> (</a:t>
            </a:r>
            <a:r>
              <a:rPr lang="en-US" dirty="0" err="1"/>
              <a:t>buni</a:t>
            </a:r>
            <a:r>
              <a:rPr lang="en-US" dirty="0"/>
              <a:t>) care “</a:t>
            </a:r>
            <a:r>
              <a:rPr lang="en-US" dirty="0" err="1"/>
              <a:t>sparg</a:t>
            </a:r>
            <a:r>
              <a:rPr lang="en-US" dirty="0"/>
              <a:t>”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(</a:t>
            </a:r>
            <a:r>
              <a:rPr lang="en-US" dirty="0" err="1"/>
              <a:t>retele</a:t>
            </a:r>
            <a:r>
              <a:rPr lang="en-US" dirty="0"/>
              <a:t>, </a:t>
            </a:r>
            <a:r>
              <a:rPr lang="en-US" dirty="0" err="1"/>
              <a:t>servere</a:t>
            </a:r>
            <a:r>
              <a:rPr lang="en-US" dirty="0"/>
              <a:t>, laptop-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telefoane</a:t>
            </a:r>
            <a:r>
              <a:rPr lang="en-US" dirty="0"/>
              <a:t> smart etc.)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descoperi</a:t>
            </a:r>
            <a:r>
              <a:rPr lang="en-US" dirty="0"/>
              <a:t> </a:t>
            </a:r>
            <a:r>
              <a:rPr lang="en-US" dirty="0" err="1"/>
              <a:t>vulnerabilitati</a:t>
            </a:r>
            <a:r>
              <a:rPr lang="en-US" dirty="0"/>
              <a:t> pe care ulterior le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anunta</a:t>
            </a:r>
            <a:r>
              <a:rPr lang="en-US" dirty="0"/>
              <a:t> </a:t>
            </a:r>
            <a:r>
              <a:rPr lang="en-US" dirty="0" err="1"/>
              <a:t>dezvoltatorului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administratorului</a:t>
            </a:r>
            <a:r>
              <a:rPr lang="en-US" dirty="0"/>
              <a:t>)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remedieze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7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Procesul</a:t>
            </a:r>
            <a:r>
              <a:rPr lang="en-US" dirty="0"/>
              <a:t> de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alcatuit</a:t>
            </a:r>
            <a:r>
              <a:rPr lang="en-US" dirty="0"/>
              <a:t> din </a:t>
            </a:r>
            <a:r>
              <a:rPr lang="en-US" b="1" dirty="0"/>
              <a:t>5 </a:t>
            </a:r>
            <a:r>
              <a:rPr lang="en-US" dirty="0" err="1"/>
              <a:t>pasi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Reconnaissance - Information Gathering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Scanning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Gaining Access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Maintaining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Covering Tracks </a:t>
            </a:r>
          </a:p>
        </p:txBody>
      </p:sp>
    </p:spTree>
    <p:extLst>
      <p:ext uri="{BB962C8B-B14F-4D97-AF65-F5344CB8AC3E}">
        <p14:creationId xmlns:p14="http://schemas.microsoft.com/office/powerpoint/2010/main" val="169290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Procesul</a:t>
            </a:r>
            <a:r>
              <a:rPr lang="en-US" dirty="0"/>
              <a:t> de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alcatuit</a:t>
            </a:r>
            <a:r>
              <a:rPr lang="en-US" dirty="0"/>
              <a:t> din </a:t>
            </a:r>
            <a:r>
              <a:rPr lang="en-US" b="1" dirty="0"/>
              <a:t>5 </a:t>
            </a:r>
            <a:r>
              <a:rPr lang="en-US" dirty="0" err="1"/>
              <a:t>pasi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Reconnaissance - Information Gathering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Scanning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Gaining Access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Maintaining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Covering Tracks </a:t>
            </a:r>
          </a:p>
        </p:txBody>
      </p:sp>
    </p:spTree>
    <p:extLst>
      <p:ext uri="{BB962C8B-B14F-4D97-AF65-F5344CB8AC3E}">
        <p14:creationId xmlns:p14="http://schemas.microsoft.com/office/powerpoint/2010/main" val="265261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cibernetice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0488"/>
          </a:xfrm>
        </p:spPr>
        <p:txBody>
          <a:bodyPr>
            <a:normAutofit/>
          </a:bodyPr>
          <a:lstStyle/>
          <a:p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un  </a:t>
            </a:r>
            <a:r>
              <a:rPr lang="en-US" b="1" dirty="0" err="1"/>
              <a:t>atac</a:t>
            </a:r>
            <a:r>
              <a:rPr lang="en-US" b="1" dirty="0"/>
              <a:t> </a:t>
            </a:r>
            <a:r>
              <a:rPr lang="en-US" b="1" dirty="0" err="1"/>
              <a:t>cibernetic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cibernetic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mijloc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o </a:t>
            </a:r>
            <a:r>
              <a:rPr lang="en-US" dirty="0" err="1"/>
              <a:t>persoana</a:t>
            </a:r>
            <a:r>
              <a:rPr lang="en-US" dirty="0"/>
              <a:t> (cu </a:t>
            </a:r>
            <a:r>
              <a:rPr lang="en-US" dirty="0" err="1"/>
              <a:t>rele</a:t>
            </a:r>
            <a:r>
              <a:rPr lang="en-US" dirty="0"/>
              <a:t> </a:t>
            </a:r>
            <a:r>
              <a:rPr lang="en-US" dirty="0" err="1"/>
              <a:t>intentii</a:t>
            </a:r>
            <a:r>
              <a:rPr lang="en-US" dirty="0"/>
              <a:t>) </a:t>
            </a:r>
            <a:r>
              <a:rPr lang="en-US" dirty="0" err="1"/>
              <a:t>profita</a:t>
            </a:r>
            <a:r>
              <a:rPr lang="en-US" dirty="0"/>
              <a:t> de </a:t>
            </a:r>
            <a:r>
              <a:rPr lang="en-US" dirty="0" err="1"/>
              <a:t>vulnerabilitatile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pe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(server, calculator, </a:t>
            </a:r>
            <a:r>
              <a:rPr lang="en-US" dirty="0" err="1"/>
              <a:t>echipament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, </a:t>
            </a:r>
            <a:r>
              <a:rPr lang="en-US" dirty="0" err="1"/>
              <a:t>aplicatie</a:t>
            </a:r>
            <a:r>
              <a:rPr lang="en-US" dirty="0"/>
              <a:t> etc.)</a:t>
            </a:r>
          </a:p>
          <a:p>
            <a:pPr>
              <a:buAutoNum type="arabicParenR"/>
            </a:pPr>
            <a:r>
              <a:rPr lang="en-US" dirty="0"/>
              <a:t>MITM - Man in the Middle </a:t>
            </a:r>
          </a:p>
          <a:p>
            <a:pPr>
              <a:buAutoNum type="arabicParenR"/>
            </a:pPr>
            <a:r>
              <a:rPr lang="en-US" dirty="0"/>
              <a:t>DoS - Denial of Service </a:t>
            </a:r>
          </a:p>
          <a:p>
            <a:pPr>
              <a:buAutoNum type="arabicParenR"/>
            </a:pPr>
            <a:r>
              <a:rPr lang="en-US" dirty="0"/>
              <a:t>DDoS - Distributed Denial of Service </a:t>
            </a:r>
          </a:p>
          <a:p>
            <a:pPr>
              <a:buAutoNum type="arabicParenR"/>
            </a:pPr>
            <a:r>
              <a:rPr lang="en-US" dirty="0" err="1"/>
              <a:t>SQLi</a:t>
            </a:r>
            <a:r>
              <a:rPr lang="en-US" dirty="0"/>
              <a:t> - SQL injection </a:t>
            </a:r>
          </a:p>
          <a:p>
            <a:pPr>
              <a:buAutoNum type="arabicParenR"/>
            </a:pPr>
            <a:r>
              <a:rPr lang="en-US" dirty="0"/>
              <a:t> XSS - Cross-Site Scripting</a:t>
            </a:r>
          </a:p>
          <a:p>
            <a:pPr marL="0" indent="0">
              <a:buNone/>
            </a:pPr>
            <a:r>
              <a:rPr lang="en-US" b="1" dirty="0" err="1"/>
              <a:t>Harta</a:t>
            </a:r>
            <a:r>
              <a:rPr lang="en-US" b="1" dirty="0"/>
              <a:t> </a:t>
            </a:r>
            <a:r>
              <a:rPr lang="en-US" b="1" dirty="0" err="1"/>
              <a:t>atacurilor</a:t>
            </a:r>
            <a:r>
              <a:rPr lang="en-US" b="1" dirty="0"/>
              <a:t> </a:t>
            </a:r>
            <a:r>
              <a:rPr lang="en-US" b="1" dirty="0" err="1"/>
              <a:t>cibernetice</a:t>
            </a:r>
            <a:r>
              <a:rPr lang="en-US" b="1" dirty="0"/>
              <a:t> in </a:t>
            </a:r>
            <a:r>
              <a:rPr lang="en-US" b="1" dirty="0" err="1"/>
              <a:t>timp</a:t>
            </a:r>
            <a:r>
              <a:rPr lang="en-US" b="1" dirty="0"/>
              <a:t> real </a:t>
            </a:r>
            <a:r>
              <a:rPr lang="en-US" dirty="0">
                <a:hlinkClick r:id="rId2"/>
              </a:rPr>
              <a:t>https://threatmap.bitdefender.com/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366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500">
                <a:solidFill>
                  <a:srgbClr val="EBEBEB"/>
                </a:solidFill>
              </a:rPr>
              <a:t> MITM - Man in the Middle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E722C-9B19-4B41-A9AB-24428747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63339"/>
            <a:ext cx="6391533" cy="35313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</a:rPr>
              <a:t>MITM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un tip de </a:t>
            </a:r>
            <a:r>
              <a:rPr lang="en-US" dirty="0" err="1">
                <a:solidFill>
                  <a:srgbClr val="FFFFFF"/>
                </a:solidFill>
              </a:rPr>
              <a:t>atac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cibernetic</a:t>
            </a:r>
            <a:r>
              <a:rPr lang="en-US" dirty="0">
                <a:solidFill>
                  <a:srgbClr val="FFFFFF"/>
                </a:solidFill>
              </a:rPr>
              <a:t> cu </a:t>
            </a:r>
            <a:r>
              <a:rPr lang="en-US" dirty="0" err="1">
                <a:solidFill>
                  <a:srgbClr val="FFFFFF"/>
                </a:solidFill>
              </a:rPr>
              <a:t>scopul</a:t>
            </a:r>
            <a:r>
              <a:rPr lang="en-US" dirty="0">
                <a:solidFill>
                  <a:srgbClr val="FFFFFF"/>
                </a:solidFill>
              </a:rPr>
              <a:t> de a </a:t>
            </a:r>
            <a:r>
              <a:rPr lang="en-US" dirty="0" err="1">
                <a:solidFill>
                  <a:srgbClr val="FFFFFF"/>
                </a:solidFill>
              </a:rPr>
              <a:t>asculta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traficul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utilizatorilor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conectati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aceeasi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retea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FFFF"/>
                </a:solidFill>
              </a:rPr>
              <a:t>Daca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foloseste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conexiune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securizata</a:t>
            </a:r>
            <a:r>
              <a:rPr lang="en-US" dirty="0">
                <a:solidFill>
                  <a:srgbClr val="FFFFFF"/>
                </a:solidFill>
              </a:rPr>
              <a:t>  (https) , </a:t>
            </a:r>
            <a:r>
              <a:rPr lang="en-US" b="1" dirty="0">
                <a:solidFill>
                  <a:srgbClr val="FFFFFF"/>
                </a:solidFill>
              </a:rPr>
              <a:t>ATACATORUL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poate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vedea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traficul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efectuat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catre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persoana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conectata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aceeasi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retea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aceeasi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retea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wifi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117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EBEBEB"/>
                </a:solidFill>
              </a:rPr>
              <a:t>DoS </a:t>
            </a:r>
            <a:r>
              <a:rPr lang="en-US" sz="2800" dirty="0">
                <a:solidFill>
                  <a:schemeClr val="tx1"/>
                </a:solidFill>
              </a:rPr>
              <a:t>(Denial of Service) 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35041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</a:rPr>
              <a:t>DoS </a:t>
            </a:r>
            <a:r>
              <a:rPr lang="en-US" dirty="0" err="1"/>
              <a:t>este</a:t>
            </a:r>
            <a:r>
              <a:rPr lang="en-US" dirty="0"/>
              <a:t> o forma de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cibernetic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intrerupe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perioada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) </a:t>
            </a:r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de pe un server, </a:t>
            </a:r>
            <a:r>
              <a:rPr lang="en-US" dirty="0" err="1"/>
              <a:t>avand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de </a:t>
            </a:r>
            <a:r>
              <a:rPr lang="en-US" dirty="0" err="1"/>
              <a:t>trafic</a:t>
            </a:r>
            <a:r>
              <a:rPr lang="en-US" dirty="0"/>
              <a:t> (</a:t>
            </a:r>
            <a:r>
              <a:rPr lang="en-US" dirty="0" err="1"/>
              <a:t>atacul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de pe un </a:t>
            </a:r>
            <a:r>
              <a:rPr lang="en-US" dirty="0" err="1"/>
              <a:t>singur</a:t>
            </a:r>
            <a:r>
              <a:rPr lang="en-US" dirty="0"/>
              <a:t> calculator).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86398-4007-4F88-A288-7769E74C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42" y="1993900"/>
            <a:ext cx="6953324" cy="2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srgbClr val="EBEBEB"/>
                </a:solidFill>
              </a:rPr>
              <a:t>Scanare</a:t>
            </a:r>
            <a:r>
              <a:rPr lang="en-US" sz="2500" dirty="0">
                <a:solidFill>
                  <a:srgbClr val="EBEBEB"/>
                </a:solidFill>
              </a:rPr>
              <a:t> </a:t>
            </a:r>
            <a:r>
              <a:rPr lang="en-US" sz="2500" dirty="0" err="1">
                <a:solidFill>
                  <a:srgbClr val="EBEBEB"/>
                </a:solidFill>
              </a:rPr>
              <a:t>Retea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35041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Scanarea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) se face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Nmap. Nmap vine de la Network Mapper </a:t>
            </a:r>
            <a:r>
              <a:rPr lang="en-US" dirty="0" err="1"/>
              <a:t>si</a:t>
            </a:r>
            <a:r>
              <a:rPr lang="en-US" dirty="0"/>
              <a:t> 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"</a:t>
            </a:r>
            <a:r>
              <a:rPr lang="en-US" dirty="0" err="1"/>
              <a:t>mapam</a:t>
            </a:r>
            <a:r>
              <a:rPr lang="en-US" dirty="0"/>
              <a:t>"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output (din terminal)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inteles</a:t>
            </a:r>
            <a:r>
              <a:rPr lang="en-US" dirty="0"/>
              <a:t>.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899C4-C8EB-4C70-BF40-D6A13FAF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57" y="3366962"/>
            <a:ext cx="5302367" cy="32899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5AF753-AFB6-4F6C-9EC0-7DFA6BB61FA8}"/>
              </a:ext>
            </a:extLst>
          </p:cNvPr>
          <p:cNvSpPr txBox="1">
            <a:spLocks/>
          </p:cNvSpPr>
          <p:nvPr/>
        </p:nvSpPr>
        <p:spPr>
          <a:xfrm>
            <a:off x="5518256" y="293672"/>
            <a:ext cx="4427021" cy="132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00A96-E109-488B-8B92-F9BB69DD91EA}"/>
              </a:ext>
            </a:extLst>
          </p:cNvPr>
          <p:cNvSpPr txBox="1"/>
          <p:nvPr/>
        </p:nvSpPr>
        <p:spPr>
          <a:xfrm>
            <a:off x="5066907" y="1762075"/>
            <a:ext cx="557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nmap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sS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192.168.1.0/24 - </a:t>
            </a:r>
            <a:r>
              <a:rPr lang="en-US" dirty="0"/>
              <a:t>--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scanarea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intregii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retele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gasi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porturile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deschise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(TCP,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SYN) de pe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dispozitiv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(aka. PORT SCAN)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8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CF2-520A-4507-9F35-91BEE3CC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0488"/>
          </a:xfrm>
        </p:spPr>
        <p:txBody>
          <a:bodyPr>
            <a:normAutofit/>
          </a:bodyPr>
          <a:lstStyle/>
          <a:p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un  firewall?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un Router </a:t>
            </a:r>
            <a:r>
              <a:rPr lang="en-US" dirty="0" err="1"/>
              <a:t>sau</a:t>
            </a:r>
            <a:r>
              <a:rPr lang="en-US" dirty="0"/>
              <a:t> un Switch, un firewall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echipament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care are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securiza</a:t>
            </a:r>
            <a:r>
              <a:rPr lang="en-US" dirty="0"/>
              <a:t> (</a:t>
            </a:r>
            <a:r>
              <a:rPr lang="en-US" dirty="0" err="1"/>
              <a:t>proteja</a:t>
            </a:r>
            <a:r>
              <a:rPr lang="en-US" dirty="0"/>
              <a:t>) </a:t>
            </a:r>
            <a:r>
              <a:rPr lang="en-US" dirty="0" err="1"/>
              <a:t>reteaua</a:t>
            </a:r>
            <a:r>
              <a:rPr lang="en-US" dirty="0"/>
              <a:t> de </a:t>
            </a:r>
            <a:r>
              <a:rPr lang="en-US" dirty="0" err="1"/>
              <a:t>potentialii</a:t>
            </a:r>
            <a:r>
              <a:rPr lang="en-US" dirty="0"/>
              <a:t> </a:t>
            </a:r>
            <a:r>
              <a:rPr lang="en-US" dirty="0" err="1"/>
              <a:t>atacatori</a:t>
            </a:r>
            <a:r>
              <a:rPr lang="en-US" dirty="0"/>
              <a:t> (</a:t>
            </a:r>
            <a:r>
              <a:rPr lang="en-US" dirty="0" err="1"/>
              <a:t>hackeri</a:t>
            </a:r>
            <a:r>
              <a:rPr lang="en-US" dirty="0"/>
              <a:t>) din Internet.</a:t>
            </a:r>
          </a:p>
          <a:p>
            <a:pPr marL="0" indent="0">
              <a:buNone/>
            </a:pP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securizarea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, ma refer in mod special la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 (</a:t>
            </a:r>
            <a:r>
              <a:rPr lang="en-US" dirty="0" err="1"/>
              <a:t>adresa</a:t>
            </a:r>
            <a:r>
              <a:rPr lang="en-US" dirty="0"/>
              <a:t> IP </a:t>
            </a:r>
            <a:r>
              <a:rPr lang="en-US" dirty="0" err="1"/>
              <a:t>sursa</a:t>
            </a:r>
            <a:r>
              <a:rPr lang="en-US" dirty="0"/>
              <a:t>/</a:t>
            </a:r>
            <a:r>
              <a:rPr lang="en-US" dirty="0" err="1"/>
              <a:t>destinatie</a:t>
            </a:r>
            <a:r>
              <a:rPr lang="en-US" dirty="0"/>
              <a:t>, </a:t>
            </a:r>
            <a:r>
              <a:rPr lang="en-US" dirty="0" err="1"/>
              <a:t>porturi</a:t>
            </a:r>
            <a:r>
              <a:rPr lang="en-US" dirty="0"/>
              <a:t>, </a:t>
            </a:r>
            <a:r>
              <a:rPr lang="en-US" dirty="0" err="1"/>
              <a:t>filtrare</a:t>
            </a:r>
            <a:r>
              <a:rPr lang="en-US" dirty="0"/>
              <a:t> URL etc.) cu </a:t>
            </a:r>
            <a:r>
              <a:rPr lang="en-US" dirty="0" err="1"/>
              <a:t>scopul</a:t>
            </a:r>
            <a:r>
              <a:rPr lang="en-US" dirty="0"/>
              <a:t> de a nu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neautorizate</a:t>
            </a:r>
            <a:r>
              <a:rPr lang="en-US" dirty="0"/>
              <a:t> in </a:t>
            </a:r>
            <a:r>
              <a:rPr lang="en-US" dirty="0" err="1"/>
              <a:t>retea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7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09-4C48-4BEE-9673-A08D3E0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cu Firewall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E429D-AD4C-4150-9C11-944DC369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970" y="2603500"/>
            <a:ext cx="72096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18F8-23F9-4334-8A31-D6EB3176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 err="1"/>
              <a:t>Tipuri</a:t>
            </a:r>
            <a:r>
              <a:rPr lang="en-US" b="1" i="1" dirty="0"/>
              <a:t> de </a:t>
            </a:r>
            <a:r>
              <a:rPr lang="en-US" b="1" i="1" dirty="0" err="1"/>
              <a:t>retele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F619-6B0E-4FAB-A2A9-6D8E7707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LAN – Local Area Network – ex: </a:t>
            </a:r>
            <a:r>
              <a:rPr lang="en-US" sz="2400" dirty="0" err="1"/>
              <a:t>reteaua</a:t>
            </a:r>
            <a:r>
              <a:rPr lang="en-US" sz="2400" dirty="0"/>
              <a:t> ta (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cablu</a:t>
            </a:r>
            <a:r>
              <a:rPr lang="en-US" sz="2400" dirty="0"/>
              <a:t>) de </a:t>
            </a:r>
            <a:r>
              <a:rPr lang="en-US" sz="2400" dirty="0" err="1"/>
              <a:t>acasa</a:t>
            </a:r>
            <a:r>
              <a:rPr lang="en-US" sz="2400" dirty="0"/>
              <a:t>;</a:t>
            </a:r>
          </a:p>
          <a:p>
            <a:r>
              <a:rPr lang="en-US" sz="2400" dirty="0"/>
              <a:t>MAN – Metropolitan Area Network – ex: </a:t>
            </a:r>
            <a:r>
              <a:rPr lang="en-US" sz="2400" dirty="0" err="1"/>
              <a:t>reteaua</a:t>
            </a:r>
            <a:r>
              <a:rPr lang="en-US" sz="2400" dirty="0"/>
              <a:t> </a:t>
            </a:r>
            <a:r>
              <a:rPr lang="en-US" sz="2400" dirty="0" err="1"/>
              <a:t>extinsa</a:t>
            </a:r>
            <a:r>
              <a:rPr lang="en-US" sz="2400" dirty="0"/>
              <a:t>, pe </a:t>
            </a:r>
            <a:r>
              <a:rPr lang="en-US" sz="2400" dirty="0" err="1"/>
              <a:t>suprafata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oras</a:t>
            </a:r>
            <a:r>
              <a:rPr lang="en-US" sz="2400" dirty="0"/>
              <a:t>;</a:t>
            </a:r>
          </a:p>
          <a:p>
            <a:r>
              <a:rPr lang="en-US" sz="2400" dirty="0"/>
              <a:t>WAN – Wide Area Network – ex: </a:t>
            </a:r>
            <a:r>
              <a:rPr lang="en-US" sz="2400" dirty="0" err="1"/>
              <a:t>Internetul</a:t>
            </a:r>
            <a:r>
              <a:rPr lang="en-US" sz="2400" dirty="0"/>
              <a:t>;</a:t>
            </a:r>
          </a:p>
          <a:p>
            <a:r>
              <a:rPr lang="en-US" sz="2400" dirty="0"/>
              <a:t>WLAN – Wireless LAN – </a:t>
            </a:r>
            <a:r>
              <a:rPr lang="en-US" sz="2400" dirty="0" err="1"/>
              <a:t>reteaua</a:t>
            </a:r>
            <a:r>
              <a:rPr lang="en-US" sz="2400" dirty="0"/>
              <a:t> ta, wireless, de </a:t>
            </a:r>
            <a:r>
              <a:rPr lang="en-US" sz="2400" dirty="0" err="1"/>
              <a:t>acasa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2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3A18-AB21-4946-95FF-1BE87730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 err="1"/>
              <a:t>Echipamente</a:t>
            </a:r>
            <a:r>
              <a:rPr lang="en-US" b="1" i="1" dirty="0"/>
              <a:t> de </a:t>
            </a:r>
            <a:r>
              <a:rPr lang="en-US" b="1" i="1" dirty="0" err="1"/>
              <a:t>retea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179E-7561-4AA8-B071-FE77DF58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Switch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Echipament</a:t>
            </a:r>
            <a:r>
              <a:rPr lang="en-US" sz="2000" dirty="0"/>
              <a:t> care </a:t>
            </a:r>
            <a:r>
              <a:rPr lang="en-US" sz="2000" dirty="0" err="1"/>
              <a:t>interconecteaza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PC-</a:t>
            </a:r>
            <a:r>
              <a:rPr lang="en-US" sz="2000" dirty="0" err="1"/>
              <a:t>uri</a:t>
            </a:r>
            <a:r>
              <a:rPr lang="en-US" sz="2000" dirty="0"/>
              <a:t>, </a:t>
            </a:r>
            <a:r>
              <a:rPr lang="en-US" sz="2000" dirty="0" err="1"/>
              <a:t>imprimante</a:t>
            </a:r>
            <a:r>
              <a:rPr lang="en-US" sz="2000" dirty="0"/>
              <a:t>, </a:t>
            </a:r>
            <a:r>
              <a:rPr lang="en-US" sz="2000" dirty="0" err="1"/>
              <a:t>telefoane</a:t>
            </a:r>
            <a:r>
              <a:rPr lang="en-US" sz="2000" dirty="0"/>
              <a:t> IP, AP-</a:t>
            </a:r>
            <a:r>
              <a:rPr lang="en-US" sz="2000" dirty="0" err="1"/>
              <a:t>uri</a:t>
            </a:r>
            <a:r>
              <a:rPr lang="en-US" sz="2000" dirty="0"/>
              <a:t> etc. la </a:t>
            </a:r>
            <a:r>
              <a:rPr lang="en-US" sz="2000" dirty="0" err="1"/>
              <a:t>aceeasi</a:t>
            </a:r>
            <a:r>
              <a:rPr lang="en-US" sz="2000" dirty="0"/>
              <a:t> </a:t>
            </a:r>
            <a:r>
              <a:rPr lang="en-US" sz="2000" dirty="0" err="1"/>
              <a:t>retea</a:t>
            </a:r>
            <a:r>
              <a:rPr lang="en-US" sz="2000" dirty="0"/>
              <a:t> </a:t>
            </a:r>
            <a:r>
              <a:rPr lang="en-US" sz="2000" dirty="0" err="1"/>
              <a:t>locala</a:t>
            </a:r>
            <a:r>
              <a:rPr lang="en-US" sz="2000" dirty="0"/>
              <a:t> (LAN).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caracterizeaza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nr. mare de </a:t>
            </a:r>
            <a:r>
              <a:rPr lang="en-US" sz="2000" dirty="0" err="1"/>
              <a:t>porturi</a:t>
            </a:r>
            <a:r>
              <a:rPr lang="en-US" sz="2000" dirty="0"/>
              <a:t> (24 </a:t>
            </a:r>
            <a:r>
              <a:rPr lang="en-US" sz="2000" dirty="0" err="1"/>
              <a:t>sau</a:t>
            </a:r>
            <a:r>
              <a:rPr lang="en-US" sz="2000" dirty="0"/>
              <a:t> 48), </a:t>
            </a:r>
            <a:r>
              <a:rPr lang="en-US" sz="2000" dirty="0" err="1"/>
              <a:t>capabile</a:t>
            </a:r>
            <a:r>
              <a:rPr lang="en-US" sz="2000" dirty="0"/>
              <a:t> de </a:t>
            </a:r>
            <a:r>
              <a:rPr lang="en-US" sz="2000" dirty="0" err="1"/>
              <a:t>viteze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100 </a:t>
            </a:r>
            <a:r>
              <a:rPr lang="en-US" sz="2000" dirty="0" err="1"/>
              <a:t>mbps</a:t>
            </a:r>
            <a:r>
              <a:rPr lang="en-US" sz="2000" dirty="0"/>
              <a:t> – 10 </a:t>
            </a:r>
            <a:r>
              <a:rPr lang="en-US" sz="2000" dirty="0" err="1"/>
              <a:t>gbps</a:t>
            </a:r>
            <a:r>
              <a:rPr lang="en-US" sz="2000" dirty="0"/>
              <a:t>. </a:t>
            </a:r>
            <a:r>
              <a:rPr lang="en-US" sz="2000" dirty="0" err="1"/>
              <a:t>Foloseste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MAC.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580C1-38F0-4338-8EA0-F7FB93E6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4" y="2325950"/>
            <a:ext cx="3894457" cy="10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2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F9E8-F36B-4999-AD48-9F69D88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 err="1"/>
              <a:t>Echipamente</a:t>
            </a:r>
            <a:r>
              <a:rPr lang="en-US" b="1" i="1" dirty="0"/>
              <a:t> de </a:t>
            </a:r>
            <a:r>
              <a:rPr lang="en-US" b="1" i="1" dirty="0" err="1"/>
              <a:t>retea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8462-650F-4D51-93E9-5D944BD3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Router-ul    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Dispozitiv</a:t>
            </a:r>
            <a:r>
              <a:rPr lang="en-US" sz="2000" dirty="0"/>
              <a:t> de </a:t>
            </a:r>
            <a:r>
              <a:rPr lang="en-US" sz="2000" dirty="0" err="1"/>
              <a:t>retea</a:t>
            </a:r>
            <a:r>
              <a:rPr lang="en-US" sz="2000" dirty="0"/>
              <a:t> care are </a:t>
            </a:r>
            <a:r>
              <a:rPr lang="en-US" sz="2000" dirty="0" err="1"/>
              <a:t>scopul</a:t>
            </a:r>
            <a:r>
              <a:rPr lang="en-US" sz="2000" dirty="0"/>
              <a:t> de a </a:t>
            </a:r>
            <a:r>
              <a:rPr lang="en-US" sz="2000" dirty="0" err="1"/>
              <a:t>interconecta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retele</a:t>
            </a:r>
            <a:r>
              <a:rPr lang="en-US" sz="2000" dirty="0"/>
              <a:t> LAN,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retea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numita</a:t>
            </a:r>
            <a:r>
              <a:rPr lang="en-US" sz="2000" dirty="0"/>
              <a:t> WAN; 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17AD0-2E22-4DD8-874E-174E6974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51" y="2254928"/>
            <a:ext cx="3792623" cy="14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BF45-CBF1-459B-99FE-27E1281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E157-DDF6-4B42-A677-0CDCBFA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9115"/>
            <a:ext cx="8825659" cy="3560685"/>
          </a:xfrm>
        </p:spPr>
        <p:txBody>
          <a:bodyPr>
            <a:normAutofit/>
          </a:bodyPr>
          <a:lstStyle/>
          <a:p>
            <a:r>
              <a:rPr lang="en-US" sz="2000" dirty="0"/>
              <a:t>Tip de protocol </a:t>
            </a:r>
            <a:r>
              <a:rPr lang="en-US" sz="2000" dirty="0" err="1"/>
              <a:t>dezvoltat</a:t>
            </a:r>
            <a:r>
              <a:rPr lang="en-US" sz="2000" dirty="0"/>
              <a:t> in </a:t>
            </a:r>
            <a:r>
              <a:rPr lang="en-US" sz="2000" dirty="0" err="1"/>
              <a:t>anii</a:t>
            </a:r>
            <a:r>
              <a:rPr lang="en-US" sz="2000" dirty="0"/>
              <a:t> `80, care </a:t>
            </a:r>
            <a:r>
              <a:rPr lang="en-US" sz="2000" dirty="0" err="1"/>
              <a:t>foloseste</a:t>
            </a:r>
            <a:r>
              <a:rPr lang="en-US" sz="2000" dirty="0"/>
              <a:t> 32 de </a:t>
            </a:r>
            <a:r>
              <a:rPr lang="en-US" sz="2000" dirty="0" err="1"/>
              <a:t>biti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adrese</a:t>
            </a:r>
            <a:r>
              <a:rPr lang="en-US" sz="2000" dirty="0"/>
              <a:t> (ex: 192.168.0.1);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Pe </a:t>
            </a:r>
            <a:r>
              <a:rPr lang="en-US" sz="2000" dirty="0" err="1"/>
              <a:t>fiecare</a:t>
            </a:r>
            <a:r>
              <a:rPr lang="en-US" sz="2000" dirty="0"/>
              <a:t> camp din </a:t>
            </a:r>
            <a:r>
              <a:rPr lang="en-US" sz="2000" dirty="0" err="1"/>
              <a:t>cele</a:t>
            </a:r>
            <a:r>
              <a:rPr lang="en-US" sz="2000" dirty="0"/>
              <a:t> 4 </a:t>
            </a:r>
            <a:r>
              <a:rPr lang="en-US" sz="2000" dirty="0" err="1"/>
              <a:t>grupuri</a:t>
            </a:r>
            <a:r>
              <a:rPr lang="en-US" sz="2000" dirty="0"/>
              <a:t> de </a:t>
            </a:r>
            <a:r>
              <a:rPr lang="en-US" sz="2000" dirty="0" err="1"/>
              <a:t>numere</a:t>
            </a:r>
            <a:r>
              <a:rPr lang="en-US" sz="2000" dirty="0"/>
              <a:t> pot fi </a:t>
            </a:r>
            <a:r>
              <a:rPr lang="en-US" sz="2000" dirty="0" err="1"/>
              <a:t>alocati</a:t>
            </a:r>
            <a:r>
              <a:rPr lang="en-US" sz="2000" dirty="0"/>
              <a:t> cate 8 </a:t>
            </a:r>
            <a:r>
              <a:rPr lang="en-US" sz="2000" dirty="0" err="1"/>
              <a:t>biti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(8biti x 4camp = 32 </a:t>
            </a:r>
            <a:r>
              <a:rPr lang="en-US" sz="2000" dirty="0" err="1"/>
              <a:t>biti</a:t>
            </a:r>
            <a:r>
              <a:rPr lang="en-US" sz="2000" dirty="0"/>
              <a:t>) =&gt; 2^32 ~ 4.2 </a:t>
            </a:r>
            <a:r>
              <a:rPr lang="en-US" sz="2000" dirty="0" err="1"/>
              <a:t>miliarde</a:t>
            </a:r>
            <a:r>
              <a:rPr lang="en-US" sz="2000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s-au </a:t>
            </a:r>
            <a:r>
              <a:rPr lang="en-US" sz="2000" b="1" dirty="0" err="1"/>
              <a:t>terminat</a:t>
            </a:r>
            <a:r>
              <a:rPr lang="en-US" sz="20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1568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83A8-4F92-4454-8457-FA43926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 err="1"/>
              <a:t>Clase</a:t>
            </a:r>
            <a:r>
              <a:rPr lang="en-US" b="1" i="1" dirty="0"/>
              <a:t> de IP-</a:t>
            </a:r>
            <a:r>
              <a:rPr lang="en-US" b="1" i="1" dirty="0" err="1"/>
              <a:t>uri</a:t>
            </a:r>
            <a:endParaRPr lang="en-US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FF6C6-8280-4C3B-90E7-9371E372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71525"/>
            <a:ext cx="10269861" cy="3584593"/>
          </a:xfrm>
        </p:spPr>
      </p:pic>
    </p:spTree>
    <p:extLst>
      <p:ext uri="{BB962C8B-B14F-4D97-AF65-F5344CB8AC3E}">
        <p14:creationId xmlns:p14="http://schemas.microsoft.com/office/powerpoint/2010/main" val="106938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83A8-4F92-4454-8457-FA43926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/>
              <a:t>IP-</a:t>
            </a:r>
            <a:r>
              <a:rPr lang="en-US" b="1" i="1" dirty="0" err="1"/>
              <a:t>uri</a:t>
            </a:r>
            <a:r>
              <a:rPr lang="en-US" b="1" i="1" dirty="0"/>
              <a:t> </a:t>
            </a:r>
            <a:r>
              <a:rPr lang="en-US" b="1" i="1" dirty="0" err="1"/>
              <a:t>Publice</a:t>
            </a:r>
            <a:r>
              <a:rPr lang="en-US" b="1" i="1" dirty="0"/>
              <a:t> vs IP-</a:t>
            </a:r>
            <a:r>
              <a:rPr lang="en-US" b="1" i="1" dirty="0" err="1"/>
              <a:t>uri</a:t>
            </a:r>
            <a:r>
              <a:rPr lang="en-US" b="1" i="1" dirty="0"/>
              <a:t> Private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A4820-E195-4635-B83D-556A34EC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IP-urile </a:t>
            </a:r>
            <a:r>
              <a:rPr lang="en-US" b="1" dirty="0" err="1"/>
              <a:t>publice</a:t>
            </a:r>
            <a:r>
              <a:rPr lang="en-US" b="1" dirty="0"/>
              <a:t> </a:t>
            </a:r>
            <a:r>
              <a:rPr lang="en-US" dirty="0"/>
              <a:t>sunt </a:t>
            </a:r>
            <a:r>
              <a:rPr lang="en-US" dirty="0" err="1"/>
              <a:t>ip-uri</a:t>
            </a:r>
            <a:r>
              <a:rPr lang="en-US" dirty="0"/>
              <a:t> care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comunica</a:t>
            </a:r>
            <a:r>
              <a:rPr lang="en-US" dirty="0"/>
              <a:t> (</a:t>
            </a:r>
            <a:r>
              <a:rPr lang="en-US" dirty="0" err="1"/>
              <a:t>tranzita</a:t>
            </a:r>
            <a:r>
              <a:rPr lang="en-US" dirty="0"/>
              <a:t> ) </a:t>
            </a:r>
            <a:r>
              <a:rPr lang="en-US" dirty="0" err="1"/>
              <a:t>doar</a:t>
            </a:r>
            <a:r>
              <a:rPr lang="en-US" dirty="0"/>
              <a:t> in internet (WAN) </a:t>
            </a:r>
          </a:p>
          <a:p>
            <a:r>
              <a:rPr lang="en-US" dirty="0"/>
              <a:t> IP-urile private sunt </a:t>
            </a:r>
            <a:r>
              <a:rPr lang="en-US" dirty="0" err="1"/>
              <a:t>ip-uri</a:t>
            </a:r>
            <a:r>
              <a:rPr lang="en-US" dirty="0"/>
              <a:t> care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in LAN </a:t>
            </a:r>
          </a:p>
          <a:p>
            <a:endParaRPr lang="en-US" dirty="0"/>
          </a:p>
          <a:p>
            <a:r>
              <a:rPr lang="en-US" dirty="0" err="1"/>
              <a:t>Obs</a:t>
            </a:r>
            <a:r>
              <a:rPr lang="en-US" dirty="0"/>
              <a:t>! Ip-urile private nu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niciodata</a:t>
            </a:r>
            <a:r>
              <a:rPr lang="en-US" dirty="0"/>
              <a:t> in WAN (internet ) in mod direct </a:t>
            </a:r>
            <a:r>
              <a:rPr lang="en-US" dirty="0" err="1"/>
              <a:t>deoarece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un </a:t>
            </a:r>
            <a:r>
              <a:rPr lang="en-US" dirty="0" err="1"/>
              <a:t>procedeu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b="1" dirty="0"/>
              <a:t>NAT ( Network Address Translation)  care </a:t>
            </a:r>
            <a:r>
              <a:rPr lang="en-US" b="1" dirty="0" err="1"/>
              <a:t>converteste</a:t>
            </a:r>
            <a:r>
              <a:rPr lang="en-US" b="1" dirty="0"/>
              <a:t> IP-urile Private in </a:t>
            </a:r>
            <a:r>
              <a:rPr lang="en-US" b="1" dirty="0" err="1"/>
              <a:t>cele</a:t>
            </a:r>
            <a:r>
              <a:rPr lang="en-US" b="1" dirty="0"/>
              <a:t> </a:t>
            </a:r>
            <a:r>
              <a:rPr lang="en-US" b="1" dirty="0" err="1"/>
              <a:t>Publice</a:t>
            </a:r>
            <a:r>
              <a:rPr lang="en-US" b="1" dirty="0"/>
              <a:t>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83A8-4F92-4454-8457-FA439268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973668"/>
            <a:ext cx="11170627" cy="7891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/>
              <a:t>Ce </a:t>
            </a:r>
            <a:r>
              <a:rPr lang="en-US" b="1" i="1" dirty="0" err="1"/>
              <a:t>este</a:t>
            </a:r>
            <a:r>
              <a:rPr lang="en-US" b="1" i="1" dirty="0"/>
              <a:t> NAT-ul (Network Address Translation)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A4820-E195-4635-B83D-556A34EC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Translation (NAT) </a:t>
            </a:r>
            <a:r>
              <a:rPr lang="en-US" dirty="0" err="1"/>
              <a:t>mascheaza</a:t>
            </a:r>
            <a:r>
              <a:rPr lang="en-US" dirty="0"/>
              <a:t> ("</a:t>
            </a:r>
            <a:r>
              <a:rPr lang="en-US" dirty="0" err="1"/>
              <a:t>translateaza</a:t>
            </a:r>
            <a:r>
              <a:rPr lang="en-US" dirty="0"/>
              <a:t>") un IP Privat </a:t>
            </a:r>
            <a:r>
              <a:rPr lang="en-US" dirty="0" err="1"/>
              <a:t>intr</a:t>
            </a:r>
            <a:r>
              <a:rPr lang="en-US" dirty="0"/>
              <a:t>-un IP Public </a:t>
            </a:r>
          </a:p>
          <a:p>
            <a:endParaRPr lang="en-US" dirty="0"/>
          </a:p>
          <a:p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mecanism</a:t>
            </a:r>
            <a:r>
              <a:rPr lang="en-US" dirty="0"/>
              <a:t> nu am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internetul</a:t>
            </a:r>
            <a:r>
              <a:rPr lang="en-US" dirty="0"/>
              <a:t>. De NAT se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Routerul</a:t>
            </a:r>
            <a:r>
              <a:rPr lang="en-US" dirty="0"/>
              <a:t> (fie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companiei</a:t>
            </a:r>
            <a:r>
              <a:rPr lang="en-US" dirty="0"/>
              <a:t> tale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celei</a:t>
            </a:r>
            <a:r>
              <a:rPr lang="en-US" dirty="0"/>
              <a:t> la care </a:t>
            </a:r>
            <a:r>
              <a:rPr lang="en-US" dirty="0" err="1"/>
              <a:t>lucrezi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Routerul</a:t>
            </a:r>
            <a:r>
              <a:rPr lang="en-US" dirty="0"/>
              <a:t> Wireless din </a:t>
            </a:r>
            <a:r>
              <a:rPr lang="en-US" dirty="0" err="1"/>
              <a:t>sufrageriile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4619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1394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Light</vt:lpstr>
      <vt:lpstr>Century Gothic</vt:lpstr>
      <vt:lpstr>Wingdings</vt:lpstr>
      <vt:lpstr>Wingdings 3</vt:lpstr>
      <vt:lpstr>Ion Boardroom</vt:lpstr>
      <vt:lpstr>Retele de Calculatoare si Securitate Cibernetica</vt:lpstr>
      <vt:lpstr>I. Ce este o retea?</vt:lpstr>
      <vt:lpstr>Tipuri de retele</vt:lpstr>
      <vt:lpstr>Echipamente de retea</vt:lpstr>
      <vt:lpstr>Echipamente de retea</vt:lpstr>
      <vt:lpstr>IPv4</vt:lpstr>
      <vt:lpstr>Clase de IP-uri</vt:lpstr>
      <vt:lpstr>IP-uri Publice vs IP-uri Private</vt:lpstr>
      <vt:lpstr>Ce este NAT-ul (Network Address Translation)</vt:lpstr>
      <vt:lpstr>Exemplu</vt:lpstr>
      <vt:lpstr>Subnetarea retelelor IPv4</vt:lpstr>
      <vt:lpstr>Tabel Subnetare</vt:lpstr>
      <vt:lpstr>Impartire Subnet-uri</vt:lpstr>
      <vt:lpstr>Cele 7 atribute ale subnetarii</vt:lpstr>
      <vt:lpstr>Exercitiul 1</vt:lpstr>
      <vt:lpstr>Exercitiul 2</vt:lpstr>
      <vt:lpstr>II. Securitate Cibernetica</vt:lpstr>
      <vt:lpstr>Tipuri de hackeri</vt:lpstr>
      <vt:lpstr>Tipuri de hackeri</vt:lpstr>
      <vt:lpstr>Tipuri de hackeri</vt:lpstr>
      <vt:lpstr>Procesul de Hacking</vt:lpstr>
      <vt:lpstr>Procesul de Hacking</vt:lpstr>
      <vt:lpstr>Exemple de atacuri cibernetice</vt:lpstr>
      <vt:lpstr> MITM - Man in the Middle </vt:lpstr>
      <vt:lpstr>DoS (Denial of Service) </vt:lpstr>
      <vt:lpstr>Scanare Retea</vt:lpstr>
      <vt:lpstr>Firewall</vt:lpstr>
      <vt:lpstr>Exemplu retea cu Firewall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Retele de Calculatoare si Securitate Cibernetica</dc:title>
  <dc:creator>Doru Pasca</dc:creator>
  <cp:lastModifiedBy>Doru Pasca</cp:lastModifiedBy>
  <cp:revision>4</cp:revision>
  <dcterms:created xsi:type="dcterms:W3CDTF">2019-12-18T20:17:57Z</dcterms:created>
  <dcterms:modified xsi:type="dcterms:W3CDTF">2019-12-18T20:43:47Z</dcterms:modified>
</cp:coreProperties>
</file>