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5" r:id="rId61"/>
    <p:sldId id="314" r:id="rId62"/>
  </p:sldIdLst>
  <p:sldSz cx="9144000" cy="6858000" type="screen4x3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6642" y="684098"/>
            <a:ext cx="241071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199775"/>
            <a:ext cx="695960" cy="1251585"/>
          </a:xfrm>
          <a:custGeom>
            <a:avLst/>
            <a:gdLst/>
            <a:ahLst/>
            <a:cxnLst/>
            <a:rect l="l" t="t" r="r" b="b"/>
            <a:pathLst>
              <a:path w="695960" h="1251585">
                <a:moveTo>
                  <a:pt x="97488" y="0"/>
                </a:moveTo>
                <a:lnTo>
                  <a:pt x="87571" y="649"/>
                </a:lnTo>
                <a:lnTo>
                  <a:pt x="75946" y="3524"/>
                </a:lnTo>
                <a:lnTo>
                  <a:pt x="59561" y="9033"/>
                </a:lnTo>
                <a:lnTo>
                  <a:pt x="35365" y="17581"/>
                </a:lnTo>
                <a:lnTo>
                  <a:pt x="306" y="29576"/>
                </a:lnTo>
                <a:lnTo>
                  <a:pt x="306" y="1041868"/>
                </a:lnTo>
                <a:lnTo>
                  <a:pt x="17151" y="1055875"/>
                </a:lnTo>
                <a:lnTo>
                  <a:pt x="29239" y="1068246"/>
                </a:lnTo>
                <a:lnTo>
                  <a:pt x="39544" y="1088056"/>
                </a:lnTo>
                <a:lnTo>
                  <a:pt x="51037" y="1124380"/>
                </a:lnTo>
                <a:lnTo>
                  <a:pt x="44225" y="1137816"/>
                </a:lnTo>
                <a:lnTo>
                  <a:pt x="28644" y="1148577"/>
                </a:lnTo>
                <a:lnTo>
                  <a:pt x="11577" y="1158741"/>
                </a:lnTo>
                <a:lnTo>
                  <a:pt x="306" y="1170392"/>
                </a:lnTo>
                <a:lnTo>
                  <a:pt x="0" y="1171931"/>
                </a:lnTo>
                <a:lnTo>
                  <a:pt x="0" y="1219339"/>
                </a:lnTo>
                <a:lnTo>
                  <a:pt x="52623" y="1240806"/>
                </a:lnTo>
                <a:lnTo>
                  <a:pt x="101768" y="1251316"/>
                </a:lnTo>
                <a:lnTo>
                  <a:pt x="101967" y="1221190"/>
                </a:lnTo>
                <a:lnTo>
                  <a:pt x="99787" y="1190025"/>
                </a:lnTo>
                <a:lnTo>
                  <a:pt x="101768" y="1160943"/>
                </a:lnTo>
                <a:lnTo>
                  <a:pt x="114451" y="1137067"/>
                </a:lnTo>
                <a:lnTo>
                  <a:pt x="146703" y="1119940"/>
                </a:lnTo>
                <a:lnTo>
                  <a:pt x="185792" y="1116644"/>
                </a:lnTo>
                <a:lnTo>
                  <a:pt x="231311" y="1116644"/>
                </a:lnTo>
                <a:lnTo>
                  <a:pt x="266649" y="1111680"/>
                </a:lnTo>
                <a:lnTo>
                  <a:pt x="309523" y="1106732"/>
                </a:lnTo>
                <a:lnTo>
                  <a:pt x="354948" y="1100257"/>
                </a:lnTo>
                <a:lnTo>
                  <a:pt x="400427" y="1090534"/>
                </a:lnTo>
                <a:lnTo>
                  <a:pt x="443466" y="1075841"/>
                </a:lnTo>
                <a:lnTo>
                  <a:pt x="481568" y="1054459"/>
                </a:lnTo>
                <a:lnTo>
                  <a:pt x="512238" y="1024667"/>
                </a:lnTo>
                <a:lnTo>
                  <a:pt x="532980" y="984743"/>
                </a:lnTo>
                <a:lnTo>
                  <a:pt x="562239" y="949145"/>
                </a:lnTo>
                <a:lnTo>
                  <a:pt x="586293" y="908191"/>
                </a:lnTo>
                <a:lnTo>
                  <a:pt x="605888" y="864260"/>
                </a:lnTo>
                <a:lnTo>
                  <a:pt x="621766" y="819732"/>
                </a:lnTo>
                <a:lnTo>
                  <a:pt x="652263" y="783517"/>
                </a:lnTo>
                <a:lnTo>
                  <a:pt x="673409" y="746110"/>
                </a:lnTo>
                <a:lnTo>
                  <a:pt x="686699" y="707275"/>
                </a:lnTo>
                <a:lnTo>
                  <a:pt x="693625" y="666772"/>
                </a:lnTo>
                <a:lnTo>
                  <a:pt x="695682" y="624363"/>
                </a:lnTo>
                <a:lnTo>
                  <a:pt x="694361" y="579811"/>
                </a:lnTo>
                <a:lnTo>
                  <a:pt x="691157" y="532877"/>
                </a:lnTo>
                <a:lnTo>
                  <a:pt x="687563" y="483322"/>
                </a:lnTo>
                <a:lnTo>
                  <a:pt x="685072" y="430908"/>
                </a:lnTo>
                <a:lnTo>
                  <a:pt x="685177" y="375397"/>
                </a:lnTo>
                <a:lnTo>
                  <a:pt x="677569" y="335449"/>
                </a:lnTo>
                <a:lnTo>
                  <a:pt x="661589" y="278820"/>
                </a:lnTo>
                <a:lnTo>
                  <a:pt x="647128" y="235824"/>
                </a:lnTo>
                <a:lnTo>
                  <a:pt x="614753" y="214395"/>
                </a:lnTo>
                <a:lnTo>
                  <a:pt x="600954" y="202312"/>
                </a:lnTo>
                <a:lnTo>
                  <a:pt x="588046" y="181585"/>
                </a:lnTo>
                <a:lnTo>
                  <a:pt x="558342" y="134224"/>
                </a:lnTo>
                <a:lnTo>
                  <a:pt x="504845" y="98809"/>
                </a:lnTo>
                <a:lnTo>
                  <a:pt x="482257" y="83551"/>
                </a:lnTo>
                <a:lnTo>
                  <a:pt x="440270" y="63325"/>
                </a:lnTo>
                <a:lnTo>
                  <a:pt x="388920" y="46991"/>
                </a:lnTo>
                <a:lnTo>
                  <a:pt x="336676" y="33063"/>
                </a:lnTo>
                <a:lnTo>
                  <a:pt x="292011" y="20051"/>
                </a:lnTo>
                <a:lnTo>
                  <a:pt x="228258" y="15894"/>
                </a:lnTo>
                <a:lnTo>
                  <a:pt x="181108" y="11519"/>
                </a:lnTo>
                <a:lnTo>
                  <a:pt x="147507" y="7336"/>
                </a:lnTo>
                <a:lnTo>
                  <a:pt x="108749" y="1169"/>
                </a:lnTo>
                <a:lnTo>
                  <a:pt x="97488" y="0"/>
                </a:lnTo>
                <a:close/>
              </a:path>
              <a:path w="695960" h="1251585">
                <a:moveTo>
                  <a:pt x="231311" y="1116644"/>
                </a:moveTo>
                <a:lnTo>
                  <a:pt x="185792" y="1116644"/>
                </a:lnTo>
                <a:lnTo>
                  <a:pt x="227261" y="1117213"/>
                </a:lnTo>
                <a:lnTo>
                  <a:pt x="231311" y="1116644"/>
                </a:lnTo>
                <a:close/>
              </a:path>
            </a:pathLst>
          </a:custGeom>
          <a:solidFill>
            <a:srgbClr val="F1DFF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3892" y="3922395"/>
            <a:ext cx="222250" cy="284480"/>
          </a:xfrm>
          <a:custGeom>
            <a:avLst/>
            <a:gdLst/>
            <a:ahLst/>
            <a:cxnLst/>
            <a:rect l="l" t="t" r="r" b="b"/>
            <a:pathLst>
              <a:path w="222250" h="284479">
                <a:moveTo>
                  <a:pt x="221880" y="0"/>
                </a:moveTo>
                <a:lnTo>
                  <a:pt x="0" y="162559"/>
                </a:lnTo>
                <a:lnTo>
                  <a:pt x="113447" y="284352"/>
                </a:lnTo>
                <a:lnTo>
                  <a:pt x="22188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255" y="4201286"/>
            <a:ext cx="125095" cy="403225"/>
          </a:xfrm>
          <a:custGeom>
            <a:avLst/>
            <a:gdLst/>
            <a:ahLst/>
            <a:cxnLst/>
            <a:rect l="l" t="t" r="r" b="b"/>
            <a:pathLst>
              <a:path w="125095" h="403225">
                <a:moveTo>
                  <a:pt x="90563" y="0"/>
                </a:moveTo>
                <a:lnTo>
                  <a:pt x="0" y="384556"/>
                </a:lnTo>
                <a:lnTo>
                  <a:pt x="124485" y="403098"/>
                </a:lnTo>
                <a:lnTo>
                  <a:pt x="9056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25601" y="4035933"/>
            <a:ext cx="219075" cy="386080"/>
          </a:xfrm>
          <a:custGeom>
            <a:avLst/>
            <a:gdLst/>
            <a:ahLst/>
            <a:cxnLst/>
            <a:rect l="l" t="t" r="r" b="b"/>
            <a:pathLst>
              <a:path w="219075" h="386079">
                <a:moveTo>
                  <a:pt x="0" y="0"/>
                </a:moveTo>
                <a:lnTo>
                  <a:pt x="127749" y="385699"/>
                </a:lnTo>
                <a:lnTo>
                  <a:pt x="219036" y="30949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2214" y="2755392"/>
            <a:ext cx="1117600" cy="1219200"/>
          </a:xfrm>
          <a:custGeom>
            <a:avLst/>
            <a:gdLst/>
            <a:ahLst/>
            <a:cxnLst/>
            <a:rect l="l" t="t" r="r" b="b"/>
            <a:pathLst>
              <a:path w="1117600" h="1219200">
                <a:moveTo>
                  <a:pt x="1083063" y="684958"/>
                </a:moveTo>
                <a:lnTo>
                  <a:pt x="64204" y="684958"/>
                </a:lnTo>
                <a:lnTo>
                  <a:pt x="64711" y="685640"/>
                </a:lnTo>
                <a:lnTo>
                  <a:pt x="67600" y="699120"/>
                </a:lnTo>
                <a:lnTo>
                  <a:pt x="76702" y="736600"/>
                </a:lnTo>
                <a:lnTo>
                  <a:pt x="89215" y="786150"/>
                </a:lnTo>
                <a:lnTo>
                  <a:pt x="96439" y="814446"/>
                </a:lnTo>
                <a:lnTo>
                  <a:pt x="100491" y="831453"/>
                </a:lnTo>
                <a:lnTo>
                  <a:pt x="103485" y="847137"/>
                </a:lnTo>
                <a:lnTo>
                  <a:pt x="107537" y="871464"/>
                </a:lnTo>
                <a:lnTo>
                  <a:pt x="114764" y="914400"/>
                </a:lnTo>
                <a:lnTo>
                  <a:pt x="149563" y="968621"/>
                </a:lnTo>
                <a:lnTo>
                  <a:pt x="174150" y="1000982"/>
                </a:lnTo>
                <a:lnTo>
                  <a:pt x="203600" y="1028700"/>
                </a:lnTo>
                <a:lnTo>
                  <a:pt x="244076" y="1054248"/>
                </a:lnTo>
                <a:lnTo>
                  <a:pt x="288268" y="1071165"/>
                </a:lnTo>
                <a:lnTo>
                  <a:pt x="334542" y="1082724"/>
                </a:lnTo>
                <a:lnTo>
                  <a:pt x="381261" y="1092200"/>
                </a:lnTo>
                <a:lnTo>
                  <a:pt x="456343" y="1093216"/>
                </a:lnTo>
                <a:lnTo>
                  <a:pt x="521048" y="1095724"/>
                </a:lnTo>
                <a:lnTo>
                  <a:pt x="588529" y="1101682"/>
                </a:lnTo>
                <a:lnTo>
                  <a:pt x="647287" y="1112678"/>
                </a:lnTo>
                <a:lnTo>
                  <a:pt x="685819" y="1130300"/>
                </a:lnTo>
                <a:lnTo>
                  <a:pt x="703860" y="1171749"/>
                </a:lnTo>
                <a:lnTo>
                  <a:pt x="706561" y="1196147"/>
                </a:lnTo>
                <a:lnTo>
                  <a:pt x="711194" y="1219200"/>
                </a:lnTo>
                <a:lnTo>
                  <a:pt x="765404" y="1202430"/>
                </a:lnTo>
                <a:lnTo>
                  <a:pt x="806374" y="1180480"/>
                </a:lnTo>
                <a:lnTo>
                  <a:pt x="815443" y="1173458"/>
                </a:lnTo>
                <a:lnTo>
                  <a:pt x="825405" y="1168400"/>
                </a:lnTo>
                <a:lnTo>
                  <a:pt x="845336" y="1163734"/>
                </a:lnTo>
                <a:lnTo>
                  <a:pt x="865859" y="1159843"/>
                </a:lnTo>
                <a:lnTo>
                  <a:pt x="885189" y="1153880"/>
                </a:lnTo>
                <a:lnTo>
                  <a:pt x="901542" y="1143000"/>
                </a:lnTo>
                <a:lnTo>
                  <a:pt x="904247" y="1134814"/>
                </a:lnTo>
                <a:lnTo>
                  <a:pt x="900556" y="1125140"/>
                </a:lnTo>
                <a:lnTo>
                  <a:pt x="894185" y="1114871"/>
                </a:lnTo>
                <a:lnTo>
                  <a:pt x="888854" y="1104900"/>
                </a:lnTo>
                <a:lnTo>
                  <a:pt x="835319" y="1086790"/>
                </a:lnTo>
                <a:lnTo>
                  <a:pt x="812718" y="1079500"/>
                </a:lnTo>
                <a:lnTo>
                  <a:pt x="790117" y="1075942"/>
                </a:lnTo>
                <a:lnTo>
                  <a:pt x="765134" y="1073896"/>
                </a:lnTo>
                <a:lnTo>
                  <a:pt x="744909" y="1068302"/>
                </a:lnTo>
                <a:lnTo>
                  <a:pt x="736581" y="1054100"/>
                </a:lnTo>
                <a:lnTo>
                  <a:pt x="745131" y="1042739"/>
                </a:lnTo>
                <a:lnTo>
                  <a:pt x="765725" y="1041796"/>
                </a:lnTo>
                <a:lnTo>
                  <a:pt x="809136" y="1041796"/>
                </a:lnTo>
                <a:lnTo>
                  <a:pt x="812718" y="1041400"/>
                </a:lnTo>
                <a:lnTo>
                  <a:pt x="826227" y="1033857"/>
                </a:lnTo>
                <a:lnTo>
                  <a:pt x="838694" y="1024112"/>
                </a:lnTo>
                <a:lnTo>
                  <a:pt x="850864" y="1013485"/>
                </a:lnTo>
                <a:lnTo>
                  <a:pt x="863480" y="1003300"/>
                </a:lnTo>
                <a:lnTo>
                  <a:pt x="904732" y="983503"/>
                </a:lnTo>
                <a:lnTo>
                  <a:pt x="938922" y="955176"/>
                </a:lnTo>
                <a:lnTo>
                  <a:pt x="967312" y="920198"/>
                </a:lnTo>
                <a:lnTo>
                  <a:pt x="991167" y="880443"/>
                </a:lnTo>
                <a:lnTo>
                  <a:pt x="1011751" y="837789"/>
                </a:lnTo>
                <a:lnTo>
                  <a:pt x="1030327" y="794113"/>
                </a:lnTo>
                <a:lnTo>
                  <a:pt x="1048161" y="751291"/>
                </a:lnTo>
                <a:lnTo>
                  <a:pt x="1066515" y="711200"/>
                </a:lnTo>
                <a:lnTo>
                  <a:pt x="1078709" y="691024"/>
                </a:lnTo>
                <a:lnTo>
                  <a:pt x="1083063" y="684958"/>
                </a:lnTo>
                <a:close/>
              </a:path>
              <a:path w="1117600" h="1219200">
                <a:moveTo>
                  <a:pt x="809136" y="1041796"/>
                </a:moveTo>
                <a:lnTo>
                  <a:pt x="765725" y="1041796"/>
                </a:lnTo>
                <a:lnTo>
                  <a:pt x="790781" y="1043830"/>
                </a:lnTo>
                <a:lnTo>
                  <a:pt x="809136" y="1041796"/>
                </a:lnTo>
                <a:close/>
              </a:path>
              <a:path w="1117600" h="1219200">
                <a:moveTo>
                  <a:pt x="1106197" y="609600"/>
                </a:moveTo>
                <a:lnTo>
                  <a:pt x="25940" y="609600"/>
                </a:lnTo>
                <a:lnTo>
                  <a:pt x="32382" y="611088"/>
                </a:lnTo>
                <a:lnTo>
                  <a:pt x="34660" y="621506"/>
                </a:lnTo>
                <a:lnTo>
                  <a:pt x="35750" y="635496"/>
                </a:lnTo>
                <a:lnTo>
                  <a:pt x="38627" y="647700"/>
                </a:lnTo>
                <a:lnTo>
                  <a:pt x="54995" y="677189"/>
                </a:lnTo>
                <a:lnTo>
                  <a:pt x="62243" y="685875"/>
                </a:lnTo>
                <a:lnTo>
                  <a:pt x="64204" y="684958"/>
                </a:lnTo>
                <a:lnTo>
                  <a:pt x="1083063" y="684958"/>
                </a:lnTo>
                <a:lnTo>
                  <a:pt x="1090310" y="674862"/>
                </a:lnTo>
                <a:lnTo>
                  <a:pt x="1099531" y="657818"/>
                </a:lnTo>
                <a:lnTo>
                  <a:pt x="1104589" y="635000"/>
                </a:lnTo>
                <a:lnTo>
                  <a:pt x="1106197" y="609600"/>
                </a:lnTo>
                <a:close/>
              </a:path>
              <a:path w="1117600" h="1219200">
                <a:moveTo>
                  <a:pt x="546221" y="0"/>
                </a:moveTo>
                <a:lnTo>
                  <a:pt x="501155" y="5850"/>
                </a:lnTo>
                <a:lnTo>
                  <a:pt x="455867" y="13612"/>
                </a:lnTo>
                <a:lnTo>
                  <a:pt x="411988" y="25177"/>
                </a:lnTo>
                <a:lnTo>
                  <a:pt x="371149" y="42436"/>
                </a:lnTo>
                <a:lnTo>
                  <a:pt x="334980" y="67280"/>
                </a:lnTo>
                <a:lnTo>
                  <a:pt x="305112" y="101600"/>
                </a:lnTo>
                <a:lnTo>
                  <a:pt x="296339" y="106412"/>
                </a:lnTo>
                <a:lnTo>
                  <a:pt x="275373" y="118665"/>
                </a:lnTo>
                <a:lnTo>
                  <a:pt x="250242" y="135086"/>
                </a:lnTo>
                <a:lnTo>
                  <a:pt x="228975" y="152400"/>
                </a:lnTo>
                <a:lnTo>
                  <a:pt x="209719" y="171217"/>
                </a:lnTo>
                <a:lnTo>
                  <a:pt x="190311" y="189880"/>
                </a:lnTo>
                <a:lnTo>
                  <a:pt x="152839" y="228600"/>
                </a:lnTo>
                <a:lnTo>
                  <a:pt x="121571" y="263595"/>
                </a:lnTo>
                <a:lnTo>
                  <a:pt x="87715" y="302851"/>
                </a:lnTo>
                <a:lnTo>
                  <a:pt x="55534" y="344929"/>
                </a:lnTo>
                <a:lnTo>
                  <a:pt x="29293" y="388392"/>
                </a:lnTo>
                <a:lnTo>
                  <a:pt x="13253" y="431800"/>
                </a:lnTo>
                <a:lnTo>
                  <a:pt x="3504" y="486785"/>
                </a:lnTo>
                <a:lnTo>
                  <a:pt x="0" y="529366"/>
                </a:lnTo>
                <a:lnTo>
                  <a:pt x="1369" y="567314"/>
                </a:lnTo>
                <a:lnTo>
                  <a:pt x="6244" y="608401"/>
                </a:lnTo>
                <a:lnTo>
                  <a:pt x="13253" y="660400"/>
                </a:lnTo>
                <a:lnTo>
                  <a:pt x="15008" y="646176"/>
                </a:lnTo>
                <a:lnTo>
                  <a:pt x="15429" y="631380"/>
                </a:lnTo>
                <a:lnTo>
                  <a:pt x="17934" y="618394"/>
                </a:lnTo>
                <a:lnTo>
                  <a:pt x="25940" y="609600"/>
                </a:lnTo>
                <a:lnTo>
                  <a:pt x="1106197" y="609600"/>
                </a:lnTo>
                <a:lnTo>
                  <a:pt x="1107950" y="581909"/>
                </a:lnTo>
                <a:lnTo>
                  <a:pt x="1110342" y="529006"/>
                </a:lnTo>
                <a:lnTo>
                  <a:pt x="1112119" y="476202"/>
                </a:lnTo>
                <a:lnTo>
                  <a:pt x="1113632" y="423408"/>
                </a:lnTo>
                <a:lnTo>
                  <a:pt x="1115233" y="370537"/>
                </a:lnTo>
                <a:lnTo>
                  <a:pt x="1117277" y="317500"/>
                </a:lnTo>
                <a:lnTo>
                  <a:pt x="1103817" y="268682"/>
                </a:lnTo>
                <a:lnTo>
                  <a:pt x="1089319" y="231949"/>
                </a:lnTo>
                <a:lnTo>
                  <a:pt x="1069765" y="196717"/>
                </a:lnTo>
                <a:lnTo>
                  <a:pt x="1041140" y="152400"/>
                </a:lnTo>
                <a:lnTo>
                  <a:pt x="1004183" y="123362"/>
                </a:lnTo>
                <a:lnTo>
                  <a:pt x="965554" y="88320"/>
                </a:lnTo>
                <a:lnTo>
                  <a:pt x="925099" y="53827"/>
                </a:lnTo>
                <a:lnTo>
                  <a:pt x="882663" y="26436"/>
                </a:lnTo>
                <a:lnTo>
                  <a:pt x="838092" y="12700"/>
                </a:lnTo>
                <a:lnTo>
                  <a:pt x="789594" y="8205"/>
                </a:lnTo>
                <a:lnTo>
                  <a:pt x="740920" y="5484"/>
                </a:lnTo>
                <a:lnTo>
                  <a:pt x="692157" y="3921"/>
                </a:lnTo>
                <a:lnTo>
                  <a:pt x="594719" y="1796"/>
                </a:lnTo>
                <a:lnTo>
                  <a:pt x="546221" y="0"/>
                </a:lnTo>
                <a:close/>
              </a:path>
            </a:pathLst>
          </a:custGeom>
          <a:solidFill>
            <a:srgbClr val="EBF7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65315" y="2709036"/>
            <a:ext cx="905510" cy="1046480"/>
          </a:xfrm>
          <a:custGeom>
            <a:avLst/>
            <a:gdLst/>
            <a:ahLst/>
            <a:cxnLst/>
            <a:rect l="l" t="t" r="r" b="b"/>
            <a:pathLst>
              <a:path w="905510" h="1046479">
                <a:moveTo>
                  <a:pt x="676198" y="73151"/>
                </a:moveTo>
                <a:lnTo>
                  <a:pt x="256019" y="73151"/>
                </a:lnTo>
                <a:lnTo>
                  <a:pt x="300888" y="78739"/>
                </a:lnTo>
                <a:lnTo>
                  <a:pt x="346836" y="79755"/>
                </a:lnTo>
                <a:lnTo>
                  <a:pt x="425640" y="98171"/>
                </a:lnTo>
                <a:lnTo>
                  <a:pt x="463956" y="112013"/>
                </a:lnTo>
                <a:lnTo>
                  <a:pt x="501167" y="130555"/>
                </a:lnTo>
                <a:lnTo>
                  <a:pt x="534009" y="148082"/>
                </a:lnTo>
                <a:lnTo>
                  <a:pt x="564680" y="174878"/>
                </a:lnTo>
                <a:lnTo>
                  <a:pt x="600811" y="198120"/>
                </a:lnTo>
                <a:lnTo>
                  <a:pt x="659955" y="261112"/>
                </a:lnTo>
                <a:lnTo>
                  <a:pt x="704888" y="345313"/>
                </a:lnTo>
                <a:lnTo>
                  <a:pt x="727964" y="444118"/>
                </a:lnTo>
                <a:lnTo>
                  <a:pt x="724789" y="556513"/>
                </a:lnTo>
                <a:lnTo>
                  <a:pt x="708469" y="665734"/>
                </a:lnTo>
                <a:lnTo>
                  <a:pt x="681227" y="782320"/>
                </a:lnTo>
                <a:lnTo>
                  <a:pt x="643026" y="886460"/>
                </a:lnTo>
                <a:lnTo>
                  <a:pt x="608088" y="976502"/>
                </a:lnTo>
                <a:lnTo>
                  <a:pt x="568769" y="1045971"/>
                </a:lnTo>
                <a:lnTo>
                  <a:pt x="621245" y="999363"/>
                </a:lnTo>
                <a:lnTo>
                  <a:pt x="687933" y="931290"/>
                </a:lnTo>
                <a:lnTo>
                  <a:pt x="760056" y="839977"/>
                </a:lnTo>
                <a:lnTo>
                  <a:pt x="829957" y="738377"/>
                </a:lnTo>
                <a:lnTo>
                  <a:pt x="880249" y="622300"/>
                </a:lnTo>
                <a:lnTo>
                  <a:pt x="905268" y="495426"/>
                </a:lnTo>
                <a:lnTo>
                  <a:pt x="897521" y="370713"/>
                </a:lnTo>
                <a:lnTo>
                  <a:pt x="842657" y="249682"/>
                </a:lnTo>
                <a:lnTo>
                  <a:pt x="778040" y="170687"/>
                </a:lnTo>
                <a:lnTo>
                  <a:pt x="723277" y="108712"/>
                </a:lnTo>
                <a:lnTo>
                  <a:pt x="676198" y="73151"/>
                </a:lnTo>
                <a:close/>
              </a:path>
              <a:path w="905510" h="1046479">
                <a:moveTo>
                  <a:pt x="342391" y="0"/>
                </a:moveTo>
                <a:lnTo>
                  <a:pt x="285495" y="6350"/>
                </a:lnTo>
                <a:lnTo>
                  <a:pt x="229692" y="8000"/>
                </a:lnTo>
                <a:lnTo>
                  <a:pt x="181559" y="16510"/>
                </a:lnTo>
                <a:lnTo>
                  <a:pt x="102793" y="37337"/>
                </a:lnTo>
                <a:lnTo>
                  <a:pt x="66700" y="53466"/>
                </a:lnTo>
                <a:lnTo>
                  <a:pt x="33896" y="75311"/>
                </a:lnTo>
                <a:lnTo>
                  <a:pt x="0" y="101853"/>
                </a:lnTo>
                <a:lnTo>
                  <a:pt x="57988" y="90804"/>
                </a:lnTo>
                <a:lnTo>
                  <a:pt x="110502" y="83438"/>
                </a:lnTo>
                <a:lnTo>
                  <a:pt x="213347" y="77977"/>
                </a:lnTo>
                <a:lnTo>
                  <a:pt x="256019" y="73151"/>
                </a:lnTo>
                <a:lnTo>
                  <a:pt x="676198" y="73151"/>
                </a:lnTo>
                <a:lnTo>
                  <a:pt x="638975" y="54610"/>
                </a:lnTo>
                <a:lnTo>
                  <a:pt x="608330" y="47371"/>
                </a:lnTo>
                <a:lnTo>
                  <a:pt x="543737" y="7747"/>
                </a:lnTo>
                <a:lnTo>
                  <a:pt x="342391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0322" y="2837179"/>
            <a:ext cx="721360" cy="1043305"/>
          </a:xfrm>
          <a:custGeom>
            <a:avLst/>
            <a:gdLst/>
            <a:ahLst/>
            <a:cxnLst/>
            <a:rect l="l" t="t" r="r" b="b"/>
            <a:pathLst>
              <a:path w="721360" h="1043304">
                <a:moveTo>
                  <a:pt x="450019" y="0"/>
                </a:moveTo>
                <a:lnTo>
                  <a:pt x="403054" y="3810"/>
                </a:lnTo>
                <a:lnTo>
                  <a:pt x="369196" y="10668"/>
                </a:lnTo>
                <a:lnTo>
                  <a:pt x="339694" y="18542"/>
                </a:lnTo>
                <a:lnTo>
                  <a:pt x="311297" y="21717"/>
                </a:lnTo>
                <a:lnTo>
                  <a:pt x="291637" y="27050"/>
                </a:lnTo>
                <a:lnTo>
                  <a:pt x="267609" y="31242"/>
                </a:lnTo>
                <a:lnTo>
                  <a:pt x="246857" y="41148"/>
                </a:lnTo>
                <a:lnTo>
                  <a:pt x="221736" y="50037"/>
                </a:lnTo>
                <a:lnTo>
                  <a:pt x="120149" y="149479"/>
                </a:lnTo>
                <a:lnTo>
                  <a:pt x="44787" y="294513"/>
                </a:lnTo>
                <a:lnTo>
                  <a:pt x="31681" y="370205"/>
                </a:lnTo>
                <a:lnTo>
                  <a:pt x="14198" y="445008"/>
                </a:lnTo>
                <a:lnTo>
                  <a:pt x="4368" y="526415"/>
                </a:lnTo>
                <a:lnTo>
                  <a:pt x="0" y="604266"/>
                </a:lnTo>
                <a:lnTo>
                  <a:pt x="12015" y="690880"/>
                </a:lnTo>
                <a:lnTo>
                  <a:pt x="43695" y="772160"/>
                </a:lnTo>
                <a:lnTo>
                  <a:pt x="97213" y="858520"/>
                </a:lnTo>
                <a:lnTo>
                  <a:pt x="140901" y="908177"/>
                </a:lnTo>
                <a:lnTo>
                  <a:pt x="194431" y="955167"/>
                </a:lnTo>
                <a:lnTo>
                  <a:pt x="259963" y="990219"/>
                </a:lnTo>
                <a:lnTo>
                  <a:pt x="297098" y="1008761"/>
                </a:lnTo>
                <a:lnTo>
                  <a:pt x="374657" y="1031875"/>
                </a:lnTo>
                <a:lnTo>
                  <a:pt x="464218" y="1042924"/>
                </a:lnTo>
                <a:lnTo>
                  <a:pt x="558159" y="1035304"/>
                </a:lnTo>
                <a:lnTo>
                  <a:pt x="665208" y="1011047"/>
                </a:lnTo>
                <a:lnTo>
                  <a:pt x="673448" y="1007872"/>
                </a:lnTo>
                <a:lnTo>
                  <a:pt x="546145" y="1007872"/>
                </a:lnTo>
                <a:lnTo>
                  <a:pt x="492627" y="1000252"/>
                </a:lnTo>
                <a:lnTo>
                  <a:pt x="440189" y="988060"/>
                </a:lnTo>
                <a:lnTo>
                  <a:pt x="393225" y="972185"/>
                </a:lnTo>
                <a:lnTo>
                  <a:pt x="352813" y="947928"/>
                </a:lnTo>
                <a:lnTo>
                  <a:pt x="311297" y="928370"/>
                </a:lnTo>
                <a:lnTo>
                  <a:pt x="271978" y="899414"/>
                </a:lnTo>
                <a:lnTo>
                  <a:pt x="243580" y="863219"/>
                </a:lnTo>
                <a:lnTo>
                  <a:pt x="218460" y="832739"/>
                </a:lnTo>
                <a:lnTo>
                  <a:pt x="191155" y="791845"/>
                </a:lnTo>
                <a:lnTo>
                  <a:pt x="173680" y="748284"/>
                </a:lnTo>
                <a:lnTo>
                  <a:pt x="160561" y="705866"/>
                </a:lnTo>
                <a:lnTo>
                  <a:pt x="151823" y="664337"/>
                </a:lnTo>
                <a:lnTo>
                  <a:pt x="145270" y="613537"/>
                </a:lnTo>
                <a:lnTo>
                  <a:pt x="156192" y="448564"/>
                </a:lnTo>
                <a:lnTo>
                  <a:pt x="187878" y="313182"/>
                </a:lnTo>
                <a:lnTo>
                  <a:pt x="235935" y="206121"/>
                </a:lnTo>
                <a:lnTo>
                  <a:pt x="291637" y="125475"/>
                </a:lnTo>
                <a:lnTo>
                  <a:pt x="351721" y="65659"/>
                </a:lnTo>
                <a:lnTo>
                  <a:pt x="401962" y="28194"/>
                </a:lnTo>
                <a:lnTo>
                  <a:pt x="434728" y="6223"/>
                </a:lnTo>
                <a:lnTo>
                  <a:pt x="450019" y="0"/>
                </a:lnTo>
                <a:close/>
              </a:path>
              <a:path w="721360" h="1043304">
                <a:moveTo>
                  <a:pt x="720910" y="989584"/>
                </a:moveTo>
                <a:lnTo>
                  <a:pt x="663023" y="1000760"/>
                </a:lnTo>
                <a:lnTo>
                  <a:pt x="601847" y="1006094"/>
                </a:lnTo>
                <a:lnTo>
                  <a:pt x="546145" y="1007872"/>
                </a:lnTo>
                <a:lnTo>
                  <a:pt x="673448" y="1007872"/>
                </a:lnTo>
                <a:lnTo>
                  <a:pt x="720910" y="98958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3270" y="3044444"/>
            <a:ext cx="241935" cy="521970"/>
          </a:xfrm>
          <a:custGeom>
            <a:avLst/>
            <a:gdLst/>
            <a:ahLst/>
            <a:cxnLst/>
            <a:rect l="l" t="t" r="r" b="b"/>
            <a:pathLst>
              <a:path w="241934" h="521970">
                <a:moveTo>
                  <a:pt x="133045" y="0"/>
                </a:moveTo>
                <a:lnTo>
                  <a:pt x="72072" y="51815"/>
                </a:lnTo>
                <a:lnTo>
                  <a:pt x="41935" y="101091"/>
                </a:lnTo>
                <a:lnTo>
                  <a:pt x="15709" y="163575"/>
                </a:lnTo>
                <a:lnTo>
                  <a:pt x="0" y="240791"/>
                </a:lnTo>
                <a:lnTo>
                  <a:pt x="5791" y="325373"/>
                </a:lnTo>
                <a:lnTo>
                  <a:pt x="34747" y="420369"/>
                </a:lnTo>
                <a:lnTo>
                  <a:pt x="90182" y="521461"/>
                </a:lnTo>
                <a:lnTo>
                  <a:pt x="116611" y="517905"/>
                </a:lnTo>
                <a:lnTo>
                  <a:pt x="142494" y="516508"/>
                </a:lnTo>
                <a:lnTo>
                  <a:pt x="195897" y="506983"/>
                </a:lnTo>
                <a:lnTo>
                  <a:pt x="232740" y="488695"/>
                </a:lnTo>
                <a:lnTo>
                  <a:pt x="241465" y="461263"/>
                </a:lnTo>
                <a:lnTo>
                  <a:pt x="218795" y="438911"/>
                </a:lnTo>
                <a:lnTo>
                  <a:pt x="188950" y="407415"/>
                </a:lnTo>
                <a:lnTo>
                  <a:pt x="157429" y="373125"/>
                </a:lnTo>
                <a:lnTo>
                  <a:pt x="128638" y="327151"/>
                </a:lnTo>
                <a:lnTo>
                  <a:pt x="105295" y="267842"/>
                </a:lnTo>
                <a:lnTo>
                  <a:pt x="94589" y="194309"/>
                </a:lnTo>
                <a:lnTo>
                  <a:pt x="101447" y="105282"/>
                </a:lnTo>
                <a:lnTo>
                  <a:pt x="133045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4595" y="3788790"/>
            <a:ext cx="313055" cy="279400"/>
          </a:xfrm>
          <a:custGeom>
            <a:avLst/>
            <a:gdLst/>
            <a:ahLst/>
            <a:cxnLst/>
            <a:rect l="l" t="t" r="r" b="b"/>
            <a:pathLst>
              <a:path w="313055" h="279400">
                <a:moveTo>
                  <a:pt x="160655" y="0"/>
                </a:moveTo>
                <a:lnTo>
                  <a:pt x="63487" y="27685"/>
                </a:lnTo>
                <a:lnTo>
                  <a:pt x="65697" y="28193"/>
                </a:lnTo>
                <a:lnTo>
                  <a:pt x="73977" y="32511"/>
                </a:lnTo>
                <a:lnTo>
                  <a:pt x="81737" y="39115"/>
                </a:lnTo>
                <a:lnTo>
                  <a:pt x="96634" y="45084"/>
                </a:lnTo>
                <a:lnTo>
                  <a:pt x="115951" y="51942"/>
                </a:lnTo>
                <a:lnTo>
                  <a:pt x="136931" y="61594"/>
                </a:lnTo>
                <a:lnTo>
                  <a:pt x="158457" y="69087"/>
                </a:lnTo>
                <a:lnTo>
                  <a:pt x="181114" y="81533"/>
                </a:lnTo>
                <a:lnTo>
                  <a:pt x="159131" y="86105"/>
                </a:lnTo>
                <a:lnTo>
                  <a:pt x="130098" y="100837"/>
                </a:lnTo>
                <a:lnTo>
                  <a:pt x="98920" y="124840"/>
                </a:lnTo>
                <a:lnTo>
                  <a:pt x="68351" y="156082"/>
                </a:lnTo>
                <a:lnTo>
                  <a:pt x="39992" y="187832"/>
                </a:lnTo>
                <a:lnTo>
                  <a:pt x="15506" y="222884"/>
                </a:lnTo>
                <a:lnTo>
                  <a:pt x="0" y="279272"/>
                </a:lnTo>
                <a:lnTo>
                  <a:pt x="46304" y="220471"/>
                </a:lnTo>
                <a:lnTo>
                  <a:pt x="98234" y="177418"/>
                </a:lnTo>
                <a:lnTo>
                  <a:pt x="147510" y="145795"/>
                </a:lnTo>
                <a:lnTo>
                  <a:pt x="199593" y="121919"/>
                </a:lnTo>
                <a:lnTo>
                  <a:pt x="242925" y="105663"/>
                </a:lnTo>
                <a:lnTo>
                  <a:pt x="305574" y="96265"/>
                </a:lnTo>
                <a:lnTo>
                  <a:pt x="312724" y="95503"/>
                </a:lnTo>
                <a:lnTo>
                  <a:pt x="160655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8560" y="3843273"/>
            <a:ext cx="47625" cy="187325"/>
          </a:xfrm>
          <a:custGeom>
            <a:avLst/>
            <a:gdLst/>
            <a:ahLst/>
            <a:cxnLst/>
            <a:rect l="l" t="t" r="r" b="b"/>
            <a:pathLst>
              <a:path w="47625" h="187325">
                <a:moveTo>
                  <a:pt x="1981" y="0"/>
                </a:moveTo>
                <a:lnTo>
                  <a:pt x="3302" y="53848"/>
                </a:lnTo>
                <a:lnTo>
                  <a:pt x="4000" y="90550"/>
                </a:lnTo>
                <a:lnTo>
                  <a:pt x="4152" y="129539"/>
                </a:lnTo>
                <a:lnTo>
                  <a:pt x="0" y="186944"/>
                </a:lnTo>
                <a:lnTo>
                  <a:pt x="26746" y="151892"/>
                </a:lnTo>
                <a:lnTo>
                  <a:pt x="41973" y="116458"/>
                </a:lnTo>
                <a:lnTo>
                  <a:pt x="47332" y="83693"/>
                </a:lnTo>
                <a:lnTo>
                  <a:pt x="46672" y="56768"/>
                </a:lnTo>
                <a:lnTo>
                  <a:pt x="41084" y="31114"/>
                </a:lnTo>
                <a:lnTo>
                  <a:pt x="28397" y="15875"/>
                </a:lnTo>
                <a:lnTo>
                  <a:pt x="15163" y="3048"/>
                </a:lnTo>
                <a:lnTo>
                  <a:pt x="1981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77061" y="4053332"/>
            <a:ext cx="899160" cy="925830"/>
          </a:xfrm>
          <a:custGeom>
            <a:avLst/>
            <a:gdLst/>
            <a:ahLst/>
            <a:cxnLst/>
            <a:rect l="l" t="t" r="r" b="b"/>
            <a:pathLst>
              <a:path w="899160" h="925829">
                <a:moveTo>
                  <a:pt x="0" y="0"/>
                </a:moveTo>
                <a:lnTo>
                  <a:pt x="10693" y="70866"/>
                </a:lnTo>
                <a:lnTo>
                  <a:pt x="36563" y="149987"/>
                </a:lnTo>
                <a:lnTo>
                  <a:pt x="71907" y="234188"/>
                </a:lnTo>
                <a:lnTo>
                  <a:pt x="113753" y="324485"/>
                </a:lnTo>
                <a:lnTo>
                  <a:pt x="164541" y="411861"/>
                </a:lnTo>
                <a:lnTo>
                  <a:pt x="220243" y="499237"/>
                </a:lnTo>
                <a:lnTo>
                  <a:pt x="274599" y="575437"/>
                </a:lnTo>
                <a:lnTo>
                  <a:pt x="331368" y="642620"/>
                </a:lnTo>
                <a:lnTo>
                  <a:pt x="393090" y="709803"/>
                </a:lnTo>
                <a:lnTo>
                  <a:pt x="451510" y="764921"/>
                </a:lnTo>
                <a:lnTo>
                  <a:pt x="505993" y="804672"/>
                </a:lnTo>
                <a:lnTo>
                  <a:pt x="557682" y="840486"/>
                </a:lnTo>
                <a:lnTo>
                  <a:pt x="606958" y="867029"/>
                </a:lnTo>
                <a:lnTo>
                  <a:pt x="714019" y="909320"/>
                </a:lnTo>
                <a:lnTo>
                  <a:pt x="773709" y="925830"/>
                </a:lnTo>
                <a:lnTo>
                  <a:pt x="898550" y="894334"/>
                </a:lnTo>
                <a:lnTo>
                  <a:pt x="761898" y="838708"/>
                </a:lnTo>
                <a:lnTo>
                  <a:pt x="623214" y="768985"/>
                </a:lnTo>
                <a:lnTo>
                  <a:pt x="503199" y="696341"/>
                </a:lnTo>
                <a:lnTo>
                  <a:pt x="410108" y="614807"/>
                </a:lnTo>
                <a:lnTo>
                  <a:pt x="372262" y="576072"/>
                </a:lnTo>
                <a:lnTo>
                  <a:pt x="332130" y="541528"/>
                </a:lnTo>
                <a:lnTo>
                  <a:pt x="286664" y="498729"/>
                </a:lnTo>
                <a:lnTo>
                  <a:pt x="240944" y="442722"/>
                </a:lnTo>
                <a:lnTo>
                  <a:pt x="188226" y="372491"/>
                </a:lnTo>
                <a:lnTo>
                  <a:pt x="132829" y="280035"/>
                </a:lnTo>
                <a:lnTo>
                  <a:pt x="68275" y="159258"/>
                </a:lnTo>
                <a:lnTo>
                  <a:pt x="0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159000" y="5073777"/>
            <a:ext cx="432434" cy="294640"/>
          </a:xfrm>
          <a:custGeom>
            <a:avLst/>
            <a:gdLst/>
            <a:ahLst/>
            <a:cxnLst/>
            <a:rect l="l" t="t" r="r" b="b"/>
            <a:pathLst>
              <a:path w="432435" h="294639">
                <a:moveTo>
                  <a:pt x="57150" y="0"/>
                </a:moveTo>
                <a:lnTo>
                  <a:pt x="0" y="37973"/>
                </a:lnTo>
                <a:lnTo>
                  <a:pt x="143637" y="102362"/>
                </a:lnTo>
                <a:lnTo>
                  <a:pt x="251079" y="165608"/>
                </a:lnTo>
                <a:lnTo>
                  <a:pt x="329183" y="229108"/>
                </a:lnTo>
                <a:lnTo>
                  <a:pt x="381762" y="294513"/>
                </a:lnTo>
                <a:lnTo>
                  <a:pt x="432181" y="287274"/>
                </a:lnTo>
                <a:lnTo>
                  <a:pt x="409956" y="251460"/>
                </a:lnTo>
                <a:lnTo>
                  <a:pt x="385572" y="219710"/>
                </a:lnTo>
                <a:lnTo>
                  <a:pt x="359282" y="187071"/>
                </a:lnTo>
                <a:lnTo>
                  <a:pt x="328802" y="157353"/>
                </a:lnTo>
                <a:lnTo>
                  <a:pt x="272795" y="116459"/>
                </a:lnTo>
                <a:lnTo>
                  <a:pt x="204977" y="74549"/>
                </a:lnTo>
                <a:lnTo>
                  <a:pt x="133095" y="35814"/>
                </a:lnTo>
                <a:lnTo>
                  <a:pt x="57150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524251" y="5503036"/>
            <a:ext cx="57785" cy="196215"/>
          </a:xfrm>
          <a:custGeom>
            <a:avLst/>
            <a:gdLst/>
            <a:ahLst/>
            <a:cxnLst/>
            <a:rect l="l" t="t" r="r" b="b"/>
            <a:pathLst>
              <a:path w="57785" h="196214">
                <a:moveTo>
                  <a:pt x="57404" y="0"/>
                </a:moveTo>
                <a:lnTo>
                  <a:pt x="8636" y="7493"/>
                </a:lnTo>
                <a:lnTo>
                  <a:pt x="11175" y="34797"/>
                </a:lnTo>
                <a:lnTo>
                  <a:pt x="8381" y="90538"/>
                </a:lnTo>
                <a:lnTo>
                  <a:pt x="6350" y="112801"/>
                </a:lnTo>
                <a:lnTo>
                  <a:pt x="2031" y="139103"/>
                </a:lnTo>
                <a:lnTo>
                  <a:pt x="0" y="179603"/>
                </a:lnTo>
                <a:lnTo>
                  <a:pt x="1143" y="195834"/>
                </a:lnTo>
                <a:lnTo>
                  <a:pt x="19050" y="171742"/>
                </a:lnTo>
                <a:lnTo>
                  <a:pt x="29464" y="143484"/>
                </a:lnTo>
                <a:lnTo>
                  <a:pt x="39497" y="120307"/>
                </a:lnTo>
                <a:lnTo>
                  <a:pt x="46481" y="98094"/>
                </a:lnTo>
                <a:lnTo>
                  <a:pt x="54610" y="73913"/>
                </a:lnTo>
                <a:lnTo>
                  <a:pt x="55880" y="48513"/>
                </a:lnTo>
                <a:lnTo>
                  <a:pt x="56134" y="25272"/>
                </a:lnTo>
                <a:lnTo>
                  <a:pt x="57404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04442" y="6171387"/>
            <a:ext cx="229870" cy="239395"/>
          </a:xfrm>
          <a:custGeom>
            <a:avLst/>
            <a:gdLst/>
            <a:ahLst/>
            <a:cxnLst/>
            <a:rect l="l" t="t" r="r" b="b"/>
            <a:pathLst>
              <a:path w="229869" h="239395">
                <a:moveTo>
                  <a:pt x="0" y="0"/>
                </a:moveTo>
                <a:lnTo>
                  <a:pt x="138252" y="238798"/>
                </a:lnTo>
                <a:lnTo>
                  <a:pt x="229552" y="124193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60069" y="6428524"/>
            <a:ext cx="134620" cy="353695"/>
          </a:xfrm>
          <a:custGeom>
            <a:avLst/>
            <a:gdLst/>
            <a:ahLst/>
            <a:cxnLst/>
            <a:rect l="l" t="t" r="r" b="b"/>
            <a:pathLst>
              <a:path w="134619" h="353695">
                <a:moveTo>
                  <a:pt x="0" y="0"/>
                </a:moveTo>
                <a:lnTo>
                  <a:pt x="19342" y="353110"/>
                </a:lnTo>
                <a:lnTo>
                  <a:pt x="134162" y="327319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74560" y="6303771"/>
            <a:ext cx="167005" cy="345440"/>
          </a:xfrm>
          <a:custGeom>
            <a:avLst/>
            <a:gdLst/>
            <a:ahLst/>
            <a:cxnLst/>
            <a:rect l="l" t="t" r="r" b="b"/>
            <a:pathLst>
              <a:path w="167004" h="345440">
                <a:moveTo>
                  <a:pt x="166827" y="0"/>
                </a:moveTo>
                <a:lnTo>
                  <a:pt x="0" y="286067"/>
                </a:lnTo>
                <a:lnTo>
                  <a:pt x="95618" y="345224"/>
                </a:lnTo>
                <a:lnTo>
                  <a:pt x="16682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2573" y="1810130"/>
            <a:ext cx="304165" cy="180340"/>
          </a:xfrm>
          <a:custGeom>
            <a:avLst/>
            <a:gdLst/>
            <a:ahLst/>
            <a:cxnLst/>
            <a:rect l="l" t="t" r="r" b="b"/>
            <a:pathLst>
              <a:path w="304165" h="180339">
                <a:moveTo>
                  <a:pt x="0" y="0"/>
                </a:moveTo>
                <a:lnTo>
                  <a:pt x="249339" y="180340"/>
                </a:lnTo>
                <a:lnTo>
                  <a:pt x="304088" y="3276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26630" y="2117725"/>
            <a:ext cx="280670" cy="338455"/>
          </a:xfrm>
          <a:custGeom>
            <a:avLst/>
            <a:gdLst/>
            <a:ahLst/>
            <a:cxnLst/>
            <a:rect l="l" t="t" r="r" b="b"/>
            <a:pathLst>
              <a:path w="280669" h="338455">
                <a:moveTo>
                  <a:pt x="0" y="0"/>
                </a:moveTo>
                <a:lnTo>
                  <a:pt x="163918" y="338327"/>
                </a:lnTo>
                <a:lnTo>
                  <a:pt x="280543" y="268604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55206" y="2081276"/>
            <a:ext cx="130175" cy="365760"/>
          </a:xfrm>
          <a:custGeom>
            <a:avLst/>
            <a:gdLst/>
            <a:ahLst/>
            <a:cxnLst/>
            <a:rect l="l" t="t" r="r" b="b"/>
            <a:pathLst>
              <a:path w="130175" h="365760">
                <a:moveTo>
                  <a:pt x="69100" y="0"/>
                </a:moveTo>
                <a:lnTo>
                  <a:pt x="0" y="344677"/>
                </a:lnTo>
                <a:lnTo>
                  <a:pt x="129667" y="365633"/>
                </a:lnTo>
                <a:lnTo>
                  <a:pt x="691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293875" y="0"/>
            <a:ext cx="173990" cy="219710"/>
          </a:xfrm>
          <a:custGeom>
            <a:avLst/>
            <a:gdLst/>
            <a:ahLst/>
            <a:cxnLst/>
            <a:rect l="l" t="t" r="r" b="b"/>
            <a:pathLst>
              <a:path w="173990" h="219710">
                <a:moveTo>
                  <a:pt x="56515" y="0"/>
                </a:moveTo>
                <a:lnTo>
                  <a:pt x="0" y="219455"/>
                </a:lnTo>
                <a:lnTo>
                  <a:pt x="173736" y="52577"/>
                </a:lnTo>
                <a:lnTo>
                  <a:pt x="5651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543811" y="103631"/>
            <a:ext cx="297180" cy="181610"/>
          </a:xfrm>
          <a:custGeom>
            <a:avLst/>
            <a:gdLst/>
            <a:ahLst/>
            <a:cxnLst/>
            <a:rect l="l" t="t" r="r" b="b"/>
            <a:pathLst>
              <a:path w="297180" h="181610">
                <a:moveTo>
                  <a:pt x="250444" y="0"/>
                </a:moveTo>
                <a:lnTo>
                  <a:pt x="0" y="181356"/>
                </a:lnTo>
                <a:lnTo>
                  <a:pt x="297180" y="90677"/>
                </a:lnTo>
                <a:lnTo>
                  <a:pt x="25044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84375" y="489204"/>
            <a:ext cx="311150" cy="93345"/>
          </a:xfrm>
          <a:custGeom>
            <a:avLst/>
            <a:gdLst/>
            <a:ahLst/>
            <a:cxnLst/>
            <a:rect l="l" t="t" r="r" b="b"/>
            <a:pathLst>
              <a:path w="311150" h="93345">
                <a:moveTo>
                  <a:pt x="310896" y="0"/>
                </a:moveTo>
                <a:lnTo>
                  <a:pt x="0" y="13335"/>
                </a:lnTo>
                <a:lnTo>
                  <a:pt x="280924" y="92963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8684" y="149352"/>
            <a:ext cx="1103630" cy="1199515"/>
          </a:xfrm>
          <a:custGeom>
            <a:avLst/>
            <a:gdLst/>
            <a:ahLst/>
            <a:cxnLst/>
            <a:rect l="l" t="t" r="r" b="b"/>
            <a:pathLst>
              <a:path w="1103630" h="1199515">
                <a:moveTo>
                  <a:pt x="420611" y="0"/>
                </a:moveTo>
                <a:lnTo>
                  <a:pt x="410894" y="2555"/>
                </a:lnTo>
                <a:lnTo>
                  <a:pt x="402539" y="4661"/>
                </a:lnTo>
                <a:lnTo>
                  <a:pt x="395223" y="6350"/>
                </a:lnTo>
                <a:lnTo>
                  <a:pt x="357123" y="15875"/>
                </a:lnTo>
                <a:lnTo>
                  <a:pt x="309708" y="26939"/>
                </a:lnTo>
                <a:lnTo>
                  <a:pt x="286815" y="35038"/>
                </a:lnTo>
                <a:lnTo>
                  <a:pt x="268236" y="47625"/>
                </a:lnTo>
                <a:lnTo>
                  <a:pt x="244258" y="60287"/>
                </a:lnTo>
                <a:lnTo>
                  <a:pt x="220425" y="78914"/>
                </a:lnTo>
                <a:lnTo>
                  <a:pt x="197486" y="99327"/>
                </a:lnTo>
                <a:lnTo>
                  <a:pt x="176187" y="117348"/>
                </a:lnTo>
                <a:lnTo>
                  <a:pt x="147465" y="133669"/>
                </a:lnTo>
                <a:lnTo>
                  <a:pt x="119043" y="159813"/>
                </a:lnTo>
                <a:lnTo>
                  <a:pt x="95384" y="190124"/>
                </a:lnTo>
                <a:lnTo>
                  <a:pt x="80949" y="218948"/>
                </a:lnTo>
                <a:lnTo>
                  <a:pt x="78642" y="221577"/>
                </a:lnTo>
                <a:lnTo>
                  <a:pt x="56740" y="255275"/>
                </a:lnTo>
                <a:lnTo>
                  <a:pt x="49398" y="277798"/>
                </a:lnTo>
                <a:lnTo>
                  <a:pt x="46024" y="288798"/>
                </a:lnTo>
                <a:lnTo>
                  <a:pt x="33337" y="333121"/>
                </a:lnTo>
                <a:lnTo>
                  <a:pt x="16073" y="366458"/>
                </a:lnTo>
                <a:lnTo>
                  <a:pt x="8111" y="383127"/>
                </a:lnTo>
                <a:lnTo>
                  <a:pt x="4762" y="399796"/>
                </a:lnTo>
                <a:lnTo>
                  <a:pt x="3819" y="455469"/>
                </a:lnTo>
                <a:lnTo>
                  <a:pt x="2530" y="566245"/>
                </a:lnTo>
                <a:lnTo>
                  <a:pt x="1598" y="621240"/>
                </a:lnTo>
                <a:lnTo>
                  <a:pt x="7937" y="625094"/>
                </a:lnTo>
                <a:lnTo>
                  <a:pt x="7937" y="628269"/>
                </a:lnTo>
                <a:lnTo>
                  <a:pt x="9549" y="642820"/>
                </a:lnTo>
                <a:lnTo>
                  <a:pt x="10120" y="657812"/>
                </a:lnTo>
                <a:lnTo>
                  <a:pt x="10393" y="673113"/>
                </a:lnTo>
                <a:lnTo>
                  <a:pt x="11112" y="688594"/>
                </a:lnTo>
                <a:lnTo>
                  <a:pt x="26516" y="731117"/>
                </a:lnTo>
                <a:lnTo>
                  <a:pt x="52628" y="758565"/>
                </a:lnTo>
                <a:lnTo>
                  <a:pt x="67854" y="773001"/>
                </a:lnTo>
                <a:lnTo>
                  <a:pt x="96824" y="802767"/>
                </a:lnTo>
                <a:lnTo>
                  <a:pt x="110931" y="815034"/>
                </a:lnTo>
                <a:lnTo>
                  <a:pt x="126380" y="826135"/>
                </a:lnTo>
                <a:lnTo>
                  <a:pt x="142130" y="836664"/>
                </a:lnTo>
                <a:lnTo>
                  <a:pt x="157137" y="847217"/>
                </a:lnTo>
                <a:lnTo>
                  <a:pt x="185332" y="869505"/>
                </a:lnTo>
                <a:lnTo>
                  <a:pt x="212488" y="893413"/>
                </a:lnTo>
                <a:lnTo>
                  <a:pt x="238156" y="918797"/>
                </a:lnTo>
                <a:lnTo>
                  <a:pt x="261886" y="945514"/>
                </a:lnTo>
                <a:lnTo>
                  <a:pt x="272453" y="956379"/>
                </a:lnTo>
                <a:lnTo>
                  <a:pt x="284508" y="965755"/>
                </a:lnTo>
                <a:lnTo>
                  <a:pt x="297158" y="974536"/>
                </a:lnTo>
                <a:lnTo>
                  <a:pt x="309511" y="983614"/>
                </a:lnTo>
                <a:lnTo>
                  <a:pt x="315216" y="986031"/>
                </a:lnTo>
                <a:lnTo>
                  <a:pt x="321814" y="987234"/>
                </a:lnTo>
                <a:lnTo>
                  <a:pt x="327817" y="989008"/>
                </a:lnTo>
                <a:lnTo>
                  <a:pt x="331736" y="993139"/>
                </a:lnTo>
                <a:lnTo>
                  <a:pt x="334011" y="999587"/>
                </a:lnTo>
                <a:lnTo>
                  <a:pt x="334503" y="1006808"/>
                </a:lnTo>
                <a:lnTo>
                  <a:pt x="334403" y="1014339"/>
                </a:lnTo>
                <a:lnTo>
                  <a:pt x="334898" y="1021714"/>
                </a:lnTo>
                <a:lnTo>
                  <a:pt x="327588" y="1032496"/>
                </a:lnTo>
                <a:lnTo>
                  <a:pt x="320424" y="1044908"/>
                </a:lnTo>
                <a:lnTo>
                  <a:pt x="314149" y="1057630"/>
                </a:lnTo>
                <a:lnTo>
                  <a:pt x="309511" y="1069339"/>
                </a:lnTo>
                <a:lnTo>
                  <a:pt x="289893" y="1085078"/>
                </a:lnTo>
                <a:lnTo>
                  <a:pt x="269235" y="1099042"/>
                </a:lnTo>
                <a:lnTo>
                  <a:pt x="251256" y="1114792"/>
                </a:lnTo>
                <a:lnTo>
                  <a:pt x="239674" y="1135888"/>
                </a:lnTo>
                <a:lnTo>
                  <a:pt x="252374" y="1139063"/>
                </a:lnTo>
                <a:lnTo>
                  <a:pt x="258711" y="1142238"/>
                </a:lnTo>
                <a:lnTo>
                  <a:pt x="267517" y="1146240"/>
                </a:lnTo>
                <a:lnTo>
                  <a:pt x="275578" y="1149207"/>
                </a:lnTo>
                <a:lnTo>
                  <a:pt x="293636" y="1154938"/>
                </a:lnTo>
                <a:lnTo>
                  <a:pt x="317124" y="1165705"/>
                </a:lnTo>
                <a:lnTo>
                  <a:pt x="337485" y="1178972"/>
                </a:lnTo>
                <a:lnTo>
                  <a:pt x="358142" y="1191335"/>
                </a:lnTo>
                <a:lnTo>
                  <a:pt x="382523" y="1199388"/>
                </a:lnTo>
                <a:lnTo>
                  <a:pt x="392791" y="1189400"/>
                </a:lnTo>
                <a:lnTo>
                  <a:pt x="401567" y="1175400"/>
                </a:lnTo>
                <a:lnTo>
                  <a:pt x="407962" y="1159900"/>
                </a:lnTo>
                <a:lnTo>
                  <a:pt x="411086" y="1145413"/>
                </a:lnTo>
                <a:lnTo>
                  <a:pt x="412402" y="1111253"/>
                </a:lnTo>
                <a:lnTo>
                  <a:pt x="409702" y="1095692"/>
                </a:lnTo>
                <a:lnTo>
                  <a:pt x="410868" y="1089941"/>
                </a:lnTo>
                <a:lnTo>
                  <a:pt x="423786" y="1085214"/>
                </a:lnTo>
                <a:lnTo>
                  <a:pt x="642823" y="1085214"/>
                </a:lnTo>
                <a:lnTo>
                  <a:pt x="659318" y="1081905"/>
                </a:lnTo>
                <a:lnTo>
                  <a:pt x="678341" y="1081595"/>
                </a:lnTo>
                <a:lnTo>
                  <a:pt x="697065" y="1080714"/>
                </a:lnTo>
                <a:lnTo>
                  <a:pt x="712660" y="1075689"/>
                </a:lnTo>
                <a:lnTo>
                  <a:pt x="716827" y="1072663"/>
                </a:lnTo>
                <a:lnTo>
                  <a:pt x="726947" y="1065768"/>
                </a:lnTo>
                <a:lnTo>
                  <a:pt x="739449" y="1058277"/>
                </a:lnTo>
                <a:lnTo>
                  <a:pt x="750760" y="1053464"/>
                </a:lnTo>
                <a:lnTo>
                  <a:pt x="929444" y="951604"/>
                </a:lnTo>
                <a:lnTo>
                  <a:pt x="963447" y="932814"/>
                </a:lnTo>
                <a:lnTo>
                  <a:pt x="967837" y="931955"/>
                </a:lnTo>
                <a:lnTo>
                  <a:pt x="978328" y="929465"/>
                </a:lnTo>
                <a:lnTo>
                  <a:pt x="1011357" y="901219"/>
                </a:lnTo>
                <a:lnTo>
                  <a:pt x="1014234" y="894842"/>
                </a:lnTo>
                <a:lnTo>
                  <a:pt x="1022246" y="882999"/>
                </a:lnTo>
                <a:lnTo>
                  <a:pt x="1033086" y="872966"/>
                </a:lnTo>
                <a:lnTo>
                  <a:pt x="1044818" y="863552"/>
                </a:lnTo>
                <a:lnTo>
                  <a:pt x="1055509" y="853567"/>
                </a:lnTo>
                <a:lnTo>
                  <a:pt x="1078149" y="816842"/>
                </a:lnTo>
                <a:lnTo>
                  <a:pt x="1087843" y="775223"/>
                </a:lnTo>
                <a:lnTo>
                  <a:pt x="1090099" y="731533"/>
                </a:lnTo>
                <a:lnTo>
                  <a:pt x="1090422" y="688594"/>
                </a:lnTo>
                <a:lnTo>
                  <a:pt x="1096598" y="646310"/>
                </a:lnTo>
                <a:lnTo>
                  <a:pt x="1101732" y="603885"/>
                </a:lnTo>
                <a:lnTo>
                  <a:pt x="1103593" y="559363"/>
                </a:lnTo>
                <a:lnTo>
                  <a:pt x="1099947" y="510794"/>
                </a:lnTo>
                <a:lnTo>
                  <a:pt x="1091820" y="460845"/>
                </a:lnTo>
                <a:lnTo>
                  <a:pt x="1079885" y="416919"/>
                </a:lnTo>
                <a:lnTo>
                  <a:pt x="1065665" y="375133"/>
                </a:lnTo>
                <a:lnTo>
                  <a:pt x="1050682" y="331604"/>
                </a:lnTo>
                <a:lnTo>
                  <a:pt x="1036459" y="282448"/>
                </a:lnTo>
                <a:lnTo>
                  <a:pt x="1024900" y="262008"/>
                </a:lnTo>
                <a:lnTo>
                  <a:pt x="1013045" y="237998"/>
                </a:lnTo>
                <a:lnTo>
                  <a:pt x="999406" y="216368"/>
                </a:lnTo>
                <a:lnTo>
                  <a:pt x="982497" y="203073"/>
                </a:lnTo>
                <a:lnTo>
                  <a:pt x="950521" y="177608"/>
                </a:lnTo>
                <a:lnTo>
                  <a:pt x="909177" y="147341"/>
                </a:lnTo>
                <a:lnTo>
                  <a:pt x="863187" y="115848"/>
                </a:lnTo>
                <a:lnTo>
                  <a:pt x="817274" y="86708"/>
                </a:lnTo>
                <a:lnTo>
                  <a:pt x="776160" y="63500"/>
                </a:lnTo>
                <a:lnTo>
                  <a:pt x="740096" y="40100"/>
                </a:lnTo>
                <a:lnTo>
                  <a:pt x="697190" y="27558"/>
                </a:lnTo>
                <a:lnTo>
                  <a:pt x="652500" y="19494"/>
                </a:lnTo>
                <a:lnTo>
                  <a:pt x="611085" y="9525"/>
                </a:lnTo>
                <a:lnTo>
                  <a:pt x="566635" y="3175"/>
                </a:lnTo>
                <a:lnTo>
                  <a:pt x="529983" y="1553"/>
                </a:lnTo>
                <a:lnTo>
                  <a:pt x="420611" y="0"/>
                </a:lnTo>
                <a:close/>
              </a:path>
              <a:path w="1103630" h="1199515">
                <a:moveTo>
                  <a:pt x="642823" y="1085214"/>
                </a:moveTo>
                <a:lnTo>
                  <a:pt x="423786" y="1085214"/>
                </a:lnTo>
                <a:lnTo>
                  <a:pt x="505331" y="1091120"/>
                </a:lnTo>
                <a:lnTo>
                  <a:pt x="545881" y="1093215"/>
                </a:lnTo>
                <a:lnTo>
                  <a:pt x="595210" y="1094739"/>
                </a:lnTo>
                <a:lnTo>
                  <a:pt x="607338" y="1092573"/>
                </a:lnTo>
                <a:lnTo>
                  <a:pt x="619612" y="1090549"/>
                </a:lnTo>
                <a:lnTo>
                  <a:pt x="631588" y="1088239"/>
                </a:lnTo>
                <a:lnTo>
                  <a:pt x="642823" y="1085214"/>
                </a:lnTo>
                <a:close/>
              </a:path>
              <a:path w="1103630" h="1199515">
                <a:moveTo>
                  <a:pt x="0" y="620268"/>
                </a:moveTo>
                <a:lnTo>
                  <a:pt x="1587" y="621919"/>
                </a:lnTo>
                <a:lnTo>
                  <a:pt x="1598" y="621240"/>
                </a:lnTo>
                <a:lnTo>
                  <a:pt x="0" y="620268"/>
                </a:lnTo>
                <a:close/>
              </a:path>
            </a:pathLst>
          </a:custGeom>
          <a:solidFill>
            <a:srgbClr val="ECF9D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8845" y="5382640"/>
            <a:ext cx="156210" cy="307975"/>
          </a:xfrm>
          <a:custGeom>
            <a:avLst/>
            <a:gdLst/>
            <a:ahLst/>
            <a:cxnLst/>
            <a:rect l="l" t="t" r="r" b="b"/>
            <a:pathLst>
              <a:path w="156209" h="307975">
                <a:moveTo>
                  <a:pt x="0" y="0"/>
                </a:moveTo>
                <a:lnTo>
                  <a:pt x="48539" y="52197"/>
                </a:lnTo>
                <a:lnTo>
                  <a:pt x="72174" y="92964"/>
                </a:lnTo>
                <a:lnTo>
                  <a:pt x="79400" y="128016"/>
                </a:lnTo>
                <a:lnTo>
                  <a:pt x="77698" y="159131"/>
                </a:lnTo>
                <a:lnTo>
                  <a:pt x="65595" y="184150"/>
                </a:lnTo>
                <a:lnTo>
                  <a:pt x="53911" y="207543"/>
                </a:lnTo>
                <a:lnTo>
                  <a:pt x="47828" y="232295"/>
                </a:lnTo>
                <a:lnTo>
                  <a:pt x="64389" y="269608"/>
                </a:lnTo>
                <a:lnTo>
                  <a:pt x="99949" y="294106"/>
                </a:lnTo>
                <a:lnTo>
                  <a:pt x="110337" y="300164"/>
                </a:lnTo>
                <a:lnTo>
                  <a:pt x="140208" y="307505"/>
                </a:lnTo>
                <a:lnTo>
                  <a:pt x="155943" y="227368"/>
                </a:lnTo>
                <a:lnTo>
                  <a:pt x="150418" y="161290"/>
                </a:lnTo>
                <a:lnTo>
                  <a:pt x="127774" y="108458"/>
                </a:lnTo>
                <a:lnTo>
                  <a:pt x="98539" y="66294"/>
                </a:lnTo>
                <a:lnTo>
                  <a:pt x="64211" y="36830"/>
                </a:lnTo>
                <a:lnTo>
                  <a:pt x="31572" y="16510"/>
                </a:lnTo>
                <a:lnTo>
                  <a:pt x="8928" y="3937"/>
                </a:lnTo>
                <a:lnTo>
                  <a:pt x="0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31939" y="5690780"/>
            <a:ext cx="95224" cy="834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6764" y="6524243"/>
            <a:ext cx="187960" cy="332740"/>
          </a:xfrm>
          <a:custGeom>
            <a:avLst/>
            <a:gdLst/>
            <a:ahLst/>
            <a:cxnLst/>
            <a:rect l="l" t="t" r="r" b="b"/>
            <a:pathLst>
              <a:path w="187960" h="332740">
                <a:moveTo>
                  <a:pt x="0" y="0"/>
                </a:moveTo>
                <a:lnTo>
                  <a:pt x="9531" y="12712"/>
                </a:lnTo>
                <a:lnTo>
                  <a:pt x="23829" y="30200"/>
                </a:lnTo>
                <a:lnTo>
                  <a:pt x="41302" y="52463"/>
                </a:lnTo>
                <a:lnTo>
                  <a:pt x="60365" y="81076"/>
                </a:lnTo>
                <a:lnTo>
                  <a:pt x="85783" y="114452"/>
                </a:lnTo>
                <a:lnTo>
                  <a:pt x="106434" y="149428"/>
                </a:lnTo>
                <a:lnTo>
                  <a:pt x="125501" y="189166"/>
                </a:lnTo>
                <a:lnTo>
                  <a:pt x="138201" y="232084"/>
                </a:lnTo>
                <a:lnTo>
                  <a:pt x="149326" y="278184"/>
                </a:lnTo>
                <a:lnTo>
                  <a:pt x="144564" y="332231"/>
                </a:lnTo>
                <a:lnTo>
                  <a:pt x="187451" y="332231"/>
                </a:lnTo>
                <a:lnTo>
                  <a:pt x="185864" y="281363"/>
                </a:lnTo>
                <a:lnTo>
                  <a:pt x="165214" y="189166"/>
                </a:lnTo>
                <a:lnTo>
                  <a:pt x="130263" y="109689"/>
                </a:lnTo>
                <a:lnTo>
                  <a:pt x="74663" y="42913"/>
                </a:lnTo>
                <a:lnTo>
                  <a:pt x="0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0" y="6269735"/>
            <a:ext cx="205740" cy="233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0" y="5141976"/>
            <a:ext cx="789940" cy="1175385"/>
          </a:xfrm>
          <a:custGeom>
            <a:avLst/>
            <a:gdLst/>
            <a:ahLst/>
            <a:cxnLst/>
            <a:rect l="l" t="t" r="r" b="b"/>
            <a:pathLst>
              <a:path w="789940" h="1175385">
                <a:moveTo>
                  <a:pt x="208076" y="1154366"/>
                </a:moveTo>
                <a:lnTo>
                  <a:pt x="314502" y="1175004"/>
                </a:lnTo>
                <a:lnTo>
                  <a:pt x="411391" y="1168654"/>
                </a:lnTo>
                <a:lnTo>
                  <a:pt x="445264" y="1155954"/>
                </a:lnTo>
                <a:lnTo>
                  <a:pt x="265264" y="1155954"/>
                </a:lnTo>
                <a:lnTo>
                  <a:pt x="208076" y="1154366"/>
                </a:lnTo>
                <a:close/>
              </a:path>
              <a:path w="789940" h="1175385">
                <a:moveTo>
                  <a:pt x="524862" y="87375"/>
                </a:moveTo>
                <a:lnTo>
                  <a:pt x="108010" y="87375"/>
                </a:lnTo>
                <a:lnTo>
                  <a:pt x="171551" y="88900"/>
                </a:lnTo>
                <a:lnTo>
                  <a:pt x="244614" y="103251"/>
                </a:lnTo>
                <a:lnTo>
                  <a:pt x="322440" y="130175"/>
                </a:lnTo>
                <a:lnTo>
                  <a:pt x="412978" y="169926"/>
                </a:lnTo>
                <a:lnTo>
                  <a:pt x="508292" y="225425"/>
                </a:lnTo>
                <a:lnTo>
                  <a:pt x="567055" y="273050"/>
                </a:lnTo>
                <a:lnTo>
                  <a:pt x="609942" y="330327"/>
                </a:lnTo>
                <a:lnTo>
                  <a:pt x="638530" y="398526"/>
                </a:lnTo>
                <a:lnTo>
                  <a:pt x="654418" y="470001"/>
                </a:lnTo>
                <a:lnTo>
                  <a:pt x="657593" y="549389"/>
                </a:lnTo>
                <a:lnTo>
                  <a:pt x="648068" y="630377"/>
                </a:lnTo>
                <a:lnTo>
                  <a:pt x="629005" y="712939"/>
                </a:lnTo>
                <a:lnTo>
                  <a:pt x="605180" y="793915"/>
                </a:lnTo>
                <a:lnTo>
                  <a:pt x="568642" y="871728"/>
                </a:lnTo>
                <a:lnTo>
                  <a:pt x="528929" y="943178"/>
                </a:lnTo>
                <a:lnTo>
                  <a:pt x="482866" y="1008278"/>
                </a:lnTo>
                <a:lnTo>
                  <a:pt x="432041" y="1063853"/>
                </a:lnTo>
                <a:lnTo>
                  <a:pt x="378040" y="1111491"/>
                </a:lnTo>
                <a:lnTo>
                  <a:pt x="324027" y="1140066"/>
                </a:lnTo>
                <a:lnTo>
                  <a:pt x="265264" y="1155954"/>
                </a:lnTo>
                <a:lnTo>
                  <a:pt x="445264" y="1155954"/>
                </a:lnTo>
                <a:lnTo>
                  <a:pt x="500341" y="1135303"/>
                </a:lnTo>
                <a:lnTo>
                  <a:pt x="578180" y="1084491"/>
                </a:lnTo>
                <a:lnTo>
                  <a:pt x="644893" y="1014628"/>
                </a:lnTo>
                <a:lnTo>
                  <a:pt x="703656" y="930478"/>
                </a:lnTo>
                <a:lnTo>
                  <a:pt x="746544" y="836790"/>
                </a:lnTo>
                <a:lnTo>
                  <a:pt x="773544" y="733577"/>
                </a:lnTo>
                <a:lnTo>
                  <a:pt x="789432" y="628789"/>
                </a:lnTo>
                <a:lnTo>
                  <a:pt x="787844" y="519226"/>
                </a:lnTo>
                <a:lnTo>
                  <a:pt x="770369" y="416052"/>
                </a:lnTo>
                <a:lnTo>
                  <a:pt x="735431" y="315976"/>
                </a:lnTo>
                <a:lnTo>
                  <a:pt x="679831" y="223901"/>
                </a:lnTo>
                <a:lnTo>
                  <a:pt x="606767" y="142875"/>
                </a:lnTo>
                <a:lnTo>
                  <a:pt x="524862" y="87375"/>
                </a:lnTo>
                <a:close/>
              </a:path>
              <a:path w="789940" h="1175385">
                <a:moveTo>
                  <a:pt x="160426" y="0"/>
                </a:moveTo>
                <a:lnTo>
                  <a:pt x="65124" y="6350"/>
                </a:lnTo>
                <a:lnTo>
                  <a:pt x="0" y="20700"/>
                </a:lnTo>
                <a:lnTo>
                  <a:pt x="0" y="111125"/>
                </a:lnTo>
                <a:lnTo>
                  <a:pt x="50829" y="96901"/>
                </a:lnTo>
                <a:lnTo>
                  <a:pt x="108010" y="87375"/>
                </a:lnTo>
                <a:lnTo>
                  <a:pt x="524862" y="87375"/>
                </a:lnTo>
                <a:lnTo>
                  <a:pt x="513054" y="79375"/>
                </a:lnTo>
                <a:lnTo>
                  <a:pt x="393915" y="33400"/>
                </a:lnTo>
                <a:lnTo>
                  <a:pt x="270027" y="6350"/>
                </a:lnTo>
                <a:lnTo>
                  <a:pt x="160426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4124" y="549783"/>
            <a:ext cx="372745" cy="584200"/>
          </a:xfrm>
          <a:custGeom>
            <a:avLst/>
            <a:gdLst/>
            <a:ahLst/>
            <a:cxnLst/>
            <a:rect l="l" t="t" r="r" b="b"/>
            <a:pathLst>
              <a:path w="372745" h="584200">
                <a:moveTo>
                  <a:pt x="52585" y="0"/>
                </a:moveTo>
                <a:lnTo>
                  <a:pt x="34335" y="36702"/>
                </a:lnTo>
                <a:lnTo>
                  <a:pt x="21804" y="76326"/>
                </a:lnTo>
                <a:lnTo>
                  <a:pt x="9269" y="115824"/>
                </a:lnTo>
                <a:lnTo>
                  <a:pt x="2002" y="154431"/>
                </a:lnTo>
                <a:lnTo>
                  <a:pt x="0" y="191896"/>
                </a:lnTo>
                <a:lnTo>
                  <a:pt x="1075" y="232663"/>
                </a:lnTo>
                <a:lnTo>
                  <a:pt x="7415" y="272541"/>
                </a:lnTo>
                <a:lnTo>
                  <a:pt x="19752" y="309752"/>
                </a:lnTo>
                <a:lnTo>
                  <a:pt x="38526" y="348488"/>
                </a:lnTo>
                <a:lnTo>
                  <a:pt x="64472" y="386968"/>
                </a:lnTo>
                <a:lnTo>
                  <a:pt x="94508" y="422020"/>
                </a:lnTo>
                <a:lnTo>
                  <a:pt x="135529" y="458850"/>
                </a:lnTo>
                <a:lnTo>
                  <a:pt x="182532" y="493267"/>
                </a:lnTo>
                <a:lnTo>
                  <a:pt x="237446" y="525906"/>
                </a:lnTo>
                <a:lnTo>
                  <a:pt x="299079" y="554736"/>
                </a:lnTo>
                <a:lnTo>
                  <a:pt x="372422" y="583818"/>
                </a:lnTo>
                <a:lnTo>
                  <a:pt x="313253" y="545338"/>
                </a:lnTo>
                <a:lnTo>
                  <a:pt x="263177" y="507618"/>
                </a:lnTo>
                <a:lnTo>
                  <a:pt x="221432" y="472186"/>
                </a:lnTo>
                <a:lnTo>
                  <a:pt x="185389" y="439674"/>
                </a:lnTo>
                <a:lnTo>
                  <a:pt x="155354" y="404621"/>
                </a:lnTo>
                <a:lnTo>
                  <a:pt x="132938" y="373252"/>
                </a:lnTo>
                <a:lnTo>
                  <a:pt x="113875" y="339978"/>
                </a:lnTo>
                <a:lnTo>
                  <a:pt x="86723" y="275208"/>
                </a:lnTo>
                <a:lnTo>
                  <a:pt x="73464" y="206375"/>
                </a:lnTo>
                <a:lnTo>
                  <a:pt x="70200" y="169925"/>
                </a:lnTo>
                <a:lnTo>
                  <a:pt x="65031" y="132587"/>
                </a:lnTo>
                <a:lnTo>
                  <a:pt x="62059" y="90804"/>
                </a:lnTo>
                <a:lnTo>
                  <a:pt x="57906" y="46608"/>
                </a:lnTo>
                <a:lnTo>
                  <a:pt x="52585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57416" y="1223899"/>
            <a:ext cx="238925" cy="2052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79868" y="415416"/>
            <a:ext cx="132715" cy="331470"/>
          </a:xfrm>
          <a:custGeom>
            <a:avLst/>
            <a:gdLst/>
            <a:ahLst/>
            <a:cxnLst/>
            <a:rect l="l" t="t" r="r" b="b"/>
            <a:pathLst>
              <a:path w="132715" h="331470">
                <a:moveTo>
                  <a:pt x="0" y="0"/>
                </a:moveTo>
                <a:lnTo>
                  <a:pt x="42799" y="62992"/>
                </a:lnTo>
                <a:lnTo>
                  <a:pt x="60909" y="108331"/>
                </a:lnTo>
                <a:lnTo>
                  <a:pt x="62496" y="143763"/>
                </a:lnTo>
                <a:lnTo>
                  <a:pt x="55219" y="172847"/>
                </a:lnTo>
                <a:lnTo>
                  <a:pt x="37884" y="193294"/>
                </a:lnTo>
                <a:lnTo>
                  <a:pt x="21272" y="212344"/>
                </a:lnTo>
                <a:lnTo>
                  <a:pt x="10413" y="234187"/>
                </a:lnTo>
                <a:lnTo>
                  <a:pt x="21577" y="274320"/>
                </a:lnTo>
                <a:lnTo>
                  <a:pt x="55333" y="307340"/>
                </a:lnTo>
                <a:lnTo>
                  <a:pt x="65392" y="315975"/>
                </a:lnTo>
                <a:lnTo>
                  <a:pt x="96075" y="331216"/>
                </a:lnTo>
                <a:lnTo>
                  <a:pt x="126987" y="259334"/>
                </a:lnTo>
                <a:lnTo>
                  <a:pt x="132689" y="194945"/>
                </a:lnTo>
                <a:lnTo>
                  <a:pt x="117716" y="138430"/>
                </a:lnTo>
                <a:lnTo>
                  <a:pt x="93853" y="90170"/>
                </a:lnTo>
                <a:lnTo>
                  <a:pt x="62268" y="52705"/>
                </a:lnTo>
                <a:lnTo>
                  <a:pt x="30899" y="24384"/>
                </a:lnTo>
                <a:lnTo>
                  <a:pt x="8864" y="6223"/>
                </a:lnTo>
                <a:lnTo>
                  <a:pt x="0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45541" y="1160272"/>
            <a:ext cx="138049" cy="1109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949121" y="717804"/>
            <a:ext cx="90792" cy="96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0" y="1406652"/>
            <a:ext cx="571500" cy="1031875"/>
          </a:xfrm>
          <a:custGeom>
            <a:avLst/>
            <a:gdLst/>
            <a:ahLst/>
            <a:cxnLst/>
            <a:rect l="l" t="t" r="r" b="b"/>
            <a:pathLst>
              <a:path w="571500" h="1031875">
                <a:moveTo>
                  <a:pt x="419100" y="0"/>
                </a:moveTo>
                <a:lnTo>
                  <a:pt x="427037" y="14224"/>
                </a:lnTo>
                <a:lnTo>
                  <a:pt x="439737" y="34925"/>
                </a:lnTo>
                <a:lnTo>
                  <a:pt x="454025" y="61849"/>
                </a:lnTo>
                <a:lnTo>
                  <a:pt x="490537" y="131699"/>
                </a:lnTo>
                <a:lnTo>
                  <a:pt x="506412" y="171450"/>
                </a:lnTo>
                <a:lnTo>
                  <a:pt x="522287" y="215900"/>
                </a:lnTo>
                <a:lnTo>
                  <a:pt x="528637" y="258699"/>
                </a:lnTo>
                <a:lnTo>
                  <a:pt x="533400" y="306324"/>
                </a:lnTo>
                <a:lnTo>
                  <a:pt x="527050" y="353949"/>
                </a:lnTo>
                <a:lnTo>
                  <a:pt x="512762" y="404749"/>
                </a:lnTo>
                <a:lnTo>
                  <a:pt x="492125" y="452374"/>
                </a:lnTo>
                <a:lnTo>
                  <a:pt x="455612" y="499999"/>
                </a:lnTo>
                <a:lnTo>
                  <a:pt x="407987" y="544449"/>
                </a:lnTo>
                <a:lnTo>
                  <a:pt x="346075" y="587248"/>
                </a:lnTo>
                <a:lnTo>
                  <a:pt x="176212" y="674624"/>
                </a:lnTo>
                <a:lnTo>
                  <a:pt x="109537" y="725424"/>
                </a:lnTo>
                <a:lnTo>
                  <a:pt x="55562" y="777748"/>
                </a:lnTo>
                <a:lnTo>
                  <a:pt x="19050" y="834898"/>
                </a:lnTo>
                <a:lnTo>
                  <a:pt x="0" y="877824"/>
                </a:lnTo>
                <a:lnTo>
                  <a:pt x="0" y="1031748"/>
                </a:lnTo>
                <a:lnTo>
                  <a:pt x="9525" y="996823"/>
                </a:lnTo>
                <a:lnTo>
                  <a:pt x="30162" y="942848"/>
                </a:lnTo>
                <a:lnTo>
                  <a:pt x="68262" y="874649"/>
                </a:lnTo>
                <a:lnTo>
                  <a:pt x="120650" y="798449"/>
                </a:lnTo>
                <a:lnTo>
                  <a:pt x="198437" y="720598"/>
                </a:lnTo>
                <a:lnTo>
                  <a:pt x="301625" y="647573"/>
                </a:lnTo>
                <a:lnTo>
                  <a:pt x="436562" y="579374"/>
                </a:lnTo>
                <a:lnTo>
                  <a:pt x="488950" y="542798"/>
                </a:lnTo>
                <a:lnTo>
                  <a:pt x="531812" y="484124"/>
                </a:lnTo>
                <a:lnTo>
                  <a:pt x="558800" y="404749"/>
                </a:lnTo>
                <a:lnTo>
                  <a:pt x="571500" y="319024"/>
                </a:lnTo>
                <a:lnTo>
                  <a:pt x="565150" y="228600"/>
                </a:lnTo>
                <a:lnTo>
                  <a:pt x="541337" y="139700"/>
                </a:lnTo>
                <a:lnTo>
                  <a:pt x="493712" y="61849"/>
                </a:lnTo>
                <a:lnTo>
                  <a:pt x="419100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55016" y="83057"/>
            <a:ext cx="1188085" cy="1210945"/>
          </a:xfrm>
          <a:custGeom>
            <a:avLst/>
            <a:gdLst/>
            <a:ahLst/>
            <a:cxnLst/>
            <a:rect l="l" t="t" r="r" b="b"/>
            <a:pathLst>
              <a:path w="1188085" h="1210945">
                <a:moveTo>
                  <a:pt x="448856" y="1141603"/>
                </a:moveTo>
                <a:lnTo>
                  <a:pt x="560374" y="1191387"/>
                </a:lnTo>
                <a:lnTo>
                  <a:pt x="665530" y="1210818"/>
                </a:lnTo>
                <a:lnTo>
                  <a:pt x="767905" y="1206881"/>
                </a:lnTo>
                <a:lnTo>
                  <a:pt x="861009" y="1178179"/>
                </a:lnTo>
                <a:lnTo>
                  <a:pt x="892901" y="1160653"/>
                </a:lnTo>
                <a:lnTo>
                  <a:pt x="575640" y="1160653"/>
                </a:lnTo>
                <a:lnTo>
                  <a:pt x="509574" y="1158875"/>
                </a:lnTo>
                <a:lnTo>
                  <a:pt x="448856" y="1141603"/>
                </a:lnTo>
                <a:close/>
              </a:path>
              <a:path w="1188085" h="1210945">
                <a:moveTo>
                  <a:pt x="765920" y="85344"/>
                </a:moveTo>
                <a:lnTo>
                  <a:pt x="461556" y="85344"/>
                </a:lnTo>
                <a:lnTo>
                  <a:pt x="524713" y="92964"/>
                </a:lnTo>
                <a:lnTo>
                  <a:pt x="593826" y="112649"/>
                </a:lnTo>
                <a:lnTo>
                  <a:pt x="670090" y="146939"/>
                </a:lnTo>
                <a:lnTo>
                  <a:pt x="751585" y="194691"/>
                </a:lnTo>
                <a:lnTo>
                  <a:pt x="842137" y="257937"/>
                </a:lnTo>
                <a:lnTo>
                  <a:pt x="936459" y="337566"/>
                </a:lnTo>
                <a:lnTo>
                  <a:pt x="991704" y="399669"/>
                </a:lnTo>
                <a:lnTo>
                  <a:pt x="1027696" y="466852"/>
                </a:lnTo>
                <a:lnTo>
                  <a:pt x="1046365" y="540004"/>
                </a:lnTo>
                <a:lnTo>
                  <a:pt x="1050620" y="613283"/>
                </a:lnTo>
                <a:lnTo>
                  <a:pt x="1040917" y="690626"/>
                </a:lnTo>
                <a:lnTo>
                  <a:pt x="1016330" y="764286"/>
                </a:lnTo>
                <a:lnTo>
                  <a:pt x="981887" y="838454"/>
                </a:lnTo>
                <a:lnTo>
                  <a:pt x="940511" y="907288"/>
                </a:lnTo>
                <a:lnTo>
                  <a:pt x="888809" y="972947"/>
                </a:lnTo>
                <a:lnTo>
                  <a:pt x="831608" y="1030351"/>
                </a:lnTo>
                <a:lnTo>
                  <a:pt x="771575" y="1079119"/>
                </a:lnTo>
                <a:lnTo>
                  <a:pt x="706767" y="1118108"/>
                </a:lnTo>
                <a:lnTo>
                  <a:pt x="639851" y="1146937"/>
                </a:lnTo>
                <a:lnTo>
                  <a:pt x="575640" y="1160653"/>
                </a:lnTo>
                <a:lnTo>
                  <a:pt x="892901" y="1160653"/>
                </a:lnTo>
                <a:lnTo>
                  <a:pt x="946518" y="1131189"/>
                </a:lnTo>
                <a:lnTo>
                  <a:pt x="1023683" y="1067308"/>
                </a:lnTo>
                <a:lnTo>
                  <a:pt x="1086485" y="988949"/>
                </a:lnTo>
                <a:lnTo>
                  <a:pt x="1133525" y="899033"/>
                </a:lnTo>
                <a:lnTo>
                  <a:pt x="1169720" y="802005"/>
                </a:lnTo>
                <a:lnTo>
                  <a:pt x="1187881" y="697865"/>
                </a:lnTo>
                <a:lnTo>
                  <a:pt x="1185214" y="592582"/>
                </a:lnTo>
                <a:lnTo>
                  <a:pt x="1165529" y="487807"/>
                </a:lnTo>
                <a:lnTo>
                  <a:pt x="1121460" y="383794"/>
                </a:lnTo>
                <a:lnTo>
                  <a:pt x="1054900" y="286893"/>
                </a:lnTo>
                <a:lnTo>
                  <a:pt x="964933" y="198374"/>
                </a:lnTo>
                <a:lnTo>
                  <a:pt x="844880" y="122300"/>
                </a:lnTo>
                <a:lnTo>
                  <a:pt x="765920" y="85344"/>
                </a:lnTo>
                <a:close/>
              </a:path>
              <a:path w="1188085" h="1210945">
                <a:moveTo>
                  <a:pt x="396328" y="0"/>
                </a:moveTo>
                <a:lnTo>
                  <a:pt x="313855" y="12065"/>
                </a:lnTo>
                <a:lnTo>
                  <a:pt x="244551" y="36068"/>
                </a:lnTo>
                <a:lnTo>
                  <a:pt x="180746" y="68325"/>
                </a:lnTo>
                <a:lnTo>
                  <a:pt x="131546" y="109600"/>
                </a:lnTo>
                <a:lnTo>
                  <a:pt x="88836" y="152273"/>
                </a:lnTo>
                <a:lnTo>
                  <a:pt x="55714" y="199771"/>
                </a:lnTo>
                <a:lnTo>
                  <a:pt x="32448" y="246634"/>
                </a:lnTo>
                <a:lnTo>
                  <a:pt x="13271" y="290068"/>
                </a:lnTo>
                <a:lnTo>
                  <a:pt x="6146" y="328422"/>
                </a:lnTo>
                <a:lnTo>
                  <a:pt x="0" y="360045"/>
                </a:lnTo>
                <a:lnTo>
                  <a:pt x="4241" y="380492"/>
                </a:lnTo>
                <a:lnTo>
                  <a:pt x="14287" y="389128"/>
                </a:lnTo>
                <a:lnTo>
                  <a:pt x="49796" y="346456"/>
                </a:lnTo>
                <a:lnTo>
                  <a:pt x="84112" y="301498"/>
                </a:lnTo>
                <a:lnTo>
                  <a:pt x="121526" y="259715"/>
                </a:lnTo>
                <a:lnTo>
                  <a:pt x="160870" y="219075"/>
                </a:lnTo>
                <a:lnTo>
                  <a:pt x="202133" y="179324"/>
                </a:lnTo>
                <a:lnTo>
                  <a:pt x="246964" y="146812"/>
                </a:lnTo>
                <a:lnTo>
                  <a:pt x="295363" y="121539"/>
                </a:lnTo>
                <a:lnTo>
                  <a:pt x="346875" y="99695"/>
                </a:lnTo>
                <a:lnTo>
                  <a:pt x="401243" y="86487"/>
                </a:lnTo>
                <a:lnTo>
                  <a:pt x="461556" y="85344"/>
                </a:lnTo>
                <a:lnTo>
                  <a:pt x="765920" y="85344"/>
                </a:lnTo>
                <a:lnTo>
                  <a:pt x="714908" y="61468"/>
                </a:lnTo>
                <a:lnTo>
                  <a:pt x="597573" y="23241"/>
                </a:lnTo>
                <a:lnTo>
                  <a:pt x="492417" y="3937"/>
                </a:lnTo>
                <a:lnTo>
                  <a:pt x="396328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497" y="-77012"/>
            <a:ext cx="8141004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6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254" y="1598168"/>
            <a:ext cx="8073491" cy="325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jp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jp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216023"/>
            <a:ext cx="7973059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Asigura mijloacele mecanice,  electrice, functionale si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procedurile 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necesare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pentru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accesul </a:t>
            </a:r>
            <a:r>
              <a:rPr sz="3200" spc="-10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mediul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de 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comunicatie.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444" y="1653666"/>
            <a:ext cx="1885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Data vs.</a:t>
            </a:r>
            <a:r>
              <a:rPr sz="1800" spc="-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semnal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133600"/>
            <a:ext cx="7226808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994" y="5901029"/>
            <a:ext cx="600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necesitatea repetoarelor (amplificatoare de</a:t>
            </a:r>
            <a:r>
              <a:rPr sz="1800" spc="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semnal)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6666"/>
                </a:solidFill>
                <a:latin typeface="Verdana"/>
                <a:cs typeface="Verdana"/>
              </a:rPr>
              <a:t>Nivelul</a:t>
            </a:r>
            <a:r>
              <a:rPr sz="4400" spc="-40" dirty="0">
                <a:solidFill>
                  <a:srgbClr val="006666"/>
                </a:solidFill>
                <a:latin typeface="Verdana"/>
                <a:cs typeface="Verdana"/>
              </a:rPr>
              <a:t> </a:t>
            </a:r>
            <a:r>
              <a:rPr sz="4400" dirty="0">
                <a:solidFill>
                  <a:srgbClr val="006666"/>
                </a:solidFill>
                <a:latin typeface="Verdana"/>
                <a:cs typeface="Verdana"/>
              </a:rPr>
              <a:t>fizic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191" y="1950847"/>
            <a:ext cx="6767830" cy="8185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Nivelul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fizic: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problemele principale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sunt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legate de  atenuarea, zgomotul (interferenta)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distorsiunea  semnalului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931" y="2819398"/>
            <a:ext cx="7937465" cy="312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52062"/>
            <a:ext cx="3154679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7538" y="409701"/>
            <a:ext cx="3212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5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9740" y="1245489"/>
            <a:ext cx="8281670" cy="2604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47320" indent="-342900">
              <a:lnSpc>
                <a:spcPct val="80000"/>
              </a:lnSpc>
              <a:spcBef>
                <a:spcPts val="530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Daca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intr-un mediu de transmisie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transmit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semnale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mai multe  frecvente avem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 face cu transmisii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in </a:t>
            </a:r>
            <a:r>
              <a:rPr sz="1800" spc="-25" dirty="0">
                <a:solidFill>
                  <a:srgbClr val="006699"/>
                </a:solidFill>
                <a:latin typeface="Verdana"/>
                <a:cs typeface="Verdana"/>
              </a:rPr>
              <a:t>bandă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largă iar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dacă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intr-  un mediu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transmisie trimitem un semnal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 singura </a:t>
            </a:r>
            <a:r>
              <a:rPr sz="1800" spc="-15" dirty="0">
                <a:solidFill>
                  <a:srgbClr val="006699"/>
                </a:solidFill>
                <a:latin typeface="Verdana"/>
                <a:cs typeface="Verdana"/>
              </a:rPr>
              <a:t>frecvenţă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avem o transmisie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banda de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baza.</a:t>
            </a:r>
            <a:endParaRPr sz="1800">
              <a:latin typeface="Verdana"/>
              <a:cs typeface="Verdana"/>
            </a:endParaRPr>
          </a:p>
          <a:p>
            <a:pPr marL="355600" marR="51435" indent="-342900">
              <a:lnSpc>
                <a:spcPct val="80100"/>
              </a:lnSpc>
              <a:spcBef>
                <a:spcPts val="430"/>
              </a:spcBef>
              <a:buClr>
                <a:srgbClr val="006699"/>
              </a:buClr>
              <a:buFont typeface="Verdana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 distante scurte se foloseste </a:t>
            </a:r>
            <a:r>
              <a:rPr sz="1800" spc="-20" dirty="0">
                <a:solidFill>
                  <a:srgbClr val="006699"/>
                </a:solidFill>
                <a:latin typeface="Verdana"/>
                <a:cs typeface="Verdana"/>
              </a:rPr>
              <a:t>banda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baza (cablul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scurt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deci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nu costa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mult)-adaptoarele de retea(plăcile)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sunt simple 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deci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ieftine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80000"/>
              </a:lnSpc>
              <a:spcBef>
                <a:spcPts val="430"/>
              </a:spcBef>
              <a:buClr>
                <a:srgbClr val="006699"/>
              </a:buClr>
              <a:buFont typeface="Verdana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 distante mari(cablul e lung 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deci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costa mai mult) se foloseste 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banda largă (multitudinea de frecvente este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problema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aparatura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este mai scumpa)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–adaptoarele de retea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sunt mai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scumpe-  selectează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frecvenţe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6755" y="3860291"/>
            <a:ext cx="5533644" cy="273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444" y="1470177"/>
            <a:ext cx="6868795" cy="32264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Numarul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maxim de </a:t>
            </a: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biti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/</a:t>
            </a:r>
            <a:r>
              <a:rPr sz="2800" spc="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secunda</a:t>
            </a:r>
            <a:endParaRPr sz="2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5"/>
              </a:spcBef>
              <a:tabLst>
                <a:tab pos="1876425" algn="l"/>
              </a:tabLst>
            </a:pP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= b</a:t>
            </a:r>
            <a:r>
              <a:rPr sz="2800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006699"/>
                </a:solidFill>
                <a:latin typeface="Verdana"/>
                <a:cs typeface="Verdana"/>
              </a:rPr>
              <a:t>l</a:t>
            </a:r>
            <a:r>
              <a:rPr sz="2800" spc="-25" dirty="0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006699"/>
                </a:solidFill>
                <a:latin typeface="Verdana"/>
                <a:cs typeface="Verdana"/>
              </a:rPr>
              <a:t>g</a:t>
            </a:r>
            <a:r>
              <a:rPr sz="1200" dirty="0">
                <a:solidFill>
                  <a:srgbClr val="006699"/>
                </a:solidFill>
                <a:latin typeface="Verdana"/>
                <a:cs typeface="Verdana"/>
              </a:rPr>
              <a:t>2	</a:t>
            </a: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(1</a:t>
            </a:r>
            <a:r>
              <a:rPr sz="2800" dirty="0">
                <a:solidFill>
                  <a:srgbClr val="006699"/>
                </a:solidFill>
                <a:latin typeface="Verdana"/>
                <a:cs typeface="Verdana"/>
              </a:rPr>
              <a:t>+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S/N)</a:t>
            </a:r>
            <a:endParaRPr sz="28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b-banda canalului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2800" spc="10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transmisie</a:t>
            </a:r>
            <a:endParaRPr sz="28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S –</a:t>
            </a:r>
            <a:r>
              <a:rPr sz="280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Semnal</a:t>
            </a:r>
            <a:endParaRPr sz="28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N –</a:t>
            </a:r>
            <a:r>
              <a:rPr sz="280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Zgomot</a:t>
            </a:r>
            <a:endParaRPr sz="2800">
              <a:latin typeface="Verdana"/>
              <a:cs typeface="Verdana"/>
            </a:endParaRPr>
          </a:p>
          <a:p>
            <a:pPr marL="354965" marR="5080" indent="-342900">
              <a:lnSpc>
                <a:spcPts val="303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Mediul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transmisie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care are </a:t>
            </a:r>
            <a:r>
              <a:rPr sz="2800" spc="-10" dirty="0">
                <a:solidFill>
                  <a:srgbClr val="006699"/>
                </a:solidFill>
                <a:latin typeface="Verdana"/>
                <a:cs typeface="Verdana"/>
              </a:rPr>
              <a:t>banda 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cea mai </a:t>
            </a:r>
            <a:r>
              <a:rPr sz="2800" spc="-15" dirty="0">
                <a:solidFill>
                  <a:srgbClr val="006699"/>
                </a:solidFill>
                <a:latin typeface="Verdana"/>
                <a:cs typeface="Verdana"/>
              </a:rPr>
              <a:t>larga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este cablul</a:t>
            </a:r>
            <a:r>
              <a:rPr sz="2800" spc="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optic.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95754"/>
            <a:ext cx="8061959" cy="39763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Pentru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folosirea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capacitatilor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transmisie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a unui  mediu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de comunicare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folosesc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metode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pentru  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transmiterea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datelor folosid diverse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frecvente 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prin acelasi mediu de transmisie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sau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transmisie </a:t>
            </a:r>
            <a:r>
              <a:rPr sz="2400" spc="-15" dirty="0">
                <a:solidFill>
                  <a:srgbClr val="006699"/>
                </a:solidFill>
                <a:latin typeface="Verdana"/>
                <a:cs typeface="Verdana"/>
              </a:rPr>
              <a:t>la 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momente(timpi)</a:t>
            </a:r>
            <a:r>
              <a:rPr sz="2400" spc="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diferite.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Acestea se numesc metode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 multiplexare.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Principalele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metode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2400" spc="7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multiplexare:</a:t>
            </a:r>
            <a:endParaRPr sz="2400">
              <a:latin typeface="Verdana"/>
              <a:cs typeface="Verdana"/>
            </a:endParaRPr>
          </a:p>
          <a:p>
            <a:pPr marL="355600" marR="1255395" indent="-342900">
              <a:lnSpc>
                <a:spcPts val="2590"/>
              </a:lnSpc>
              <a:spcBef>
                <a:spcPts val="615"/>
              </a:spcBef>
              <a:buClr>
                <a:srgbClr val="006699"/>
              </a:buClr>
              <a:buFont typeface="Verdana"/>
              <a:buChar char="•"/>
              <a:tabLst>
                <a:tab pos="463550" algn="l"/>
                <a:tab pos="464184" algn="l"/>
              </a:tabLst>
            </a:pPr>
            <a:r>
              <a:rPr dirty="0"/>
              <a:t>	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Multiplexare in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frecventa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FDM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(frequency  division</a:t>
            </a:r>
            <a:r>
              <a:rPr sz="2400" spc="6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multiplexing)</a:t>
            </a:r>
            <a:endParaRPr sz="2400">
              <a:latin typeface="Verdana"/>
              <a:cs typeface="Verdana"/>
            </a:endParaRPr>
          </a:p>
          <a:p>
            <a:pPr marL="355600" marR="1557655" indent="-342900">
              <a:lnSpc>
                <a:spcPts val="2590"/>
              </a:lnSpc>
              <a:spcBef>
                <a:spcPts val="580"/>
              </a:spcBef>
              <a:buClr>
                <a:srgbClr val="006699"/>
              </a:buClr>
              <a:buFont typeface="Verdana"/>
              <a:buChar char="•"/>
              <a:tabLst>
                <a:tab pos="463550" algn="l"/>
                <a:tab pos="464184" algn="l"/>
              </a:tabLst>
            </a:pPr>
            <a:r>
              <a:rPr dirty="0"/>
              <a:t>	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Multiplexare in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timp TDM (time division  multiplexing)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40739" y="1722247"/>
            <a:ext cx="7301230" cy="1123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Divizarea(multiplexarea) in</a:t>
            </a:r>
            <a:r>
              <a:rPr sz="2000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frecventa</a:t>
            </a:r>
            <a:endParaRPr sz="2000">
              <a:latin typeface="Verdana"/>
              <a:cs typeface="Verdana"/>
            </a:endParaRPr>
          </a:p>
          <a:p>
            <a:pPr marL="355600" marR="5080" indent="-343535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Mediul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transmisie foloseste mai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multe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semnale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in mai  multe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frecvente,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semnale care poarta date pentru  diverse</a:t>
            </a:r>
            <a:r>
              <a:rPr sz="2000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utilizati.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2895600"/>
            <a:ext cx="6542532" cy="3518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6666"/>
                </a:solidFill>
                <a:latin typeface="Verdana"/>
                <a:cs typeface="Verdana"/>
              </a:rPr>
              <a:t>Nivelul</a:t>
            </a:r>
            <a:r>
              <a:rPr sz="4400" spc="-40" dirty="0">
                <a:solidFill>
                  <a:srgbClr val="006666"/>
                </a:solidFill>
                <a:latin typeface="Verdana"/>
                <a:cs typeface="Verdana"/>
              </a:rPr>
              <a:t> </a:t>
            </a:r>
            <a:r>
              <a:rPr sz="4400" dirty="0">
                <a:solidFill>
                  <a:srgbClr val="006666"/>
                </a:solidFill>
                <a:latin typeface="Verdana"/>
                <a:cs typeface="Verdana"/>
              </a:rPr>
              <a:t>fizic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4" y="1798447"/>
            <a:ext cx="715264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4965" marR="5080" indent="-342900">
              <a:lnSpc>
                <a:spcPts val="1920"/>
              </a:lnSpc>
              <a:spcBef>
                <a:spcPts val="565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Multiplexarea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timp foloseste aceeasi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frecventa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dar ea  este alocata diverselor utilitati in timpi diferiti.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399" y="3048114"/>
            <a:ext cx="4735151" cy="3249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76781"/>
            <a:ext cx="7858125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Modemul</a:t>
            </a:r>
            <a:endParaRPr sz="1800">
              <a:latin typeface="Verdana"/>
              <a:cs typeface="Verdana"/>
            </a:endParaRPr>
          </a:p>
          <a:p>
            <a:pPr marL="355600" marR="10795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De multe ori conectarea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persoanelor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particulare sau a unor  intreprinderi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ISP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(Internet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Service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Provider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= Furnizor Servicii  Internet) se face prin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linie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telefonica, prin cablu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tv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sau prin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unde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radio,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folosdu-se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un dispozitiv care 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numeste modem.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Modemul este un dispozitiv care permite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transmiterea datelor</a:t>
            </a:r>
            <a:r>
              <a:rPr sz="1800" spc="7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945"/>
              </a:lnSpc>
            </a:pP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un calculator folosind semnale numite</a:t>
            </a:r>
            <a:r>
              <a:rPr sz="1800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purtatoare.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-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 Modulator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-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Demodulator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799" y="4114897"/>
            <a:ext cx="6148735" cy="2133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444" y="1424381"/>
            <a:ext cx="752157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Modularile sunt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mai multe</a:t>
            </a:r>
            <a:r>
              <a:rPr sz="1800" spc="-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tipuri:</a:t>
            </a:r>
            <a:endParaRPr sz="1800">
              <a:latin typeface="Verdana"/>
              <a:cs typeface="Verdana"/>
            </a:endParaRPr>
          </a:p>
          <a:p>
            <a:pPr marL="539750" lvl="1" indent="-185420">
              <a:lnSpc>
                <a:spcPct val="100000"/>
              </a:lnSpc>
              <a:spcBef>
                <a:spcPts val="5"/>
              </a:spcBef>
              <a:buChar char="-"/>
              <a:tabLst>
                <a:tab pos="5403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Interne</a:t>
            </a:r>
            <a:endParaRPr sz="1800">
              <a:latin typeface="Verdana"/>
              <a:cs typeface="Verdana"/>
            </a:endParaRPr>
          </a:p>
          <a:p>
            <a:pPr marL="539750" lvl="1" indent="-185420">
              <a:lnSpc>
                <a:spcPct val="100000"/>
              </a:lnSpc>
              <a:buChar char="-"/>
              <a:tabLst>
                <a:tab pos="5403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Externe</a:t>
            </a:r>
            <a:endParaRPr sz="1800">
              <a:latin typeface="Verdana"/>
              <a:cs typeface="Verdana"/>
            </a:endParaRPr>
          </a:p>
          <a:p>
            <a:pPr marL="354965" marR="175895" indent="-342900">
              <a:lnSpc>
                <a:spcPct val="8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Modemuri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DSL(</a:t>
            </a:r>
            <a:r>
              <a:rPr sz="1800" dirty="0">
                <a:solidFill>
                  <a:srgbClr val="001B9F"/>
                </a:solidFill>
                <a:latin typeface="Verdana"/>
                <a:cs typeface="Verdana"/>
              </a:rPr>
              <a:t>Digital </a:t>
            </a:r>
            <a:r>
              <a:rPr sz="1800" spc="-5" dirty="0">
                <a:solidFill>
                  <a:srgbClr val="001B9F"/>
                </a:solidFill>
                <a:latin typeface="Verdana"/>
                <a:cs typeface="Verdana"/>
              </a:rPr>
              <a:t>subscriber </a:t>
            </a:r>
            <a:r>
              <a:rPr sz="1800" dirty="0">
                <a:solidFill>
                  <a:srgbClr val="001B9F"/>
                </a:solidFill>
                <a:latin typeface="Verdana"/>
                <a:cs typeface="Verdana"/>
              </a:rPr>
              <a:t>line). DSL </a:t>
            </a:r>
            <a:r>
              <a:rPr sz="1800" spc="-5" dirty="0">
                <a:solidFill>
                  <a:srgbClr val="001B9F"/>
                </a:solidFill>
                <a:latin typeface="Verdana"/>
                <a:cs typeface="Verdana"/>
              </a:rPr>
              <a:t>este </a:t>
            </a:r>
            <a:r>
              <a:rPr sz="1800" dirty="0">
                <a:solidFill>
                  <a:srgbClr val="001B9F"/>
                </a:solidFill>
                <a:latin typeface="Verdana"/>
                <a:cs typeface="Verdana"/>
              </a:rPr>
              <a:t>o familie </a:t>
            </a:r>
            <a:r>
              <a:rPr sz="1800" spc="-5" dirty="0">
                <a:solidFill>
                  <a:srgbClr val="001B9F"/>
                </a:solidFill>
                <a:latin typeface="Verdana"/>
                <a:cs typeface="Verdana"/>
              </a:rPr>
              <a:t>de  tehnologii </a:t>
            </a:r>
            <a:r>
              <a:rPr sz="1800" dirty="0">
                <a:solidFill>
                  <a:srgbClr val="001B9F"/>
                </a:solidFill>
                <a:latin typeface="Verdana"/>
                <a:cs typeface="Verdana"/>
              </a:rPr>
              <a:t>care sunt utilizate </a:t>
            </a:r>
            <a:r>
              <a:rPr sz="1800" spc="-5" dirty="0">
                <a:solidFill>
                  <a:srgbClr val="001B9F"/>
                </a:solidFill>
                <a:latin typeface="Verdana"/>
                <a:cs typeface="Verdana"/>
              </a:rPr>
              <a:t>pentru transmiterea datelor  digitale pe </a:t>
            </a:r>
            <a:r>
              <a:rPr sz="1800" dirty="0">
                <a:solidFill>
                  <a:srgbClr val="001B9F"/>
                </a:solidFill>
                <a:latin typeface="Verdana"/>
                <a:cs typeface="Verdana"/>
              </a:rPr>
              <a:t>linii</a:t>
            </a:r>
            <a:r>
              <a:rPr sz="1800" spc="15" dirty="0">
                <a:solidFill>
                  <a:srgbClr val="001B9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B9F"/>
                </a:solidFill>
                <a:latin typeface="Verdana"/>
                <a:cs typeface="Verdana"/>
              </a:rPr>
              <a:t>telefonice</a:t>
            </a:r>
            <a:endParaRPr sz="18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Pe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cablu TV(CATV-varianta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DSL),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fibra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optica, pe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fir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Cu,</a:t>
            </a:r>
            <a:endParaRPr sz="18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Modemuri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radio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999" y="3657648"/>
            <a:ext cx="6297770" cy="2610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28191" y="1950847"/>
            <a:ext cx="7423784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In cazul unui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modem de tip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DSL(ADSL) sau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CATV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o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parte  din banda mediului de transmisie (un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numar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frecvente)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este folosita pentru transmiterea de date iar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o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alta parte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este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folosita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pentru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transmiterea de  semnale vocale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sau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semnale</a:t>
            </a:r>
            <a:r>
              <a:rPr sz="2000" spc="-8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TV.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399" y="3352669"/>
            <a:ext cx="4865855" cy="3124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76781"/>
            <a:ext cx="7545705" cy="215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refera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mediul de</a:t>
            </a:r>
            <a:r>
              <a:rPr sz="1800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transmisie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datelor (transporta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secventa de biti de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 masina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la</a:t>
            </a:r>
            <a:r>
              <a:rPr sz="1800" spc="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alta;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garanteaza receptia</a:t>
            </a:r>
            <a:r>
              <a:rPr sz="1800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bitilor)</a:t>
            </a:r>
            <a:endParaRPr sz="1800">
              <a:latin typeface="Verdana"/>
              <a:cs typeface="Verdana"/>
            </a:endParaRPr>
          </a:p>
          <a:p>
            <a:pPr marL="239395" indent="-227329">
              <a:lnSpc>
                <a:spcPts val="1945"/>
              </a:lnSpc>
              <a:buChar char="–"/>
              <a:tabLst>
                <a:tab pos="240029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medii de</a:t>
            </a:r>
            <a:r>
              <a:rPr sz="1800" spc="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transmisie: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730"/>
              </a:lnSpc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•cu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fir(cablu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torsadat, cablu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coaxial, fibre</a:t>
            </a:r>
            <a:r>
              <a:rPr sz="1800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optice)</a:t>
            </a:r>
            <a:endParaRPr sz="1800">
              <a:latin typeface="Verdana"/>
              <a:cs typeface="Verdana"/>
            </a:endParaRPr>
          </a:p>
          <a:p>
            <a:pPr marL="561340" lvl="1" indent="-206375">
              <a:lnSpc>
                <a:spcPts val="1730"/>
              </a:lnSpc>
              <a:buChar char="•"/>
              <a:tabLst>
                <a:tab pos="56197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fara fir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(unde electromagnetice de toate</a:t>
            </a:r>
            <a:r>
              <a:rPr sz="1800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tipurile: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radio, microunde, infrarosii, unde luminoase</a:t>
            </a:r>
            <a:r>
              <a:rPr sz="1800" spc="-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(laser)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3360"/>
              </a:lnSpc>
            </a:pPr>
            <a:r>
              <a:rPr sz="2800" spc="-5" dirty="0">
                <a:solidFill>
                  <a:srgbClr val="006699"/>
                </a:solidFill>
                <a:latin typeface="Verdana"/>
                <a:cs typeface="Verdana"/>
              </a:rPr>
              <a:t>–</a:t>
            </a:r>
            <a:r>
              <a:rPr sz="1800" spc="-5" dirty="0">
                <a:latin typeface="Verdana"/>
                <a:cs typeface="Verdana"/>
              </a:rPr>
              <a:t>se caracterizeaza </a:t>
            </a:r>
            <a:r>
              <a:rPr sz="1800" dirty="0">
                <a:latin typeface="Verdana"/>
                <a:cs typeface="Verdana"/>
              </a:rPr>
              <a:t>prin </a:t>
            </a:r>
            <a:r>
              <a:rPr sz="1800" spc="-5" dirty="0">
                <a:latin typeface="Verdana"/>
                <a:cs typeface="Verdana"/>
              </a:rPr>
              <a:t>latenta </a:t>
            </a:r>
            <a:r>
              <a:rPr sz="1800" dirty="0">
                <a:latin typeface="Verdana"/>
                <a:cs typeface="Verdana"/>
              </a:rPr>
              <a:t>si largime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banda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4267200"/>
            <a:ext cx="67056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219199" y="4267238"/>
            <a:ext cx="6426971" cy="206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44" y="1708530"/>
            <a:ext cx="63919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Cele mai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raspandite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modemuri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sunt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cele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care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pot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fi 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programate.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Ele se numesc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modemuri inteligente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sau  </a:t>
            </a:r>
            <a:r>
              <a:rPr sz="1800" spc="-15" dirty="0">
                <a:solidFill>
                  <a:srgbClr val="006699"/>
                </a:solidFill>
                <a:latin typeface="Verdana"/>
                <a:cs typeface="Verdana"/>
              </a:rPr>
              <a:t>HAYES.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Aceste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modemuri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conecteaza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cu calculatorul  prin 3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linii: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TD (tranmitere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date)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RD (receptie</a:t>
            </a:r>
            <a:r>
              <a:rPr sz="1800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date)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Masa</a:t>
            </a:r>
            <a:r>
              <a:rPr sz="1800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(electrica)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9131" y="324358"/>
            <a:ext cx="2252980" cy="2216150"/>
          </a:xfrm>
          <a:custGeom>
            <a:avLst/>
            <a:gdLst/>
            <a:ahLst/>
            <a:cxnLst/>
            <a:rect l="l" t="t" r="r" b="b"/>
            <a:pathLst>
              <a:path w="2252979" h="2216150">
                <a:moveTo>
                  <a:pt x="1232153" y="0"/>
                </a:moveTo>
                <a:lnTo>
                  <a:pt x="1016380" y="13716"/>
                </a:lnTo>
                <a:lnTo>
                  <a:pt x="814451" y="73660"/>
                </a:lnTo>
                <a:lnTo>
                  <a:pt x="627379" y="176403"/>
                </a:lnTo>
                <a:lnTo>
                  <a:pt x="465454" y="314325"/>
                </a:lnTo>
                <a:lnTo>
                  <a:pt x="321183" y="477266"/>
                </a:lnTo>
                <a:lnTo>
                  <a:pt x="201041" y="667512"/>
                </a:lnTo>
                <a:lnTo>
                  <a:pt x="109854" y="871855"/>
                </a:lnTo>
                <a:lnTo>
                  <a:pt x="40004" y="1079881"/>
                </a:lnTo>
                <a:lnTo>
                  <a:pt x="2540" y="1291971"/>
                </a:lnTo>
                <a:lnTo>
                  <a:pt x="0" y="1501267"/>
                </a:lnTo>
                <a:lnTo>
                  <a:pt x="29083" y="1695577"/>
                </a:lnTo>
                <a:lnTo>
                  <a:pt x="91059" y="1871472"/>
                </a:lnTo>
                <a:lnTo>
                  <a:pt x="196215" y="2021332"/>
                </a:lnTo>
                <a:lnTo>
                  <a:pt x="335661" y="2138299"/>
                </a:lnTo>
                <a:lnTo>
                  <a:pt x="522859" y="2215896"/>
                </a:lnTo>
                <a:lnTo>
                  <a:pt x="434086" y="2158238"/>
                </a:lnTo>
                <a:lnTo>
                  <a:pt x="360425" y="2068322"/>
                </a:lnTo>
                <a:lnTo>
                  <a:pt x="309625" y="1956435"/>
                </a:lnTo>
                <a:lnTo>
                  <a:pt x="276225" y="1816862"/>
                </a:lnTo>
                <a:lnTo>
                  <a:pt x="258699" y="1664208"/>
                </a:lnTo>
                <a:lnTo>
                  <a:pt x="259207" y="1503045"/>
                </a:lnTo>
                <a:lnTo>
                  <a:pt x="274700" y="1331976"/>
                </a:lnTo>
                <a:lnTo>
                  <a:pt x="306959" y="1155573"/>
                </a:lnTo>
                <a:lnTo>
                  <a:pt x="354838" y="988568"/>
                </a:lnTo>
                <a:lnTo>
                  <a:pt x="417195" y="822960"/>
                </a:lnTo>
                <a:lnTo>
                  <a:pt x="489458" y="672084"/>
                </a:lnTo>
                <a:lnTo>
                  <a:pt x="582802" y="536067"/>
                </a:lnTo>
                <a:lnTo>
                  <a:pt x="685800" y="426085"/>
                </a:lnTo>
                <a:lnTo>
                  <a:pt x="804164" y="336550"/>
                </a:lnTo>
                <a:lnTo>
                  <a:pt x="933069" y="280924"/>
                </a:lnTo>
                <a:lnTo>
                  <a:pt x="1076071" y="260096"/>
                </a:lnTo>
                <a:lnTo>
                  <a:pt x="1889083" y="260096"/>
                </a:lnTo>
                <a:lnTo>
                  <a:pt x="1863344" y="238506"/>
                </a:lnTo>
                <a:lnTo>
                  <a:pt x="1685671" y="134239"/>
                </a:lnTo>
                <a:lnTo>
                  <a:pt x="1463675" y="48260"/>
                </a:lnTo>
                <a:lnTo>
                  <a:pt x="1232153" y="0"/>
                </a:lnTo>
                <a:close/>
              </a:path>
              <a:path w="2252979" h="2216150">
                <a:moveTo>
                  <a:pt x="1889083" y="260096"/>
                </a:moveTo>
                <a:lnTo>
                  <a:pt x="1076071" y="260096"/>
                </a:lnTo>
                <a:lnTo>
                  <a:pt x="1284732" y="266446"/>
                </a:lnTo>
                <a:lnTo>
                  <a:pt x="1467230" y="293497"/>
                </a:lnTo>
                <a:lnTo>
                  <a:pt x="1619250" y="332359"/>
                </a:lnTo>
                <a:lnTo>
                  <a:pt x="1747393" y="385191"/>
                </a:lnTo>
                <a:lnTo>
                  <a:pt x="1848358" y="451104"/>
                </a:lnTo>
                <a:lnTo>
                  <a:pt x="1926717" y="527558"/>
                </a:lnTo>
                <a:lnTo>
                  <a:pt x="1990344" y="613918"/>
                </a:lnTo>
                <a:lnTo>
                  <a:pt x="2031238" y="711073"/>
                </a:lnTo>
                <a:lnTo>
                  <a:pt x="2057400" y="818007"/>
                </a:lnTo>
                <a:lnTo>
                  <a:pt x="2075815" y="925830"/>
                </a:lnTo>
                <a:lnTo>
                  <a:pt x="2080514" y="1040130"/>
                </a:lnTo>
                <a:lnTo>
                  <a:pt x="2071624" y="1160907"/>
                </a:lnTo>
                <a:lnTo>
                  <a:pt x="2059432" y="1280541"/>
                </a:lnTo>
                <a:lnTo>
                  <a:pt x="2043811" y="1398905"/>
                </a:lnTo>
                <a:lnTo>
                  <a:pt x="2020443" y="1518285"/>
                </a:lnTo>
                <a:lnTo>
                  <a:pt x="2001520" y="1635506"/>
                </a:lnTo>
                <a:lnTo>
                  <a:pt x="2023872" y="1636014"/>
                </a:lnTo>
                <a:lnTo>
                  <a:pt x="2055876" y="1609725"/>
                </a:lnTo>
                <a:lnTo>
                  <a:pt x="2091690" y="1551051"/>
                </a:lnTo>
                <a:lnTo>
                  <a:pt x="2135504" y="1480185"/>
                </a:lnTo>
                <a:lnTo>
                  <a:pt x="2173224" y="1384681"/>
                </a:lnTo>
                <a:lnTo>
                  <a:pt x="2210943" y="1277874"/>
                </a:lnTo>
                <a:lnTo>
                  <a:pt x="2239010" y="1156335"/>
                </a:lnTo>
                <a:lnTo>
                  <a:pt x="2250186" y="1028954"/>
                </a:lnTo>
                <a:lnTo>
                  <a:pt x="2252599" y="894588"/>
                </a:lnTo>
                <a:lnTo>
                  <a:pt x="2226945" y="754126"/>
                </a:lnTo>
                <a:lnTo>
                  <a:pt x="2184527" y="618871"/>
                </a:lnTo>
                <a:lnTo>
                  <a:pt x="2111629" y="484124"/>
                </a:lnTo>
                <a:lnTo>
                  <a:pt x="2002790" y="355473"/>
                </a:lnTo>
                <a:lnTo>
                  <a:pt x="1889083" y="260096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05929" y="2112010"/>
            <a:ext cx="1130300" cy="610235"/>
          </a:xfrm>
          <a:custGeom>
            <a:avLst/>
            <a:gdLst/>
            <a:ahLst/>
            <a:cxnLst/>
            <a:rect l="l" t="t" r="r" b="b"/>
            <a:pathLst>
              <a:path w="1130300" h="610235">
                <a:moveTo>
                  <a:pt x="0" y="475234"/>
                </a:moveTo>
                <a:lnTo>
                  <a:pt x="118237" y="532129"/>
                </a:lnTo>
                <a:lnTo>
                  <a:pt x="223393" y="573277"/>
                </a:lnTo>
                <a:lnTo>
                  <a:pt x="326771" y="598424"/>
                </a:lnTo>
                <a:lnTo>
                  <a:pt x="423672" y="610107"/>
                </a:lnTo>
                <a:lnTo>
                  <a:pt x="517398" y="609473"/>
                </a:lnTo>
                <a:lnTo>
                  <a:pt x="597026" y="596138"/>
                </a:lnTo>
                <a:lnTo>
                  <a:pt x="676782" y="571500"/>
                </a:lnTo>
                <a:lnTo>
                  <a:pt x="748919" y="536701"/>
                </a:lnTo>
                <a:lnTo>
                  <a:pt x="788800" y="510539"/>
                </a:lnTo>
                <a:lnTo>
                  <a:pt x="312927" y="510539"/>
                </a:lnTo>
                <a:lnTo>
                  <a:pt x="220345" y="508000"/>
                </a:lnTo>
                <a:lnTo>
                  <a:pt x="115570" y="497331"/>
                </a:lnTo>
                <a:lnTo>
                  <a:pt x="0" y="475234"/>
                </a:lnTo>
                <a:close/>
              </a:path>
              <a:path w="1130300" h="610235">
                <a:moveTo>
                  <a:pt x="1129919" y="0"/>
                </a:moveTo>
                <a:lnTo>
                  <a:pt x="1061466" y="66293"/>
                </a:lnTo>
                <a:lnTo>
                  <a:pt x="997585" y="130428"/>
                </a:lnTo>
                <a:lnTo>
                  <a:pt x="938276" y="192404"/>
                </a:lnTo>
                <a:lnTo>
                  <a:pt x="882396" y="244348"/>
                </a:lnTo>
                <a:lnTo>
                  <a:pt x="829945" y="297434"/>
                </a:lnTo>
                <a:lnTo>
                  <a:pt x="778637" y="347217"/>
                </a:lnTo>
                <a:lnTo>
                  <a:pt x="723138" y="387985"/>
                </a:lnTo>
                <a:lnTo>
                  <a:pt x="666623" y="420750"/>
                </a:lnTo>
                <a:lnTo>
                  <a:pt x="606678" y="452374"/>
                </a:lnTo>
                <a:lnTo>
                  <a:pt x="541401" y="478281"/>
                </a:lnTo>
                <a:lnTo>
                  <a:pt x="475106" y="496315"/>
                </a:lnTo>
                <a:lnTo>
                  <a:pt x="395604" y="509650"/>
                </a:lnTo>
                <a:lnTo>
                  <a:pt x="312927" y="510539"/>
                </a:lnTo>
                <a:lnTo>
                  <a:pt x="788800" y="510539"/>
                </a:lnTo>
                <a:lnTo>
                  <a:pt x="872744" y="440943"/>
                </a:lnTo>
                <a:lnTo>
                  <a:pt x="928751" y="377698"/>
                </a:lnTo>
                <a:lnTo>
                  <a:pt x="977011" y="315594"/>
                </a:lnTo>
                <a:lnTo>
                  <a:pt x="1020826" y="244348"/>
                </a:lnTo>
                <a:lnTo>
                  <a:pt x="1100201" y="83819"/>
                </a:lnTo>
                <a:lnTo>
                  <a:pt x="1129919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6941" y="2562225"/>
            <a:ext cx="413384" cy="464184"/>
          </a:xfrm>
          <a:custGeom>
            <a:avLst/>
            <a:gdLst/>
            <a:ahLst/>
            <a:cxnLst/>
            <a:rect l="l" t="t" r="r" b="b"/>
            <a:pathLst>
              <a:path w="413384" h="464185">
                <a:moveTo>
                  <a:pt x="286638" y="0"/>
                </a:moveTo>
                <a:lnTo>
                  <a:pt x="0" y="310261"/>
                </a:lnTo>
                <a:lnTo>
                  <a:pt x="14477" y="311530"/>
                </a:lnTo>
                <a:lnTo>
                  <a:pt x="60325" y="320166"/>
                </a:lnTo>
                <a:lnTo>
                  <a:pt x="125349" y="327913"/>
                </a:lnTo>
                <a:lnTo>
                  <a:pt x="277240" y="366522"/>
                </a:lnTo>
                <a:lnTo>
                  <a:pt x="342900" y="393573"/>
                </a:lnTo>
                <a:lnTo>
                  <a:pt x="391540" y="426085"/>
                </a:lnTo>
                <a:lnTo>
                  <a:pt x="412114" y="463803"/>
                </a:lnTo>
                <a:lnTo>
                  <a:pt x="413130" y="418464"/>
                </a:lnTo>
                <a:lnTo>
                  <a:pt x="392175" y="350012"/>
                </a:lnTo>
                <a:lnTo>
                  <a:pt x="369315" y="319024"/>
                </a:lnTo>
                <a:lnTo>
                  <a:pt x="337311" y="292480"/>
                </a:lnTo>
                <a:lnTo>
                  <a:pt x="301751" y="276098"/>
                </a:lnTo>
                <a:lnTo>
                  <a:pt x="261619" y="261874"/>
                </a:lnTo>
                <a:lnTo>
                  <a:pt x="214629" y="256666"/>
                </a:lnTo>
                <a:lnTo>
                  <a:pt x="214883" y="245237"/>
                </a:lnTo>
                <a:lnTo>
                  <a:pt x="242824" y="197992"/>
                </a:lnTo>
                <a:lnTo>
                  <a:pt x="274447" y="140588"/>
                </a:lnTo>
                <a:lnTo>
                  <a:pt x="290702" y="115824"/>
                </a:lnTo>
                <a:lnTo>
                  <a:pt x="307133" y="115824"/>
                </a:lnTo>
                <a:lnTo>
                  <a:pt x="315594" y="109347"/>
                </a:lnTo>
                <a:lnTo>
                  <a:pt x="325881" y="101600"/>
                </a:lnTo>
                <a:lnTo>
                  <a:pt x="330707" y="88011"/>
                </a:lnTo>
                <a:lnTo>
                  <a:pt x="329945" y="68707"/>
                </a:lnTo>
                <a:lnTo>
                  <a:pt x="313816" y="40132"/>
                </a:lnTo>
                <a:lnTo>
                  <a:pt x="286638" y="0"/>
                </a:lnTo>
                <a:close/>
              </a:path>
              <a:path w="413384" h="464185">
                <a:moveTo>
                  <a:pt x="307133" y="115824"/>
                </a:moveTo>
                <a:lnTo>
                  <a:pt x="290702" y="115824"/>
                </a:lnTo>
                <a:lnTo>
                  <a:pt x="297433" y="118237"/>
                </a:lnTo>
                <a:lnTo>
                  <a:pt x="305307" y="117221"/>
                </a:lnTo>
                <a:lnTo>
                  <a:pt x="307133" y="11582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4069" y="726694"/>
            <a:ext cx="550545" cy="417830"/>
          </a:xfrm>
          <a:custGeom>
            <a:avLst/>
            <a:gdLst/>
            <a:ahLst/>
            <a:cxnLst/>
            <a:rect l="l" t="t" r="r" b="b"/>
            <a:pathLst>
              <a:path w="550545" h="417830">
                <a:moveTo>
                  <a:pt x="484124" y="0"/>
                </a:moveTo>
                <a:lnTo>
                  <a:pt x="411987" y="761"/>
                </a:lnTo>
                <a:lnTo>
                  <a:pt x="327151" y="15620"/>
                </a:lnTo>
                <a:lnTo>
                  <a:pt x="236347" y="58419"/>
                </a:lnTo>
                <a:lnTo>
                  <a:pt x="143890" y="126872"/>
                </a:lnTo>
                <a:lnTo>
                  <a:pt x="63373" y="236854"/>
                </a:lnTo>
                <a:lnTo>
                  <a:pt x="0" y="394334"/>
                </a:lnTo>
                <a:lnTo>
                  <a:pt x="53848" y="413384"/>
                </a:lnTo>
                <a:lnTo>
                  <a:pt x="76326" y="413765"/>
                </a:lnTo>
                <a:lnTo>
                  <a:pt x="97789" y="417575"/>
                </a:lnTo>
                <a:lnTo>
                  <a:pt x="157606" y="408813"/>
                </a:lnTo>
                <a:lnTo>
                  <a:pt x="223774" y="361060"/>
                </a:lnTo>
                <a:lnTo>
                  <a:pt x="241426" y="311150"/>
                </a:lnTo>
                <a:lnTo>
                  <a:pt x="249047" y="257682"/>
                </a:lnTo>
                <a:lnTo>
                  <a:pt x="257809" y="200913"/>
                </a:lnTo>
                <a:lnTo>
                  <a:pt x="289051" y="144525"/>
                </a:lnTo>
                <a:lnTo>
                  <a:pt x="338327" y="90804"/>
                </a:lnTo>
                <a:lnTo>
                  <a:pt x="419100" y="44450"/>
                </a:lnTo>
                <a:lnTo>
                  <a:pt x="550545" y="4825"/>
                </a:lnTo>
                <a:lnTo>
                  <a:pt x="532510" y="2158"/>
                </a:lnTo>
                <a:lnTo>
                  <a:pt x="484124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3909" y="2630170"/>
            <a:ext cx="99060" cy="349885"/>
          </a:xfrm>
          <a:custGeom>
            <a:avLst/>
            <a:gdLst/>
            <a:ahLst/>
            <a:cxnLst/>
            <a:rect l="l" t="t" r="r" b="b"/>
            <a:pathLst>
              <a:path w="99059" h="349885">
                <a:moveTo>
                  <a:pt x="98806" y="0"/>
                </a:moveTo>
                <a:lnTo>
                  <a:pt x="44196" y="36829"/>
                </a:lnTo>
                <a:lnTo>
                  <a:pt x="13208" y="81914"/>
                </a:lnTo>
                <a:lnTo>
                  <a:pt x="0" y="129793"/>
                </a:lnTo>
                <a:lnTo>
                  <a:pt x="1397" y="178942"/>
                </a:lnTo>
                <a:lnTo>
                  <a:pt x="14097" y="228345"/>
                </a:lnTo>
                <a:lnTo>
                  <a:pt x="31369" y="275589"/>
                </a:lnTo>
                <a:lnTo>
                  <a:pt x="58800" y="315340"/>
                </a:lnTo>
                <a:lnTo>
                  <a:pt x="91821" y="349503"/>
                </a:lnTo>
                <a:lnTo>
                  <a:pt x="72644" y="286512"/>
                </a:lnTo>
                <a:lnTo>
                  <a:pt x="79375" y="225170"/>
                </a:lnTo>
                <a:lnTo>
                  <a:pt x="90805" y="139445"/>
                </a:lnTo>
                <a:lnTo>
                  <a:pt x="98806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5368" y="1248155"/>
            <a:ext cx="205993" cy="108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198" y="3098292"/>
            <a:ext cx="1202690" cy="3065145"/>
          </a:xfrm>
          <a:custGeom>
            <a:avLst/>
            <a:gdLst/>
            <a:ahLst/>
            <a:cxnLst/>
            <a:rect l="l" t="t" r="r" b="b"/>
            <a:pathLst>
              <a:path w="1202690" h="3065145">
                <a:moveTo>
                  <a:pt x="1202181" y="0"/>
                </a:moveTo>
                <a:lnTo>
                  <a:pt x="1034669" y="9652"/>
                </a:lnTo>
                <a:lnTo>
                  <a:pt x="865504" y="97536"/>
                </a:lnTo>
                <a:lnTo>
                  <a:pt x="709167" y="244094"/>
                </a:lnTo>
                <a:lnTo>
                  <a:pt x="560324" y="432688"/>
                </a:lnTo>
                <a:lnTo>
                  <a:pt x="439674" y="636270"/>
                </a:lnTo>
                <a:lnTo>
                  <a:pt x="344042" y="853694"/>
                </a:lnTo>
                <a:lnTo>
                  <a:pt x="295783" y="1053211"/>
                </a:lnTo>
                <a:lnTo>
                  <a:pt x="289433" y="1218565"/>
                </a:lnTo>
                <a:lnTo>
                  <a:pt x="318897" y="1588516"/>
                </a:lnTo>
                <a:lnTo>
                  <a:pt x="304673" y="1923288"/>
                </a:lnTo>
                <a:lnTo>
                  <a:pt x="261874" y="2223389"/>
                </a:lnTo>
                <a:lnTo>
                  <a:pt x="194945" y="2475484"/>
                </a:lnTo>
                <a:lnTo>
                  <a:pt x="128777" y="2683573"/>
                </a:lnTo>
                <a:lnTo>
                  <a:pt x="64515" y="2833230"/>
                </a:lnTo>
                <a:lnTo>
                  <a:pt x="18923" y="2930372"/>
                </a:lnTo>
                <a:lnTo>
                  <a:pt x="0" y="2963037"/>
                </a:lnTo>
                <a:lnTo>
                  <a:pt x="64642" y="3064751"/>
                </a:lnTo>
                <a:lnTo>
                  <a:pt x="119252" y="2931426"/>
                </a:lnTo>
                <a:lnTo>
                  <a:pt x="182117" y="2796070"/>
                </a:lnTo>
                <a:lnTo>
                  <a:pt x="244601" y="2640850"/>
                </a:lnTo>
                <a:lnTo>
                  <a:pt x="305053" y="2470150"/>
                </a:lnTo>
                <a:lnTo>
                  <a:pt x="355346" y="2286000"/>
                </a:lnTo>
                <a:lnTo>
                  <a:pt x="385445" y="2084959"/>
                </a:lnTo>
                <a:lnTo>
                  <a:pt x="397128" y="1862455"/>
                </a:lnTo>
                <a:lnTo>
                  <a:pt x="381888" y="1610741"/>
                </a:lnTo>
                <a:lnTo>
                  <a:pt x="367156" y="1388872"/>
                </a:lnTo>
                <a:lnTo>
                  <a:pt x="372872" y="1193800"/>
                </a:lnTo>
                <a:lnTo>
                  <a:pt x="395224" y="1014603"/>
                </a:lnTo>
                <a:lnTo>
                  <a:pt x="431164" y="850011"/>
                </a:lnTo>
                <a:lnTo>
                  <a:pt x="487425" y="712343"/>
                </a:lnTo>
                <a:lnTo>
                  <a:pt x="548639" y="581279"/>
                </a:lnTo>
                <a:lnTo>
                  <a:pt x="618616" y="468122"/>
                </a:lnTo>
                <a:lnTo>
                  <a:pt x="695578" y="377190"/>
                </a:lnTo>
                <a:lnTo>
                  <a:pt x="771017" y="290575"/>
                </a:lnTo>
                <a:lnTo>
                  <a:pt x="851661" y="220725"/>
                </a:lnTo>
                <a:lnTo>
                  <a:pt x="927734" y="163957"/>
                </a:lnTo>
                <a:lnTo>
                  <a:pt x="1008887" y="113792"/>
                </a:lnTo>
                <a:lnTo>
                  <a:pt x="1072133" y="72136"/>
                </a:lnTo>
                <a:lnTo>
                  <a:pt x="1127378" y="42545"/>
                </a:lnTo>
                <a:lnTo>
                  <a:pt x="1172972" y="19177"/>
                </a:lnTo>
                <a:lnTo>
                  <a:pt x="1202181" y="0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31" y="3096767"/>
            <a:ext cx="469265" cy="1039494"/>
          </a:xfrm>
          <a:custGeom>
            <a:avLst/>
            <a:gdLst/>
            <a:ahLst/>
            <a:cxnLst/>
            <a:rect l="l" t="t" r="r" b="b"/>
            <a:pathLst>
              <a:path w="469265" h="1039495">
                <a:moveTo>
                  <a:pt x="188541" y="0"/>
                </a:moveTo>
                <a:lnTo>
                  <a:pt x="140103" y="37719"/>
                </a:lnTo>
                <a:lnTo>
                  <a:pt x="91018" y="118237"/>
                </a:lnTo>
                <a:lnTo>
                  <a:pt x="47320" y="223393"/>
                </a:lnTo>
                <a:lnTo>
                  <a:pt x="12999" y="353314"/>
                </a:lnTo>
                <a:lnTo>
                  <a:pt x="0" y="509524"/>
                </a:lnTo>
                <a:lnTo>
                  <a:pt x="26309" y="674751"/>
                </a:lnTo>
                <a:lnTo>
                  <a:pt x="95399" y="854329"/>
                </a:lnTo>
                <a:lnTo>
                  <a:pt x="212265" y="1038987"/>
                </a:lnTo>
                <a:lnTo>
                  <a:pt x="258137" y="1024890"/>
                </a:lnTo>
                <a:lnTo>
                  <a:pt x="303489" y="1015492"/>
                </a:lnTo>
                <a:lnTo>
                  <a:pt x="353844" y="997077"/>
                </a:lnTo>
                <a:lnTo>
                  <a:pt x="395729" y="982599"/>
                </a:lnTo>
                <a:lnTo>
                  <a:pt x="430159" y="962406"/>
                </a:lnTo>
                <a:lnTo>
                  <a:pt x="457146" y="936752"/>
                </a:lnTo>
                <a:lnTo>
                  <a:pt x="468703" y="904494"/>
                </a:lnTo>
                <a:lnTo>
                  <a:pt x="467293" y="880491"/>
                </a:lnTo>
                <a:lnTo>
                  <a:pt x="423110" y="842264"/>
                </a:lnTo>
                <a:lnTo>
                  <a:pt x="364538" y="788162"/>
                </a:lnTo>
                <a:lnTo>
                  <a:pt x="302498" y="728853"/>
                </a:lnTo>
                <a:lnTo>
                  <a:pt x="243037" y="645922"/>
                </a:lnTo>
                <a:lnTo>
                  <a:pt x="190637" y="535178"/>
                </a:lnTo>
                <a:lnTo>
                  <a:pt x="157769" y="393065"/>
                </a:lnTo>
                <a:lnTo>
                  <a:pt x="152918" y="215773"/>
                </a:lnTo>
                <a:lnTo>
                  <a:pt x="188541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" y="2001011"/>
            <a:ext cx="1998345" cy="2430780"/>
          </a:xfrm>
          <a:custGeom>
            <a:avLst/>
            <a:gdLst/>
            <a:ahLst/>
            <a:cxnLst/>
            <a:rect l="l" t="t" r="r" b="b"/>
            <a:pathLst>
              <a:path w="1998345" h="2430779">
                <a:moveTo>
                  <a:pt x="1576468" y="223774"/>
                </a:moveTo>
                <a:lnTo>
                  <a:pt x="726821" y="223774"/>
                </a:lnTo>
                <a:lnTo>
                  <a:pt x="810933" y="231648"/>
                </a:lnTo>
                <a:lnTo>
                  <a:pt x="896619" y="241173"/>
                </a:lnTo>
                <a:lnTo>
                  <a:pt x="980732" y="263398"/>
                </a:lnTo>
                <a:lnTo>
                  <a:pt x="1061720" y="295148"/>
                </a:lnTo>
                <a:lnTo>
                  <a:pt x="1134618" y="325247"/>
                </a:lnTo>
                <a:lnTo>
                  <a:pt x="1206119" y="379222"/>
                </a:lnTo>
                <a:lnTo>
                  <a:pt x="1287018" y="423672"/>
                </a:lnTo>
                <a:lnTo>
                  <a:pt x="1356868" y="487045"/>
                </a:lnTo>
                <a:lnTo>
                  <a:pt x="1426718" y="552196"/>
                </a:lnTo>
                <a:lnTo>
                  <a:pt x="1540891" y="736218"/>
                </a:lnTo>
                <a:lnTo>
                  <a:pt x="1612392" y="961516"/>
                </a:lnTo>
                <a:lnTo>
                  <a:pt x="1629791" y="1228089"/>
                </a:lnTo>
                <a:lnTo>
                  <a:pt x="1621917" y="1489837"/>
                </a:lnTo>
                <a:lnTo>
                  <a:pt x="1590167" y="1772285"/>
                </a:lnTo>
                <a:lnTo>
                  <a:pt x="1533017" y="2029333"/>
                </a:lnTo>
                <a:lnTo>
                  <a:pt x="1480566" y="2254631"/>
                </a:lnTo>
                <a:lnTo>
                  <a:pt x="1414018" y="2430780"/>
                </a:lnTo>
                <a:lnTo>
                  <a:pt x="1513967" y="2303907"/>
                </a:lnTo>
                <a:lnTo>
                  <a:pt x="1637664" y="2122932"/>
                </a:lnTo>
                <a:lnTo>
                  <a:pt x="1769491" y="1884933"/>
                </a:lnTo>
                <a:lnTo>
                  <a:pt x="1894839" y="1623187"/>
                </a:lnTo>
                <a:lnTo>
                  <a:pt x="1974214" y="1334389"/>
                </a:lnTo>
                <a:lnTo>
                  <a:pt x="1997964" y="1026540"/>
                </a:lnTo>
                <a:lnTo>
                  <a:pt x="1951989" y="734567"/>
                </a:lnTo>
                <a:lnTo>
                  <a:pt x="1809114" y="466471"/>
                </a:lnTo>
                <a:lnTo>
                  <a:pt x="1655191" y="301498"/>
                </a:lnTo>
                <a:lnTo>
                  <a:pt x="1576468" y="223774"/>
                </a:lnTo>
                <a:close/>
              </a:path>
              <a:path w="1998345" h="2430779">
                <a:moveTo>
                  <a:pt x="1018794" y="0"/>
                </a:moveTo>
                <a:lnTo>
                  <a:pt x="698258" y="36449"/>
                </a:lnTo>
                <a:lnTo>
                  <a:pt x="580821" y="69850"/>
                </a:lnTo>
                <a:lnTo>
                  <a:pt x="463384" y="92075"/>
                </a:lnTo>
                <a:lnTo>
                  <a:pt x="363410" y="125349"/>
                </a:lnTo>
                <a:lnTo>
                  <a:pt x="201536" y="201549"/>
                </a:lnTo>
                <a:lnTo>
                  <a:pt x="130124" y="250698"/>
                </a:lnTo>
                <a:lnTo>
                  <a:pt x="65062" y="312547"/>
                </a:lnTo>
                <a:lnTo>
                  <a:pt x="0" y="385572"/>
                </a:lnTo>
                <a:lnTo>
                  <a:pt x="120611" y="341122"/>
                </a:lnTo>
                <a:lnTo>
                  <a:pt x="228523" y="307848"/>
                </a:lnTo>
                <a:lnTo>
                  <a:pt x="444347" y="260223"/>
                </a:lnTo>
                <a:lnTo>
                  <a:pt x="533209" y="236474"/>
                </a:lnTo>
                <a:lnTo>
                  <a:pt x="630021" y="236474"/>
                </a:lnTo>
                <a:lnTo>
                  <a:pt x="726821" y="223774"/>
                </a:lnTo>
                <a:lnTo>
                  <a:pt x="1576468" y="223774"/>
                </a:lnTo>
                <a:lnTo>
                  <a:pt x="1525016" y="172974"/>
                </a:lnTo>
                <a:lnTo>
                  <a:pt x="1418717" y="103124"/>
                </a:lnTo>
                <a:lnTo>
                  <a:pt x="1247394" y="28575"/>
                </a:lnTo>
                <a:lnTo>
                  <a:pt x="1018794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143755"/>
            <a:ext cx="1271270" cy="728980"/>
          </a:xfrm>
          <a:custGeom>
            <a:avLst/>
            <a:gdLst/>
            <a:ahLst/>
            <a:cxnLst/>
            <a:rect l="l" t="t" r="r" b="b"/>
            <a:pathLst>
              <a:path w="1271270" h="728979">
                <a:moveTo>
                  <a:pt x="0" y="0"/>
                </a:moveTo>
                <a:lnTo>
                  <a:pt x="0" y="466598"/>
                </a:lnTo>
                <a:lnTo>
                  <a:pt x="95206" y="550672"/>
                </a:lnTo>
                <a:lnTo>
                  <a:pt x="158673" y="591947"/>
                </a:lnTo>
                <a:lnTo>
                  <a:pt x="230085" y="625348"/>
                </a:lnTo>
                <a:lnTo>
                  <a:pt x="304660" y="658622"/>
                </a:lnTo>
                <a:lnTo>
                  <a:pt x="387172" y="692023"/>
                </a:lnTo>
                <a:lnTo>
                  <a:pt x="461759" y="714248"/>
                </a:lnTo>
                <a:lnTo>
                  <a:pt x="555371" y="726948"/>
                </a:lnTo>
                <a:lnTo>
                  <a:pt x="652170" y="726948"/>
                </a:lnTo>
                <a:lnTo>
                  <a:pt x="747382" y="728472"/>
                </a:lnTo>
                <a:lnTo>
                  <a:pt x="844169" y="706247"/>
                </a:lnTo>
                <a:lnTo>
                  <a:pt x="942555" y="685673"/>
                </a:lnTo>
                <a:lnTo>
                  <a:pt x="1050455" y="641223"/>
                </a:lnTo>
                <a:lnTo>
                  <a:pt x="1099043" y="622173"/>
                </a:lnTo>
                <a:lnTo>
                  <a:pt x="909231" y="622173"/>
                </a:lnTo>
                <a:lnTo>
                  <a:pt x="794981" y="618998"/>
                </a:lnTo>
                <a:lnTo>
                  <a:pt x="682320" y="604647"/>
                </a:lnTo>
                <a:lnTo>
                  <a:pt x="579170" y="579247"/>
                </a:lnTo>
                <a:lnTo>
                  <a:pt x="488734" y="533273"/>
                </a:lnTo>
                <a:lnTo>
                  <a:pt x="396697" y="498348"/>
                </a:lnTo>
                <a:lnTo>
                  <a:pt x="304660" y="441198"/>
                </a:lnTo>
                <a:lnTo>
                  <a:pt x="236435" y="363474"/>
                </a:lnTo>
                <a:lnTo>
                  <a:pt x="174548" y="298323"/>
                </a:lnTo>
                <a:lnTo>
                  <a:pt x="107901" y="209550"/>
                </a:lnTo>
                <a:lnTo>
                  <a:pt x="58710" y="109474"/>
                </a:lnTo>
                <a:lnTo>
                  <a:pt x="0" y="0"/>
                </a:lnTo>
                <a:close/>
              </a:path>
              <a:path w="1271270" h="728979">
                <a:moveTo>
                  <a:pt x="1271016" y="531622"/>
                </a:moveTo>
                <a:lnTo>
                  <a:pt x="1152004" y="574548"/>
                </a:lnTo>
                <a:lnTo>
                  <a:pt x="1025067" y="604647"/>
                </a:lnTo>
                <a:lnTo>
                  <a:pt x="909231" y="622173"/>
                </a:lnTo>
                <a:lnTo>
                  <a:pt x="1099043" y="622173"/>
                </a:lnTo>
                <a:lnTo>
                  <a:pt x="1159941" y="598297"/>
                </a:lnTo>
                <a:lnTo>
                  <a:pt x="1271016" y="531622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2047" y="4525898"/>
            <a:ext cx="619125" cy="711200"/>
          </a:xfrm>
          <a:custGeom>
            <a:avLst/>
            <a:gdLst/>
            <a:ahLst/>
            <a:cxnLst/>
            <a:rect l="l" t="t" r="r" b="b"/>
            <a:pathLst>
              <a:path w="619125" h="711200">
                <a:moveTo>
                  <a:pt x="275590" y="0"/>
                </a:moveTo>
                <a:lnTo>
                  <a:pt x="76708" y="96138"/>
                </a:lnTo>
                <a:lnTo>
                  <a:pt x="81534" y="96646"/>
                </a:lnTo>
                <a:lnTo>
                  <a:pt x="99949" y="104393"/>
                </a:lnTo>
                <a:lnTo>
                  <a:pt x="117856" y="117475"/>
                </a:lnTo>
                <a:lnTo>
                  <a:pt x="150749" y="126745"/>
                </a:lnTo>
                <a:lnTo>
                  <a:pt x="193040" y="136906"/>
                </a:lnTo>
                <a:lnTo>
                  <a:pt x="239648" y="153288"/>
                </a:lnTo>
                <a:lnTo>
                  <a:pt x="286766" y="163956"/>
                </a:lnTo>
                <a:lnTo>
                  <a:pt x="337439" y="186308"/>
                </a:lnTo>
                <a:lnTo>
                  <a:pt x="292100" y="203834"/>
                </a:lnTo>
                <a:lnTo>
                  <a:pt x="234060" y="248031"/>
                </a:lnTo>
                <a:lnTo>
                  <a:pt x="173736" y="314451"/>
                </a:lnTo>
                <a:lnTo>
                  <a:pt x="116331" y="398018"/>
                </a:lnTo>
                <a:lnTo>
                  <a:pt x="63627" y="482092"/>
                </a:lnTo>
                <a:lnTo>
                  <a:pt x="19939" y="572769"/>
                </a:lnTo>
                <a:lnTo>
                  <a:pt x="2540" y="643763"/>
                </a:lnTo>
                <a:lnTo>
                  <a:pt x="0" y="710945"/>
                </a:lnTo>
                <a:lnTo>
                  <a:pt x="84455" y="557276"/>
                </a:lnTo>
                <a:lnTo>
                  <a:pt x="184277" y="439165"/>
                </a:lnTo>
                <a:lnTo>
                  <a:pt x="281178" y="348614"/>
                </a:lnTo>
                <a:lnTo>
                  <a:pt x="385698" y="275844"/>
                </a:lnTo>
                <a:lnTo>
                  <a:pt x="473583" y="223646"/>
                </a:lnTo>
                <a:lnTo>
                  <a:pt x="549402" y="192658"/>
                </a:lnTo>
                <a:lnTo>
                  <a:pt x="603758" y="181737"/>
                </a:lnTo>
                <a:lnTo>
                  <a:pt x="618616" y="177673"/>
                </a:lnTo>
                <a:lnTo>
                  <a:pt x="275590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2352" y="4723003"/>
            <a:ext cx="114300" cy="441959"/>
          </a:xfrm>
          <a:custGeom>
            <a:avLst/>
            <a:gdLst/>
            <a:ahLst/>
            <a:cxnLst/>
            <a:rect l="l" t="t" r="r" b="b"/>
            <a:pathLst>
              <a:path w="114300" h="441960">
                <a:moveTo>
                  <a:pt x="0" y="0"/>
                </a:moveTo>
                <a:lnTo>
                  <a:pt x="14985" y="126619"/>
                </a:lnTo>
                <a:lnTo>
                  <a:pt x="24764" y="212852"/>
                </a:lnTo>
                <a:lnTo>
                  <a:pt x="33909" y="304800"/>
                </a:lnTo>
                <a:lnTo>
                  <a:pt x="38100" y="441706"/>
                </a:lnTo>
                <a:lnTo>
                  <a:pt x="86359" y="350266"/>
                </a:lnTo>
                <a:lnTo>
                  <a:pt x="110362" y="262001"/>
                </a:lnTo>
                <a:lnTo>
                  <a:pt x="114300" y="182880"/>
                </a:lnTo>
                <a:lnTo>
                  <a:pt x="106806" y="119507"/>
                </a:lnTo>
                <a:lnTo>
                  <a:pt x="89281" y="60833"/>
                </a:lnTo>
                <a:lnTo>
                  <a:pt x="59181" y="29083"/>
                </a:lnTo>
                <a:lnTo>
                  <a:pt x="28447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89760" y="5195315"/>
            <a:ext cx="1758950" cy="1663064"/>
          </a:xfrm>
          <a:custGeom>
            <a:avLst/>
            <a:gdLst/>
            <a:ahLst/>
            <a:cxnLst/>
            <a:rect l="l" t="t" r="r" b="b"/>
            <a:pathLst>
              <a:path w="1758950" h="1663065">
                <a:moveTo>
                  <a:pt x="0" y="0"/>
                </a:moveTo>
                <a:lnTo>
                  <a:pt x="33273" y="160400"/>
                </a:lnTo>
                <a:lnTo>
                  <a:pt x="103123" y="335025"/>
                </a:lnTo>
                <a:lnTo>
                  <a:pt x="193675" y="516115"/>
                </a:lnTo>
                <a:lnTo>
                  <a:pt x="298450" y="709853"/>
                </a:lnTo>
                <a:lnTo>
                  <a:pt x="422275" y="894067"/>
                </a:lnTo>
                <a:lnTo>
                  <a:pt x="555497" y="1075105"/>
                </a:lnTo>
                <a:lnTo>
                  <a:pt x="685672" y="1232319"/>
                </a:lnTo>
                <a:lnTo>
                  <a:pt x="820673" y="1367307"/>
                </a:lnTo>
                <a:lnTo>
                  <a:pt x="963421" y="1500708"/>
                </a:lnTo>
                <a:lnTo>
                  <a:pt x="1098422" y="1605513"/>
                </a:lnTo>
                <a:lnTo>
                  <a:pt x="1244472" y="1662683"/>
                </a:lnTo>
                <a:lnTo>
                  <a:pt x="1758695" y="1662683"/>
                </a:lnTo>
                <a:lnTo>
                  <a:pt x="1468247" y="1551519"/>
                </a:lnTo>
                <a:lnTo>
                  <a:pt x="1196847" y="1427657"/>
                </a:lnTo>
                <a:lnTo>
                  <a:pt x="984122" y="1272019"/>
                </a:lnTo>
                <a:lnTo>
                  <a:pt x="895222" y="1197381"/>
                </a:lnTo>
                <a:lnTo>
                  <a:pt x="803147" y="1132281"/>
                </a:lnTo>
                <a:lnTo>
                  <a:pt x="700023" y="1049693"/>
                </a:lnTo>
                <a:lnTo>
                  <a:pt x="592073" y="936942"/>
                </a:lnTo>
                <a:lnTo>
                  <a:pt x="466597" y="794016"/>
                </a:lnTo>
                <a:lnTo>
                  <a:pt x="331723" y="600278"/>
                </a:lnTo>
                <a:lnTo>
                  <a:pt x="172973" y="344550"/>
                </a:lnTo>
                <a:lnTo>
                  <a:pt x="0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9765" y="1109344"/>
            <a:ext cx="402590" cy="210185"/>
          </a:xfrm>
          <a:custGeom>
            <a:avLst/>
            <a:gdLst/>
            <a:ahLst/>
            <a:cxnLst/>
            <a:rect l="l" t="t" r="r" b="b"/>
            <a:pathLst>
              <a:path w="402589" h="210184">
                <a:moveTo>
                  <a:pt x="360934" y="0"/>
                </a:moveTo>
                <a:lnTo>
                  <a:pt x="0" y="149605"/>
                </a:lnTo>
                <a:lnTo>
                  <a:pt x="402589" y="209803"/>
                </a:lnTo>
                <a:lnTo>
                  <a:pt x="36093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1276" y="1660270"/>
            <a:ext cx="499109" cy="301625"/>
          </a:xfrm>
          <a:custGeom>
            <a:avLst/>
            <a:gdLst/>
            <a:ahLst/>
            <a:cxnLst/>
            <a:rect l="l" t="t" r="r" b="b"/>
            <a:pathLst>
              <a:path w="499110" h="301625">
                <a:moveTo>
                  <a:pt x="0" y="0"/>
                </a:moveTo>
                <a:lnTo>
                  <a:pt x="417322" y="301498"/>
                </a:lnTo>
                <a:lnTo>
                  <a:pt x="498601" y="14617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9707" y="1804542"/>
            <a:ext cx="321310" cy="454025"/>
          </a:xfrm>
          <a:custGeom>
            <a:avLst/>
            <a:gdLst/>
            <a:ahLst/>
            <a:cxnLst/>
            <a:rect l="l" t="t" r="r" b="b"/>
            <a:pathLst>
              <a:path w="321310" h="454025">
                <a:moveTo>
                  <a:pt x="0" y="0"/>
                </a:moveTo>
                <a:lnTo>
                  <a:pt x="162559" y="453644"/>
                </a:lnTo>
                <a:lnTo>
                  <a:pt x="321309" y="398145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87948" y="902588"/>
            <a:ext cx="358775" cy="144780"/>
          </a:xfrm>
          <a:custGeom>
            <a:avLst/>
            <a:gdLst/>
            <a:ahLst/>
            <a:cxnLst/>
            <a:rect l="l" t="t" r="r" b="b"/>
            <a:pathLst>
              <a:path w="358775" h="144780">
                <a:moveTo>
                  <a:pt x="36322" y="0"/>
                </a:moveTo>
                <a:lnTo>
                  <a:pt x="0" y="144525"/>
                </a:lnTo>
                <a:lnTo>
                  <a:pt x="358775" y="65786"/>
                </a:lnTo>
                <a:lnTo>
                  <a:pt x="3632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3122" y="465455"/>
            <a:ext cx="375285" cy="230504"/>
          </a:xfrm>
          <a:custGeom>
            <a:avLst/>
            <a:gdLst/>
            <a:ahLst/>
            <a:cxnLst/>
            <a:rect l="l" t="t" r="r" b="b"/>
            <a:pathLst>
              <a:path w="375285" h="230504">
                <a:moveTo>
                  <a:pt x="122427" y="0"/>
                </a:moveTo>
                <a:lnTo>
                  <a:pt x="0" y="100075"/>
                </a:lnTo>
                <a:lnTo>
                  <a:pt x="375030" y="229997"/>
                </a:lnTo>
                <a:lnTo>
                  <a:pt x="12242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2690" y="315595"/>
            <a:ext cx="154305" cy="317500"/>
          </a:xfrm>
          <a:custGeom>
            <a:avLst/>
            <a:gdLst/>
            <a:ahLst/>
            <a:cxnLst/>
            <a:rect l="l" t="t" r="r" b="b"/>
            <a:pathLst>
              <a:path w="154304" h="317500">
                <a:moveTo>
                  <a:pt x="154305" y="0"/>
                </a:moveTo>
                <a:lnTo>
                  <a:pt x="0" y="27685"/>
                </a:lnTo>
                <a:lnTo>
                  <a:pt x="137795" y="317118"/>
                </a:lnTo>
                <a:lnTo>
                  <a:pt x="15430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9142" y="5469509"/>
            <a:ext cx="178435" cy="335280"/>
          </a:xfrm>
          <a:custGeom>
            <a:avLst/>
            <a:gdLst/>
            <a:ahLst/>
            <a:cxnLst/>
            <a:rect l="l" t="t" r="r" b="b"/>
            <a:pathLst>
              <a:path w="178435" h="335279">
                <a:moveTo>
                  <a:pt x="58674" y="0"/>
                </a:moveTo>
                <a:lnTo>
                  <a:pt x="0" y="335165"/>
                </a:lnTo>
                <a:lnTo>
                  <a:pt x="178434" y="287235"/>
                </a:lnTo>
                <a:lnTo>
                  <a:pt x="5867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5138" y="5624347"/>
            <a:ext cx="263525" cy="420370"/>
          </a:xfrm>
          <a:custGeom>
            <a:avLst/>
            <a:gdLst/>
            <a:ahLst/>
            <a:cxnLst/>
            <a:rect l="l" t="t" r="r" b="b"/>
            <a:pathLst>
              <a:path w="263525" h="420370">
                <a:moveTo>
                  <a:pt x="263207" y="0"/>
                </a:moveTo>
                <a:lnTo>
                  <a:pt x="0" y="363042"/>
                </a:lnTo>
                <a:lnTo>
                  <a:pt x="129984" y="419785"/>
                </a:lnTo>
                <a:lnTo>
                  <a:pt x="26320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9108" y="5340350"/>
            <a:ext cx="387350" cy="290830"/>
          </a:xfrm>
          <a:custGeom>
            <a:avLst/>
            <a:gdLst/>
            <a:ahLst/>
            <a:cxnLst/>
            <a:rect l="l" t="t" r="r" b="b"/>
            <a:pathLst>
              <a:path w="387350" h="290829">
                <a:moveTo>
                  <a:pt x="387096" y="0"/>
                </a:moveTo>
                <a:lnTo>
                  <a:pt x="0" y="163322"/>
                </a:lnTo>
                <a:lnTo>
                  <a:pt x="43954" y="290347"/>
                </a:lnTo>
                <a:lnTo>
                  <a:pt x="3870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3275" y="1106805"/>
            <a:ext cx="452120" cy="481330"/>
          </a:xfrm>
          <a:custGeom>
            <a:avLst/>
            <a:gdLst/>
            <a:ahLst/>
            <a:cxnLst/>
            <a:rect l="l" t="t" r="r" b="b"/>
            <a:pathLst>
              <a:path w="452119" h="481330">
                <a:moveTo>
                  <a:pt x="244729" y="0"/>
                </a:moveTo>
                <a:lnTo>
                  <a:pt x="0" y="480822"/>
                </a:lnTo>
                <a:lnTo>
                  <a:pt x="451612" y="177419"/>
                </a:lnTo>
                <a:lnTo>
                  <a:pt x="24472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4678" y="520826"/>
            <a:ext cx="240665" cy="648335"/>
          </a:xfrm>
          <a:custGeom>
            <a:avLst/>
            <a:gdLst/>
            <a:ahLst/>
            <a:cxnLst/>
            <a:rect l="l" t="t" r="r" b="b"/>
            <a:pathLst>
              <a:path w="240665" h="648335">
                <a:moveTo>
                  <a:pt x="0" y="0"/>
                </a:moveTo>
                <a:lnTo>
                  <a:pt x="18821" y="648335"/>
                </a:lnTo>
                <a:lnTo>
                  <a:pt x="240487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6849" y="873125"/>
            <a:ext cx="391160" cy="603885"/>
          </a:xfrm>
          <a:custGeom>
            <a:avLst/>
            <a:gdLst/>
            <a:ahLst/>
            <a:cxnLst/>
            <a:rect l="l" t="t" r="r" b="b"/>
            <a:pathLst>
              <a:path w="391159" h="603885">
                <a:moveTo>
                  <a:pt x="186905" y="0"/>
                </a:moveTo>
                <a:lnTo>
                  <a:pt x="0" y="139826"/>
                </a:lnTo>
                <a:lnTo>
                  <a:pt x="390702" y="603376"/>
                </a:lnTo>
                <a:lnTo>
                  <a:pt x="18690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8606" y="4802759"/>
            <a:ext cx="439420" cy="491490"/>
          </a:xfrm>
          <a:custGeom>
            <a:avLst/>
            <a:gdLst/>
            <a:ahLst/>
            <a:cxnLst/>
            <a:rect l="l" t="t" r="r" b="b"/>
            <a:pathLst>
              <a:path w="439420" h="491489">
                <a:moveTo>
                  <a:pt x="0" y="0"/>
                </a:moveTo>
                <a:lnTo>
                  <a:pt x="233425" y="491490"/>
                </a:lnTo>
                <a:lnTo>
                  <a:pt x="439420" y="313055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52664" y="4528565"/>
            <a:ext cx="644525" cy="313690"/>
          </a:xfrm>
          <a:custGeom>
            <a:avLst/>
            <a:gdLst/>
            <a:ahLst/>
            <a:cxnLst/>
            <a:rect l="l" t="t" r="r" b="b"/>
            <a:pathLst>
              <a:path w="644525" h="313689">
                <a:moveTo>
                  <a:pt x="0" y="0"/>
                </a:moveTo>
                <a:lnTo>
                  <a:pt x="600582" y="313689"/>
                </a:lnTo>
                <a:lnTo>
                  <a:pt x="644016" y="76961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14411" y="3724021"/>
            <a:ext cx="626745" cy="318135"/>
          </a:xfrm>
          <a:custGeom>
            <a:avLst/>
            <a:gdLst/>
            <a:ahLst/>
            <a:cxnLst/>
            <a:rect l="l" t="t" r="r" b="b"/>
            <a:pathLst>
              <a:path w="626745" h="318135">
                <a:moveTo>
                  <a:pt x="516001" y="0"/>
                </a:moveTo>
                <a:lnTo>
                  <a:pt x="0" y="318134"/>
                </a:lnTo>
                <a:lnTo>
                  <a:pt x="626745" y="205485"/>
                </a:lnTo>
                <a:lnTo>
                  <a:pt x="51600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32432" y="3047"/>
            <a:ext cx="1369060" cy="1407160"/>
          </a:xfrm>
          <a:custGeom>
            <a:avLst/>
            <a:gdLst/>
            <a:ahLst/>
            <a:cxnLst/>
            <a:rect l="l" t="t" r="r" b="b"/>
            <a:pathLst>
              <a:path w="1369060" h="1407160">
                <a:moveTo>
                  <a:pt x="0" y="0"/>
                </a:moveTo>
                <a:lnTo>
                  <a:pt x="9525" y="169925"/>
                </a:lnTo>
                <a:lnTo>
                  <a:pt x="58800" y="415925"/>
                </a:lnTo>
                <a:lnTo>
                  <a:pt x="131825" y="650875"/>
                </a:lnTo>
                <a:lnTo>
                  <a:pt x="236600" y="866901"/>
                </a:lnTo>
                <a:lnTo>
                  <a:pt x="376300" y="1057402"/>
                </a:lnTo>
                <a:lnTo>
                  <a:pt x="536575" y="1212977"/>
                </a:lnTo>
                <a:lnTo>
                  <a:pt x="714501" y="1330452"/>
                </a:lnTo>
                <a:lnTo>
                  <a:pt x="919226" y="1395476"/>
                </a:lnTo>
                <a:lnTo>
                  <a:pt x="1133602" y="1406652"/>
                </a:lnTo>
                <a:lnTo>
                  <a:pt x="1334757" y="1359027"/>
                </a:lnTo>
                <a:lnTo>
                  <a:pt x="1244727" y="1359027"/>
                </a:lnTo>
                <a:lnTo>
                  <a:pt x="1111377" y="1325626"/>
                </a:lnTo>
                <a:lnTo>
                  <a:pt x="985901" y="1260602"/>
                </a:lnTo>
                <a:lnTo>
                  <a:pt x="860551" y="1155827"/>
                </a:lnTo>
                <a:lnTo>
                  <a:pt x="739901" y="1030351"/>
                </a:lnTo>
                <a:lnTo>
                  <a:pt x="630301" y="884301"/>
                </a:lnTo>
                <a:lnTo>
                  <a:pt x="530225" y="720851"/>
                </a:lnTo>
                <a:lnTo>
                  <a:pt x="442975" y="538226"/>
                </a:lnTo>
                <a:lnTo>
                  <a:pt x="377825" y="357250"/>
                </a:lnTo>
                <a:lnTo>
                  <a:pt x="325500" y="166750"/>
                </a:lnTo>
                <a:lnTo>
                  <a:pt x="292100" y="4825"/>
                </a:lnTo>
                <a:lnTo>
                  <a:pt x="0" y="0"/>
                </a:lnTo>
                <a:close/>
              </a:path>
              <a:path w="1369060" h="1407160">
                <a:moveTo>
                  <a:pt x="1368552" y="1351026"/>
                </a:moveTo>
                <a:lnTo>
                  <a:pt x="1244727" y="1359027"/>
                </a:lnTo>
                <a:lnTo>
                  <a:pt x="1334757" y="1359027"/>
                </a:lnTo>
                <a:lnTo>
                  <a:pt x="1368552" y="1351026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2255" y="30353"/>
            <a:ext cx="846455" cy="1185545"/>
          </a:xfrm>
          <a:custGeom>
            <a:avLst/>
            <a:gdLst/>
            <a:ahLst/>
            <a:cxnLst/>
            <a:rect l="l" t="t" r="r" b="b"/>
            <a:pathLst>
              <a:path w="846454" h="1185545">
                <a:moveTo>
                  <a:pt x="782701" y="0"/>
                </a:moveTo>
                <a:lnTo>
                  <a:pt x="760603" y="105537"/>
                </a:lnTo>
                <a:lnTo>
                  <a:pt x="741553" y="206121"/>
                </a:lnTo>
                <a:lnTo>
                  <a:pt x="725424" y="301751"/>
                </a:lnTo>
                <a:lnTo>
                  <a:pt x="705993" y="385952"/>
                </a:lnTo>
                <a:lnTo>
                  <a:pt x="690626" y="469011"/>
                </a:lnTo>
                <a:lnTo>
                  <a:pt x="674116" y="548259"/>
                </a:lnTo>
                <a:lnTo>
                  <a:pt x="647192" y="622173"/>
                </a:lnTo>
                <a:lnTo>
                  <a:pt x="614172" y="689610"/>
                </a:lnTo>
                <a:lnTo>
                  <a:pt x="577088" y="758189"/>
                </a:lnTo>
                <a:lnTo>
                  <a:pt x="530860" y="825246"/>
                </a:lnTo>
                <a:lnTo>
                  <a:pt x="478282" y="885951"/>
                </a:lnTo>
                <a:lnTo>
                  <a:pt x="409575" y="951357"/>
                </a:lnTo>
                <a:lnTo>
                  <a:pt x="329565" y="1007491"/>
                </a:lnTo>
                <a:lnTo>
                  <a:pt x="237363" y="1067308"/>
                </a:lnTo>
                <a:lnTo>
                  <a:pt x="127889" y="1127887"/>
                </a:lnTo>
                <a:lnTo>
                  <a:pt x="0" y="1185545"/>
                </a:lnTo>
                <a:lnTo>
                  <a:pt x="153924" y="1157477"/>
                </a:lnTo>
                <a:lnTo>
                  <a:pt x="284353" y="1123950"/>
                </a:lnTo>
                <a:lnTo>
                  <a:pt x="402336" y="1077468"/>
                </a:lnTo>
                <a:lnTo>
                  <a:pt x="504825" y="1022985"/>
                </a:lnTo>
                <a:lnTo>
                  <a:pt x="595884" y="959485"/>
                </a:lnTo>
                <a:lnTo>
                  <a:pt x="664591" y="894080"/>
                </a:lnTo>
                <a:lnTo>
                  <a:pt x="725932" y="818514"/>
                </a:lnTo>
                <a:lnTo>
                  <a:pt x="772922" y="738759"/>
                </a:lnTo>
                <a:lnTo>
                  <a:pt x="806704" y="658749"/>
                </a:lnTo>
                <a:lnTo>
                  <a:pt x="829056" y="569595"/>
                </a:lnTo>
                <a:lnTo>
                  <a:pt x="841248" y="475107"/>
                </a:lnTo>
                <a:lnTo>
                  <a:pt x="846328" y="386714"/>
                </a:lnTo>
                <a:lnTo>
                  <a:pt x="841121" y="293116"/>
                </a:lnTo>
                <a:lnTo>
                  <a:pt x="825754" y="194310"/>
                </a:lnTo>
                <a:lnTo>
                  <a:pt x="810260" y="95376"/>
                </a:lnTo>
                <a:lnTo>
                  <a:pt x="782701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9642" y="1388363"/>
            <a:ext cx="505459" cy="471805"/>
          </a:xfrm>
          <a:custGeom>
            <a:avLst/>
            <a:gdLst/>
            <a:ahLst/>
            <a:cxnLst/>
            <a:rect l="l" t="t" r="r" b="b"/>
            <a:pathLst>
              <a:path w="505460" h="471805">
                <a:moveTo>
                  <a:pt x="70357" y="0"/>
                </a:moveTo>
                <a:lnTo>
                  <a:pt x="0" y="471424"/>
                </a:lnTo>
                <a:lnTo>
                  <a:pt x="15112" y="462788"/>
                </a:lnTo>
                <a:lnTo>
                  <a:pt x="65658" y="439927"/>
                </a:lnTo>
                <a:lnTo>
                  <a:pt x="134239" y="403351"/>
                </a:lnTo>
                <a:lnTo>
                  <a:pt x="217169" y="370966"/>
                </a:lnTo>
                <a:lnTo>
                  <a:pt x="308356" y="336296"/>
                </a:lnTo>
                <a:lnTo>
                  <a:pt x="390652" y="316738"/>
                </a:lnTo>
                <a:lnTo>
                  <a:pt x="459994" y="313309"/>
                </a:lnTo>
                <a:lnTo>
                  <a:pt x="490981" y="313309"/>
                </a:lnTo>
                <a:lnTo>
                  <a:pt x="475869" y="292100"/>
                </a:lnTo>
                <a:lnTo>
                  <a:pt x="464665" y="279273"/>
                </a:lnTo>
                <a:lnTo>
                  <a:pt x="173101" y="279273"/>
                </a:lnTo>
                <a:lnTo>
                  <a:pt x="165734" y="268986"/>
                </a:lnTo>
                <a:lnTo>
                  <a:pt x="161162" y="207645"/>
                </a:lnTo>
                <a:lnTo>
                  <a:pt x="153289" y="134747"/>
                </a:lnTo>
                <a:lnTo>
                  <a:pt x="152527" y="101600"/>
                </a:lnTo>
                <a:lnTo>
                  <a:pt x="160655" y="99187"/>
                </a:lnTo>
                <a:lnTo>
                  <a:pt x="167640" y="92963"/>
                </a:lnTo>
                <a:lnTo>
                  <a:pt x="172339" y="79121"/>
                </a:lnTo>
                <a:lnTo>
                  <a:pt x="177165" y="65150"/>
                </a:lnTo>
                <a:lnTo>
                  <a:pt x="172719" y="49784"/>
                </a:lnTo>
                <a:lnTo>
                  <a:pt x="159004" y="32893"/>
                </a:lnTo>
                <a:lnTo>
                  <a:pt x="123952" y="17907"/>
                </a:lnTo>
                <a:lnTo>
                  <a:pt x="70357" y="0"/>
                </a:lnTo>
                <a:close/>
              </a:path>
              <a:path w="505460" h="471805">
                <a:moveTo>
                  <a:pt x="490981" y="313309"/>
                </a:moveTo>
                <a:lnTo>
                  <a:pt x="459994" y="313309"/>
                </a:lnTo>
                <a:lnTo>
                  <a:pt x="505459" y="333628"/>
                </a:lnTo>
                <a:lnTo>
                  <a:pt x="490981" y="313309"/>
                </a:lnTo>
                <a:close/>
              </a:path>
              <a:path w="505460" h="471805">
                <a:moveTo>
                  <a:pt x="316992" y="229362"/>
                </a:moveTo>
                <a:lnTo>
                  <a:pt x="271271" y="238378"/>
                </a:lnTo>
                <a:lnTo>
                  <a:pt x="222504" y="252475"/>
                </a:lnTo>
                <a:lnTo>
                  <a:pt x="173101" y="279273"/>
                </a:lnTo>
                <a:lnTo>
                  <a:pt x="464665" y="279273"/>
                </a:lnTo>
                <a:lnTo>
                  <a:pt x="449580" y="262000"/>
                </a:lnTo>
                <a:lnTo>
                  <a:pt x="409320" y="244475"/>
                </a:lnTo>
                <a:lnTo>
                  <a:pt x="366141" y="231901"/>
                </a:lnTo>
                <a:lnTo>
                  <a:pt x="316992" y="229362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5740" y="1299463"/>
            <a:ext cx="257810" cy="318770"/>
          </a:xfrm>
          <a:custGeom>
            <a:avLst/>
            <a:gdLst/>
            <a:ahLst/>
            <a:cxnLst/>
            <a:rect l="l" t="t" r="r" b="b"/>
            <a:pathLst>
              <a:path w="257810" h="318769">
                <a:moveTo>
                  <a:pt x="28448" y="0"/>
                </a:moveTo>
                <a:lnTo>
                  <a:pt x="0" y="69596"/>
                </a:lnTo>
                <a:lnTo>
                  <a:pt x="126" y="131063"/>
                </a:lnTo>
                <a:lnTo>
                  <a:pt x="19558" y="182752"/>
                </a:lnTo>
                <a:lnTo>
                  <a:pt x="54101" y="226060"/>
                </a:lnTo>
                <a:lnTo>
                  <a:pt x="99822" y="262000"/>
                </a:lnTo>
                <a:lnTo>
                  <a:pt x="148589" y="292988"/>
                </a:lnTo>
                <a:lnTo>
                  <a:pt x="202184" y="310261"/>
                </a:lnTo>
                <a:lnTo>
                  <a:pt x="257683" y="318770"/>
                </a:lnTo>
                <a:lnTo>
                  <a:pt x="196342" y="274955"/>
                </a:lnTo>
                <a:lnTo>
                  <a:pt x="161544" y="215391"/>
                </a:lnTo>
                <a:lnTo>
                  <a:pt x="114935" y="130683"/>
                </a:lnTo>
                <a:lnTo>
                  <a:pt x="28448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45079" y="0"/>
            <a:ext cx="196595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0339" y="1950466"/>
            <a:ext cx="1291590" cy="3524250"/>
          </a:xfrm>
          <a:custGeom>
            <a:avLst/>
            <a:gdLst/>
            <a:ahLst/>
            <a:cxnLst/>
            <a:rect l="l" t="t" r="r" b="b"/>
            <a:pathLst>
              <a:path w="1291589" h="3524250">
                <a:moveTo>
                  <a:pt x="333883" y="0"/>
                </a:moveTo>
                <a:lnTo>
                  <a:pt x="177037" y="120904"/>
                </a:lnTo>
                <a:lnTo>
                  <a:pt x="71500" y="313436"/>
                </a:lnTo>
                <a:lnTo>
                  <a:pt x="17906" y="550291"/>
                </a:lnTo>
                <a:lnTo>
                  <a:pt x="0" y="820038"/>
                </a:lnTo>
                <a:lnTo>
                  <a:pt x="19685" y="1084199"/>
                </a:lnTo>
                <a:lnTo>
                  <a:pt x="73025" y="1344168"/>
                </a:lnTo>
                <a:lnTo>
                  <a:pt x="160527" y="1556385"/>
                </a:lnTo>
                <a:lnTo>
                  <a:pt x="265811" y="1709547"/>
                </a:lnTo>
                <a:lnTo>
                  <a:pt x="543940" y="2023237"/>
                </a:lnTo>
                <a:lnTo>
                  <a:pt x="756031" y="2334514"/>
                </a:lnTo>
                <a:lnTo>
                  <a:pt x="916559" y="2633599"/>
                </a:lnTo>
                <a:lnTo>
                  <a:pt x="1021334" y="2905633"/>
                </a:lnTo>
                <a:lnTo>
                  <a:pt x="1097026" y="3137535"/>
                </a:lnTo>
                <a:lnTo>
                  <a:pt x="1135380" y="3315335"/>
                </a:lnTo>
                <a:lnTo>
                  <a:pt x="1156462" y="3433445"/>
                </a:lnTo>
                <a:lnTo>
                  <a:pt x="1160018" y="3475609"/>
                </a:lnTo>
                <a:lnTo>
                  <a:pt x="1291589" y="3523996"/>
                </a:lnTo>
                <a:lnTo>
                  <a:pt x="1255014" y="3367151"/>
                </a:lnTo>
                <a:lnTo>
                  <a:pt x="1225041" y="3203067"/>
                </a:lnTo>
                <a:lnTo>
                  <a:pt x="1181227" y="3021330"/>
                </a:lnTo>
                <a:lnTo>
                  <a:pt x="1124965" y="2827020"/>
                </a:lnTo>
                <a:lnTo>
                  <a:pt x="1049909" y="2627376"/>
                </a:lnTo>
                <a:lnTo>
                  <a:pt x="943737" y="2425954"/>
                </a:lnTo>
                <a:lnTo>
                  <a:pt x="805052" y="2217674"/>
                </a:lnTo>
                <a:lnTo>
                  <a:pt x="620395" y="2001139"/>
                </a:lnTo>
                <a:lnTo>
                  <a:pt x="456438" y="1811020"/>
                </a:lnTo>
                <a:lnTo>
                  <a:pt x="330453" y="1631442"/>
                </a:lnTo>
                <a:lnTo>
                  <a:pt x="231521" y="1454912"/>
                </a:lnTo>
                <a:lnTo>
                  <a:pt x="155448" y="1282573"/>
                </a:lnTo>
                <a:lnTo>
                  <a:pt x="117475" y="1120775"/>
                </a:lnTo>
                <a:lnTo>
                  <a:pt x="88900" y="961644"/>
                </a:lnTo>
                <a:lnTo>
                  <a:pt x="80772" y="812926"/>
                </a:lnTo>
                <a:lnTo>
                  <a:pt x="94361" y="679323"/>
                </a:lnTo>
                <a:lnTo>
                  <a:pt x="109600" y="550799"/>
                </a:lnTo>
                <a:lnTo>
                  <a:pt x="141097" y="433705"/>
                </a:lnTo>
                <a:lnTo>
                  <a:pt x="176911" y="331597"/>
                </a:lnTo>
                <a:lnTo>
                  <a:pt x="222250" y="232029"/>
                </a:lnTo>
                <a:lnTo>
                  <a:pt x="255777" y="152146"/>
                </a:lnTo>
                <a:lnTo>
                  <a:pt x="289687" y="88392"/>
                </a:lnTo>
                <a:lnTo>
                  <a:pt x="318388" y="36957"/>
                </a:lnTo>
                <a:lnTo>
                  <a:pt x="333883" y="0"/>
                </a:lnTo>
                <a:close/>
              </a:path>
            </a:pathLst>
          </a:custGeom>
          <a:solidFill>
            <a:srgbClr val="ECF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2933700"/>
            <a:ext cx="58419" cy="210820"/>
          </a:xfrm>
          <a:custGeom>
            <a:avLst/>
            <a:gdLst/>
            <a:ahLst/>
            <a:cxnLst/>
            <a:rect l="l" t="t" r="r" b="b"/>
            <a:pathLst>
              <a:path w="58419" h="210819">
                <a:moveTo>
                  <a:pt x="0" y="0"/>
                </a:moveTo>
                <a:lnTo>
                  <a:pt x="0" y="210312"/>
                </a:lnTo>
                <a:lnTo>
                  <a:pt x="57912" y="19176"/>
                </a:lnTo>
                <a:lnTo>
                  <a:pt x="0" y="0"/>
                </a:lnTo>
                <a:close/>
              </a:path>
            </a:pathLst>
          </a:custGeom>
          <a:solidFill>
            <a:srgbClr val="F1D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160170" y="542290"/>
            <a:ext cx="68853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101725" marR="5080" indent="-1089660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Protocoale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de comunicatie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la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nivel  </a:t>
            </a:r>
            <a:r>
              <a:rPr sz="2800" b="1" spc="-5" dirty="0">
                <a:solidFill>
                  <a:srgbClr val="000000"/>
                </a:solidFill>
                <a:latin typeface="Verdana"/>
                <a:cs typeface="Verdana"/>
              </a:rPr>
              <a:t>fizic si legatura de</a:t>
            </a:r>
            <a:r>
              <a:rPr sz="2800" b="1" spc="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Verdana"/>
                <a:cs typeface="Verdana"/>
              </a:rPr>
              <a:t>date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6051" y="2462783"/>
            <a:ext cx="115976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47216" y="2462783"/>
            <a:ext cx="620268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38883" y="2462783"/>
            <a:ext cx="1554480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051" y="2737104"/>
            <a:ext cx="470916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5319" y="2737104"/>
            <a:ext cx="116738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95627" y="2737104"/>
            <a:ext cx="830580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97607" y="2737104"/>
            <a:ext cx="470916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6051" y="3011423"/>
            <a:ext cx="1793748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9676" y="3011423"/>
            <a:ext cx="620268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9820" y="3011423"/>
            <a:ext cx="1972056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3276" y="3011423"/>
            <a:ext cx="620268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03420" y="3011423"/>
            <a:ext cx="7269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01767" y="3011423"/>
            <a:ext cx="620267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3435" y="3011423"/>
            <a:ext cx="633984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97296" y="3011423"/>
            <a:ext cx="987551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6247" y="3011423"/>
            <a:ext cx="620268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6392" y="3011423"/>
            <a:ext cx="1865376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7217" y="2524201"/>
            <a:ext cx="81140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Privire de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ansamblu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Verdana"/>
                <a:cs typeface="Verdana"/>
              </a:rPr>
              <a:t>– </a:t>
            </a:r>
            <a:r>
              <a:rPr sz="1800" b="1" spc="-5" dirty="0">
                <a:latin typeface="Verdana"/>
                <a:cs typeface="Verdana"/>
              </a:rPr>
              <a:t>nivelul fizic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–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responsabil </a:t>
            </a:r>
            <a:r>
              <a:rPr sz="1800" b="1" dirty="0">
                <a:latin typeface="Verdana"/>
                <a:cs typeface="Verdana"/>
              </a:rPr>
              <a:t>de transmiterea de </a:t>
            </a:r>
            <a:r>
              <a:rPr sz="1800" b="1" spc="-5" dirty="0">
                <a:latin typeface="Verdana"/>
                <a:cs typeface="Verdana"/>
              </a:rPr>
              <a:t>biti </a:t>
            </a:r>
            <a:r>
              <a:rPr sz="1800" b="1" dirty="0">
                <a:latin typeface="Verdana"/>
                <a:cs typeface="Verdana"/>
              </a:rPr>
              <a:t>pe un </a:t>
            </a:r>
            <a:r>
              <a:rPr sz="1800" b="1" spc="-5" dirty="0">
                <a:latin typeface="Verdana"/>
                <a:cs typeface="Verdana"/>
              </a:rPr>
              <a:t>canal </a:t>
            </a:r>
            <a:r>
              <a:rPr sz="1800" b="1" dirty="0">
                <a:latin typeface="Verdana"/>
                <a:cs typeface="Verdana"/>
              </a:rPr>
              <a:t>de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comunicatie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24611" y="3448806"/>
            <a:ext cx="8802196" cy="7635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06821" y="4253865"/>
            <a:ext cx="247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705610" algn="l"/>
              </a:tabLst>
            </a:pP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o	</a:t>
            </a:r>
            <a:r>
              <a:rPr sz="1800" spc="5" dirty="0">
                <a:solidFill>
                  <a:srgbClr val="CC9A00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CC9A00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CC9A0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u</a:t>
            </a:r>
            <a:r>
              <a:rPr sz="1800" spc="-40" dirty="0">
                <a:solidFill>
                  <a:srgbClr val="CC9A00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a	</a:t>
            </a:r>
            <a:r>
              <a:rPr sz="1800" spc="-10" dirty="0">
                <a:solidFill>
                  <a:srgbClr val="CC9A00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en</a:t>
            </a:r>
            <a:r>
              <a:rPr sz="1800" spc="-5" dirty="0">
                <a:solidFill>
                  <a:srgbClr val="CC9A00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ru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3016" y="4253865"/>
            <a:ext cx="4815205" cy="842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solidFill>
                  <a:srgbClr val="CC9A00"/>
                </a:solidFill>
                <a:latin typeface="Verdana"/>
                <a:cs typeface="Verdana"/>
              </a:rPr>
              <a:t>nivelul </a:t>
            </a:r>
            <a:r>
              <a:rPr sz="1800" spc="-10" dirty="0">
                <a:solidFill>
                  <a:srgbClr val="CC9A00"/>
                </a:solidFill>
                <a:latin typeface="Verdana"/>
                <a:cs typeface="Verdana"/>
              </a:rPr>
              <a:t>legatura </a:t>
            </a:r>
            <a:r>
              <a:rPr sz="1800" spc="-5" dirty="0">
                <a:solidFill>
                  <a:srgbClr val="CC9A00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CC9A00"/>
                </a:solidFill>
                <a:latin typeface="Verdana"/>
                <a:cs typeface="Verdana"/>
              </a:rPr>
              <a:t>date – </a:t>
            </a:r>
            <a:r>
              <a:rPr sz="1800" spc="-5" dirty="0">
                <a:solidFill>
                  <a:srgbClr val="CC9A00"/>
                </a:solidFill>
                <a:latin typeface="Verdana"/>
                <a:cs typeface="Verdana"/>
              </a:rPr>
              <a:t>ofera  </a:t>
            </a:r>
            <a:r>
              <a:rPr sz="1800" dirty="0">
                <a:latin typeface="Times New Roman"/>
                <a:cs typeface="Times New Roman"/>
              </a:rPr>
              <a:t>comunicarea fara erori, datele fiind divizate in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cadre  </a:t>
            </a:r>
            <a:r>
              <a:rPr sz="1800" spc="-5" dirty="0">
                <a:latin typeface="Times New Roman"/>
                <a:cs typeface="Times New Roman"/>
              </a:rPr>
              <a:t>(frames)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4715" y="5492510"/>
            <a:ext cx="8723766" cy="6278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" y="676655"/>
            <a:ext cx="2150364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5288" y="676655"/>
            <a:ext cx="2496312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1164" y="676655"/>
            <a:ext cx="233019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0903" y="676655"/>
            <a:ext cx="807720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8168" y="676655"/>
            <a:ext cx="1508759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6428" y="807846"/>
            <a:ext cx="663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Nivelul </a:t>
            </a:r>
            <a:r>
              <a:rPr sz="3600" spc="-10" dirty="0"/>
              <a:t>legatura </a:t>
            </a:r>
            <a:r>
              <a:rPr sz="3600" spc="-5" dirty="0"/>
              <a:t>de</a:t>
            </a:r>
            <a:r>
              <a:rPr sz="3600" dirty="0"/>
              <a:t> </a:t>
            </a:r>
            <a:r>
              <a:rPr sz="3600" spc="-5" dirty="0"/>
              <a:t>date-LAN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069644" y="1569846"/>
            <a:ext cx="7326630" cy="216027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4965" marR="655320" indent="-342900">
              <a:lnSpc>
                <a:spcPts val="192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Nivelul legaturii de date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– creaza transmisia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intre 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nodurile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adiacente</a:t>
            </a:r>
            <a:endParaRPr sz="20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Retele locale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cu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magistrala de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difuzare</a:t>
            </a:r>
            <a:endParaRPr sz="2000">
              <a:latin typeface="Verdana"/>
              <a:cs typeface="Verdana"/>
            </a:endParaRPr>
          </a:p>
          <a:p>
            <a:pPr marL="354965" marR="5080" indent="-342900">
              <a:lnSpc>
                <a:spcPct val="8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Pentru mediile de transmisie care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constitue canalul  unde sunt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legati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mai multi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utilizatori, problemele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care  se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pun in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acest caz sunt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legate de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cazul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in care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avem 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mai multi utilizatori care doresc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sa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transmita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printr-un  singur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mediu de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transmisie.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3810000"/>
            <a:ext cx="6400800" cy="2235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600455"/>
            <a:ext cx="2383536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9548" y="600455"/>
            <a:ext cx="2767583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7071" y="600455"/>
            <a:ext cx="2584704" cy="112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87311" y="600455"/>
            <a:ext cx="894588" cy="1121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7435" y="600455"/>
            <a:ext cx="1673352" cy="1121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7620" y="746582"/>
            <a:ext cx="7378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Nivelul legatura </a:t>
            </a:r>
            <a:r>
              <a:rPr spc="-5" dirty="0"/>
              <a:t>de</a:t>
            </a:r>
            <a:r>
              <a:rPr spc="60" dirty="0"/>
              <a:t> </a:t>
            </a:r>
            <a:r>
              <a:rPr spc="-5" dirty="0"/>
              <a:t>date-LAN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569846"/>
            <a:ext cx="8068309" cy="40506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166370" indent="-342900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Nivelul legatura de date: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ofera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servicii nivelului retea,  unitatea de date fiind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cadrul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(frame); transforma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un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mijloc 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fizic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de transmisie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intr-o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linie disponibila nivelului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retea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607060" indent="-252095">
              <a:lnSpc>
                <a:spcPts val="1920"/>
              </a:lnSpc>
              <a:buChar char="–"/>
              <a:tabLst>
                <a:tab pos="607695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servicii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neconfirmate fara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conexiune</a:t>
            </a:r>
            <a:endParaRPr sz="2000">
              <a:latin typeface="Verdana"/>
              <a:cs typeface="Verdana"/>
            </a:endParaRPr>
          </a:p>
          <a:p>
            <a:pPr marL="355600" marR="5080">
              <a:lnSpc>
                <a:spcPts val="1920"/>
              </a:lnSpc>
              <a:spcBef>
                <a:spcPts val="225"/>
              </a:spcBef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(cadre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independente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catre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destinatar,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fara ca expeditorul sa  astepte confirmarea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primirii; daca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un cadru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este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1695"/>
              </a:lnSpc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pierdut,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nu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face nici o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recuperare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lui)</a:t>
            </a:r>
            <a:endParaRPr sz="2000">
              <a:latin typeface="Verdana"/>
              <a:cs typeface="Verdana"/>
            </a:endParaRPr>
          </a:p>
          <a:p>
            <a:pPr marL="607060" indent="-252095">
              <a:lnSpc>
                <a:spcPts val="1920"/>
              </a:lnSpc>
              <a:buChar char="–"/>
              <a:tabLst>
                <a:tab pos="607695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servicii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confirmate fara conexiune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(receptionarea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cadrelor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192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confirmata; transmiterea cadrelor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nu se face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ordine)</a:t>
            </a:r>
            <a:endParaRPr sz="2000">
              <a:latin typeface="Verdana"/>
              <a:cs typeface="Verdana"/>
            </a:endParaRPr>
          </a:p>
          <a:p>
            <a:pPr marL="355600" marR="1852930">
              <a:lnSpc>
                <a:spcPct val="80000"/>
              </a:lnSpc>
              <a:spcBef>
                <a:spcPts val="240"/>
              </a:spcBef>
              <a:buChar char="–"/>
              <a:tabLst>
                <a:tab pos="607695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servicii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confirmate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orientate-conexiune 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(inainte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de transmiterea datelor, se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stabileste</a:t>
            </a:r>
            <a:endParaRPr sz="2000">
              <a:latin typeface="Verdana"/>
              <a:cs typeface="Verdana"/>
            </a:endParaRPr>
          </a:p>
          <a:p>
            <a:pPr marL="355600" marR="1348105">
              <a:lnSpc>
                <a:spcPct val="800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 conexiune,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fiecare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cadru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fiind numerotat pentru 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se pastra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ordinea)</a:t>
            </a:r>
            <a:endParaRPr sz="2000">
              <a:latin typeface="Verdana"/>
              <a:cs typeface="Verdana"/>
            </a:endParaRPr>
          </a:p>
          <a:p>
            <a:pPr marL="607060" indent="-252095">
              <a:lnSpc>
                <a:spcPts val="1680"/>
              </a:lnSpc>
              <a:buChar char="–"/>
              <a:tabLst>
                <a:tab pos="607695" algn="l"/>
                <a:tab pos="4646295" algn="l"/>
              </a:tabLst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detectia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si</a:t>
            </a:r>
            <a:r>
              <a:rPr sz="2000" spc="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corectarea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erorilor:	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CRC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(cod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de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redundanta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ciclica)– protocoale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soft Internet: 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SLIP (Serial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Line IP),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PPP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524255"/>
            <a:ext cx="745388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0040" y="684098"/>
            <a:ext cx="6731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6666"/>
                </a:solidFill>
                <a:latin typeface="Verdana"/>
                <a:cs typeface="Verdana"/>
              </a:rPr>
              <a:t>Nivelul </a:t>
            </a:r>
            <a:r>
              <a:rPr sz="4400" spc="-20" dirty="0">
                <a:solidFill>
                  <a:srgbClr val="006666"/>
                </a:solidFill>
                <a:latin typeface="Verdana"/>
                <a:cs typeface="Verdana"/>
              </a:rPr>
              <a:t>legatura </a:t>
            </a:r>
            <a:r>
              <a:rPr sz="4400" dirty="0">
                <a:solidFill>
                  <a:srgbClr val="006666"/>
                </a:solidFill>
                <a:latin typeface="Verdana"/>
                <a:cs typeface="Verdana"/>
              </a:rPr>
              <a:t>de</a:t>
            </a:r>
            <a:r>
              <a:rPr sz="4400" spc="-40" dirty="0">
                <a:solidFill>
                  <a:srgbClr val="006666"/>
                </a:solidFill>
                <a:latin typeface="Verdana"/>
                <a:cs typeface="Verdana"/>
              </a:rPr>
              <a:t> </a:t>
            </a:r>
            <a:r>
              <a:rPr sz="4400" spc="-10" dirty="0">
                <a:solidFill>
                  <a:srgbClr val="006666"/>
                </a:solidFill>
                <a:latin typeface="Verdana"/>
                <a:cs typeface="Verdana"/>
              </a:rPr>
              <a:t>date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755" y="1642872"/>
            <a:ext cx="70866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644" y="1543252"/>
            <a:ext cx="43078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datele se incapsuleaza </a:t>
            </a:r>
            <a:r>
              <a:rPr sz="1800" spc="-5" dirty="0">
                <a:latin typeface="Arial"/>
                <a:cs typeface="Arial"/>
              </a:rPr>
              <a:t>in cadre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(frame-uri)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524255"/>
            <a:ext cx="745388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0040" y="684098"/>
            <a:ext cx="6731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 </a:t>
            </a:r>
            <a:r>
              <a:rPr sz="4400" spc="-20" dirty="0"/>
              <a:t>legatura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spc="-10" dirty="0"/>
              <a:t>date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59178"/>
            <a:ext cx="79673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Nivelul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legatura de</a:t>
            </a:r>
            <a:r>
              <a:rPr sz="2400" spc="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marL="355600" marR="5080">
              <a:lnSpc>
                <a:spcPts val="2300"/>
              </a:lnSpc>
              <a:spcBef>
                <a:spcPts val="270"/>
              </a:spcBef>
              <a:buChar char="–"/>
              <a:tabLst>
                <a:tab pos="657860" algn="l"/>
              </a:tabLst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Divizat in doua sub-niveluri: controlul accesului  la mediu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si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controlul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logic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al</a:t>
            </a:r>
            <a:r>
              <a:rPr sz="2400" spc="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legaturii</a:t>
            </a:r>
            <a:endParaRPr sz="2400">
              <a:latin typeface="Verdana"/>
              <a:cs typeface="Verdana"/>
            </a:endParaRPr>
          </a:p>
          <a:p>
            <a:pPr marL="355600" marR="2688590">
              <a:lnSpc>
                <a:spcPct val="80000"/>
              </a:lnSpc>
              <a:spcBef>
                <a:spcPts val="25"/>
              </a:spcBef>
              <a:buChar char="–"/>
              <a:tabLst>
                <a:tab pos="657860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Controlul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accesului la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mediu  (MAC – Medium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Access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Control)</a:t>
            </a:r>
            <a:endParaRPr sz="2400">
              <a:latin typeface="Verdana"/>
              <a:cs typeface="Verdana"/>
            </a:endParaRPr>
          </a:p>
          <a:p>
            <a:pPr marL="355600" marR="673735">
              <a:lnSpc>
                <a:spcPct val="80000"/>
              </a:lnSpc>
              <a:buChar char="•"/>
              <a:tabLst>
                <a:tab pos="63055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Vizeaza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componentele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fizice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de comunicare  (cablu coaxial, fibra optica, radio</a:t>
            </a:r>
            <a:r>
              <a:rPr sz="2400" spc="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etc.)</a:t>
            </a:r>
            <a:endParaRPr sz="2400">
              <a:latin typeface="Verdana"/>
              <a:cs typeface="Verdana"/>
            </a:endParaRPr>
          </a:p>
          <a:p>
            <a:pPr marL="355600" marR="3355975">
              <a:lnSpc>
                <a:spcPct val="80000"/>
              </a:lnSpc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–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Controlul logic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al legaturii  (LLC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–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Logical Link</a:t>
            </a:r>
            <a:r>
              <a:rPr sz="2400" spc="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Control)</a:t>
            </a:r>
            <a:endParaRPr sz="2400">
              <a:latin typeface="Verdana"/>
              <a:cs typeface="Verdana"/>
            </a:endParaRPr>
          </a:p>
          <a:p>
            <a:pPr marL="629920" indent="-274955">
              <a:lnSpc>
                <a:spcPts val="2020"/>
              </a:lnSpc>
              <a:buChar char="•"/>
              <a:tabLst>
                <a:tab pos="630555" algn="l"/>
              </a:tabLst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Ofera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nivelelor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superioare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</a:t>
            </a:r>
            <a:r>
              <a:rPr sz="2400" spc="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vedere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590"/>
              </a:lnSpc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(relativ)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independenta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de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mediul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de</a:t>
            </a:r>
            <a:r>
              <a:rPr sz="2400" spc="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comunicare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524255"/>
            <a:ext cx="745388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0040" y="684098"/>
            <a:ext cx="6731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 </a:t>
            </a:r>
            <a:r>
              <a:rPr sz="4400" spc="-20" dirty="0"/>
              <a:t>legatura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spc="-10" dirty="0"/>
              <a:t>date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82038"/>
            <a:ext cx="7970520" cy="358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9109" indent="-487045">
              <a:lnSpc>
                <a:spcPts val="3650"/>
              </a:lnSpc>
              <a:spcBef>
                <a:spcPts val="105"/>
              </a:spcBef>
              <a:buChar char="•"/>
              <a:tabLst>
                <a:tab pos="498475" algn="l"/>
                <a:tab pos="499745" algn="l"/>
              </a:tabLst>
            </a:pP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Accesul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la</a:t>
            </a:r>
            <a:r>
              <a:rPr sz="3200" spc="-4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mediu</a:t>
            </a:r>
            <a:endParaRPr sz="3200">
              <a:latin typeface="Verdana"/>
              <a:cs typeface="Verdana"/>
            </a:endParaRPr>
          </a:p>
          <a:p>
            <a:pPr marL="355600" marR="5080">
              <a:lnSpc>
                <a:spcPts val="3460"/>
              </a:lnSpc>
              <a:spcBef>
                <a:spcPts val="240"/>
              </a:spcBef>
            </a:pP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(MAC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– Medium Access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Control) sub- 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nivel al nivelului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legatura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3200" spc="-4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date</a:t>
            </a:r>
            <a:endParaRPr sz="3200">
              <a:latin typeface="Verdana"/>
              <a:cs typeface="Verdana"/>
            </a:endParaRPr>
          </a:p>
          <a:p>
            <a:pPr marL="758190" lvl="1" indent="-402590">
              <a:lnSpc>
                <a:spcPts val="3210"/>
              </a:lnSpc>
              <a:buChar char="–"/>
              <a:tabLst>
                <a:tab pos="758190" algn="l"/>
              </a:tabLst>
            </a:pP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folosit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pentru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a</a:t>
            </a:r>
            <a:r>
              <a:rPr sz="3200" spc="-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determina</a:t>
            </a:r>
            <a:endParaRPr sz="3200">
              <a:latin typeface="Verdana"/>
              <a:cs typeface="Verdana"/>
            </a:endParaRPr>
          </a:p>
          <a:p>
            <a:pPr marL="355600" marR="216916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cine urmeaza sa</a:t>
            </a:r>
            <a:r>
              <a:rPr sz="3200" spc="-8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transmita  intr-un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canal</a:t>
            </a:r>
            <a:r>
              <a:rPr sz="3200" spc="-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multi-acces</a:t>
            </a:r>
            <a:endParaRPr sz="3200">
              <a:latin typeface="Verdana"/>
              <a:cs typeface="Verdana"/>
            </a:endParaRPr>
          </a:p>
          <a:p>
            <a:pPr marL="758190" lvl="1" indent="-402590">
              <a:lnSpc>
                <a:spcPts val="3210"/>
              </a:lnSpc>
              <a:buChar char="–"/>
              <a:tabLst>
                <a:tab pos="758190" algn="l"/>
              </a:tabLst>
            </a:pP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alocarea </a:t>
            </a:r>
            <a:r>
              <a:rPr sz="3200" spc="-5" dirty="0">
                <a:solidFill>
                  <a:srgbClr val="006699"/>
                </a:solidFill>
                <a:latin typeface="Verdana"/>
                <a:cs typeface="Verdana"/>
              </a:rPr>
              <a:t>canalului: </a:t>
            </a:r>
            <a:r>
              <a:rPr sz="3200" spc="-10" dirty="0">
                <a:solidFill>
                  <a:srgbClr val="006699"/>
                </a:solidFill>
                <a:latin typeface="Verdana"/>
                <a:cs typeface="Verdana"/>
              </a:rPr>
              <a:t>statica</a:t>
            </a:r>
            <a:r>
              <a:rPr sz="3200" spc="-4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sau</a:t>
            </a:r>
            <a:endParaRPr sz="3200">
              <a:latin typeface="Verdana"/>
              <a:cs typeface="Verdana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solidFill>
                  <a:srgbClr val="006699"/>
                </a:solidFill>
                <a:latin typeface="Verdana"/>
                <a:cs typeface="Verdana"/>
              </a:rPr>
              <a:t>dinamica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3" y="103631"/>
            <a:ext cx="8243570" cy="1313815"/>
          </a:xfrm>
          <a:custGeom>
            <a:avLst/>
            <a:gdLst/>
            <a:ahLst/>
            <a:cxnLst/>
            <a:rect l="l" t="t" r="r" b="b"/>
            <a:pathLst>
              <a:path w="8243570" h="1313815">
                <a:moveTo>
                  <a:pt x="0" y="1313687"/>
                </a:moveTo>
                <a:lnTo>
                  <a:pt x="8243316" y="1313687"/>
                </a:lnTo>
                <a:lnTo>
                  <a:pt x="8243316" y="0"/>
                </a:lnTo>
                <a:lnTo>
                  <a:pt x="0" y="0"/>
                </a:lnTo>
                <a:lnTo>
                  <a:pt x="0" y="1313687"/>
                </a:lnTo>
                <a:close/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011" y="524255"/>
            <a:ext cx="262280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1988" y="524255"/>
            <a:ext cx="304800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6588" y="524255"/>
            <a:ext cx="2845308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90040" y="684098"/>
            <a:ext cx="6750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 </a:t>
            </a:r>
            <a:r>
              <a:rPr sz="4400" spc="-10" dirty="0"/>
              <a:t>legatura </a:t>
            </a:r>
            <a:r>
              <a:rPr sz="4400" dirty="0"/>
              <a:t>de</a:t>
            </a:r>
            <a:r>
              <a:rPr sz="4400" spc="15" dirty="0"/>
              <a:t> </a:t>
            </a:r>
            <a:r>
              <a:rPr sz="4400" spc="-10" dirty="0"/>
              <a:t>date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57200" y="1600200"/>
            <a:ext cx="8229600" cy="4456430"/>
          </a:xfrm>
          <a:custGeom>
            <a:avLst/>
            <a:gdLst/>
            <a:ahLst/>
            <a:cxnLst/>
            <a:rect l="l" t="t" r="r" b="b"/>
            <a:pathLst>
              <a:path w="8229600" h="4456430">
                <a:moveTo>
                  <a:pt x="0" y="4456176"/>
                </a:moveTo>
                <a:lnTo>
                  <a:pt x="8229600" y="4456176"/>
                </a:lnTo>
                <a:lnTo>
                  <a:pt x="8229600" y="0"/>
                </a:lnTo>
                <a:lnTo>
                  <a:pt x="0" y="0"/>
                </a:lnTo>
                <a:lnTo>
                  <a:pt x="0" y="4456176"/>
                </a:lnTo>
                <a:close/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595754"/>
            <a:ext cx="7586980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ts val="2735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Accesul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la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mediu</a:t>
            </a:r>
            <a:endParaRPr sz="2400">
              <a:latin typeface="Verdana"/>
              <a:cs typeface="Verdana"/>
            </a:endParaRPr>
          </a:p>
          <a:p>
            <a:pPr marL="355600" marR="658495" algn="just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(MAC –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Medium Access Control)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– 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ipoteze:  </a:t>
            </a:r>
            <a:r>
              <a:rPr sz="2400" dirty="0">
                <a:solidFill>
                  <a:srgbClr val="ECF9D2"/>
                </a:solidFill>
                <a:latin typeface="Verdana"/>
                <a:cs typeface="Verdana"/>
              </a:rPr>
              <a:t>t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• modelul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statiilor: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N statii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independente 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generind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cadre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2400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transmisie;</a:t>
            </a:r>
            <a:endParaRPr sz="2400">
              <a:latin typeface="Verdana"/>
              <a:cs typeface="Verdana"/>
            </a:endParaRPr>
          </a:p>
          <a:p>
            <a:pPr marL="629920" lvl="1" indent="-274955">
              <a:lnSpc>
                <a:spcPts val="2415"/>
              </a:lnSpc>
              <a:buChar char="•"/>
              <a:tabLst>
                <a:tab pos="630555" algn="l"/>
              </a:tabLst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canalul de comunicatie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este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unic</a:t>
            </a:r>
            <a:endParaRPr sz="2400">
              <a:latin typeface="Verdana"/>
              <a:cs typeface="Verdana"/>
            </a:endParaRPr>
          </a:p>
          <a:p>
            <a:pPr marL="355600" marR="114935" lvl="1">
              <a:lnSpc>
                <a:spcPts val="2590"/>
              </a:lnSpc>
              <a:spcBef>
                <a:spcPts val="180"/>
              </a:spcBef>
              <a:buChar char="•"/>
              <a:tabLst>
                <a:tab pos="630555" algn="l"/>
              </a:tabLst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coliziunile: toate statiile pot detecta coliziuni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 (coliziune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= </a:t>
            </a:r>
            <a:r>
              <a:rPr sz="2400" spc="-10" dirty="0">
                <a:solidFill>
                  <a:srgbClr val="006699"/>
                </a:solidFill>
                <a:latin typeface="Verdana"/>
                <a:cs typeface="Verdana"/>
              </a:rPr>
              <a:t>transmiterea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simultana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a</a:t>
            </a:r>
            <a:r>
              <a:rPr sz="2400" spc="1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datelor)</a:t>
            </a:r>
            <a:endParaRPr sz="2400">
              <a:latin typeface="Verdana"/>
              <a:cs typeface="Verdana"/>
            </a:endParaRPr>
          </a:p>
          <a:p>
            <a:pPr marL="629920" lvl="1" indent="-274955">
              <a:lnSpc>
                <a:spcPts val="2415"/>
              </a:lnSpc>
              <a:buChar char="•"/>
              <a:tabLst>
                <a:tab pos="630555" algn="l"/>
              </a:tabLst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timpul transmisiei: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continuu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sau</a:t>
            </a:r>
            <a:r>
              <a:rPr sz="2400" spc="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discret</a:t>
            </a:r>
            <a:endParaRPr sz="2400">
              <a:latin typeface="Verdana"/>
              <a:cs typeface="Verdana"/>
            </a:endParaRPr>
          </a:p>
          <a:p>
            <a:pPr marL="629920" lvl="1" indent="-274955">
              <a:lnSpc>
                <a:spcPts val="2595"/>
              </a:lnSpc>
              <a:buChar char="•"/>
              <a:tabLst>
                <a:tab pos="630555" algn="l"/>
              </a:tabLst>
            </a:pP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detectia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purtatoarei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Verdana"/>
                <a:cs typeface="Verdana"/>
              </a:rPr>
              <a:t>(carrier):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statiile pot afla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sau nu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care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e </a:t>
            </a:r>
            <a:r>
              <a:rPr sz="2400" spc="-5" dirty="0">
                <a:solidFill>
                  <a:srgbClr val="006699"/>
                </a:solidFill>
                <a:latin typeface="Verdana"/>
                <a:cs typeface="Verdana"/>
              </a:rPr>
              <a:t>starea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unui</a:t>
            </a:r>
            <a:r>
              <a:rPr sz="2400" spc="8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699"/>
                </a:solidFill>
                <a:latin typeface="Verdana"/>
                <a:cs typeface="Verdana"/>
              </a:rPr>
              <a:t>canal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524255"/>
            <a:ext cx="7453884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0040" y="684098"/>
            <a:ext cx="6731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 </a:t>
            </a:r>
            <a:r>
              <a:rPr sz="4400" spc="-20" dirty="0"/>
              <a:t>legatura </a:t>
            </a:r>
            <a:r>
              <a:rPr sz="4400" dirty="0"/>
              <a:t>de</a:t>
            </a:r>
            <a:r>
              <a:rPr sz="4400" spc="-40" dirty="0"/>
              <a:t> </a:t>
            </a:r>
            <a:r>
              <a:rPr sz="4400" spc="-10" dirty="0"/>
              <a:t>date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2640" y="1569846"/>
            <a:ext cx="772604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–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CSMA (Carrier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Sense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Multiple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Access)</a:t>
            </a:r>
            <a:r>
              <a:rPr sz="2000" spc="-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–protocol</a:t>
            </a:r>
            <a:endParaRPr sz="2000">
              <a:latin typeface="Verdana"/>
              <a:cs typeface="Verdana"/>
            </a:endParaRPr>
          </a:p>
          <a:p>
            <a:pPr marL="88900" marR="827405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detectia purtatoarei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(transmisiei)“vezi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daca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liber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canalul,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inainte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transmite”</a:t>
            </a:r>
            <a:endParaRPr sz="2000">
              <a:latin typeface="Verdana"/>
              <a:cs typeface="Verdana"/>
            </a:endParaRPr>
          </a:p>
          <a:p>
            <a:pPr marL="88900">
              <a:lnSpc>
                <a:spcPts val="2160"/>
              </a:lnSpc>
              <a:spcBef>
                <a:spcPts val="1920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-CSMA/CD (CSMA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with Collision Detection)</a:t>
            </a:r>
            <a:r>
              <a:rPr sz="2000" spc="-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–</a:t>
            </a:r>
            <a:endParaRPr sz="2000">
              <a:latin typeface="Verdana"/>
              <a:cs typeface="Verdana"/>
            </a:endParaRPr>
          </a:p>
          <a:p>
            <a:pPr marL="88900">
              <a:lnSpc>
                <a:spcPts val="1920"/>
              </a:lnSpc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Ethernet (IEEE</a:t>
            </a:r>
            <a:r>
              <a:rPr sz="2000" spc="-9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802.3)</a:t>
            </a:r>
            <a:endParaRPr sz="2000">
              <a:latin typeface="Verdana"/>
              <a:cs typeface="Verdana"/>
            </a:endParaRPr>
          </a:p>
          <a:p>
            <a:pPr marL="88900" marR="727710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“vezi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daca in timp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ce transmit nu mai transmite si  altcineva;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prin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acest system se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detecteaza</a:t>
            </a:r>
            <a:r>
              <a:rPr sz="2000" spc="-7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coliziunile”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88900" marR="5080">
              <a:lnSpc>
                <a:spcPct val="80100"/>
              </a:lnSpc>
              <a:spcBef>
                <a:spcPts val="5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– CSMA/CA (CSMA 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CA-Collision Avoidance)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( vezi daca e 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liber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canalul si se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incearca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evitarea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coliziunilor prin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intarzierea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transmisiilor”</a:t>
            </a:r>
            <a:endParaRPr sz="2000">
              <a:latin typeface="Verdana"/>
              <a:cs typeface="Verdana"/>
            </a:endParaRPr>
          </a:p>
          <a:p>
            <a:pPr marL="88900">
              <a:lnSpc>
                <a:spcPts val="192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baza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pentru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wireless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(IEEE 802.11)</a:t>
            </a:r>
            <a:r>
              <a:rPr sz="2000" spc="-8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–etc.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0"/>
            <a:ext cx="1915667" cy="780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5035" y="0"/>
            <a:ext cx="1978152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6740" y="0"/>
            <a:ext cx="780288" cy="78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359" y="0"/>
            <a:ext cx="1075943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4855" y="0"/>
            <a:ext cx="2075688" cy="780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4095" y="0"/>
            <a:ext cx="720851" cy="780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8311" y="316991"/>
            <a:ext cx="2502408" cy="9022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99" rIns="0" bIns="0" rtlCol="0">
            <a:spAutoFit/>
          </a:bodyPr>
          <a:lstStyle/>
          <a:p>
            <a:pPr marL="3008630" marR="5080" indent="-1826260">
              <a:lnSpc>
                <a:spcPts val="3460"/>
              </a:lnSpc>
              <a:spcBef>
                <a:spcPts val="535"/>
              </a:spcBef>
            </a:pPr>
            <a:r>
              <a:rPr sz="3200" spc="-5" dirty="0"/>
              <a:t>Nivelul legatură la/de date-  CSMA/CD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23265" y="1108710"/>
            <a:ext cx="8342630" cy="54883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0" marR="160655" indent="-342900">
              <a:lnSpc>
                <a:spcPct val="80000"/>
              </a:lnSpc>
              <a:spcBef>
                <a:spcPts val="480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5" dirty="0">
                <a:latin typeface="Verdana"/>
                <a:cs typeface="Verdana"/>
              </a:rPr>
              <a:t>In </a:t>
            </a:r>
            <a:r>
              <a:rPr sz="1600" b="1" spc="-10" dirty="0">
                <a:latin typeface="Verdana"/>
                <a:cs typeface="Verdana"/>
              </a:rPr>
              <a:t>cazul in care avem un singur mediu de transmisie la care sunt  legate </a:t>
            </a:r>
            <a:r>
              <a:rPr sz="1600" b="1" spc="-5" dirty="0">
                <a:latin typeface="Verdana"/>
                <a:cs typeface="Verdana"/>
              </a:rPr>
              <a:t>mai </a:t>
            </a:r>
            <a:r>
              <a:rPr sz="1600" b="1" spc="-10" dirty="0">
                <a:latin typeface="Verdana"/>
                <a:cs typeface="Verdana"/>
              </a:rPr>
              <a:t>multe posturi, orice </a:t>
            </a:r>
            <a:r>
              <a:rPr sz="1600" b="1" spc="-5" dirty="0">
                <a:latin typeface="Verdana"/>
                <a:cs typeface="Verdana"/>
              </a:rPr>
              <a:t>statie </a:t>
            </a:r>
            <a:r>
              <a:rPr sz="1600" b="1" spc="-10" dirty="0">
                <a:latin typeface="Verdana"/>
                <a:cs typeface="Verdana"/>
              </a:rPr>
              <a:t>care doreste </a:t>
            </a:r>
            <a:r>
              <a:rPr sz="1600" b="1" spc="-5" dirty="0">
                <a:latin typeface="Verdana"/>
                <a:cs typeface="Verdana"/>
              </a:rPr>
              <a:t>sa transmita date  mai intai </a:t>
            </a:r>
            <a:r>
              <a:rPr sz="1600" b="1" spc="-10" dirty="0">
                <a:latin typeface="Verdana"/>
                <a:cs typeface="Verdana"/>
              </a:rPr>
              <a:t>va </a:t>
            </a:r>
            <a:r>
              <a:rPr sz="1600" b="1" spc="-5" dirty="0">
                <a:latin typeface="Verdana"/>
                <a:cs typeface="Verdana"/>
              </a:rPr>
              <a:t>asculta </a:t>
            </a:r>
            <a:r>
              <a:rPr sz="1600" b="1" spc="-10" dirty="0">
                <a:latin typeface="Verdana"/>
                <a:cs typeface="Verdana"/>
              </a:rPr>
              <a:t>mediul de transmisie </a:t>
            </a:r>
            <a:r>
              <a:rPr sz="1600" b="1" spc="-5" dirty="0">
                <a:latin typeface="Verdana"/>
                <a:cs typeface="Verdana"/>
              </a:rPr>
              <a:t>si </a:t>
            </a:r>
            <a:r>
              <a:rPr sz="1600" b="1" spc="-10" dirty="0">
                <a:latin typeface="Verdana"/>
                <a:cs typeface="Verdana"/>
              </a:rPr>
              <a:t>daca mediul de  transmisie este liber va incepe </a:t>
            </a:r>
            <a:r>
              <a:rPr sz="1600" b="1" spc="-5" dirty="0">
                <a:latin typeface="Verdana"/>
                <a:cs typeface="Verdana"/>
              </a:rPr>
              <a:t>sa transmita</a:t>
            </a:r>
            <a:r>
              <a:rPr sz="1600" b="1" spc="18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date.</a:t>
            </a:r>
            <a:endParaRPr sz="1600">
              <a:latin typeface="Verdana"/>
              <a:cs typeface="Verdana"/>
            </a:endParaRPr>
          </a:p>
          <a:p>
            <a:pPr marL="368300" marR="504190" indent="-342900">
              <a:lnSpc>
                <a:spcPct val="80000"/>
              </a:lnSpc>
              <a:spcBef>
                <a:spcPts val="384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5" dirty="0">
                <a:latin typeface="Verdana"/>
                <a:cs typeface="Verdana"/>
              </a:rPr>
              <a:t>In </a:t>
            </a:r>
            <a:r>
              <a:rPr sz="1600" b="1" spc="-10" dirty="0">
                <a:latin typeface="Verdana"/>
                <a:cs typeface="Verdana"/>
              </a:rPr>
              <a:t>cazul in care </a:t>
            </a:r>
            <a:r>
              <a:rPr sz="1600" b="1" spc="-5" dirty="0">
                <a:latin typeface="Verdana"/>
                <a:cs typeface="Verdana"/>
              </a:rPr>
              <a:t>dupa ascultarea </a:t>
            </a:r>
            <a:r>
              <a:rPr sz="1600" b="1" spc="-10" dirty="0">
                <a:latin typeface="Verdana"/>
                <a:cs typeface="Verdana"/>
              </a:rPr>
              <a:t>mediului </a:t>
            </a:r>
            <a:r>
              <a:rPr sz="1600" b="1" spc="-5" dirty="0">
                <a:latin typeface="Verdana"/>
                <a:cs typeface="Verdana"/>
              </a:rPr>
              <a:t>de transmisie </a:t>
            </a:r>
            <a:r>
              <a:rPr sz="1600" b="1" spc="-10" dirty="0">
                <a:latin typeface="Verdana"/>
                <a:cs typeface="Verdana"/>
              </a:rPr>
              <a:t>incep sa  </a:t>
            </a:r>
            <a:r>
              <a:rPr sz="1600" b="1" spc="-5" dirty="0">
                <a:latin typeface="Verdana"/>
                <a:cs typeface="Verdana"/>
              </a:rPr>
              <a:t>transmita </a:t>
            </a:r>
            <a:r>
              <a:rPr sz="1600" b="1" spc="-10" dirty="0">
                <a:latin typeface="Verdana"/>
                <a:cs typeface="Verdana"/>
              </a:rPr>
              <a:t>simultan </a:t>
            </a:r>
            <a:r>
              <a:rPr sz="1600" b="1" spc="-5" dirty="0">
                <a:latin typeface="Verdana"/>
                <a:cs typeface="Verdana"/>
              </a:rPr>
              <a:t>2 </a:t>
            </a:r>
            <a:r>
              <a:rPr sz="1600" b="1" spc="-10" dirty="0">
                <a:latin typeface="Verdana"/>
                <a:cs typeface="Verdana"/>
              </a:rPr>
              <a:t>statii, la </a:t>
            </a:r>
            <a:r>
              <a:rPr sz="1600" b="1" spc="-5" dirty="0">
                <a:latin typeface="Verdana"/>
                <a:cs typeface="Verdana"/>
              </a:rPr>
              <a:t>ascultarea </a:t>
            </a:r>
            <a:r>
              <a:rPr sz="1600" b="1" spc="-10" dirty="0">
                <a:latin typeface="Verdana"/>
                <a:cs typeface="Verdana"/>
              </a:rPr>
              <a:t>dupa transmitere se  detecteaza coliziunea (datorita insumarii sau scaderii semnalelor  catre statiile care </a:t>
            </a:r>
            <a:r>
              <a:rPr sz="1600" b="1" spc="-5" dirty="0">
                <a:latin typeface="Verdana"/>
                <a:cs typeface="Verdana"/>
              </a:rPr>
              <a:t>au transmis </a:t>
            </a:r>
            <a:r>
              <a:rPr sz="1600" b="1" spc="-10" dirty="0">
                <a:latin typeface="Verdana"/>
                <a:cs typeface="Verdana"/>
              </a:rPr>
              <a:t>sau </a:t>
            </a:r>
            <a:r>
              <a:rPr sz="1600" b="1" spc="-5" dirty="0">
                <a:latin typeface="Verdana"/>
                <a:cs typeface="Verdana"/>
              </a:rPr>
              <a:t>alte</a:t>
            </a:r>
            <a:r>
              <a:rPr sz="1600" b="1" spc="1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statii).</a:t>
            </a:r>
            <a:endParaRPr sz="1600">
              <a:latin typeface="Verdana"/>
              <a:cs typeface="Verdana"/>
            </a:endParaRPr>
          </a:p>
          <a:p>
            <a:pPr marL="368300" marR="23495" indent="-342900">
              <a:lnSpc>
                <a:spcPts val="1540"/>
              </a:lnSpc>
              <a:spcBef>
                <a:spcPts val="365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5" dirty="0">
                <a:latin typeface="Verdana"/>
                <a:cs typeface="Verdana"/>
              </a:rPr>
              <a:t>Statia </a:t>
            </a:r>
            <a:r>
              <a:rPr sz="1600" b="1" spc="-10" dirty="0">
                <a:latin typeface="Verdana"/>
                <a:cs typeface="Verdana"/>
              </a:rPr>
              <a:t>care </a:t>
            </a:r>
            <a:r>
              <a:rPr sz="1600" b="1" spc="-5" dirty="0">
                <a:latin typeface="Verdana"/>
                <a:cs typeface="Verdana"/>
              </a:rPr>
              <a:t>a </a:t>
            </a:r>
            <a:r>
              <a:rPr sz="1600" b="1" spc="-10" dirty="0">
                <a:latin typeface="Verdana"/>
                <a:cs typeface="Verdana"/>
              </a:rPr>
              <a:t>detectat coliziunea </a:t>
            </a:r>
            <a:r>
              <a:rPr sz="1600" b="1" spc="-5" dirty="0">
                <a:latin typeface="Verdana"/>
                <a:cs typeface="Verdana"/>
              </a:rPr>
              <a:t>trimite </a:t>
            </a:r>
            <a:r>
              <a:rPr sz="1600" b="1" spc="-10" dirty="0">
                <a:latin typeface="Verdana"/>
                <a:cs typeface="Verdana"/>
              </a:rPr>
              <a:t>prin mediul de transmisie un  semnal care </a:t>
            </a:r>
            <a:r>
              <a:rPr sz="1600" b="1" spc="-5" dirty="0">
                <a:latin typeface="Verdana"/>
                <a:cs typeface="Verdana"/>
              </a:rPr>
              <a:t>se numeste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jamming</a:t>
            </a:r>
            <a:r>
              <a:rPr sz="1600" b="1" spc="-5" dirty="0">
                <a:latin typeface="Verdana"/>
                <a:cs typeface="Verdana"/>
              </a:rPr>
              <a:t>, </a:t>
            </a:r>
            <a:r>
              <a:rPr sz="1600" b="1" spc="-10" dirty="0">
                <a:latin typeface="Verdana"/>
                <a:cs typeface="Verdana"/>
              </a:rPr>
              <a:t>semnal care este </a:t>
            </a:r>
            <a:r>
              <a:rPr sz="1600" b="1" spc="-5" dirty="0">
                <a:latin typeface="Verdana"/>
                <a:cs typeface="Verdana"/>
              </a:rPr>
              <a:t>detectat </a:t>
            </a:r>
            <a:r>
              <a:rPr sz="1600" b="1" spc="-10" dirty="0">
                <a:latin typeface="Verdana"/>
                <a:cs typeface="Verdana"/>
              </a:rPr>
              <a:t>de </a:t>
            </a:r>
            <a:r>
              <a:rPr sz="1600" b="1" spc="-5" dirty="0">
                <a:latin typeface="Verdana"/>
                <a:cs typeface="Verdana"/>
              </a:rPr>
              <a:t>toate  </a:t>
            </a:r>
            <a:r>
              <a:rPr sz="1600" b="1" spc="-10" dirty="0">
                <a:latin typeface="Verdana"/>
                <a:cs typeface="Verdana"/>
              </a:rPr>
              <a:t>celelalte </a:t>
            </a:r>
            <a:r>
              <a:rPr sz="1600" b="1" spc="-5" dirty="0">
                <a:latin typeface="Verdana"/>
                <a:cs typeface="Verdana"/>
              </a:rPr>
              <a:t>statii si are ca </a:t>
            </a:r>
            <a:r>
              <a:rPr sz="1600" b="1" spc="-10" dirty="0">
                <a:latin typeface="Verdana"/>
                <a:cs typeface="Verdana"/>
              </a:rPr>
              <a:t>efect oprirea</a:t>
            </a:r>
            <a:r>
              <a:rPr sz="1600" b="1" spc="17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transmisiei.</a:t>
            </a:r>
            <a:endParaRPr sz="1600">
              <a:latin typeface="Verdana"/>
              <a:cs typeface="Verdana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10" dirty="0">
                <a:latin typeface="Verdana"/>
                <a:cs typeface="Verdana"/>
              </a:rPr>
              <a:t>Problema care </a:t>
            </a:r>
            <a:r>
              <a:rPr sz="1600" b="1" spc="-5" dirty="0">
                <a:latin typeface="Verdana"/>
                <a:cs typeface="Verdana"/>
              </a:rPr>
              <a:t>se pune </a:t>
            </a:r>
            <a:r>
              <a:rPr sz="1600" b="1" spc="-10" dirty="0">
                <a:latin typeface="Verdana"/>
                <a:cs typeface="Verdana"/>
              </a:rPr>
              <a:t>este </a:t>
            </a:r>
            <a:r>
              <a:rPr sz="1600" b="1" spc="-5" dirty="0">
                <a:latin typeface="Verdana"/>
                <a:cs typeface="Verdana"/>
              </a:rPr>
              <a:t>a </a:t>
            </a:r>
            <a:r>
              <a:rPr sz="1600" b="1" spc="-10" dirty="0">
                <a:latin typeface="Verdana"/>
                <a:cs typeface="Verdana"/>
              </a:rPr>
              <a:t>reluarii procesului de</a:t>
            </a:r>
            <a:r>
              <a:rPr sz="1600" b="1" spc="29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transmisie.</a:t>
            </a:r>
            <a:endParaRPr sz="1600">
              <a:latin typeface="Verdana"/>
              <a:cs typeface="Verdana"/>
            </a:endParaRPr>
          </a:p>
          <a:p>
            <a:pPr marL="368300" marR="103505" indent="-342900">
              <a:lnSpc>
                <a:spcPts val="1540"/>
              </a:lnSpc>
              <a:spcBef>
                <a:spcPts val="370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10" dirty="0">
                <a:latin typeface="Verdana"/>
                <a:cs typeface="Verdana"/>
              </a:rPr>
              <a:t>Algoritmul backoff intra in functiune dupa </a:t>
            </a:r>
            <a:r>
              <a:rPr sz="1600" b="1" spc="-5" dirty="0">
                <a:latin typeface="Verdana"/>
                <a:cs typeface="Verdana"/>
              </a:rPr>
              <a:t>aparitia unei </a:t>
            </a:r>
            <a:r>
              <a:rPr sz="1600" b="1" spc="-10" dirty="0">
                <a:latin typeface="Verdana"/>
                <a:cs typeface="Verdana"/>
              </a:rPr>
              <a:t>coliziuni si  fiecarei </a:t>
            </a:r>
            <a:r>
              <a:rPr sz="1600" b="1" spc="-5" dirty="0">
                <a:latin typeface="Verdana"/>
                <a:cs typeface="Verdana"/>
              </a:rPr>
              <a:t>statii i se alocă aleator, </a:t>
            </a:r>
            <a:r>
              <a:rPr sz="1600" b="1" spc="-10" dirty="0">
                <a:latin typeface="Verdana"/>
                <a:cs typeface="Verdana"/>
              </a:rPr>
              <a:t>in prima faza un nr. </a:t>
            </a:r>
            <a:r>
              <a:rPr sz="1600" b="1" spc="-5" dirty="0">
                <a:latin typeface="Verdana"/>
                <a:cs typeface="Verdana"/>
              </a:rPr>
              <a:t>0 </a:t>
            </a:r>
            <a:r>
              <a:rPr sz="1600" b="1" spc="-10" dirty="0">
                <a:latin typeface="Verdana"/>
                <a:cs typeface="Verdana"/>
              </a:rPr>
              <a:t>sau </a:t>
            </a:r>
            <a:r>
              <a:rPr sz="1600" b="1" spc="-5" dirty="0">
                <a:latin typeface="Verdana"/>
                <a:cs typeface="Verdana"/>
              </a:rPr>
              <a:t>1 </a:t>
            </a:r>
            <a:r>
              <a:rPr sz="1600" b="1" spc="-10" dirty="0">
                <a:latin typeface="Verdana"/>
                <a:cs typeface="Verdana"/>
              </a:rPr>
              <a:t>ceea ce  presupune </a:t>
            </a:r>
            <a:r>
              <a:rPr sz="1600" b="1" spc="-5" dirty="0">
                <a:latin typeface="Verdana"/>
                <a:cs typeface="Verdana"/>
              </a:rPr>
              <a:t>că </a:t>
            </a:r>
            <a:r>
              <a:rPr sz="1600" b="1" spc="-10" dirty="0">
                <a:latin typeface="Verdana"/>
                <a:cs typeface="Verdana"/>
              </a:rPr>
              <a:t>va relua transimia imediat(daca </a:t>
            </a:r>
            <a:r>
              <a:rPr sz="1600" b="1" spc="-5" dirty="0">
                <a:latin typeface="Verdana"/>
                <a:cs typeface="Verdana"/>
              </a:rPr>
              <a:t>statia a </a:t>
            </a:r>
            <a:r>
              <a:rPr sz="1600" b="1" spc="-10" dirty="0">
                <a:latin typeface="Verdana"/>
                <a:cs typeface="Verdana"/>
              </a:rPr>
              <a:t>primit 0),  respectiv </a:t>
            </a:r>
            <a:r>
              <a:rPr sz="1600" b="1" spc="-5" dirty="0">
                <a:latin typeface="Verdana"/>
                <a:cs typeface="Verdana"/>
              </a:rPr>
              <a:t>dupa timpul de propagare </a:t>
            </a:r>
            <a:r>
              <a:rPr sz="1600" b="1" spc="-10" dirty="0">
                <a:latin typeface="Verdana"/>
                <a:cs typeface="Verdana"/>
              </a:rPr>
              <a:t>prin mediu </a:t>
            </a:r>
            <a:r>
              <a:rPr sz="1600" b="1" spc="-5" dirty="0">
                <a:latin typeface="Verdana"/>
                <a:cs typeface="Verdana"/>
              </a:rPr>
              <a:t>de transmisie(daca a  </a:t>
            </a:r>
            <a:r>
              <a:rPr sz="1600" b="1" spc="-10" dirty="0">
                <a:latin typeface="Verdana"/>
                <a:cs typeface="Verdana"/>
              </a:rPr>
              <a:t>primit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1).</a:t>
            </a:r>
            <a:endParaRPr sz="1600">
              <a:latin typeface="Verdana"/>
              <a:cs typeface="Verdana"/>
            </a:endParaRPr>
          </a:p>
          <a:p>
            <a:pPr marL="368300" marR="17780" indent="-342900">
              <a:lnSpc>
                <a:spcPct val="80000"/>
              </a:lnSpc>
              <a:spcBef>
                <a:spcPts val="380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10" dirty="0">
                <a:latin typeface="Verdana"/>
                <a:cs typeface="Verdana"/>
              </a:rPr>
              <a:t>Dacă din nou </a:t>
            </a:r>
            <a:r>
              <a:rPr sz="1600" b="1" spc="-5" dirty="0">
                <a:latin typeface="Verdana"/>
                <a:cs typeface="Verdana"/>
              </a:rPr>
              <a:t>se </a:t>
            </a:r>
            <a:r>
              <a:rPr sz="1600" b="1" spc="-10" dirty="0">
                <a:latin typeface="Verdana"/>
                <a:cs typeface="Verdana"/>
              </a:rPr>
              <a:t>produc coliziuni </a:t>
            </a:r>
            <a:r>
              <a:rPr sz="1600" b="1" spc="-5" dirty="0">
                <a:latin typeface="Verdana"/>
                <a:cs typeface="Verdana"/>
              </a:rPr>
              <a:t>se alocă 0 ,1, 2, 3, </a:t>
            </a:r>
            <a:r>
              <a:rPr sz="1600" b="1" spc="-10" dirty="0">
                <a:latin typeface="Verdana"/>
                <a:cs typeface="Verdana"/>
              </a:rPr>
              <a:t>deci  </a:t>
            </a:r>
            <a:r>
              <a:rPr sz="1600" b="1" spc="-5" dirty="0">
                <a:latin typeface="Verdana"/>
                <a:cs typeface="Verdana"/>
              </a:rPr>
              <a:t>probabilitatea </a:t>
            </a:r>
            <a:r>
              <a:rPr sz="1600" b="1" spc="-10" dirty="0">
                <a:latin typeface="Verdana"/>
                <a:cs typeface="Verdana"/>
              </a:rPr>
              <a:t>de </a:t>
            </a:r>
            <a:r>
              <a:rPr sz="1600" b="1" spc="-5" dirty="0">
                <a:latin typeface="Verdana"/>
                <a:cs typeface="Verdana"/>
              </a:rPr>
              <a:t>a se </a:t>
            </a:r>
            <a:r>
              <a:rPr sz="1600" b="1" spc="-10" dirty="0">
                <a:latin typeface="Verdana"/>
                <a:cs typeface="Verdana"/>
              </a:rPr>
              <a:t>produce coliziuni scade la </a:t>
            </a:r>
            <a:r>
              <a:rPr sz="1600" b="1" spc="-5" dirty="0">
                <a:latin typeface="Verdana"/>
                <a:cs typeface="Verdana"/>
              </a:rPr>
              <a:t>jumatate, </a:t>
            </a:r>
            <a:r>
              <a:rPr sz="1600" b="1" spc="-10" dirty="0">
                <a:latin typeface="Verdana"/>
                <a:cs typeface="Verdana"/>
              </a:rPr>
              <a:t>procesul  continua, iar in cazul in care din nou </a:t>
            </a:r>
            <a:r>
              <a:rPr sz="1600" b="1" spc="-5" dirty="0">
                <a:latin typeface="Verdana"/>
                <a:cs typeface="Verdana"/>
              </a:rPr>
              <a:t>se mai </a:t>
            </a:r>
            <a:r>
              <a:rPr sz="1600" b="1" spc="-10" dirty="0">
                <a:latin typeface="Verdana"/>
                <a:cs typeface="Verdana"/>
              </a:rPr>
              <a:t>produc coliziuni </a:t>
            </a:r>
            <a:r>
              <a:rPr sz="1600" b="1" spc="-5" dirty="0">
                <a:latin typeface="Verdana"/>
                <a:cs typeface="Verdana"/>
              </a:rPr>
              <a:t>se mai  </a:t>
            </a:r>
            <a:r>
              <a:rPr sz="1600" b="1" spc="-10" dirty="0">
                <a:latin typeface="Verdana"/>
                <a:cs typeface="Verdana"/>
              </a:rPr>
              <a:t>aloca numere pana la </a:t>
            </a:r>
            <a:r>
              <a:rPr sz="1600" b="1" spc="5" dirty="0">
                <a:latin typeface="Verdana"/>
                <a:cs typeface="Verdana"/>
              </a:rPr>
              <a:t>2</a:t>
            </a:r>
            <a:r>
              <a:rPr sz="1575" b="1" spc="7" baseline="26455" dirty="0">
                <a:latin typeface="Verdana"/>
                <a:cs typeface="Verdana"/>
              </a:rPr>
              <a:t>10</a:t>
            </a:r>
            <a:r>
              <a:rPr sz="1600" b="1" spc="5" dirty="0">
                <a:latin typeface="Verdana"/>
                <a:cs typeface="Verdana"/>
              </a:rPr>
              <a:t>, </a:t>
            </a:r>
            <a:r>
              <a:rPr sz="1600" b="1" spc="-10" dirty="0">
                <a:latin typeface="Verdana"/>
                <a:cs typeface="Verdana"/>
              </a:rPr>
              <a:t>cand daca din nou </a:t>
            </a:r>
            <a:r>
              <a:rPr sz="1600" b="1" spc="-5" dirty="0">
                <a:latin typeface="Verdana"/>
                <a:cs typeface="Verdana"/>
              </a:rPr>
              <a:t>se </a:t>
            </a:r>
            <a:r>
              <a:rPr sz="1600" b="1" spc="-10" dirty="0">
                <a:latin typeface="Verdana"/>
                <a:cs typeface="Verdana"/>
              </a:rPr>
              <a:t>produc coliziuni </a:t>
            </a:r>
            <a:r>
              <a:rPr sz="1600" b="1" spc="-5" dirty="0">
                <a:latin typeface="Verdana"/>
                <a:cs typeface="Verdana"/>
              </a:rPr>
              <a:t>se </a:t>
            </a:r>
            <a:r>
              <a:rPr sz="1600" b="1" spc="-10" dirty="0">
                <a:latin typeface="Verdana"/>
                <a:cs typeface="Verdana"/>
              </a:rPr>
              <a:t>da  </a:t>
            </a:r>
            <a:r>
              <a:rPr sz="1600" b="1" spc="-5" dirty="0">
                <a:latin typeface="Verdana"/>
                <a:cs typeface="Verdana"/>
              </a:rPr>
              <a:t>un </a:t>
            </a:r>
            <a:r>
              <a:rPr sz="1600" b="1" spc="-10" dirty="0">
                <a:latin typeface="Verdana"/>
                <a:cs typeface="Verdana"/>
              </a:rPr>
              <a:t>semnal </a:t>
            </a:r>
            <a:r>
              <a:rPr sz="1600" b="1" spc="-5" dirty="0">
                <a:latin typeface="Verdana"/>
                <a:cs typeface="Verdana"/>
              </a:rPr>
              <a:t>de </a:t>
            </a:r>
            <a:r>
              <a:rPr sz="1600" b="1" spc="-10" dirty="0">
                <a:latin typeface="Verdana"/>
                <a:cs typeface="Verdana"/>
              </a:rPr>
              <a:t>reset</a:t>
            </a:r>
            <a:r>
              <a:rPr sz="1600" b="1" spc="5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general.</a:t>
            </a:r>
            <a:endParaRPr sz="1600">
              <a:latin typeface="Verdana"/>
              <a:cs typeface="Verdana"/>
            </a:endParaRPr>
          </a:p>
          <a:p>
            <a:pPr marL="368300" marR="1020444" indent="-342900">
              <a:lnSpc>
                <a:spcPts val="1540"/>
              </a:lnSpc>
              <a:spcBef>
                <a:spcPts val="375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5" dirty="0">
                <a:latin typeface="Verdana"/>
                <a:cs typeface="Verdana"/>
              </a:rPr>
              <a:t>Numarul staţiilor </a:t>
            </a:r>
            <a:r>
              <a:rPr sz="1600" b="1" spc="-10" dirty="0">
                <a:latin typeface="Verdana"/>
                <a:cs typeface="Verdana"/>
              </a:rPr>
              <a:t>legate la mediul de transmisie influenteaza  producerea de</a:t>
            </a:r>
            <a:r>
              <a:rPr sz="1600" b="1" spc="8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coliziuni</a:t>
            </a:r>
            <a:endParaRPr sz="1600">
              <a:latin typeface="Verdana"/>
              <a:cs typeface="Verdana"/>
            </a:endParaRPr>
          </a:p>
          <a:p>
            <a:pPr marL="368300" marR="131445" indent="-342900">
              <a:lnSpc>
                <a:spcPct val="80000"/>
              </a:lnSpc>
              <a:spcBef>
                <a:spcPts val="390"/>
              </a:spcBef>
              <a:buFont typeface="Verdana"/>
              <a:buChar char="•"/>
              <a:tabLst>
                <a:tab pos="367665" algn="l"/>
                <a:tab pos="368300" algn="l"/>
              </a:tabLst>
            </a:pPr>
            <a:r>
              <a:rPr sz="1600" b="1" spc="-10" dirty="0">
                <a:latin typeface="Verdana"/>
                <a:cs typeface="Verdana"/>
              </a:rPr>
              <a:t>Acest sistem </a:t>
            </a:r>
            <a:r>
              <a:rPr sz="1600" b="1" spc="-5" dirty="0">
                <a:latin typeface="Verdana"/>
                <a:cs typeface="Verdana"/>
              </a:rPr>
              <a:t>se </a:t>
            </a:r>
            <a:r>
              <a:rPr sz="1600" b="1" spc="-10" dirty="0">
                <a:latin typeface="Verdana"/>
                <a:cs typeface="Verdana"/>
              </a:rPr>
              <a:t>numeste: </a:t>
            </a:r>
            <a:r>
              <a:rPr sz="1600" b="1" spc="-5" dirty="0">
                <a:latin typeface="Verdana"/>
                <a:cs typeface="Verdana"/>
              </a:rPr>
              <a:t>CSMA/CD (Carrier </a:t>
            </a:r>
            <a:r>
              <a:rPr sz="1600" b="1" spc="-10" dirty="0">
                <a:latin typeface="Verdana"/>
                <a:cs typeface="Verdana"/>
              </a:rPr>
              <a:t>Sense </a:t>
            </a:r>
            <a:r>
              <a:rPr sz="1600" b="1" spc="-5" dirty="0">
                <a:latin typeface="Verdana"/>
                <a:cs typeface="Verdana"/>
              </a:rPr>
              <a:t>Multiple </a:t>
            </a:r>
            <a:r>
              <a:rPr sz="1600" b="1" spc="-10" dirty="0">
                <a:latin typeface="Verdana"/>
                <a:cs typeface="Verdana"/>
              </a:rPr>
              <a:t>Access </a:t>
            </a:r>
            <a:r>
              <a:rPr sz="1600" b="1" spc="-5" dirty="0">
                <a:latin typeface="Verdana"/>
                <a:cs typeface="Verdana"/>
              </a:rPr>
              <a:t>/  </a:t>
            </a:r>
            <a:r>
              <a:rPr sz="1600" b="1" spc="-10" dirty="0">
                <a:latin typeface="Verdana"/>
                <a:cs typeface="Verdana"/>
              </a:rPr>
              <a:t>Collision Detection) </a:t>
            </a:r>
            <a:r>
              <a:rPr sz="1600" b="1" spc="-5" dirty="0">
                <a:latin typeface="Verdana"/>
                <a:cs typeface="Verdana"/>
              </a:rPr>
              <a:t>CSMA/CD - se </a:t>
            </a:r>
            <a:r>
              <a:rPr sz="1600" b="1" spc="-10" dirty="0">
                <a:latin typeface="Verdana"/>
                <a:cs typeface="Verdana"/>
              </a:rPr>
              <a:t>foloseste in cadrul</a:t>
            </a:r>
            <a:r>
              <a:rPr sz="1600" b="1" spc="27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ethernetului</a:t>
            </a:r>
            <a:r>
              <a:rPr sz="1600" spc="-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444" y="1386662"/>
            <a:ext cx="7379334" cy="4099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1935480" indent="-3429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Cablul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rasucit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(torsadat) din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fire de cupru 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Ecranat-STP Shilded twisted pair  Neecranat-UTP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–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Unshilded twisted</a:t>
            </a:r>
            <a:r>
              <a:rPr sz="2000" spc="-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pair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Exista: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UTP 3, UTP 4, UTP 5,</a:t>
            </a:r>
            <a:r>
              <a:rPr sz="2000" spc="-10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 smtClean="0">
                <a:solidFill>
                  <a:srgbClr val="006699"/>
                </a:solidFill>
                <a:latin typeface="Verdana"/>
                <a:cs typeface="Verdana"/>
              </a:rPr>
              <a:t>UTP</a:t>
            </a:r>
            <a:r>
              <a:rPr lang="en-US" sz="2000" dirty="0" smtClean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 smtClean="0">
                <a:solidFill>
                  <a:srgbClr val="006699"/>
                </a:solidFill>
                <a:latin typeface="Verdana"/>
                <a:cs typeface="Verdana"/>
              </a:rPr>
              <a:t>6,</a:t>
            </a:r>
            <a:r>
              <a:rPr lang="en-US" sz="2000" dirty="0" smtClean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lang="ro-RO" sz="2000" dirty="0" smtClean="0">
                <a:solidFill>
                  <a:srgbClr val="006699"/>
                </a:solidFill>
                <a:latin typeface="Verdana"/>
                <a:cs typeface="Verdana"/>
              </a:rPr>
              <a:t>UTP</a:t>
            </a:r>
            <a:r>
              <a:rPr lang="en-US" sz="2000" dirty="0" smtClean="0">
                <a:solidFill>
                  <a:srgbClr val="006699"/>
                </a:solidFill>
                <a:latin typeface="Verdana"/>
                <a:cs typeface="Verdana"/>
              </a:rPr>
              <a:t> 7</a:t>
            </a:r>
            <a:endParaRPr sz="2000" dirty="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Este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format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din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2 sau mai multe fire</a:t>
            </a:r>
            <a:r>
              <a:rPr sz="2000" spc="-10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rasucite.</a:t>
            </a:r>
            <a:endParaRPr sz="2000" dirty="0">
              <a:latin typeface="Verdana"/>
              <a:cs typeface="Verdana"/>
            </a:endParaRPr>
          </a:p>
          <a:p>
            <a:pPr marL="559435" indent="-205104">
              <a:lnSpc>
                <a:spcPct val="100000"/>
              </a:lnSpc>
              <a:spcBef>
                <a:spcPts val="5"/>
              </a:spcBef>
              <a:buChar char="-"/>
              <a:tabLst>
                <a:tab pos="560070" algn="l"/>
              </a:tabLst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Ieftin</a:t>
            </a:r>
            <a:endParaRPr sz="2000" dirty="0">
              <a:latin typeface="Verdana"/>
              <a:cs typeface="Verdana"/>
            </a:endParaRPr>
          </a:p>
          <a:p>
            <a:pPr marL="559435" indent="-205104">
              <a:lnSpc>
                <a:spcPct val="100000"/>
              </a:lnSpc>
              <a:buChar char="-"/>
              <a:tabLst>
                <a:tab pos="560070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Usor de</a:t>
            </a:r>
            <a:r>
              <a:rPr sz="2000" spc="-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instalat</a:t>
            </a:r>
            <a:endParaRPr sz="2000" dirty="0">
              <a:latin typeface="Verdana"/>
              <a:cs typeface="Verdana"/>
            </a:endParaRPr>
          </a:p>
          <a:p>
            <a:pPr marL="559435" indent="-205104">
              <a:lnSpc>
                <a:spcPct val="100000"/>
              </a:lnSpc>
              <a:buChar char="-"/>
              <a:tabLst>
                <a:tab pos="560070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Permite viteze de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lucru</a:t>
            </a:r>
            <a:r>
              <a:rPr sz="2000" spc="-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mari</a:t>
            </a:r>
            <a:endParaRPr sz="2000" dirty="0">
              <a:latin typeface="Verdana"/>
              <a:cs typeface="Verdana"/>
            </a:endParaRPr>
          </a:p>
          <a:p>
            <a:pPr marL="354965" marR="5080">
              <a:lnSpc>
                <a:spcPct val="85400"/>
              </a:lnSpc>
              <a:spcBef>
                <a:spcPts val="350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Cablul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rasucit este cu atat mai bun 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cat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numarul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rasuciri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o unitate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lungime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este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mai mare. (pt.</a:t>
            </a:r>
            <a:r>
              <a:rPr sz="2000" spc="-9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ca 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interferenta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alte semnale este mai mica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-&gt;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putem  transmite date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viteze mai</a:t>
            </a:r>
            <a:r>
              <a:rPr sz="2000" spc="-7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mari)</a:t>
            </a:r>
            <a:endParaRPr sz="2000" dirty="0">
              <a:latin typeface="Verdana"/>
              <a:cs typeface="Verdana"/>
            </a:endParaRPr>
          </a:p>
          <a:p>
            <a:pPr marR="576580" algn="r">
              <a:lnSpc>
                <a:spcPts val="216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-Transmisia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afectata(perturbata) de factorii</a:t>
            </a:r>
            <a:r>
              <a:rPr sz="2000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externi</a:t>
            </a:r>
            <a:endParaRPr sz="2000" dirty="0">
              <a:latin typeface="Verdana"/>
              <a:cs typeface="Verdana"/>
            </a:endParaRPr>
          </a:p>
          <a:p>
            <a:pPr marR="621665" algn="r">
              <a:lnSpc>
                <a:spcPts val="216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precum: motoare electrice, transport electric,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etc.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6999" y="5486381"/>
            <a:ext cx="2286307" cy="684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1303" y="5481790"/>
            <a:ext cx="3947114" cy="117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014" y="684098"/>
            <a:ext cx="5604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CSMA/CD </a:t>
            </a:r>
            <a:r>
              <a:rPr sz="4400" dirty="0"/>
              <a:t>și</a:t>
            </a:r>
            <a:r>
              <a:rPr sz="4400" spc="-70" dirty="0"/>
              <a:t> </a:t>
            </a:r>
            <a:r>
              <a:rPr sz="4400" dirty="0"/>
              <a:t>backoff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34895" y="1418844"/>
            <a:ext cx="5545835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0"/>
            <a:ext cx="3291840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11423" y="0"/>
            <a:ext cx="1287779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4740" y="0"/>
            <a:ext cx="232562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1828" y="0"/>
            <a:ext cx="1420368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7732" y="0"/>
            <a:ext cx="969263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2531" y="0"/>
            <a:ext cx="1402079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0147" y="0"/>
            <a:ext cx="969263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3848" y="326136"/>
            <a:ext cx="1338072" cy="1121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7455" y="326136"/>
            <a:ext cx="2586228" cy="1121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6650" marR="5080" indent="-2394585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Standarde </a:t>
            </a:r>
            <a:r>
              <a:rPr spc="-15" dirty="0"/>
              <a:t>la </a:t>
            </a:r>
            <a:r>
              <a:rPr dirty="0"/>
              <a:t>nivelul </a:t>
            </a:r>
            <a:r>
              <a:rPr spc="-10" dirty="0"/>
              <a:t>legătură  </a:t>
            </a:r>
            <a:r>
              <a:rPr spc="-5" dirty="0"/>
              <a:t>la/de</a:t>
            </a:r>
            <a:r>
              <a:rPr spc="5" dirty="0"/>
              <a:t> </a:t>
            </a:r>
            <a:r>
              <a:rPr spc="-10" dirty="0"/>
              <a:t>date</a:t>
            </a:r>
          </a:p>
        </p:txBody>
      </p:sp>
      <p:sp>
        <p:nvSpPr>
          <p:cNvPr id="12" name="object 12"/>
          <p:cNvSpPr/>
          <p:nvPr/>
        </p:nvSpPr>
        <p:spPr>
          <a:xfrm>
            <a:off x="990599" y="1981387"/>
            <a:ext cx="7143116" cy="46585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676655"/>
            <a:ext cx="2993135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2547" y="676655"/>
            <a:ext cx="313791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1552" y="676655"/>
            <a:ext cx="1612392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0886" y="807846"/>
            <a:ext cx="613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Nivelul legătură </a:t>
            </a:r>
            <a:r>
              <a:rPr sz="3600" spc="-10" dirty="0">
                <a:solidFill>
                  <a:srgbClr val="000000"/>
                </a:solidFill>
              </a:rPr>
              <a:t>la/de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date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35940" y="1569846"/>
            <a:ext cx="804925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5"/>
              </a:spcBef>
              <a:buClr>
                <a:srgbClr val="006699"/>
              </a:buClr>
              <a:buFont typeface="Verdana"/>
              <a:buChar char="•"/>
              <a:tabLst>
                <a:tab pos="240029" algn="l"/>
              </a:tabLst>
            </a:pPr>
            <a:r>
              <a:rPr sz="2000" b="1" spc="-5" dirty="0">
                <a:latin typeface="Verdana"/>
                <a:cs typeface="Verdana"/>
              </a:rPr>
              <a:t>Ethernet</a:t>
            </a:r>
            <a:endParaRPr sz="2000">
              <a:latin typeface="Verdana"/>
              <a:cs typeface="Verdana"/>
            </a:endParaRPr>
          </a:p>
          <a:p>
            <a:pPr marL="12700" marR="1172210">
              <a:lnSpc>
                <a:spcPts val="2380"/>
              </a:lnSpc>
              <a:spcBef>
                <a:spcPts val="95"/>
              </a:spcBef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ofera acces multiplu </a:t>
            </a:r>
            <a:r>
              <a:rPr sz="2000" spc="-5" dirty="0">
                <a:latin typeface="Verdana"/>
                <a:cs typeface="Verdana"/>
              </a:rPr>
              <a:t>(mediu partajat de </a:t>
            </a:r>
            <a:r>
              <a:rPr sz="2000" dirty="0">
                <a:latin typeface="Verdana"/>
                <a:cs typeface="Verdana"/>
              </a:rPr>
              <a:t>transmisie)  </a:t>
            </a:r>
            <a:r>
              <a:rPr sz="2000" spc="-5" dirty="0">
                <a:latin typeface="Verdana"/>
                <a:cs typeface="Verdana"/>
              </a:rPr>
              <a:t>intr</a:t>
            </a:r>
            <a:r>
              <a:rPr sz="2000" spc="-5" dirty="0">
                <a:latin typeface="Cambria Math"/>
                <a:cs typeface="Cambria Math"/>
              </a:rPr>
              <a:t>‐</a:t>
            </a:r>
            <a:r>
              <a:rPr sz="2000" spc="-5" dirty="0">
                <a:latin typeface="Verdana"/>
                <a:cs typeface="Verdana"/>
              </a:rPr>
              <a:t>o retea </a:t>
            </a:r>
            <a:r>
              <a:rPr sz="2000" dirty="0">
                <a:latin typeface="Verdana"/>
                <a:cs typeface="Verdana"/>
              </a:rPr>
              <a:t>cu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difuzare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ts val="2345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fiecare </a:t>
            </a:r>
            <a:r>
              <a:rPr sz="2000" spc="-5" dirty="0">
                <a:latin typeface="Verdana"/>
                <a:cs typeface="Verdana"/>
              </a:rPr>
              <a:t>interfaţă(placă) </a:t>
            </a:r>
            <a:r>
              <a:rPr sz="2000" dirty="0">
                <a:latin typeface="Verdana"/>
                <a:cs typeface="Verdana"/>
              </a:rPr>
              <a:t>Ethernet </a:t>
            </a:r>
            <a:r>
              <a:rPr sz="2000" spc="-5" dirty="0">
                <a:latin typeface="Verdana"/>
                <a:cs typeface="Verdana"/>
              </a:rPr>
              <a:t>are </a:t>
            </a:r>
            <a:r>
              <a:rPr sz="2000" dirty="0">
                <a:latin typeface="Verdana"/>
                <a:cs typeface="Verdana"/>
              </a:rPr>
              <a:t>o </a:t>
            </a:r>
            <a:r>
              <a:rPr sz="2000" spc="-5" dirty="0">
                <a:latin typeface="Verdana"/>
                <a:cs typeface="Verdana"/>
              </a:rPr>
              <a:t>adresă </a:t>
            </a:r>
            <a:r>
              <a:rPr sz="2000" dirty="0">
                <a:latin typeface="Verdana"/>
                <a:cs typeface="Verdana"/>
              </a:rPr>
              <a:t>unică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48 </a:t>
            </a:r>
            <a:r>
              <a:rPr sz="2000" spc="-5" dirty="0">
                <a:latin typeface="Verdana"/>
                <a:cs typeface="Verdana"/>
              </a:rPr>
              <a:t>biti: </a:t>
            </a:r>
            <a:r>
              <a:rPr sz="2000" i="1" spc="-5" dirty="0">
                <a:latin typeface="Verdana"/>
                <a:cs typeface="Verdana"/>
              </a:rPr>
              <a:t>adresa hardware </a:t>
            </a:r>
            <a:r>
              <a:rPr sz="2000" i="1" dirty="0">
                <a:latin typeface="Verdana"/>
                <a:cs typeface="Verdana"/>
              </a:rPr>
              <a:t>– e.g.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C0:B3:44:17:21:17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adresa </a:t>
            </a:r>
            <a:r>
              <a:rPr sz="2000" spc="-5" dirty="0">
                <a:latin typeface="Verdana"/>
                <a:cs typeface="Verdana"/>
              </a:rPr>
              <a:t>de </a:t>
            </a:r>
            <a:r>
              <a:rPr sz="2000" i="1" spc="-5" dirty="0">
                <a:latin typeface="Verdana"/>
                <a:cs typeface="Verdana"/>
              </a:rPr>
              <a:t>broadcast </a:t>
            </a:r>
            <a:r>
              <a:rPr sz="2000" spc="-5" dirty="0">
                <a:latin typeface="Verdana"/>
                <a:cs typeface="Verdana"/>
              </a:rPr>
              <a:t>are toti bitii setati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(1)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ts val="216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adresele sunt asignate producatorilor </a:t>
            </a:r>
            <a:r>
              <a:rPr sz="2000" spc="-5" dirty="0">
                <a:latin typeface="Verdana"/>
                <a:cs typeface="Verdana"/>
              </a:rPr>
              <a:t>de placi de </a:t>
            </a:r>
            <a:r>
              <a:rPr sz="2000" dirty="0">
                <a:latin typeface="Verdana"/>
                <a:cs typeface="Verdana"/>
              </a:rPr>
              <a:t>retea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(NIC-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160"/>
              </a:lnSpc>
            </a:pPr>
            <a:r>
              <a:rPr sz="2000" i="1" dirty="0">
                <a:latin typeface="Verdana"/>
                <a:cs typeface="Verdana"/>
              </a:rPr>
              <a:t>Network Interface </a:t>
            </a:r>
            <a:r>
              <a:rPr sz="2000" i="1" spc="-10" dirty="0">
                <a:latin typeface="Verdana"/>
                <a:cs typeface="Verdana"/>
              </a:rPr>
              <a:t>Card</a:t>
            </a:r>
            <a:r>
              <a:rPr sz="2000" spc="-10" dirty="0">
                <a:latin typeface="Verdana"/>
                <a:cs typeface="Verdana"/>
              </a:rPr>
              <a:t>) </a:t>
            </a:r>
            <a:r>
              <a:rPr sz="2000" spc="-5" dirty="0">
                <a:latin typeface="Verdana"/>
                <a:cs typeface="Verdana"/>
              </a:rPr>
              <a:t>de </a:t>
            </a:r>
            <a:r>
              <a:rPr sz="2000" dirty="0">
                <a:latin typeface="Verdana"/>
                <a:cs typeface="Verdana"/>
              </a:rPr>
              <a:t>catre o </a:t>
            </a:r>
            <a:r>
              <a:rPr sz="2000" spc="-5" dirty="0">
                <a:latin typeface="Verdana"/>
                <a:cs typeface="Verdana"/>
              </a:rPr>
              <a:t>autoritate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centrala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ts val="216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detectia coliziunilor: CSMA/CD </a:t>
            </a:r>
            <a:r>
              <a:rPr sz="2000" spc="-15" dirty="0">
                <a:latin typeface="Verdana"/>
                <a:cs typeface="Verdana"/>
              </a:rPr>
              <a:t>(</a:t>
            </a:r>
            <a:r>
              <a:rPr sz="2000" i="1" spc="-15" dirty="0">
                <a:latin typeface="Verdana"/>
                <a:cs typeface="Verdana"/>
              </a:rPr>
              <a:t>Carrier </a:t>
            </a:r>
            <a:r>
              <a:rPr sz="2000" i="1" dirty="0">
                <a:latin typeface="Verdana"/>
                <a:cs typeface="Verdana"/>
              </a:rPr>
              <a:t>Sense</a:t>
            </a:r>
            <a:r>
              <a:rPr sz="2000" i="1" spc="-8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Multiple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160"/>
              </a:lnSpc>
            </a:pPr>
            <a:r>
              <a:rPr sz="2000" i="1" dirty="0">
                <a:latin typeface="Verdana"/>
                <a:cs typeface="Verdana"/>
              </a:rPr>
              <a:t>Access with Collision</a:t>
            </a:r>
            <a:r>
              <a:rPr sz="2000" i="1" spc="-8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Detection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676655"/>
            <a:ext cx="2993135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2547" y="676655"/>
            <a:ext cx="431139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0886" y="807846"/>
            <a:ext cx="611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Nivelul legătură </a:t>
            </a:r>
            <a:r>
              <a:rPr sz="3600" spc="-20" dirty="0">
                <a:solidFill>
                  <a:srgbClr val="000000"/>
                </a:solidFill>
              </a:rPr>
              <a:t>la/de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date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5940" y="1569846"/>
            <a:ext cx="797687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240029" algn="l"/>
              </a:tabLst>
            </a:pPr>
            <a:r>
              <a:rPr sz="2000" b="1" spc="-5" dirty="0">
                <a:latin typeface="Verdana"/>
                <a:cs typeface="Verdana"/>
              </a:rPr>
              <a:t>Ethernet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adresa hardware </a:t>
            </a:r>
            <a:r>
              <a:rPr sz="2000" spc="-10" dirty="0">
                <a:latin typeface="Verdana"/>
                <a:cs typeface="Verdana"/>
              </a:rPr>
              <a:t>(MAC), </a:t>
            </a:r>
            <a:r>
              <a:rPr sz="2000" spc="-5" dirty="0">
                <a:latin typeface="Verdana"/>
                <a:cs typeface="Verdana"/>
              </a:rPr>
              <a:t>de ex: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a1:bc:3d:7a:c8:fd</a:t>
            </a:r>
            <a:endParaRPr sz="2000">
              <a:latin typeface="Verdana"/>
              <a:cs typeface="Verdana"/>
            </a:endParaRPr>
          </a:p>
          <a:p>
            <a:pPr marL="264160" marR="5080" indent="-264160">
              <a:lnSpc>
                <a:spcPct val="80000"/>
              </a:lnSpc>
              <a:spcBef>
                <a:spcPts val="480"/>
              </a:spcBef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remarca: </a:t>
            </a:r>
            <a:r>
              <a:rPr sz="2000" spc="-15" dirty="0">
                <a:latin typeface="Verdana"/>
                <a:cs typeface="Verdana"/>
              </a:rPr>
              <a:t>desi </a:t>
            </a:r>
            <a:r>
              <a:rPr sz="2000" spc="-5" dirty="0">
                <a:latin typeface="Verdana"/>
                <a:cs typeface="Verdana"/>
              </a:rPr>
              <a:t>fiecare interfata (placa) de retea are </a:t>
            </a:r>
            <a:r>
              <a:rPr sz="2000" dirty="0">
                <a:latin typeface="Verdana"/>
                <a:cs typeface="Verdana"/>
              </a:rPr>
              <a:t>o </a:t>
            </a:r>
            <a:r>
              <a:rPr sz="2000" spc="-5" dirty="0">
                <a:latin typeface="Verdana"/>
                <a:cs typeface="Verdana"/>
              </a:rPr>
              <a:t>adresa  </a:t>
            </a:r>
            <a:r>
              <a:rPr sz="2000" dirty="0">
                <a:latin typeface="Verdana"/>
                <a:cs typeface="Verdana"/>
              </a:rPr>
              <a:t>MAC </a:t>
            </a:r>
            <a:r>
              <a:rPr sz="2000" spc="-5" dirty="0">
                <a:latin typeface="Verdana"/>
                <a:cs typeface="Verdana"/>
              </a:rPr>
              <a:t>unica, </a:t>
            </a:r>
            <a:r>
              <a:rPr sz="2000" dirty="0">
                <a:latin typeface="Verdana"/>
                <a:cs typeface="Verdana"/>
              </a:rPr>
              <a:t>unele sisteme </a:t>
            </a:r>
            <a:r>
              <a:rPr sz="2000" spc="-5" dirty="0">
                <a:latin typeface="Verdana"/>
                <a:cs typeface="Verdana"/>
              </a:rPr>
              <a:t>de </a:t>
            </a:r>
            <a:r>
              <a:rPr sz="2000" dirty="0">
                <a:latin typeface="Verdana"/>
                <a:cs typeface="Verdana"/>
              </a:rPr>
              <a:t>operare </a:t>
            </a:r>
            <a:r>
              <a:rPr sz="2000" spc="-5" dirty="0">
                <a:latin typeface="Verdana"/>
                <a:cs typeface="Verdana"/>
              </a:rPr>
              <a:t>permit </a:t>
            </a:r>
            <a:r>
              <a:rPr sz="2000" dirty="0">
                <a:latin typeface="Verdana"/>
                <a:cs typeface="Verdana"/>
              </a:rPr>
              <a:t>modificarea  </a:t>
            </a:r>
            <a:r>
              <a:rPr sz="2000" spc="-5" dirty="0">
                <a:latin typeface="Verdana"/>
                <a:cs typeface="Verdana"/>
              </a:rPr>
              <a:t>prin </a:t>
            </a:r>
            <a:r>
              <a:rPr sz="2000" dirty="0">
                <a:latin typeface="Verdana"/>
                <a:cs typeface="Verdana"/>
              </a:rPr>
              <a:t>software a acestei </a:t>
            </a:r>
            <a:r>
              <a:rPr sz="2000" spc="-5" dirty="0">
                <a:latin typeface="Verdana"/>
                <a:cs typeface="Verdana"/>
              </a:rPr>
              <a:t>adrese(emulare </a:t>
            </a:r>
            <a:r>
              <a:rPr sz="2000" dirty="0">
                <a:latin typeface="Verdana"/>
                <a:cs typeface="Verdana"/>
              </a:rPr>
              <a:t>soft) ceea ce  usurează accesul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hackerilor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8824" y="3645408"/>
            <a:ext cx="6096000" cy="2409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676655"/>
            <a:ext cx="2993135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2547" y="676655"/>
            <a:ext cx="431139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0886" y="807846"/>
            <a:ext cx="611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Nivelul legătură </a:t>
            </a:r>
            <a:r>
              <a:rPr sz="3600" spc="-20" dirty="0">
                <a:solidFill>
                  <a:srgbClr val="000000"/>
                </a:solidFill>
              </a:rPr>
              <a:t>la/de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date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784" indent="-34290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438150" algn="l"/>
                <a:tab pos="438784" algn="l"/>
              </a:tabLst>
            </a:pPr>
            <a:r>
              <a:rPr b="1" spc="-5" dirty="0">
                <a:latin typeface="Verdana"/>
                <a:cs typeface="Verdana"/>
              </a:rPr>
              <a:t>Ethernet </a:t>
            </a:r>
            <a:r>
              <a:rPr dirty="0"/>
              <a:t>– standarde</a:t>
            </a:r>
            <a:r>
              <a:rPr spc="-50" dirty="0"/>
              <a:t> </a:t>
            </a:r>
            <a:r>
              <a:rPr spc="-5" dirty="0"/>
              <a:t>(exemple):</a:t>
            </a:r>
          </a:p>
          <a:p>
            <a:pPr marL="438150" marR="360680" indent="-342900">
              <a:lnSpc>
                <a:spcPts val="1920"/>
              </a:lnSpc>
              <a:spcBef>
                <a:spcPts val="464"/>
              </a:spcBef>
              <a:buChar char="–"/>
              <a:tabLst>
                <a:tab pos="347345" algn="l"/>
              </a:tabLst>
            </a:pPr>
            <a:r>
              <a:rPr dirty="0"/>
              <a:t>10BASE5: 10 Mb/s </a:t>
            </a:r>
            <a:r>
              <a:rPr spc="-5" dirty="0"/>
              <a:t>folosind </a:t>
            </a:r>
            <a:r>
              <a:rPr dirty="0"/>
              <a:t>cablu </a:t>
            </a:r>
            <a:r>
              <a:rPr spc="-5" dirty="0"/>
              <a:t>coaxial gros de lungime  </a:t>
            </a:r>
            <a:r>
              <a:rPr dirty="0"/>
              <a:t>500m </a:t>
            </a:r>
            <a:r>
              <a:rPr spc="-5" dirty="0"/>
              <a:t>(ThickWire)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1980</a:t>
            </a:r>
          </a:p>
          <a:p>
            <a:pPr marL="347345" indent="-251460">
              <a:lnSpc>
                <a:spcPts val="2390"/>
              </a:lnSpc>
              <a:buChar char="–"/>
              <a:tabLst>
                <a:tab pos="347345" algn="l"/>
              </a:tabLst>
            </a:pPr>
            <a:r>
              <a:rPr spc="-5" dirty="0"/>
              <a:t>10BASE</a:t>
            </a:r>
            <a:r>
              <a:rPr spc="-5" dirty="0">
                <a:latin typeface="Cambria Math"/>
                <a:cs typeface="Cambria Math"/>
              </a:rPr>
              <a:t>‐</a:t>
            </a:r>
            <a:r>
              <a:rPr spc="-5" dirty="0"/>
              <a:t>T: 10 </a:t>
            </a:r>
            <a:r>
              <a:rPr dirty="0"/>
              <a:t>Mb/s </a:t>
            </a:r>
            <a:r>
              <a:rPr spc="-5" dirty="0"/>
              <a:t>folosind </a:t>
            </a:r>
            <a:r>
              <a:rPr dirty="0"/>
              <a:t>2 </a:t>
            </a:r>
            <a:r>
              <a:rPr spc="-5" dirty="0"/>
              <a:t>perechi </a:t>
            </a:r>
            <a:r>
              <a:rPr dirty="0"/>
              <a:t>UTP –</a:t>
            </a:r>
            <a:r>
              <a:rPr spc="-35" dirty="0"/>
              <a:t> </a:t>
            </a:r>
            <a:r>
              <a:rPr spc="-5" dirty="0"/>
              <a:t>1990</a:t>
            </a:r>
          </a:p>
          <a:p>
            <a:pPr marL="347345" indent="-251460">
              <a:lnSpc>
                <a:spcPct val="100000"/>
              </a:lnSpc>
              <a:buChar char="–"/>
              <a:tabLst>
                <a:tab pos="347345" algn="l"/>
              </a:tabLst>
            </a:pPr>
            <a:r>
              <a:rPr spc="-5" dirty="0"/>
              <a:t>10BASE</a:t>
            </a:r>
            <a:r>
              <a:rPr spc="-5" dirty="0">
                <a:latin typeface="Cambria Math"/>
                <a:cs typeface="Cambria Math"/>
              </a:rPr>
              <a:t>‐</a:t>
            </a:r>
            <a:r>
              <a:rPr spc="-5" dirty="0"/>
              <a:t>FL: </a:t>
            </a:r>
            <a:r>
              <a:rPr dirty="0"/>
              <a:t>10 Mb/s </a:t>
            </a:r>
            <a:r>
              <a:rPr spc="-5" dirty="0"/>
              <a:t>fibra </a:t>
            </a:r>
            <a:r>
              <a:rPr dirty="0"/>
              <a:t>optică cu </a:t>
            </a:r>
            <a:r>
              <a:rPr spc="-5" dirty="0"/>
              <a:t>legatură </a:t>
            </a:r>
            <a:r>
              <a:rPr i="1" spc="-5" dirty="0">
                <a:latin typeface="Verdana"/>
                <a:cs typeface="Verdana"/>
              </a:rPr>
              <a:t>point </a:t>
            </a:r>
            <a:r>
              <a:rPr i="1" dirty="0">
                <a:latin typeface="Verdana"/>
                <a:cs typeface="Verdana"/>
              </a:rPr>
              <a:t>to</a:t>
            </a:r>
            <a:r>
              <a:rPr i="1" spc="-75" dirty="0">
                <a:latin typeface="Verdana"/>
                <a:cs typeface="Verdana"/>
              </a:rPr>
              <a:t> </a:t>
            </a:r>
            <a:r>
              <a:rPr i="1" spc="-5" dirty="0">
                <a:latin typeface="Verdana"/>
                <a:cs typeface="Verdana"/>
              </a:rPr>
              <a:t>point</a:t>
            </a:r>
          </a:p>
          <a:p>
            <a:pPr marL="347345" indent="-251460">
              <a:lnSpc>
                <a:spcPct val="100000"/>
              </a:lnSpc>
              <a:buChar char="–"/>
              <a:tabLst>
                <a:tab pos="347345" algn="l"/>
              </a:tabLst>
            </a:pPr>
            <a:r>
              <a:rPr spc="-5" dirty="0"/>
              <a:t>10BASE</a:t>
            </a:r>
            <a:r>
              <a:rPr spc="-5" dirty="0">
                <a:latin typeface="Cambria Math"/>
                <a:cs typeface="Cambria Math"/>
              </a:rPr>
              <a:t>‐</a:t>
            </a:r>
            <a:r>
              <a:rPr spc="-5" dirty="0"/>
              <a:t>FB: </a:t>
            </a:r>
            <a:r>
              <a:rPr dirty="0"/>
              <a:t>10 Mb/s backbone cu fibră</a:t>
            </a:r>
            <a:r>
              <a:rPr spc="-85" dirty="0"/>
              <a:t> </a:t>
            </a:r>
            <a:r>
              <a:rPr spc="-5" dirty="0"/>
              <a:t>optică</a:t>
            </a:r>
          </a:p>
          <a:p>
            <a:pPr marL="95885">
              <a:lnSpc>
                <a:spcPts val="2390"/>
              </a:lnSpc>
              <a:spcBef>
                <a:spcPts val="25"/>
              </a:spcBef>
            </a:pPr>
            <a:r>
              <a:rPr spc="-5" dirty="0"/>
              <a:t>(intre repetoare) </a:t>
            </a:r>
            <a:r>
              <a:rPr dirty="0"/>
              <a:t>– Ethernet</a:t>
            </a:r>
            <a:r>
              <a:rPr spc="-70" dirty="0"/>
              <a:t> </a:t>
            </a:r>
            <a:r>
              <a:rPr dirty="0"/>
              <a:t>sincron</a:t>
            </a:r>
          </a:p>
          <a:p>
            <a:pPr marL="438150" marR="5080" indent="-342900">
              <a:lnSpc>
                <a:spcPts val="1939"/>
              </a:lnSpc>
              <a:spcBef>
                <a:spcPts val="434"/>
              </a:spcBef>
              <a:buChar char="–"/>
              <a:tabLst>
                <a:tab pos="347345" algn="l"/>
              </a:tabLst>
            </a:pPr>
            <a:r>
              <a:rPr spc="-5" dirty="0"/>
              <a:t>100BASE</a:t>
            </a:r>
            <a:r>
              <a:rPr spc="-5" dirty="0">
                <a:latin typeface="Cambria Math"/>
                <a:cs typeface="Cambria Math"/>
              </a:rPr>
              <a:t>‐</a:t>
            </a:r>
            <a:r>
              <a:rPr spc="-5" dirty="0"/>
              <a:t>T4: </a:t>
            </a:r>
            <a:r>
              <a:rPr dirty="0"/>
              <a:t>100 Mb/s cu 4 </a:t>
            </a:r>
            <a:r>
              <a:rPr spc="-5" dirty="0"/>
              <a:t>perechi de </a:t>
            </a:r>
            <a:r>
              <a:rPr dirty="0"/>
              <a:t>cabluri </a:t>
            </a:r>
            <a:r>
              <a:rPr spc="-5" dirty="0"/>
              <a:t>de tip CAT</a:t>
            </a:r>
            <a:r>
              <a:rPr spc="-5" dirty="0">
                <a:latin typeface="Cambria Math"/>
                <a:cs typeface="Cambria Math"/>
              </a:rPr>
              <a:t>‐</a:t>
            </a:r>
            <a:r>
              <a:rPr spc="-5" dirty="0"/>
              <a:t>3,  </a:t>
            </a:r>
            <a:r>
              <a:rPr dirty="0"/>
              <a:t>4, 5</a:t>
            </a:r>
            <a:r>
              <a:rPr spc="-15" dirty="0"/>
              <a:t> </a:t>
            </a:r>
            <a:r>
              <a:rPr dirty="0"/>
              <a:t>UTP</a:t>
            </a:r>
          </a:p>
          <a:p>
            <a:pPr marL="347345" indent="-251460">
              <a:lnSpc>
                <a:spcPts val="2390"/>
              </a:lnSpc>
              <a:buChar char="–"/>
              <a:tabLst>
                <a:tab pos="347345" algn="l"/>
              </a:tabLst>
            </a:pPr>
            <a:r>
              <a:rPr spc="-5" dirty="0"/>
              <a:t>100BASE</a:t>
            </a:r>
            <a:r>
              <a:rPr spc="-5" dirty="0">
                <a:latin typeface="Cambria Math"/>
                <a:cs typeface="Cambria Math"/>
              </a:rPr>
              <a:t>‐</a:t>
            </a:r>
            <a:r>
              <a:rPr spc="-5" dirty="0"/>
              <a:t>FX: </a:t>
            </a:r>
            <a:r>
              <a:rPr dirty="0"/>
              <a:t>100 Mbps CSMA/CD cu 2 fibre</a:t>
            </a:r>
            <a:r>
              <a:rPr spc="-90" dirty="0"/>
              <a:t> </a:t>
            </a:r>
            <a:r>
              <a:rPr spc="-5" dirty="0"/>
              <a:t>optice,</a:t>
            </a:r>
          </a:p>
          <a:p>
            <a:pPr marL="95885">
              <a:lnSpc>
                <a:spcPct val="100000"/>
              </a:lnSpc>
              <a:spcBef>
                <a:spcPts val="30"/>
              </a:spcBef>
            </a:pPr>
            <a:r>
              <a:rPr dirty="0"/>
              <a:t>full </a:t>
            </a:r>
            <a:r>
              <a:rPr spc="-5" dirty="0"/>
              <a:t>duplex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1995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5775" y="688848"/>
            <a:ext cx="2993136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8455" y="688848"/>
            <a:ext cx="431139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6286" y="820673"/>
            <a:ext cx="6120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Nivelul </a:t>
            </a:r>
            <a:r>
              <a:rPr sz="3600" spc="-5" dirty="0">
                <a:solidFill>
                  <a:srgbClr val="000000"/>
                </a:solidFill>
              </a:rPr>
              <a:t>legătură </a:t>
            </a:r>
            <a:r>
              <a:rPr sz="3600" spc="-20" dirty="0">
                <a:solidFill>
                  <a:srgbClr val="000000"/>
                </a:solidFill>
              </a:rPr>
              <a:t>la/de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date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35940" y="1570456"/>
            <a:ext cx="470154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240029" algn="l"/>
              </a:tabLst>
            </a:pPr>
            <a:r>
              <a:rPr sz="2000" b="1" spc="-5" dirty="0">
                <a:latin typeface="Verdana"/>
                <a:cs typeface="Verdana"/>
              </a:rPr>
              <a:t>Ethernet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– forma unui cadru </a:t>
            </a:r>
            <a:r>
              <a:rPr sz="2000" spc="-10" dirty="0">
                <a:latin typeface="Verdana"/>
                <a:cs typeface="Verdana"/>
              </a:rPr>
              <a:t>(</a:t>
            </a:r>
            <a:r>
              <a:rPr sz="2000" i="1" spc="-10" dirty="0">
                <a:latin typeface="Verdana"/>
                <a:cs typeface="Verdana"/>
              </a:rPr>
              <a:t>frame</a:t>
            </a:r>
            <a:r>
              <a:rPr sz="2000" spc="-10" dirty="0">
                <a:latin typeface="Verdana"/>
                <a:cs typeface="Verdana"/>
              </a:rPr>
              <a:t>)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121" y="5029200"/>
            <a:ext cx="74904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Font typeface="Verdana"/>
              <a:buChar char="–"/>
              <a:tabLst>
                <a:tab pos="240029" algn="l"/>
              </a:tabLst>
            </a:pPr>
            <a:r>
              <a:rPr sz="1800" b="1" dirty="0">
                <a:latin typeface="Verdana"/>
                <a:cs typeface="Verdana"/>
              </a:rPr>
              <a:t>CRC </a:t>
            </a:r>
            <a:r>
              <a:rPr sz="1800" b="1" spc="-5" dirty="0">
                <a:latin typeface="Verdana"/>
                <a:cs typeface="Verdana"/>
              </a:rPr>
              <a:t>(</a:t>
            </a:r>
            <a:r>
              <a:rPr sz="1800" b="1" i="1" spc="-5" dirty="0">
                <a:latin typeface="Verdana"/>
                <a:cs typeface="Verdana"/>
              </a:rPr>
              <a:t>Cyclic Redundancy</a:t>
            </a:r>
            <a:r>
              <a:rPr sz="1800" b="1" i="1" spc="10" dirty="0">
                <a:latin typeface="Verdana"/>
                <a:cs typeface="Verdana"/>
              </a:rPr>
              <a:t> </a:t>
            </a:r>
            <a:r>
              <a:rPr sz="1800" b="1" i="1" dirty="0">
                <a:latin typeface="Verdana"/>
                <a:cs typeface="Verdana"/>
              </a:rPr>
              <a:t>Check/Code</a:t>
            </a:r>
            <a:r>
              <a:rPr sz="1800" b="1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239395" indent="-227329">
              <a:lnSpc>
                <a:spcPct val="100000"/>
              </a:lnSpc>
              <a:buChar char="–"/>
              <a:tabLst>
                <a:tab pos="240029" algn="l"/>
              </a:tabLst>
            </a:pPr>
            <a:r>
              <a:rPr sz="1800" dirty="0">
                <a:latin typeface="Verdana"/>
                <a:cs typeface="Verdana"/>
              </a:rPr>
              <a:t>fiecare interfata </a:t>
            </a:r>
            <a:r>
              <a:rPr sz="1800" spc="-5" dirty="0">
                <a:latin typeface="Verdana"/>
                <a:cs typeface="Verdana"/>
              </a:rPr>
              <a:t>de retea inspecteaza pentru </a:t>
            </a:r>
            <a:r>
              <a:rPr sz="1800" dirty="0">
                <a:latin typeface="Verdana"/>
                <a:cs typeface="Verdana"/>
              </a:rPr>
              <a:t>orice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cadru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adresa 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destinatie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Char char="–"/>
              <a:tabLst>
                <a:tab pos="240029" algn="l"/>
              </a:tabLst>
            </a:pPr>
            <a:r>
              <a:rPr sz="1800" spc="-5" dirty="0">
                <a:latin typeface="Verdana"/>
                <a:cs typeface="Verdana"/>
              </a:rPr>
              <a:t>daca adresa de destinatie </a:t>
            </a:r>
            <a:r>
              <a:rPr sz="1800" dirty="0">
                <a:latin typeface="Verdana"/>
                <a:cs typeface="Verdana"/>
              </a:rPr>
              <a:t>nu se </a:t>
            </a:r>
            <a:r>
              <a:rPr sz="1800" spc="-5" dirty="0">
                <a:latin typeface="Verdana"/>
                <a:cs typeface="Verdana"/>
              </a:rPr>
              <a:t>potriveste </a:t>
            </a:r>
            <a:r>
              <a:rPr sz="1800" dirty="0">
                <a:latin typeface="Verdana"/>
                <a:cs typeface="Verdana"/>
              </a:rPr>
              <a:t>cu </a:t>
            </a:r>
            <a:r>
              <a:rPr sz="1800" spc="-5" dirty="0">
                <a:latin typeface="Verdana"/>
                <a:cs typeface="Verdana"/>
              </a:rPr>
              <a:t>adresa hardware  </a:t>
            </a:r>
            <a:r>
              <a:rPr sz="1800" dirty="0">
                <a:latin typeface="Verdana"/>
                <a:cs typeface="Verdana"/>
              </a:rPr>
              <a:t>sau </a:t>
            </a:r>
            <a:r>
              <a:rPr sz="1800" spc="-5" dirty="0">
                <a:latin typeface="Verdana"/>
                <a:cs typeface="Verdana"/>
              </a:rPr>
              <a:t>cea de </a:t>
            </a:r>
            <a:r>
              <a:rPr sz="1800" i="1" spc="-5" dirty="0">
                <a:latin typeface="Verdana"/>
                <a:cs typeface="Verdana"/>
              </a:rPr>
              <a:t>broadcast</a:t>
            </a:r>
            <a:r>
              <a:rPr sz="1800" spc="-5" dirty="0">
                <a:latin typeface="Verdana"/>
                <a:cs typeface="Verdana"/>
              </a:rPr>
              <a:t>, </a:t>
            </a:r>
            <a:r>
              <a:rPr sz="1800" dirty="0">
                <a:latin typeface="Verdana"/>
                <a:cs typeface="Verdana"/>
              </a:rPr>
              <a:t>atunci cadrul este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ignorat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6698" y="2381970"/>
            <a:ext cx="6464426" cy="937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48" y="3353587"/>
            <a:ext cx="67722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247345"/>
            <a:ext cx="6078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Suma de</a:t>
            </a:r>
            <a:r>
              <a:rPr sz="4400" spc="-80" dirty="0"/>
              <a:t> </a:t>
            </a:r>
            <a:r>
              <a:rPr sz="4400" dirty="0"/>
              <a:t>control-CRC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24611" y="1412747"/>
            <a:ext cx="8567928" cy="511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794" y="102819"/>
            <a:ext cx="6078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Suma de</a:t>
            </a:r>
            <a:r>
              <a:rPr sz="4400" spc="-80" dirty="0"/>
              <a:t> </a:t>
            </a:r>
            <a:r>
              <a:rPr sz="4400" dirty="0"/>
              <a:t>control-CRC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94715" y="908302"/>
            <a:ext cx="8281416" cy="582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638555"/>
            <a:ext cx="2993135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2547" y="638555"/>
            <a:ext cx="313791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1552" y="638555"/>
            <a:ext cx="1612392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0886" y="769746"/>
            <a:ext cx="613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Nivelul legătură </a:t>
            </a:r>
            <a:r>
              <a:rPr sz="3600" spc="-10" dirty="0">
                <a:solidFill>
                  <a:srgbClr val="000000"/>
                </a:solidFill>
              </a:rPr>
              <a:t>la/de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date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536447" y="1850130"/>
            <a:ext cx="8066778" cy="3944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676655"/>
            <a:ext cx="2993135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22547" y="676655"/>
            <a:ext cx="3137916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21552" y="676655"/>
            <a:ext cx="885444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6540" y="676655"/>
            <a:ext cx="1327403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0886" y="807846"/>
            <a:ext cx="613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Nivelul legătură </a:t>
            </a:r>
            <a:r>
              <a:rPr sz="3600" spc="-10" dirty="0">
                <a:solidFill>
                  <a:srgbClr val="000000"/>
                </a:solidFill>
              </a:rPr>
              <a:t>la/de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date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35940" y="1559178"/>
            <a:ext cx="7966709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06699"/>
              </a:buClr>
              <a:buFont typeface="Verdana"/>
              <a:buChar char="•"/>
              <a:tabLst>
                <a:tab pos="287020" algn="l"/>
              </a:tabLst>
            </a:pPr>
            <a:r>
              <a:rPr sz="2400" b="1" spc="-5" dirty="0">
                <a:latin typeface="Verdana"/>
                <a:cs typeface="Verdana"/>
              </a:rPr>
              <a:t>Gigabit</a:t>
            </a:r>
            <a:r>
              <a:rPr sz="2400" b="1" dirty="0">
                <a:latin typeface="Verdana"/>
                <a:cs typeface="Verdana"/>
              </a:rPr>
              <a:t> Ethernet</a:t>
            </a:r>
            <a:endParaRPr sz="2400">
              <a:latin typeface="Verdana"/>
              <a:cs typeface="Verdana"/>
            </a:endParaRPr>
          </a:p>
          <a:p>
            <a:pPr marL="314960" marR="743585" indent="-314960">
              <a:lnSpc>
                <a:spcPct val="80000"/>
              </a:lnSpc>
              <a:spcBef>
                <a:spcPts val="575"/>
              </a:spcBef>
              <a:buChar char="–"/>
              <a:tabLst>
                <a:tab pos="314960" algn="l"/>
              </a:tabLst>
            </a:pPr>
            <a:r>
              <a:rPr sz="2400" spc="-5" dirty="0">
                <a:latin typeface="Verdana"/>
                <a:cs typeface="Verdana"/>
              </a:rPr>
              <a:t>Implementari </a:t>
            </a:r>
            <a:r>
              <a:rPr sz="2400" dirty="0">
                <a:latin typeface="Verdana"/>
                <a:cs typeface="Verdana"/>
              </a:rPr>
              <a:t>atit </a:t>
            </a:r>
            <a:r>
              <a:rPr sz="2400" spc="-5" dirty="0">
                <a:latin typeface="Verdana"/>
                <a:cs typeface="Verdana"/>
              </a:rPr>
              <a:t>pentru </a:t>
            </a:r>
            <a:r>
              <a:rPr sz="2400" dirty="0">
                <a:latin typeface="Verdana"/>
                <a:cs typeface="Verdana"/>
              </a:rPr>
              <a:t>cabluri </a:t>
            </a:r>
            <a:r>
              <a:rPr sz="2400" spc="-5" dirty="0">
                <a:latin typeface="Verdana"/>
                <a:cs typeface="Verdana"/>
              </a:rPr>
              <a:t>de cupru  (802.3ab), </a:t>
            </a:r>
            <a:r>
              <a:rPr sz="2400" dirty="0">
                <a:latin typeface="Verdana"/>
                <a:cs typeface="Verdana"/>
              </a:rPr>
              <a:t>cît şi </a:t>
            </a:r>
            <a:r>
              <a:rPr sz="2400" spc="-5" dirty="0">
                <a:latin typeface="Verdana"/>
                <a:cs typeface="Verdana"/>
              </a:rPr>
              <a:t>pentru </a:t>
            </a:r>
            <a:r>
              <a:rPr sz="2400" dirty="0">
                <a:latin typeface="Verdana"/>
                <a:cs typeface="Verdana"/>
              </a:rPr>
              <a:t>fibra </a:t>
            </a:r>
            <a:r>
              <a:rPr sz="2400" spc="-5" dirty="0">
                <a:latin typeface="Verdana"/>
                <a:cs typeface="Verdana"/>
              </a:rPr>
              <a:t>optică</a:t>
            </a:r>
            <a:r>
              <a:rPr sz="2400" spc="114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(802.3z)</a:t>
            </a:r>
            <a:endParaRPr sz="2400">
              <a:latin typeface="Verdana"/>
              <a:cs typeface="Verdana"/>
            </a:endParaRPr>
          </a:p>
          <a:p>
            <a:pPr marL="314325" indent="-302260">
              <a:lnSpc>
                <a:spcPct val="100000"/>
              </a:lnSpc>
              <a:buChar char="–"/>
              <a:tabLst>
                <a:tab pos="314960" algn="l"/>
              </a:tabLst>
            </a:pPr>
            <a:r>
              <a:rPr sz="2400" dirty="0">
                <a:latin typeface="Verdana"/>
                <a:cs typeface="Verdana"/>
              </a:rPr>
              <a:t>Diferenţa faţă de alte </a:t>
            </a:r>
            <a:r>
              <a:rPr sz="2400" spc="-5" dirty="0">
                <a:latin typeface="Verdana"/>
                <a:cs typeface="Verdana"/>
              </a:rPr>
              <a:t>implementari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Ethernet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este </a:t>
            </a:r>
            <a:r>
              <a:rPr sz="2400" spc="-10" dirty="0">
                <a:latin typeface="Verdana"/>
                <a:cs typeface="Verdana"/>
              </a:rPr>
              <a:t>la </a:t>
            </a:r>
            <a:r>
              <a:rPr sz="2400" spc="-5" dirty="0">
                <a:latin typeface="Verdana"/>
                <a:cs typeface="Verdana"/>
              </a:rPr>
              <a:t>nivelul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fizic</a:t>
            </a:r>
            <a:endParaRPr sz="24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buFont typeface="Verdana"/>
              <a:buChar char="•"/>
              <a:tabLst>
                <a:tab pos="287020" algn="l"/>
              </a:tabLst>
            </a:pPr>
            <a:r>
              <a:rPr sz="2400" b="1" dirty="0">
                <a:latin typeface="Verdana"/>
                <a:cs typeface="Verdana"/>
              </a:rPr>
              <a:t>10 </a:t>
            </a:r>
            <a:r>
              <a:rPr sz="2400" b="1" spc="-5" dirty="0">
                <a:latin typeface="Verdana"/>
                <a:cs typeface="Verdana"/>
              </a:rPr>
              <a:t>Gigabit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Ethernet</a:t>
            </a:r>
            <a:endParaRPr sz="2400">
              <a:latin typeface="Verdana"/>
              <a:cs typeface="Verdana"/>
            </a:endParaRPr>
          </a:p>
          <a:p>
            <a:pPr marL="314325" indent="-302260">
              <a:lnSpc>
                <a:spcPct val="100000"/>
              </a:lnSpc>
              <a:buChar char="–"/>
              <a:tabLst>
                <a:tab pos="314960" algn="l"/>
              </a:tabLst>
            </a:pPr>
            <a:r>
              <a:rPr sz="2400" dirty="0">
                <a:latin typeface="Verdana"/>
                <a:cs typeface="Verdana"/>
              </a:rPr>
              <a:t>Doar </a:t>
            </a:r>
            <a:r>
              <a:rPr sz="2400" spc="-5" dirty="0">
                <a:latin typeface="Verdana"/>
                <a:cs typeface="Verdana"/>
              </a:rPr>
              <a:t>pentru </a:t>
            </a:r>
            <a:r>
              <a:rPr sz="2400" dirty="0">
                <a:latin typeface="Verdana"/>
                <a:cs typeface="Verdana"/>
              </a:rPr>
              <a:t>fibra optica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(802.3ae)</a:t>
            </a:r>
            <a:endParaRPr sz="2400">
              <a:latin typeface="Verdana"/>
              <a:cs typeface="Verdana"/>
            </a:endParaRPr>
          </a:p>
          <a:p>
            <a:pPr marL="314960" marR="191135" indent="-314960">
              <a:lnSpc>
                <a:spcPct val="80000"/>
              </a:lnSpc>
              <a:spcBef>
                <a:spcPts val="580"/>
              </a:spcBef>
              <a:buChar char="–"/>
              <a:tabLst>
                <a:tab pos="314960" algn="l"/>
              </a:tabLst>
            </a:pPr>
            <a:r>
              <a:rPr sz="2400" spc="-5" dirty="0">
                <a:latin typeface="Verdana"/>
                <a:cs typeface="Verdana"/>
              </a:rPr>
              <a:t>Opereaza </a:t>
            </a:r>
            <a:r>
              <a:rPr sz="2400" spc="-10" dirty="0">
                <a:latin typeface="Verdana"/>
                <a:cs typeface="Verdana"/>
              </a:rPr>
              <a:t>la </a:t>
            </a:r>
            <a:r>
              <a:rPr sz="2400" spc="-5" dirty="0">
                <a:latin typeface="Verdana"/>
                <a:cs typeface="Verdana"/>
              </a:rPr>
              <a:t>distante de </a:t>
            </a:r>
            <a:r>
              <a:rPr sz="2400" dirty="0">
                <a:latin typeface="Verdana"/>
                <a:cs typeface="Verdana"/>
              </a:rPr>
              <a:t>40 km(util </a:t>
            </a:r>
            <a:r>
              <a:rPr sz="2400" spc="-5" dirty="0">
                <a:latin typeface="Verdana"/>
                <a:cs typeface="Verdana"/>
              </a:rPr>
              <a:t>pentru </a:t>
            </a:r>
            <a:r>
              <a:rPr sz="2400" dirty="0">
                <a:latin typeface="Verdana"/>
                <a:cs typeface="Verdana"/>
              </a:rPr>
              <a:t>reţele  MAN si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WAN)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Char char="–"/>
              <a:tabLst>
                <a:tab pos="314960" algn="l"/>
              </a:tabLst>
            </a:pPr>
            <a:r>
              <a:rPr sz="2400" dirty="0">
                <a:latin typeface="Verdana"/>
                <a:cs typeface="Verdana"/>
              </a:rPr>
              <a:t>Formatul cadrelor este similar celui </a:t>
            </a:r>
            <a:r>
              <a:rPr sz="2400" spc="-5" dirty="0">
                <a:latin typeface="Verdana"/>
                <a:cs typeface="Verdana"/>
              </a:rPr>
              <a:t>de </a:t>
            </a:r>
            <a:r>
              <a:rPr sz="2400" spc="-10" dirty="0">
                <a:latin typeface="Verdana"/>
                <a:cs typeface="Verdana"/>
              </a:rPr>
              <a:t>la </a:t>
            </a:r>
            <a:r>
              <a:rPr sz="2400" spc="-5" dirty="0">
                <a:latin typeface="Verdana"/>
                <a:cs typeface="Verdana"/>
              </a:rPr>
              <a:t>celelalte  implementări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Ethernet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-57562"/>
            <a:ext cx="5410199" cy="68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610" y="31750"/>
            <a:ext cx="2150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Hu</a:t>
            </a:r>
            <a:r>
              <a:rPr sz="4400" spc="5" dirty="0"/>
              <a:t>b</a:t>
            </a:r>
            <a:r>
              <a:rPr sz="4400" dirty="0"/>
              <a:t>-uri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42416" y="2895600"/>
            <a:ext cx="5474208" cy="1854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1765" y="1157427"/>
            <a:ext cx="64344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056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3843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Datorită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atenuarii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semnalelor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odata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cresterea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distantei intre statii se </a:t>
            </a:r>
            <a:r>
              <a:rPr sz="1800" i="1" spc="-5" dirty="0">
                <a:solidFill>
                  <a:srgbClr val="006699"/>
                </a:solidFill>
                <a:latin typeface="Verdana"/>
                <a:cs typeface="Verdana"/>
              </a:rPr>
              <a:t>folosesc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repetoare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sau 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concentratoare(hub-uri)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13843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In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acest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caz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toate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statiile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formeaza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un singur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domeniu  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coliziune(de ex.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daca avem </a:t>
            </a:r>
            <a:r>
              <a:rPr sz="1800" spc="-25" dirty="0">
                <a:solidFill>
                  <a:srgbClr val="006699"/>
                </a:solidFill>
                <a:latin typeface="Verdana"/>
                <a:cs typeface="Verdana"/>
              </a:rPr>
              <a:t>Fast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Ethernet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si 10 statii  se </a:t>
            </a:r>
            <a:r>
              <a:rPr sz="1800" spc="-20" dirty="0">
                <a:solidFill>
                  <a:srgbClr val="006699"/>
                </a:solidFill>
                <a:latin typeface="Verdana"/>
                <a:cs typeface="Verdana"/>
              </a:rPr>
              <a:t>va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lucra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viteza maxima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100Mbps/10=10mbps)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6755" y="4869190"/>
            <a:ext cx="5592011" cy="198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326" y="102819"/>
            <a:ext cx="2884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Switc</a:t>
            </a:r>
            <a:r>
              <a:rPr sz="4400" spc="-30" dirty="0"/>
              <a:t>h</a:t>
            </a:r>
            <a:r>
              <a:rPr sz="4400" dirty="0"/>
              <a:t>-uri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877315"/>
            <a:ext cx="7999730" cy="33801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98425" indent="-342900">
              <a:lnSpc>
                <a:spcPct val="8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Fiecare staţie obţine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în întregime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o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bandă (de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ex.100Mb/s,  1000Mbs, etc.)fără a mai fi nevoie să o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împartă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alte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staţii (fără a avea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domeniu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comun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coliziuni cu alte  staţii).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Acest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lucru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este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realizat prin utilizarea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unei magistrale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semnale extrem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rapide aflată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în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comutatorul Ethernet şi 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poate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avea viteze mari.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Comutatorul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"învaţă" adresele MAC  şi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le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stochează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într-o tabelă 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căutare</a:t>
            </a:r>
            <a:r>
              <a:rPr sz="2000" spc="-1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internă.</a:t>
            </a:r>
            <a:endParaRPr sz="2000">
              <a:latin typeface="Verdana"/>
              <a:cs typeface="Verdana"/>
            </a:endParaRPr>
          </a:p>
          <a:p>
            <a:pPr marL="355600" marR="67310" indent="-342900">
              <a:lnSpc>
                <a:spcPct val="8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Între expeditorul şi destinatarul unui cadru este creată o  cale comutată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temporară, iar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cadrul este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trimis </a:t>
            </a:r>
            <a:r>
              <a:rPr sz="2000" spc="-30" dirty="0">
                <a:solidFill>
                  <a:srgbClr val="006699"/>
                </a:solidFill>
                <a:latin typeface="Verdana"/>
                <a:cs typeface="Verdana"/>
              </a:rPr>
              <a:t>de-a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lungul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acestei căi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temporare.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În acest mod, zeci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staţii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utilizând  adaptoare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Ethernet rapid pot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comunica,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fără a se mai 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produce</a:t>
            </a:r>
            <a:r>
              <a:rPr sz="2000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coliziuni.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4366260"/>
            <a:ext cx="7327785" cy="2231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1516" y="0"/>
            <a:ext cx="3032760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9811" y="0"/>
            <a:ext cx="987551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2900" y="0"/>
            <a:ext cx="3552444" cy="1118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3014" y="143382"/>
            <a:ext cx="5606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</a:rPr>
              <a:t>Ethernet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–configurare</a:t>
            </a:r>
          </a:p>
        </p:txBody>
      </p:sp>
      <p:sp>
        <p:nvSpPr>
          <p:cNvPr id="6" name="object 6"/>
          <p:cNvSpPr/>
          <p:nvPr/>
        </p:nvSpPr>
        <p:spPr>
          <a:xfrm>
            <a:off x="986027" y="1417401"/>
            <a:ext cx="7663540" cy="47317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460" y="684098"/>
            <a:ext cx="76492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Controlul legaturii</a:t>
            </a:r>
            <a:r>
              <a:rPr spc="70" dirty="0"/>
              <a:t> </a:t>
            </a:r>
            <a:r>
              <a:rPr spc="-5" dirty="0"/>
              <a:t>logice(LLC</a:t>
            </a:r>
            <a:r>
              <a:rPr sz="4400" spc="-5" dirty="0"/>
              <a:t>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180970"/>
            <a:ext cx="1504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•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•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32330"/>
            <a:ext cx="7931784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Subnivelul LLC,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după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standardul IEEE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802.2,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specifică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două tipuri  de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 servicii:</a:t>
            </a:r>
            <a:endParaRPr sz="1800">
              <a:latin typeface="Verdana"/>
              <a:cs typeface="Verdana"/>
            </a:endParaRPr>
          </a:p>
          <a:p>
            <a:pPr marL="1111250" lvl="1" indent="-184785">
              <a:lnSpc>
                <a:spcPct val="100000"/>
              </a:lnSpc>
              <a:spcBef>
                <a:spcPts val="430"/>
              </a:spcBef>
              <a:buChar char="-"/>
              <a:tabLst>
                <a:tab pos="11118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servicii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tip 1, fără confirmare şi neorientate</a:t>
            </a:r>
            <a:r>
              <a:rPr sz="1800" spc="-6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conexiune;</a:t>
            </a:r>
            <a:endParaRPr sz="1800">
              <a:latin typeface="Verdana"/>
              <a:cs typeface="Verdana"/>
            </a:endParaRPr>
          </a:p>
          <a:p>
            <a:pPr marL="1111250" lvl="1" indent="-184785">
              <a:lnSpc>
                <a:spcPct val="100000"/>
              </a:lnSpc>
              <a:spcBef>
                <a:spcPts val="434"/>
              </a:spcBef>
              <a:buChar char="-"/>
              <a:tabLst>
                <a:tab pos="11118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servicii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tip 2, orientate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conexiune.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3603" y="3140964"/>
            <a:ext cx="6839711" cy="295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640" y="684098"/>
            <a:ext cx="7060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LLC-transmiterea</a:t>
            </a:r>
            <a:r>
              <a:rPr sz="4400" spc="-110" dirty="0"/>
              <a:t> </a:t>
            </a:r>
            <a:r>
              <a:rPr sz="4400" dirty="0"/>
              <a:t>datelor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84276" y="1629155"/>
            <a:ext cx="7632192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019" y="684098"/>
            <a:ext cx="4003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Protocolul</a:t>
            </a:r>
            <a:r>
              <a:rPr sz="4400" spc="-50" dirty="0"/>
              <a:t> </a:t>
            </a:r>
            <a:r>
              <a:rPr sz="4400" spc="-5" dirty="0"/>
              <a:t>PPP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2662808"/>
            <a:ext cx="164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•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54984"/>
            <a:ext cx="164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•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91990"/>
            <a:ext cx="164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•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772099"/>
            <a:ext cx="164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•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382395"/>
            <a:ext cx="7970520" cy="49650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715" indent="-342900">
              <a:lnSpc>
                <a:spcPct val="8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  <a:tab pos="6328410" algn="l"/>
              </a:tabLst>
            </a:pPr>
            <a:r>
              <a:rPr sz="2000" dirty="0">
                <a:latin typeface="Verdana"/>
                <a:cs typeface="Verdana"/>
              </a:rPr>
              <a:t>PPP se </a:t>
            </a:r>
            <a:r>
              <a:rPr sz="2000" spc="-5" dirty="0">
                <a:latin typeface="Verdana"/>
                <a:cs typeface="Verdana"/>
              </a:rPr>
              <a:t>prezintă </a:t>
            </a:r>
            <a:r>
              <a:rPr sz="2000" dirty="0">
                <a:latin typeface="Verdana"/>
                <a:cs typeface="Verdana"/>
              </a:rPr>
              <a:t>ca un multiprotocol pentru transmiterea  sig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ră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 datelo</a:t>
            </a:r>
            <a:r>
              <a:rPr sz="2000" dirty="0">
                <a:latin typeface="Verdana"/>
                <a:cs typeface="Verdana"/>
              </a:rPr>
              <a:t>r </a:t>
            </a:r>
            <a:r>
              <a:rPr sz="2000" spc="-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lini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 comu</a:t>
            </a:r>
            <a:r>
              <a:rPr sz="2000" spc="10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icaţi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seri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e	sin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rone,P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P  </a:t>
            </a:r>
            <a:r>
              <a:rPr sz="2000" spc="-5" dirty="0">
                <a:latin typeface="Verdana"/>
                <a:cs typeface="Verdana"/>
              </a:rPr>
              <a:t>permite </a:t>
            </a:r>
            <a:r>
              <a:rPr sz="2000" dirty="0">
                <a:latin typeface="Verdana"/>
                <a:cs typeface="Verdana"/>
              </a:rPr>
              <a:t>transmiterea, </a:t>
            </a:r>
            <a:r>
              <a:rPr sz="2000" spc="-5" dirty="0">
                <a:latin typeface="Verdana"/>
                <a:cs typeface="Verdana"/>
              </a:rPr>
              <a:t>în plus </a:t>
            </a:r>
            <a:r>
              <a:rPr sz="2000" dirty="0">
                <a:latin typeface="Verdana"/>
                <a:cs typeface="Verdana"/>
              </a:rPr>
              <a:t>şi </a:t>
            </a:r>
            <a:r>
              <a:rPr sz="2000" spc="-5" dirty="0">
                <a:latin typeface="Verdana"/>
                <a:cs typeface="Verdana"/>
              </a:rPr>
              <a:t>pe </a:t>
            </a:r>
            <a:r>
              <a:rPr sz="2000" spc="-10" dirty="0">
                <a:latin typeface="Verdana"/>
                <a:cs typeface="Verdana"/>
              </a:rPr>
              <a:t>linii </a:t>
            </a:r>
            <a:r>
              <a:rPr sz="2000" spc="-5" dirty="0">
                <a:latin typeface="Verdana"/>
                <a:cs typeface="Verdana"/>
              </a:rPr>
              <a:t>seriale </a:t>
            </a:r>
            <a:r>
              <a:rPr sz="2000" dirty="0">
                <a:latin typeface="Verdana"/>
                <a:cs typeface="Verdana"/>
              </a:rPr>
              <a:t>asincrone,  garantând astfel </a:t>
            </a:r>
            <a:r>
              <a:rPr sz="2000" spc="-5" dirty="0">
                <a:latin typeface="Verdana"/>
                <a:cs typeface="Verdana"/>
              </a:rPr>
              <a:t>livrarea </a:t>
            </a:r>
            <a:r>
              <a:rPr sz="2000" dirty="0">
                <a:latin typeface="Verdana"/>
                <a:cs typeface="Verdana"/>
              </a:rPr>
              <a:t>sigură a </a:t>
            </a:r>
            <a:r>
              <a:rPr sz="2000" spc="-5" dirty="0">
                <a:latin typeface="Verdana"/>
                <a:cs typeface="Verdana"/>
              </a:rPr>
              <a:t>datelor indiferent </a:t>
            </a:r>
            <a:r>
              <a:rPr sz="2000" dirty="0">
                <a:latin typeface="Verdana"/>
                <a:cs typeface="Verdana"/>
              </a:rPr>
              <a:t>de </a:t>
            </a:r>
            <a:r>
              <a:rPr sz="2000" spc="-5" dirty="0">
                <a:latin typeface="Verdana"/>
                <a:cs typeface="Verdana"/>
              </a:rPr>
              <a:t>tipul  liniei seriale;are </a:t>
            </a:r>
            <a:r>
              <a:rPr sz="2000" dirty="0">
                <a:latin typeface="Verdana"/>
                <a:cs typeface="Verdana"/>
              </a:rPr>
              <a:t>trei niveluri şi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anume:</a:t>
            </a:r>
            <a:endParaRPr sz="2000">
              <a:latin typeface="Verdana"/>
              <a:cs typeface="Verdana"/>
            </a:endParaRPr>
          </a:p>
          <a:p>
            <a:pPr marL="355600" marR="77470" lvl="1" indent="571500">
              <a:lnSpc>
                <a:spcPct val="80000"/>
              </a:lnSpc>
              <a:spcBef>
                <a:spcPts val="480"/>
              </a:spcBef>
              <a:buAutoNum type="alphaLcParenR"/>
              <a:tabLst>
                <a:tab pos="1284605" algn="l"/>
              </a:tabLst>
            </a:pPr>
            <a:r>
              <a:rPr sz="2000" spc="-5" dirty="0">
                <a:latin typeface="Verdana"/>
                <a:cs typeface="Verdana"/>
              </a:rPr>
              <a:t>Protocolul </a:t>
            </a:r>
            <a:r>
              <a:rPr sz="2000" dirty="0">
                <a:latin typeface="Verdana"/>
                <a:cs typeface="Verdana"/>
              </a:rPr>
              <a:t>DLLP </a:t>
            </a:r>
            <a:r>
              <a:rPr sz="2000" spc="-5" dirty="0">
                <a:latin typeface="Verdana"/>
                <a:cs typeface="Verdana"/>
              </a:rPr>
              <a:t>(Data </a:t>
            </a:r>
            <a:r>
              <a:rPr sz="2000" dirty="0">
                <a:latin typeface="Verdana"/>
                <a:cs typeface="Verdana"/>
              </a:rPr>
              <a:t>Link Layer </a:t>
            </a:r>
            <a:r>
              <a:rPr sz="2000" spc="-5" dirty="0">
                <a:latin typeface="Verdana"/>
                <a:cs typeface="Verdana"/>
              </a:rPr>
              <a:t>Protocol)- permite  protocolului </a:t>
            </a:r>
            <a:r>
              <a:rPr sz="2000" dirty="0">
                <a:latin typeface="Verdana"/>
                <a:cs typeface="Verdana"/>
              </a:rPr>
              <a:t>PPP să coordoneze </a:t>
            </a:r>
            <a:r>
              <a:rPr sz="2000" spc="-5" dirty="0">
                <a:latin typeface="Verdana"/>
                <a:cs typeface="Verdana"/>
              </a:rPr>
              <a:t>traficul </a:t>
            </a:r>
            <a:r>
              <a:rPr sz="2000" dirty="0">
                <a:latin typeface="Verdana"/>
                <a:cs typeface="Verdana"/>
              </a:rPr>
              <a:t>pentru multiplele  </a:t>
            </a:r>
            <a:r>
              <a:rPr sz="2000" spc="-5" dirty="0">
                <a:latin typeface="Verdana"/>
                <a:cs typeface="Verdana"/>
              </a:rPr>
              <a:t>protocoale </a:t>
            </a:r>
            <a:r>
              <a:rPr sz="2000" dirty="0">
                <a:latin typeface="Verdana"/>
                <a:cs typeface="Verdana"/>
              </a:rPr>
              <a:t>ce apar </a:t>
            </a:r>
            <a:r>
              <a:rPr sz="2000" spc="-5" dirty="0">
                <a:latin typeface="Verdana"/>
                <a:cs typeface="Verdana"/>
              </a:rPr>
              <a:t>în </a:t>
            </a:r>
            <a:r>
              <a:rPr sz="2000" dirty="0">
                <a:latin typeface="Verdana"/>
                <a:cs typeface="Verdana"/>
              </a:rPr>
              <a:t>nivelul reţea(IP, IPX/SPX,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etc.).</a:t>
            </a:r>
            <a:endParaRPr sz="2000">
              <a:latin typeface="Verdana"/>
              <a:cs typeface="Verdana"/>
            </a:endParaRPr>
          </a:p>
          <a:p>
            <a:pPr marL="355600" marR="384175" lvl="1" indent="571500">
              <a:lnSpc>
                <a:spcPct val="80000"/>
              </a:lnSpc>
              <a:spcBef>
                <a:spcPts val="480"/>
              </a:spcBef>
              <a:buAutoNum type="alphaLcParenR"/>
              <a:tabLst>
                <a:tab pos="1291590" algn="l"/>
              </a:tabLst>
            </a:pPr>
            <a:r>
              <a:rPr sz="2000" spc="-5" dirty="0">
                <a:latin typeface="Verdana"/>
                <a:cs typeface="Verdana"/>
              </a:rPr>
              <a:t>Protocolul </a:t>
            </a:r>
            <a:r>
              <a:rPr sz="2000" dirty="0">
                <a:latin typeface="Verdana"/>
                <a:cs typeface="Verdana"/>
              </a:rPr>
              <a:t>LCP(Link </a:t>
            </a:r>
            <a:r>
              <a:rPr sz="2000" spc="-5" dirty="0">
                <a:latin typeface="Verdana"/>
                <a:cs typeface="Verdana"/>
              </a:rPr>
              <a:t>Control Protocol)-este utilizat  </a:t>
            </a:r>
            <a:r>
              <a:rPr sz="2000" dirty="0">
                <a:latin typeface="Verdana"/>
                <a:cs typeface="Verdana"/>
              </a:rPr>
              <a:t>pentru a stabili conexiunea, a negocia </a:t>
            </a:r>
            <a:r>
              <a:rPr sz="2000" spc="-5" dirty="0">
                <a:latin typeface="Verdana"/>
                <a:cs typeface="Verdana"/>
              </a:rPr>
              <a:t>parametrii de  </a:t>
            </a:r>
            <a:r>
              <a:rPr sz="2000" dirty="0">
                <a:latin typeface="Verdana"/>
                <a:cs typeface="Verdana"/>
              </a:rPr>
              <a:t>configurare,verificând totodată şi calitatea </a:t>
            </a:r>
            <a:r>
              <a:rPr sz="2000" spc="-10" dirty="0">
                <a:latin typeface="Verdana"/>
                <a:cs typeface="Verdana"/>
              </a:rPr>
              <a:t>legăturii </a:t>
            </a:r>
            <a:r>
              <a:rPr sz="2000" dirty="0">
                <a:latin typeface="Verdana"/>
                <a:cs typeface="Verdana"/>
              </a:rPr>
              <a:t>şi  pentru a </a:t>
            </a:r>
            <a:r>
              <a:rPr sz="2000" spc="-5" dirty="0">
                <a:latin typeface="Verdana"/>
                <a:cs typeface="Verdana"/>
              </a:rPr>
              <a:t>închide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conexiunea.</a:t>
            </a:r>
            <a:endParaRPr sz="2000">
              <a:latin typeface="Verdana"/>
              <a:cs typeface="Verdana"/>
            </a:endParaRPr>
          </a:p>
          <a:p>
            <a:pPr marL="355600" marR="300355" lvl="1" indent="571500">
              <a:lnSpc>
                <a:spcPct val="80000"/>
              </a:lnSpc>
              <a:spcBef>
                <a:spcPts val="480"/>
              </a:spcBef>
              <a:buAutoNum type="alphaLcParenR"/>
              <a:tabLst>
                <a:tab pos="1264285" algn="l"/>
              </a:tabLst>
            </a:pPr>
            <a:r>
              <a:rPr sz="2000" spc="-5" dirty="0">
                <a:latin typeface="Verdana"/>
                <a:cs typeface="Verdana"/>
              </a:rPr>
              <a:t>Protocolul </a:t>
            </a:r>
            <a:r>
              <a:rPr sz="2000" dirty="0">
                <a:latin typeface="Verdana"/>
                <a:cs typeface="Verdana"/>
              </a:rPr>
              <a:t>NCP </a:t>
            </a:r>
            <a:r>
              <a:rPr sz="2000" spc="-5" dirty="0">
                <a:latin typeface="Verdana"/>
                <a:cs typeface="Verdana"/>
              </a:rPr>
              <a:t>(Network Control Protocol)-  reprezintă </a:t>
            </a:r>
            <a:r>
              <a:rPr sz="2000" dirty="0">
                <a:latin typeface="Verdana"/>
                <a:cs typeface="Verdana"/>
              </a:rPr>
              <a:t>o </a:t>
            </a:r>
            <a:r>
              <a:rPr sz="2000" spc="-5" dirty="0">
                <a:latin typeface="Verdana"/>
                <a:cs typeface="Verdana"/>
              </a:rPr>
              <a:t>familie </a:t>
            </a:r>
            <a:r>
              <a:rPr sz="2000" dirty="0">
                <a:latin typeface="Verdana"/>
                <a:cs typeface="Verdana"/>
              </a:rPr>
              <a:t>de </a:t>
            </a:r>
            <a:r>
              <a:rPr sz="2000" spc="-5" dirty="0">
                <a:latin typeface="Verdana"/>
                <a:cs typeface="Verdana"/>
              </a:rPr>
              <a:t>protocoale individuale </a:t>
            </a:r>
            <a:r>
              <a:rPr sz="2000" dirty="0">
                <a:latin typeface="Verdana"/>
                <a:cs typeface="Verdana"/>
              </a:rPr>
              <a:t>ce asigură  </a:t>
            </a:r>
            <a:r>
              <a:rPr sz="2000" spc="-5" dirty="0">
                <a:latin typeface="Verdana"/>
                <a:cs typeface="Verdana"/>
              </a:rPr>
              <a:t>controlul </a:t>
            </a:r>
            <a:r>
              <a:rPr sz="2000" dirty="0">
                <a:latin typeface="Verdana"/>
                <a:cs typeface="Verdana"/>
              </a:rPr>
              <a:t>informaţiei pentru </a:t>
            </a:r>
            <a:r>
              <a:rPr sz="2000" spc="-5" dirty="0">
                <a:latin typeface="Verdana"/>
                <a:cs typeface="Verdana"/>
              </a:rPr>
              <a:t>protocoalele din </a:t>
            </a:r>
            <a:r>
              <a:rPr sz="2000" dirty="0">
                <a:latin typeface="Verdana"/>
                <a:cs typeface="Verdana"/>
              </a:rPr>
              <a:t>nivelul reţea  (DECNET, IP,OSI, etc.) fiecare dintre acestea având  </a:t>
            </a:r>
            <a:r>
              <a:rPr sz="2000" spc="-5" dirty="0">
                <a:latin typeface="Verdana"/>
                <a:cs typeface="Verdana"/>
              </a:rPr>
              <a:t>propriul </a:t>
            </a:r>
            <a:r>
              <a:rPr sz="2000" dirty="0">
                <a:latin typeface="Verdana"/>
                <a:cs typeface="Verdana"/>
              </a:rPr>
              <a:t>său </a:t>
            </a:r>
            <a:r>
              <a:rPr sz="2000" spc="-5" dirty="0">
                <a:latin typeface="Verdana"/>
                <a:cs typeface="Verdana"/>
              </a:rPr>
              <a:t>protocol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NCP.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Documentarea NCP este făcută </a:t>
            </a:r>
            <a:r>
              <a:rPr sz="2000" spc="-5" dirty="0">
                <a:latin typeface="Verdana"/>
                <a:cs typeface="Verdana"/>
              </a:rPr>
              <a:t>în </a:t>
            </a:r>
            <a:r>
              <a:rPr sz="2000" dirty="0">
                <a:latin typeface="Verdana"/>
                <a:cs typeface="Verdana"/>
              </a:rPr>
              <a:t>RFC </a:t>
            </a:r>
            <a:r>
              <a:rPr sz="2000" spc="-5" dirty="0">
                <a:latin typeface="Verdana"/>
                <a:cs typeface="Verdana"/>
              </a:rPr>
              <a:t>1171, </a:t>
            </a:r>
            <a:r>
              <a:rPr sz="2000" dirty="0">
                <a:latin typeface="Verdana"/>
                <a:cs typeface="Verdana"/>
              </a:rPr>
              <a:t>RFC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1172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şi RFC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1661.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577" y="684098"/>
            <a:ext cx="6492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Fazele </a:t>
            </a:r>
            <a:r>
              <a:rPr sz="4400" spc="-5" dirty="0"/>
              <a:t>protocolului</a:t>
            </a:r>
            <a:r>
              <a:rPr sz="4400" spc="-20" dirty="0"/>
              <a:t> </a:t>
            </a:r>
            <a:r>
              <a:rPr sz="4400" spc="-5" dirty="0"/>
              <a:t>PPP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00683" y="1988820"/>
            <a:ext cx="7056120" cy="3745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946" y="830959"/>
            <a:ext cx="2337440" cy="549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66642" y="684098"/>
            <a:ext cx="2397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Verdana"/>
                <a:cs typeface="Verdana"/>
              </a:rPr>
              <a:t>ISO/OSI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81758"/>
            <a:ext cx="6412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Pentru retele </a:t>
            </a:r>
            <a:r>
              <a:rPr sz="2400" spc="-10" dirty="0">
                <a:latin typeface="Verdana"/>
                <a:cs typeface="Verdana"/>
              </a:rPr>
              <a:t>locale </a:t>
            </a:r>
            <a:r>
              <a:rPr sz="2400" spc="-5" dirty="0">
                <a:latin typeface="Verdana"/>
                <a:cs typeface="Verdana"/>
              </a:rPr>
              <a:t>(LAN) se </a:t>
            </a:r>
            <a:r>
              <a:rPr sz="2400" spc="-10" dirty="0">
                <a:latin typeface="Verdana"/>
                <a:cs typeface="Verdana"/>
              </a:rPr>
              <a:t>foloseste  </a:t>
            </a:r>
            <a:r>
              <a:rPr sz="2400" spc="-5" dirty="0">
                <a:latin typeface="Verdana"/>
                <a:cs typeface="Verdana"/>
              </a:rPr>
              <a:t>practic </a:t>
            </a:r>
            <a:r>
              <a:rPr sz="2400" dirty="0">
                <a:latin typeface="Verdana"/>
                <a:cs typeface="Verdana"/>
              </a:rPr>
              <a:t>un subset </a:t>
            </a:r>
            <a:r>
              <a:rPr sz="2400" spc="-5" dirty="0">
                <a:latin typeface="Verdana"/>
                <a:cs typeface="Verdana"/>
              </a:rPr>
              <a:t>al nivelurilor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ISO/OSI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788" y="524255"/>
            <a:ext cx="722680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2766" y="684098"/>
            <a:ext cx="6525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ISO/OSI versus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TCP/IP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82038"/>
            <a:ext cx="758126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5760">
              <a:lnSpc>
                <a:spcPts val="3650"/>
              </a:lnSpc>
              <a:spcBef>
                <a:spcPts val="105"/>
              </a:spcBef>
              <a:buClr>
                <a:srgbClr val="006699"/>
              </a:buClr>
              <a:buChar char="•"/>
              <a:tabLst>
                <a:tab pos="378460" algn="l"/>
              </a:tabLst>
            </a:pPr>
            <a:r>
              <a:rPr sz="3200" dirty="0">
                <a:latin typeface="Verdana"/>
                <a:cs typeface="Verdana"/>
              </a:rPr>
              <a:t>Asemanari</a:t>
            </a:r>
            <a:endParaRPr sz="3200">
              <a:latin typeface="Verdana"/>
              <a:cs typeface="Verdana"/>
            </a:endParaRPr>
          </a:p>
          <a:p>
            <a:pPr marL="758190" lvl="1" indent="-402590">
              <a:lnSpc>
                <a:spcPts val="3650"/>
              </a:lnSpc>
              <a:buChar char="–"/>
              <a:tabLst>
                <a:tab pos="758190" algn="l"/>
                <a:tab pos="4932680" algn="l"/>
              </a:tabLst>
            </a:pPr>
            <a:r>
              <a:rPr sz="3200" dirty="0">
                <a:latin typeface="Verdana"/>
                <a:cs typeface="Verdana"/>
              </a:rPr>
              <a:t>ambele </a:t>
            </a:r>
            <a:r>
              <a:rPr sz="3200" spc="-5" dirty="0">
                <a:latin typeface="Verdana"/>
                <a:cs typeface="Verdana"/>
              </a:rPr>
              <a:t>se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bazează	pe </a:t>
            </a:r>
            <a:r>
              <a:rPr sz="3200" dirty="0">
                <a:latin typeface="Verdana"/>
                <a:cs typeface="Verdana"/>
              </a:rPr>
              <a:t>o stivă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de</a:t>
            </a:r>
            <a:endParaRPr sz="3200">
              <a:latin typeface="Verdana"/>
              <a:cs typeface="Verdana"/>
            </a:endParaRPr>
          </a:p>
          <a:p>
            <a:pPr marL="355600">
              <a:lnSpc>
                <a:spcPts val="3650"/>
              </a:lnSpc>
              <a:spcBef>
                <a:spcPts val="380"/>
              </a:spcBef>
            </a:pPr>
            <a:r>
              <a:rPr sz="3200" spc="-5" dirty="0">
                <a:latin typeface="Verdana"/>
                <a:cs typeface="Verdana"/>
              </a:rPr>
              <a:t>protocoale</a:t>
            </a:r>
            <a:endParaRPr sz="3200">
              <a:latin typeface="Verdana"/>
              <a:cs typeface="Verdana"/>
            </a:endParaRPr>
          </a:p>
          <a:p>
            <a:pPr marL="355600" marR="1397635" lvl="1">
              <a:lnSpc>
                <a:spcPts val="3460"/>
              </a:lnSpc>
              <a:spcBef>
                <a:spcPts val="240"/>
              </a:spcBef>
              <a:buChar char="–"/>
              <a:tabLst>
                <a:tab pos="758190" algn="l"/>
              </a:tabLst>
            </a:pPr>
            <a:r>
              <a:rPr sz="3200" dirty="0">
                <a:latin typeface="Verdana"/>
                <a:cs typeface="Verdana"/>
              </a:rPr>
              <a:t>functionalitatea straturilor  este oarecum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asemanatoare</a:t>
            </a:r>
            <a:endParaRPr sz="3200">
              <a:latin typeface="Verdana"/>
              <a:cs typeface="Verdana"/>
            </a:endParaRPr>
          </a:p>
          <a:p>
            <a:pPr marL="758190" lvl="1" indent="-402590">
              <a:lnSpc>
                <a:spcPts val="3210"/>
              </a:lnSpc>
              <a:buChar char="–"/>
              <a:tabLst>
                <a:tab pos="758190" algn="l"/>
              </a:tabLst>
            </a:pPr>
            <a:r>
              <a:rPr sz="3200" dirty="0">
                <a:latin typeface="Verdana"/>
                <a:cs typeface="Verdana"/>
              </a:rPr>
              <a:t>ambele </a:t>
            </a:r>
            <a:r>
              <a:rPr sz="3200" spc="-5" dirty="0">
                <a:latin typeface="Verdana"/>
                <a:cs typeface="Verdana"/>
              </a:rPr>
              <a:t>au </a:t>
            </a:r>
            <a:r>
              <a:rPr sz="3200" dirty="0">
                <a:latin typeface="Verdana"/>
                <a:cs typeface="Verdana"/>
              </a:rPr>
              <a:t>nivelul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aplicatie</a:t>
            </a:r>
            <a:endParaRPr sz="3200">
              <a:latin typeface="Verdana"/>
              <a:cs typeface="Verdana"/>
            </a:endParaRPr>
          </a:p>
          <a:p>
            <a:pPr marL="355600">
              <a:lnSpc>
                <a:spcPts val="3454"/>
              </a:lnSpc>
            </a:pPr>
            <a:r>
              <a:rPr sz="3200" dirty="0">
                <a:latin typeface="Verdana"/>
                <a:cs typeface="Verdana"/>
              </a:rPr>
              <a:t>ca nivel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superior</a:t>
            </a:r>
            <a:endParaRPr sz="3200">
              <a:latin typeface="Verdana"/>
              <a:cs typeface="Verdana"/>
            </a:endParaRPr>
          </a:p>
          <a:p>
            <a:pPr marL="355600" marR="380365" lvl="1">
              <a:lnSpc>
                <a:spcPts val="3460"/>
              </a:lnSpc>
              <a:spcBef>
                <a:spcPts val="240"/>
              </a:spcBef>
              <a:buChar char="–"/>
              <a:tabLst>
                <a:tab pos="758190" algn="l"/>
              </a:tabLst>
            </a:pPr>
            <a:r>
              <a:rPr sz="3200" dirty="0">
                <a:latin typeface="Verdana"/>
                <a:cs typeface="Verdana"/>
              </a:rPr>
              <a:t>se </a:t>
            </a:r>
            <a:r>
              <a:rPr sz="3200" spc="-5" dirty="0">
                <a:latin typeface="Verdana"/>
                <a:cs typeface="Verdana"/>
              </a:rPr>
              <a:t>bazeaza (direct </a:t>
            </a:r>
            <a:r>
              <a:rPr sz="3200" dirty="0">
                <a:latin typeface="Verdana"/>
                <a:cs typeface="Verdana"/>
              </a:rPr>
              <a:t>sau </a:t>
            </a:r>
            <a:r>
              <a:rPr sz="3200" spc="-10" dirty="0">
                <a:latin typeface="Verdana"/>
                <a:cs typeface="Verdana"/>
              </a:rPr>
              <a:t>indirect)  </a:t>
            </a:r>
            <a:r>
              <a:rPr sz="3200" spc="-5" dirty="0">
                <a:latin typeface="Verdana"/>
                <a:cs typeface="Verdana"/>
              </a:rPr>
              <a:t>pe </a:t>
            </a:r>
            <a:r>
              <a:rPr sz="3200" dirty="0">
                <a:latin typeface="Verdana"/>
                <a:cs typeface="Verdana"/>
              </a:rPr>
              <a:t>nivelul </a:t>
            </a:r>
            <a:r>
              <a:rPr sz="3200" spc="-5" dirty="0">
                <a:latin typeface="Verdana"/>
                <a:cs typeface="Verdana"/>
              </a:rPr>
              <a:t>transport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788" y="524255"/>
            <a:ext cx="7226808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2766" y="684098"/>
            <a:ext cx="6525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ISO/OSI versus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TCP/IP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02742" y="1814322"/>
            <a:ext cx="819594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Deosebiri</a:t>
            </a:r>
            <a:endParaRPr sz="2000">
              <a:latin typeface="Verdana"/>
              <a:cs typeface="Verdana"/>
            </a:endParaRPr>
          </a:p>
          <a:p>
            <a:pPr marL="355600" marR="2121535">
              <a:lnSpc>
                <a:spcPct val="80000"/>
              </a:lnSpc>
              <a:spcBef>
                <a:spcPts val="240"/>
              </a:spcBef>
              <a:buChar char="–"/>
              <a:tabLst>
                <a:tab pos="607060" algn="l"/>
              </a:tabLst>
            </a:pPr>
            <a:r>
              <a:rPr sz="2000" spc="-5" dirty="0">
                <a:latin typeface="Verdana"/>
                <a:cs typeface="Verdana"/>
              </a:rPr>
              <a:t>ISO/OSI </a:t>
            </a:r>
            <a:r>
              <a:rPr sz="2000" dirty="0">
                <a:latin typeface="Verdana"/>
                <a:cs typeface="Verdana"/>
              </a:rPr>
              <a:t>face </a:t>
            </a:r>
            <a:r>
              <a:rPr sz="2000" spc="-5" dirty="0">
                <a:latin typeface="Verdana"/>
                <a:cs typeface="Verdana"/>
              </a:rPr>
              <a:t>distinctia clara intre serviciu,  interfata si protocol, pe </a:t>
            </a:r>
            <a:r>
              <a:rPr sz="2000" dirty="0">
                <a:latin typeface="Verdana"/>
                <a:cs typeface="Verdana"/>
              </a:rPr>
              <a:t>cind </a:t>
            </a:r>
            <a:r>
              <a:rPr sz="2000" spc="-5" dirty="0">
                <a:latin typeface="Verdana"/>
                <a:cs typeface="Verdana"/>
              </a:rPr>
              <a:t>TCP/IP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nu</a:t>
            </a:r>
            <a:endParaRPr sz="2000">
              <a:latin typeface="Verdana"/>
              <a:cs typeface="Verdana"/>
            </a:endParaRPr>
          </a:p>
          <a:p>
            <a:pPr marL="607060" indent="-251460">
              <a:lnSpc>
                <a:spcPts val="1680"/>
              </a:lnSpc>
              <a:buChar char="–"/>
              <a:tabLst>
                <a:tab pos="607060" algn="l"/>
              </a:tabLst>
            </a:pPr>
            <a:r>
              <a:rPr sz="2000" spc="-5" dirty="0">
                <a:latin typeface="Verdana"/>
                <a:cs typeface="Verdana"/>
              </a:rPr>
              <a:t>ISO/OSI </a:t>
            </a:r>
            <a:r>
              <a:rPr sz="2000" dirty="0">
                <a:latin typeface="Verdana"/>
                <a:cs typeface="Verdana"/>
              </a:rPr>
              <a:t>este </a:t>
            </a:r>
            <a:r>
              <a:rPr sz="2000" spc="-5" dirty="0">
                <a:latin typeface="Verdana"/>
                <a:cs typeface="Verdana"/>
              </a:rPr>
              <a:t>indicat </a:t>
            </a:r>
            <a:r>
              <a:rPr sz="2000" dirty="0">
                <a:latin typeface="Verdana"/>
                <a:cs typeface="Verdana"/>
              </a:rPr>
              <a:t>ca </a:t>
            </a:r>
            <a:r>
              <a:rPr sz="2000" spc="-5" dirty="0">
                <a:latin typeface="Verdana"/>
                <a:cs typeface="Verdana"/>
              </a:rPr>
              <a:t>model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teoretic,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1920"/>
              </a:lnSpc>
            </a:pPr>
            <a:r>
              <a:rPr sz="2000" spc="-5" dirty="0">
                <a:latin typeface="Verdana"/>
                <a:cs typeface="Verdana"/>
              </a:rPr>
              <a:t>TCP/IP este eficient la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implementare</a:t>
            </a:r>
            <a:endParaRPr sz="2000">
              <a:latin typeface="Verdana"/>
              <a:cs typeface="Verdana"/>
            </a:endParaRPr>
          </a:p>
          <a:p>
            <a:pPr marL="607060" indent="-251460">
              <a:lnSpc>
                <a:spcPts val="1920"/>
              </a:lnSpc>
              <a:buChar char="–"/>
              <a:tabLst>
                <a:tab pos="607060" algn="l"/>
              </a:tabLst>
            </a:pPr>
            <a:r>
              <a:rPr sz="2000" spc="-5" dirty="0">
                <a:latin typeface="Verdana"/>
                <a:cs typeface="Verdana"/>
              </a:rPr>
              <a:t>ISO/OSI </a:t>
            </a:r>
            <a:r>
              <a:rPr sz="2000" dirty="0">
                <a:latin typeface="Verdana"/>
                <a:cs typeface="Verdana"/>
              </a:rPr>
              <a:t>pune </a:t>
            </a:r>
            <a:r>
              <a:rPr sz="2000" spc="-5" dirty="0">
                <a:latin typeface="Verdana"/>
                <a:cs typeface="Verdana"/>
              </a:rPr>
              <a:t>la dispozitie protocoale care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asigura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1920"/>
              </a:lnSpc>
            </a:pPr>
            <a:r>
              <a:rPr sz="2000" dirty="0">
                <a:latin typeface="Verdana"/>
                <a:cs typeface="Verdana"/>
              </a:rPr>
              <a:t>o </a:t>
            </a:r>
            <a:r>
              <a:rPr sz="2000" spc="-5" dirty="0">
                <a:latin typeface="Verdana"/>
                <a:cs typeface="Verdana"/>
              </a:rPr>
              <a:t>comunicare fiabila (detectare </a:t>
            </a:r>
            <a:r>
              <a:rPr sz="2000" dirty="0">
                <a:latin typeface="Verdana"/>
                <a:cs typeface="Verdana"/>
              </a:rPr>
              <a:t>&amp; </a:t>
            </a:r>
            <a:r>
              <a:rPr sz="2000" spc="-5" dirty="0">
                <a:latin typeface="Verdana"/>
                <a:cs typeface="Verdana"/>
              </a:rPr>
              <a:t>tratare erori la fiecare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nivel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1920"/>
              </a:lnSpc>
            </a:pP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607060" indent="-251460">
              <a:lnSpc>
                <a:spcPts val="1920"/>
              </a:lnSpc>
              <a:buChar char="–"/>
              <a:tabLst>
                <a:tab pos="607060" algn="l"/>
              </a:tabLst>
            </a:pPr>
            <a:r>
              <a:rPr sz="2000" dirty="0">
                <a:latin typeface="Verdana"/>
                <a:cs typeface="Verdana"/>
              </a:rPr>
              <a:t>TCP/IP este mai </a:t>
            </a:r>
            <a:r>
              <a:rPr sz="2000" spc="-5" dirty="0">
                <a:latin typeface="Verdana"/>
                <a:cs typeface="Verdana"/>
              </a:rPr>
              <a:t>putin fiabil, verificarea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comunicarii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1920"/>
              </a:lnSpc>
            </a:pPr>
            <a:r>
              <a:rPr sz="2000" spc="-5" dirty="0">
                <a:latin typeface="Verdana"/>
                <a:cs typeface="Verdana"/>
              </a:rPr>
              <a:t>fiind doar in responsabilitatea nivelului </a:t>
            </a:r>
            <a:r>
              <a:rPr sz="2000" dirty="0">
                <a:latin typeface="Verdana"/>
                <a:cs typeface="Verdana"/>
              </a:rPr>
              <a:t>transport</a:t>
            </a:r>
            <a:endParaRPr sz="2000">
              <a:latin typeface="Verdana"/>
              <a:cs typeface="Verdana"/>
            </a:endParaRPr>
          </a:p>
          <a:p>
            <a:pPr marL="355600" marR="1449705">
              <a:lnSpc>
                <a:spcPct val="80000"/>
              </a:lnSpc>
              <a:spcBef>
                <a:spcPts val="240"/>
              </a:spcBef>
              <a:buChar char="–"/>
              <a:tabLst>
                <a:tab pos="607060" algn="l"/>
              </a:tabLst>
            </a:pPr>
            <a:r>
              <a:rPr sz="2000" spc="-5" dirty="0">
                <a:latin typeface="Verdana"/>
                <a:cs typeface="Verdana"/>
              </a:rPr>
              <a:t>la ISO/OSI controlul si decizia </a:t>
            </a:r>
            <a:r>
              <a:rPr sz="2000" dirty="0">
                <a:latin typeface="Verdana"/>
                <a:cs typeface="Verdana"/>
              </a:rPr>
              <a:t>sunt </a:t>
            </a:r>
            <a:r>
              <a:rPr sz="2000" spc="-5" dirty="0">
                <a:latin typeface="Verdana"/>
                <a:cs typeface="Verdana"/>
              </a:rPr>
              <a:t>centralizate,  la TCP/IP </a:t>
            </a:r>
            <a:r>
              <a:rPr sz="2000" dirty="0">
                <a:latin typeface="Verdana"/>
                <a:cs typeface="Verdana"/>
              </a:rPr>
              <a:t>sunt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distribuite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46047" y="1717675"/>
            <a:ext cx="6229350" cy="1734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4595495" indent="-200025">
              <a:lnSpc>
                <a:spcPct val="133300"/>
              </a:lnSpc>
              <a:spcBef>
                <a:spcPts val="100"/>
              </a:spcBef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Cablul</a:t>
            </a:r>
            <a:r>
              <a:rPr sz="1800" spc="-6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coaxial 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Cablu</a:t>
            </a:r>
            <a:r>
              <a:rPr sz="1800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TV</a:t>
            </a:r>
            <a:endParaRPr sz="1800" dirty="0">
              <a:latin typeface="Verdana"/>
              <a:cs typeface="Verdana"/>
            </a:endParaRPr>
          </a:p>
          <a:p>
            <a:pPr marL="421640" indent="-184785">
              <a:lnSpc>
                <a:spcPct val="100000"/>
              </a:lnSpc>
              <a:spcBef>
                <a:spcPts val="430"/>
              </a:spcBef>
              <a:buChar char="-"/>
              <a:tabLst>
                <a:tab pos="42227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Ieftin</a:t>
            </a:r>
            <a:endParaRPr sz="1800" dirty="0">
              <a:latin typeface="Verdana"/>
              <a:cs typeface="Verdana"/>
            </a:endParaRPr>
          </a:p>
          <a:p>
            <a:pPr marL="421640" indent="-184785">
              <a:lnSpc>
                <a:spcPct val="100000"/>
              </a:lnSpc>
              <a:spcBef>
                <a:spcPts val="434"/>
              </a:spcBef>
              <a:buChar char="-"/>
              <a:tabLst>
                <a:tab pos="42227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Permite viteze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mari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1800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lucru</a:t>
            </a:r>
            <a:endParaRPr sz="1800" dirty="0">
              <a:latin typeface="Verdana"/>
              <a:cs typeface="Verdana"/>
            </a:endParaRPr>
          </a:p>
          <a:p>
            <a:pPr marL="421640" indent="-184785">
              <a:lnSpc>
                <a:spcPct val="100000"/>
              </a:lnSpc>
              <a:spcBef>
                <a:spcPts val="430"/>
              </a:spcBef>
              <a:buChar char="-"/>
              <a:tabLst>
                <a:tab pos="42227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Erorile de transmisie pe acest cablu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sunt </a:t>
            </a:r>
            <a:r>
              <a:rPr sz="1800" dirty="0" err="1">
                <a:solidFill>
                  <a:srgbClr val="006699"/>
                </a:solidFill>
                <a:latin typeface="Verdana"/>
                <a:cs typeface="Verdana"/>
              </a:rPr>
              <a:t>mici</a:t>
            </a:r>
            <a:r>
              <a:rPr sz="1800" spc="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 smtClean="0">
                <a:solidFill>
                  <a:srgbClr val="006699"/>
                </a:solidFill>
                <a:latin typeface="Verdana"/>
                <a:cs typeface="Verdana"/>
              </a:rPr>
              <a:t>10</a:t>
            </a:r>
            <a:r>
              <a:rPr sz="1800" spc="-7" baseline="25462" dirty="0" smtClean="0">
                <a:solidFill>
                  <a:srgbClr val="006699"/>
                </a:solidFill>
                <a:latin typeface="Verdana"/>
                <a:cs typeface="Verdana"/>
              </a:rPr>
              <a:t>-9</a:t>
            </a:r>
            <a:endParaRPr sz="1800" baseline="25462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799" y="4495873"/>
            <a:ext cx="4099250" cy="205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3264" y="830959"/>
            <a:ext cx="4219955" cy="549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858" y="684098"/>
            <a:ext cx="4279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Modelul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TCP/IP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89659"/>
            <a:ext cx="8020050" cy="39941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1470" marR="451484" indent="-331470">
              <a:lnSpc>
                <a:spcPts val="3020"/>
              </a:lnSpc>
              <a:spcBef>
                <a:spcPts val="480"/>
              </a:spcBef>
              <a:buClr>
                <a:srgbClr val="006699"/>
              </a:buClr>
              <a:buChar char="•"/>
              <a:tabLst>
                <a:tab pos="331470" algn="l"/>
              </a:tabLst>
            </a:pPr>
            <a:r>
              <a:rPr sz="2800" spc="-10" dirty="0">
                <a:latin typeface="Verdana"/>
                <a:cs typeface="Verdana"/>
              </a:rPr>
              <a:t>Ofera posibilitatea </a:t>
            </a:r>
            <a:r>
              <a:rPr sz="2800" spc="-5" dirty="0">
                <a:latin typeface="Verdana"/>
                <a:cs typeface="Verdana"/>
              </a:rPr>
              <a:t>de a </a:t>
            </a:r>
            <a:r>
              <a:rPr sz="2800" spc="-10" dirty="0">
                <a:latin typeface="Verdana"/>
                <a:cs typeface="Verdana"/>
              </a:rPr>
              <a:t>interconecta  </a:t>
            </a:r>
            <a:r>
              <a:rPr sz="2800" spc="-5" dirty="0">
                <a:latin typeface="Verdana"/>
                <a:cs typeface="Verdana"/>
              </a:rPr>
              <a:t>fara </a:t>
            </a:r>
            <a:r>
              <a:rPr sz="2800" spc="-10" dirty="0">
                <a:latin typeface="Verdana"/>
                <a:cs typeface="Verdana"/>
              </a:rPr>
              <a:t>probleme </a:t>
            </a:r>
            <a:r>
              <a:rPr sz="2800" spc="-5" dirty="0">
                <a:latin typeface="Verdana"/>
                <a:cs typeface="Verdana"/>
              </a:rPr>
              <a:t>mai multe </a:t>
            </a:r>
            <a:r>
              <a:rPr sz="2800" spc="-10" dirty="0">
                <a:latin typeface="Verdana"/>
                <a:cs typeface="Verdana"/>
              </a:rPr>
              <a:t>tipuri </a:t>
            </a:r>
            <a:r>
              <a:rPr sz="2800" spc="-5" dirty="0">
                <a:latin typeface="Verdana"/>
                <a:cs typeface="Verdana"/>
              </a:rPr>
              <a:t>de</a:t>
            </a:r>
            <a:r>
              <a:rPr sz="2800" spc="1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retele</a:t>
            </a:r>
            <a:endParaRPr sz="2800">
              <a:latin typeface="Verdana"/>
              <a:cs typeface="Verdana"/>
            </a:endParaRPr>
          </a:p>
          <a:p>
            <a:pPr marL="673735" lvl="1" indent="-318770">
              <a:lnSpc>
                <a:spcPts val="2985"/>
              </a:lnSpc>
              <a:buChar char="•"/>
              <a:tabLst>
                <a:tab pos="674370" algn="l"/>
              </a:tabLst>
            </a:pPr>
            <a:r>
              <a:rPr sz="2800" spc="-5" dirty="0">
                <a:latin typeface="Verdana"/>
                <a:cs typeface="Verdana"/>
              </a:rPr>
              <a:t>Axat pe nivelurile retea si</a:t>
            </a:r>
            <a:r>
              <a:rPr sz="2800" spc="1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transport</a:t>
            </a:r>
            <a:endParaRPr sz="2800">
              <a:latin typeface="Verdana"/>
              <a:cs typeface="Verdana"/>
            </a:endParaRPr>
          </a:p>
          <a:p>
            <a:pPr marL="355600" marR="5080" lvl="1">
              <a:lnSpc>
                <a:spcPts val="3020"/>
              </a:lnSpc>
              <a:spcBef>
                <a:spcPts val="720"/>
              </a:spcBef>
              <a:buChar char="•"/>
              <a:tabLst>
                <a:tab pos="674370" algn="l"/>
              </a:tabLst>
            </a:pPr>
            <a:r>
              <a:rPr sz="2800" spc="-5" dirty="0">
                <a:latin typeface="Verdana"/>
                <a:cs typeface="Verdana"/>
              </a:rPr>
              <a:t>Poate fi utilizat pe o </a:t>
            </a:r>
            <a:r>
              <a:rPr sz="2800" spc="-10" dirty="0">
                <a:latin typeface="Verdana"/>
                <a:cs typeface="Verdana"/>
              </a:rPr>
              <a:t>multitudine </a:t>
            </a:r>
            <a:r>
              <a:rPr sz="2800" spc="-5" dirty="0">
                <a:latin typeface="Verdana"/>
                <a:cs typeface="Verdana"/>
              </a:rPr>
              <a:t>de </a:t>
            </a:r>
            <a:r>
              <a:rPr sz="2800" spc="-10" dirty="0">
                <a:latin typeface="Verdana"/>
                <a:cs typeface="Verdana"/>
              </a:rPr>
              <a:t>tipuri  </a:t>
            </a:r>
            <a:r>
              <a:rPr sz="2800" spc="-5" dirty="0">
                <a:latin typeface="Verdana"/>
                <a:cs typeface="Verdana"/>
              </a:rPr>
              <a:t>de nivel </a:t>
            </a:r>
            <a:r>
              <a:rPr sz="2800" spc="-15" dirty="0">
                <a:latin typeface="Verdana"/>
                <a:cs typeface="Verdana"/>
              </a:rPr>
              <a:t>legatura </a:t>
            </a:r>
            <a:r>
              <a:rPr sz="2800" spc="-5" dirty="0">
                <a:latin typeface="Verdana"/>
                <a:cs typeface="Verdana"/>
              </a:rPr>
              <a:t>de </a:t>
            </a:r>
            <a:r>
              <a:rPr sz="2800" spc="-10" dirty="0">
                <a:latin typeface="Verdana"/>
                <a:cs typeface="Verdana"/>
              </a:rPr>
              <a:t>date (suport pentru  </a:t>
            </a:r>
            <a:r>
              <a:rPr sz="2800" spc="-15" dirty="0">
                <a:latin typeface="Verdana"/>
                <a:cs typeface="Verdana"/>
              </a:rPr>
              <a:t>implementari </a:t>
            </a:r>
            <a:r>
              <a:rPr sz="2800" spc="-5" dirty="0">
                <a:latin typeface="Verdana"/>
                <a:cs typeface="Verdana"/>
              </a:rPr>
              <a:t>hardware</a:t>
            </a:r>
            <a:r>
              <a:rPr sz="2800" spc="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multiple)</a:t>
            </a:r>
            <a:endParaRPr sz="2800">
              <a:latin typeface="Verdana"/>
              <a:cs typeface="Verdana"/>
            </a:endParaRPr>
          </a:p>
          <a:p>
            <a:pPr marL="355600" marR="447040" lvl="1">
              <a:lnSpc>
                <a:spcPts val="3020"/>
              </a:lnSpc>
              <a:spcBef>
                <a:spcPts val="15"/>
              </a:spcBef>
              <a:buChar char="•"/>
              <a:tabLst>
                <a:tab pos="674370" algn="l"/>
              </a:tabLst>
            </a:pPr>
            <a:r>
              <a:rPr sz="2800" spc="-5" dirty="0">
                <a:latin typeface="Verdana"/>
                <a:cs typeface="Verdana"/>
              </a:rPr>
              <a:t>Implementat cu </a:t>
            </a:r>
            <a:r>
              <a:rPr sz="2800" spc="-10" dirty="0">
                <a:latin typeface="Verdana"/>
                <a:cs typeface="Verdana"/>
              </a:rPr>
              <a:t>succes peste Ethernet  </a:t>
            </a:r>
            <a:r>
              <a:rPr sz="2800" spc="-5" dirty="0">
                <a:latin typeface="Verdana"/>
                <a:cs typeface="Verdana"/>
              </a:rPr>
              <a:t>(IEEE 802.3) – </a:t>
            </a:r>
            <a:r>
              <a:rPr sz="2800" spc="-10" dirty="0">
                <a:latin typeface="Verdana"/>
                <a:cs typeface="Verdana"/>
              </a:rPr>
              <a:t>suportat </a:t>
            </a:r>
            <a:r>
              <a:rPr sz="2800" spc="-5" dirty="0">
                <a:latin typeface="Verdana"/>
                <a:cs typeface="Verdana"/>
              </a:rPr>
              <a:t>de multe  </a:t>
            </a:r>
            <a:r>
              <a:rPr sz="2800" spc="-10" dirty="0">
                <a:latin typeface="Verdana"/>
                <a:cs typeface="Verdana"/>
              </a:rPr>
              <a:t>implementariale nivelului fizic(cablu  </a:t>
            </a:r>
            <a:r>
              <a:rPr sz="2800" spc="-5" dirty="0">
                <a:latin typeface="Verdana"/>
                <a:cs typeface="Verdana"/>
              </a:rPr>
              <a:t>coaxial, </a:t>
            </a:r>
            <a:r>
              <a:rPr sz="2800" spc="-10" dirty="0">
                <a:latin typeface="Verdana"/>
                <a:cs typeface="Verdana"/>
              </a:rPr>
              <a:t>twisted pair, </a:t>
            </a:r>
            <a:r>
              <a:rPr sz="2800" spc="-5" dirty="0">
                <a:latin typeface="Verdana"/>
                <a:cs typeface="Verdana"/>
              </a:rPr>
              <a:t>fibra</a:t>
            </a:r>
            <a:r>
              <a:rPr sz="2800" spc="1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optica)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6594" y="830959"/>
            <a:ext cx="3907771" cy="549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6167" y="684098"/>
            <a:ext cx="3915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TCP/IP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antete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39495" y="1626107"/>
            <a:ext cx="7850124" cy="405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7627" y="830959"/>
            <a:ext cx="4264376" cy="549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7191" y="684098"/>
            <a:ext cx="42964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TCP/IP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termeni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59179"/>
            <a:ext cx="7538084" cy="39763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006699"/>
              </a:buClr>
              <a:buChar char="•"/>
              <a:tabLst>
                <a:tab pos="287020" algn="l"/>
              </a:tabLst>
            </a:pPr>
            <a:r>
              <a:rPr sz="2400" dirty="0">
                <a:latin typeface="Verdana"/>
                <a:cs typeface="Verdana"/>
              </a:rPr>
              <a:t>sistem </a:t>
            </a:r>
            <a:r>
              <a:rPr sz="2400" spc="-10" dirty="0">
                <a:latin typeface="Verdana"/>
                <a:cs typeface="Verdana"/>
              </a:rPr>
              <a:t>terminal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end</a:t>
            </a:r>
            <a:r>
              <a:rPr sz="2400" i="1" spc="6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system</a:t>
            </a:r>
            <a:r>
              <a:rPr sz="2400" spc="-5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Verdana"/>
                <a:cs typeface="Verdana"/>
              </a:rPr>
              <a:t>≡ </a:t>
            </a:r>
            <a:r>
              <a:rPr sz="2400" spc="-5" dirty="0">
                <a:latin typeface="Verdana"/>
                <a:cs typeface="Verdana"/>
              </a:rPr>
              <a:t>gazda</a:t>
            </a:r>
            <a:r>
              <a:rPr sz="2400" dirty="0">
                <a:latin typeface="Verdana"/>
                <a:cs typeface="Verdana"/>
              </a:rPr>
              <a:t> (</a:t>
            </a:r>
            <a:r>
              <a:rPr sz="2400" i="1" dirty="0">
                <a:latin typeface="Verdana"/>
                <a:cs typeface="Verdana"/>
              </a:rPr>
              <a:t>host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 marR="996950">
              <a:lnSpc>
                <a:spcPts val="3170"/>
              </a:lnSpc>
              <a:spcBef>
                <a:spcPts val="15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Verdana"/>
                <a:cs typeface="Verdana"/>
              </a:rPr>
              <a:t>retea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i="1" spc="-5" dirty="0">
                <a:latin typeface="Verdana"/>
                <a:cs typeface="Verdana"/>
              </a:rPr>
              <a:t>network</a:t>
            </a:r>
            <a:r>
              <a:rPr sz="2400" spc="-5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≡ </a:t>
            </a:r>
            <a:r>
              <a:rPr sz="2400" spc="-5" dirty="0">
                <a:latin typeface="Verdana"/>
                <a:cs typeface="Verdana"/>
              </a:rPr>
              <a:t>ofera transfer de date  </a:t>
            </a:r>
            <a:r>
              <a:rPr sz="2400" spc="-15" dirty="0">
                <a:latin typeface="Verdana"/>
                <a:cs typeface="Verdana"/>
              </a:rPr>
              <a:t>intre </a:t>
            </a:r>
            <a:r>
              <a:rPr sz="2400" spc="-5" dirty="0">
                <a:latin typeface="Verdana"/>
                <a:cs typeface="Verdana"/>
              </a:rPr>
              <a:t>sisteme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terminale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spcBef>
                <a:spcPts val="135"/>
              </a:spcBef>
              <a:buChar char="•"/>
              <a:tabLst>
                <a:tab pos="286385" algn="l"/>
              </a:tabLst>
            </a:pPr>
            <a:r>
              <a:rPr sz="2400" spc="-5" dirty="0">
                <a:latin typeface="Verdana"/>
                <a:cs typeface="Verdana"/>
              </a:rPr>
              <a:t>internet </a:t>
            </a:r>
            <a:r>
              <a:rPr sz="2400" dirty="0">
                <a:latin typeface="Verdana"/>
                <a:cs typeface="Verdana"/>
              </a:rPr>
              <a:t>≡ </a:t>
            </a:r>
            <a:r>
              <a:rPr sz="2400" spc="-5" dirty="0">
                <a:latin typeface="Verdana"/>
                <a:cs typeface="Verdana"/>
              </a:rPr>
              <a:t>colectie de retele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(interconectate)</a:t>
            </a:r>
            <a:endParaRPr sz="2400">
              <a:latin typeface="Verdana"/>
              <a:cs typeface="Verdana"/>
            </a:endParaRPr>
          </a:p>
          <a:p>
            <a:pPr marL="286385" marR="332105" indent="-286385">
              <a:lnSpc>
                <a:spcPts val="2590"/>
              </a:lnSpc>
              <a:spcBef>
                <a:spcPts val="615"/>
              </a:spcBef>
              <a:buChar char="•"/>
              <a:tabLst>
                <a:tab pos="286385" algn="l"/>
              </a:tabLst>
            </a:pPr>
            <a:r>
              <a:rPr sz="2400" spc="-5" dirty="0">
                <a:latin typeface="Verdana"/>
                <a:cs typeface="Verdana"/>
              </a:rPr>
              <a:t>subretea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subnetwork</a:t>
            </a:r>
            <a:r>
              <a:rPr sz="2400" dirty="0">
                <a:latin typeface="Verdana"/>
                <a:cs typeface="Verdana"/>
              </a:rPr>
              <a:t>) ≡ </a:t>
            </a:r>
            <a:r>
              <a:rPr sz="2400" spc="-5" dirty="0">
                <a:latin typeface="Verdana"/>
                <a:cs typeface="Verdana"/>
              </a:rPr>
              <a:t>componenta </a:t>
            </a:r>
            <a:r>
              <a:rPr sz="2400" dirty="0">
                <a:latin typeface="Verdana"/>
                <a:cs typeface="Verdana"/>
              </a:rPr>
              <a:t>a unei  retele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spcBef>
                <a:spcPts val="254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Verdana"/>
                <a:cs typeface="Verdana"/>
              </a:rPr>
              <a:t>sistem </a:t>
            </a:r>
            <a:r>
              <a:rPr sz="2400" spc="-10" dirty="0">
                <a:latin typeface="Verdana"/>
                <a:cs typeface="Verdana"/>
              </a:rPr>
              <a:t>intermediar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intermediate</a:t>
            </a:r>
            <a:r>
              <a:rPr sz="2400" i="1" spc="40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system</a:t>
            </a:r>
            <a:r>
              <a:rPr sz="2400" spc="-5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Verdana"/>
                <a:cs typeface="Verdana"/>
              </a:rPr>
              <a:t>≡ </a:t>
            </a:r>
            <a:r>
              <a:rPr sz="2400" spc="-5" dirty="0">
                <a:latin typeface="Verdana"/>
                <a:cs typeface="Verdana"/>
              </a:rPr>
              <a:t>conecteaza doua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subretele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spcBef>
                <a:spcPts val="285"/>
              </a:spcBef>
              <a:buChar char="•"/>
              <a:tabLst>
                <a:tab pos="286385" algn="l"/>
              </a:tabLst>
            </a:pPr>
            <a:r>
              <a:rPr sz="2400" spc="-5" dirty="0">
                <a:latin typeface="Verdana"/>
                <a:cs typeface="Verdana"/>
              </a:rPr>
              <a:t>port </a:t>
            </a:r>
            <a:r>
              <a:rPr sz="2400" dirty="0">
                <a:latin typeface="Verdana"/>
                <a:cs typeface="Verdana"/>
              </a:rPr>
              <a:t>≡ </a:t>
            </a:r>
            <a:r>
              <a:rPr sz="2400" spc="-5" dirty="0">
                <a:latin typeface="Verdana"/>
                <a:cs typeface="Verdana"/>
              </a:rPr>
              <a:t>proces </a:t>
            </a:r>
            <a:r>
              <a:rPr sz="2400" dirty="0">
                <a:latin typeface="Verdana"/>
                <a:cs typeface="Verdana"/>
              </a:rPr>
              <a:t>al unei </a:t>
            </a:r>
            <a:r>
              <a:rPr sz="2400" spc="-5" dirty="0">
                <a:latin typeface="Verdana"/>
                <a:cs typeface="Verdana"/>
              </a:rPr>
              <a:t>aplicatii </a:t>
            </a:r>
            <a:r>
              <a:rPr sz="2400" spc="-10" dirty="0">
                <a:latin typeface="Verdana"/>
                <a:cs typeface="Verdana"/>
              </a:rPr>
              <a:t>rulind </a:t>
            </a:r>
            <a:r>
              <a:rPr sz="2400" spc="-5" dirty="0">
                <a:latin typeface="Verdana"/>
                <a:cs typeface="Verdana"/>
              </a:rPr>
              <a:t>pe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18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host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3264" y="830959"/>
            <a:ext cx="4219955" cy="549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7858" y="684098"/>
            <a:ext cx="4279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Modelul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TCP/IP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79831" y="1629155"/>
            <a:ext cx="8279892" cy="4507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858" y="684098"/>
            <a:ext cx="4279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Modelul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TCP/IP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9846"/>
            <a:ext cx="706882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Stiva </a:t>
            </a:r>
            <a:r>
              <a:rPr sz="2000" spc="-5" dirty="0">
                <a:latin typeface="Verdana"/>
                <a:cs typeface="Verdana"/>
              </a:rPr>
              <a:t>de protocoale TCP/IP este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standardizata</a:t>
            </a:r>
            <a:endParaRPr sz="2000">
              <a:latin typeface="Verdana"/>
              <a:cs typeface="Verdana"/>
            </a:endParaRPr>
          </a:p>
          <a:p>
            <a:pPr marL="239395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000" spc="-5" dirty="0">
                <a:latin typeface="Verdana"/>
                <a:cs typeface="Verdana"/>
              </a:rPr>
              <a:t>Organisme implicate in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standardizare: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ISOC – </a:t>
            </a:r>
            <a:r>
              <a:rPr sz="2000" i="1" dirty="0">
                <a:latin typeface="Verdana"/>
                <a:cs typeface="Verdana"/>
              </a:rPr>
              <a:t>Internet</a:t>
            </a:r>
            <a:r>
              <a:rPr sz="2000" i="1" spc="-7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Society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IAB – </a:t>
            </a:r>
            <a:r>
              <a:rPr sz="2000" i="1" dirty="0">
                <a:latin typeface="Verdana"/>
                <a:cs typeface="Verdana"/>
              </a:rPr>
              <a:t>Internet Architecture</a:t>
            </a:r>
            <a:r>
              <a:rPr sz="2000" i="1" spc="-13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Board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IETF – </a:t>
            </a:r>
            <a:r>
              <a:rPr sz="2000" i="1" dirty="0">
                <a:latin typeface="Verdana"/>
                <a:cs typeface="Verdana"/>
              </a:rPr>
              <a:t>Internet </a:t>
            </a:r>
            <a:r>
              <a:rPr sz="2000" i="1" spc="-5" dirty="0">
                <a:latin typeface="Verdana"/>
                <a:cs typeface="Verdana"/>
              </a:rPr>
              <a:t>Engineering Task</a:t>
            </a:r>
            <a:r>
              <a:rPr sz="2000" i="1" spc="-12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Force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IRTF – </a:t>
            </a:r>
            <a:r>
              <a:rPr sz="2000" i="1" dirty="0">
                <a:latin typeface="Verdana"/>
                <a:cs typeface="Verdana"/>
              </a:rPr>
              <a:t>Internet </a:t>
            </a:r>
            <a:r>
              <a:rPr sz="2000" i="1" spc="-5" dirty="0">
                <a:latin typeface="Verdana"/>
                <a:cs typeface="Verdana"/>
              </a:rPr>
              <a:t>Research Task</a:t>
            </a:r>
            <a:r>
              <a:rPr sz="2000" i="1" spc="-12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Force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InterNIC – </a:t>
            </a:r>
            <a:r>
              <a:rPr sz="2000" i="1" dirty="0">
                <a:latin typeface="Verdana"/>
                <a:cs typeface="Verdana"/>
              </a:rPr>
              <a:t>Internet </a:t>
            </a:r>
            <a:r>
              <a:rPr sz="2000" i="1" spc="-5" dirty="0">
                <a:latin typeface="Verdana"/>
                <a:cs typeface="Verdana"/>
              </a:rPr>
              <a:t>Network </a:t>
            </a:r>
            <a:r>
              <a:rPr sz="2000" i="1" dirty="0">
                <a:latin typeface="Verdana"/>
                <a:cs typeface="Verdana"/>
              </a:rPr>
              <a:t>Information</a:t>
            </a:r>
            <a:r>
              <a:rPr sz="2000" i="1" spc="-16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Center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IANA – </a:t>
            </a:r>
            <a:r>
              <a:rPr sz="2000" i="1" dirty="0">
                <a:latin typeface="Verdana"/>
                <a:cs typeface="Verdana"/>
              </a:rPr>
              <a:t>Internet Assigned </a:t>
            </a:r>
            <a:r>
              <a:rPr sz="2000" i="1" spc="-5" dirty="0">
                <a:latin typeface="Verdana"/>
                <a:cs typeface="Verdana"/>
              </a:rPr>
              <a:t>Number</a:t>
            </a:r>
            <a:r>
              <a:rPr sz="2000" i="1" spc="-145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Authority</a:t>
            </a:r>
            <a:endParaRPr sz="2000">
              <a:latin typeface="Verdana"/>
              <a:cs typeface="Verdana"/>
            </a:endParaRPr>
          </a:p>
          <a:p>
            <a:pPr marL="239395" indent="-227329">
              <a:lnSpc>
                <a:spcPct val="100000"/>
              </a:lnSpc>
              <a:buChar char="•"/>
              <a:tabLst>
                <a:tab pos="240029" algn="l"/>
              </a:tabLst>
            </a:pPr>
            <a:r>
              <a:rPr sz="2000" dirty="0">
                <a:latin typeface="Verdana"/>
                <a:cs typeface="Verdana"/>
              </a:rPr>
              <a:t>Documentele </a:t>
            </a:r>
            <a:r>
              <a:rPr sz="2000" b="1" dirty="0">
                <a:latin typeface="Verdana"/>
                <a:cs typeface="Verdana"/>
              </a:rPr>
              <a:t>RFC (</a:t>
            </a:r>
            <a:r>
              <a:rPr sz="2000" b="1" i="1" dirty="0">
                <a:latin typeface="Verdana"/>
                <a:cs typeface="Verdana"/>
              </a:rPr>
              <a:t>Request For</a:t>
            </a:r>
            <a:r>
              <a:rPr sz="2000" b="1" i="1" spc="-11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Comments</a:t>
            </a:r>
            <a:r>
              <a:rPr sz="2000" b="1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spcBef>
                <a:spcPts val="5"/>
              </a:spcBef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editate </a:t>
            </a:r>
            <a:r>
              <a:rPr sz="2000" spc="-5" dirty="0">
                <a:latin typeface="Verdana"/>
                <a:cs typeface="Verdana"/>
              </a:rPr>
              <a:t>de </a:t>
            </a:r>
            <a:r>
              <a:rPr sz="2000" i="1" spc="-5" dirty="0">
                <a:latin typeface="Verdana"/>
                <a:cs typeface="Verdana"/>
              </a:rPr>
              <a:t>Network </a:t>
            </a:r>
            <a:r>
              <a:rPr sz="2000" i="1" dirty="0">
                <a:latin typeface="Verdana"/>
                <a:cs typeface="Verdana"/>
              </a:rPr>
              <a:t>Working </a:t>
            </a:r>
            <a:r>
              <a:rPr sz="2000" i="1" spc="-5" dirty="0">
                <a:latin typeface="Verdana"/>
                <a:cs typeface="Verdana"/>
              </a:rPr>
              <a:t>Group</a:t>
            </a:r>
            <a:r>
              <a:rPr sz="2000" i="1" spc="-10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(IETF)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Font typeface="Verdana"/>
              <a:buChar char="–"/>
              <a:tabLst>
                <a:tab pos="264160" algn="l"/>
              </a:tabLst>
            </a:pPr>
            <a:r>
              <a:rPr sz="2000" b="1" spc="5" dirty="0">
                <a:latin typeface="Verdana"/>
                <a:cs typeface="Verdana"/>
              </a:rPr>
              <a:t>RFC 1800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b="1" i="1" dirty="0">
                <a:latin typeface="Verdana"/>
                <a:cs typeface="Verdana"/>
              </a:rPr>
              <a:t>Internet Official </a:t>
            </a:r>
            <a:r>
              <a:rPr sz="2000" b="1" i="1" spc="-5" dirty="0">
                <a:latin typeface="Verdana"/>
                <a:cs typeface="Verdana"/>
              </a:rPr>
              <a:t>Protocol</a:t>
            </a:r>
            <a:r>
              <a:rPr sz="2000" b="1" i="1" spc="-7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Standards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alte </a:t>
            </a:r>
            <a:r>
              <a:rPr sz="2000" spc="-5" dirty="0">
                <a:latin typeface="Verdana"/>
                <a:cs typeface="Verdana"/>
              </a:rPr>
              <a:t>detalii la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  <a:hlinkClick r:id="rId2"/>
              </a:rPr>
              <a:t>www.ietf.org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858" y="684098"/>
            <a:ext cx="4279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Modelul</a:t>
            </a:r>
            <a:r>
              <a:rPr sz="4400" spc="-35" dirty="0"/>
              <a:t> </a:t>
            </a:r>
            <a:r>
              <a:rPr sz="4400" spc="-5" dirty="0"/>
              <a:t>TCP/IP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3056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Verdana"/>
                <a:cs typeface="Verdana"/>
              </a:rPr>
              <a:t>Nivelul legatura de</a:t>
            </a:r>
            <a:r>
              <a:rPr sz="2400" b="1" spc="5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date</a:t>
            </a:r>
            <a:endParaRPr sz="2400">
              <a:latin typeface="Verdana"/>
              <a:cs typeface="Verdana"/>
            </a:endParaRPr>
          </a:p>
          <a:p>
            <a:pPr marL="314325" indent="-302260">
              <a:lnSpc>
                <a:spcPct val="100000"/>
              </a:lnSpc>
              <a:buChar char="–"/>
              <a:tabLst>
                <a:tab pos="314960" algn="l"/>
              </a:tabLst>
            </a:pPr>
            <a:r>
              <a:rPr sz="2400" dirty="0">
                <a:latin typeface="Verdana"/>
                <a:cs typeface="Verdana"/>
              </a:rPr>
              <a:t>PPP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i="1" spc="-5" dirty="0">
                <a:latin typeface="Verdana"/>
                <a:cs typeface="Verdana"/>
              </a:rPr>
              <a:t>Point </a:t>
            </a:r>
            <a:r>
              <a:rPr sz="2400" i="1" dirty="0">
                <a:latin typeface="Verdana"/>
                <a:cs typeface="Verdana"/>
              </a:rPr>
              <a:t>to </a:t>
            </a:r>
            <a:r>
              <a:rPr sz="2400" i="1" spc="-5" dirty="0">
                <a:latin typeface="Verdana"/>
                <a:cs typeface="Verdana"/>
              </a:rPr>
              <a:t>Point Protocol</a:t>
            </a:r>
            <a:r>
              <a:rPr sz="2400" spc="-5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– </a:t>
            </a:r>
            <a:r>
              <a:rPr sz="2400" b="1" spc="-5" dirty="0">
                <a:latin typeface="Verdana"/>
                <a:cs typeface="Verdana"/>
              </a:rPr>
              <a:t>RFC</a:t>
            </a:r>
            <a:r>
              <a:rPr sz="2400" b="1" spc="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1134</a:t>
            </a:r>
            <a:endParaRPr sz="2400">
              <a:latin typeface="Verdana"/>
              <a:cs typeface="Verdana"/>
            </a:endParaRPr>
          </a:p>
          <a:p>
            <a:pPr marL="314325" indent="-302260">
              <a:lnSpc>
                <a:spcPct val="100000"/>
              </a:lnSpc>
              <a:buChar char="–"/>
              <a:tabLst>
                <a:tab pos="314960" algn="l"/>
              </a:tabLst>
            </a:pPr>
            <a:r>
              <a:rPr sz="2400" spc="-5" dirty="0">
                <a:latin typeface="Verdana"/>
                <a:cs typeface="Verdana"/>
              </a:rPr>
              <a:t>Ethernet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Verdana"/>
                <a:cs typeface="Verdana"/>
              </a:rPr>
              <a:t>Nivelul retea </a:t>
            </a:r>
            <a:r>
              <a:rPr sz="2400" b="1" dirty="0">
                <a:latin typeface="Verdana"/>
                <a:cs typeface="Verdana"/>
              </a:rPr>
              <a:t>– IP </a:t>
            </a:r>
            <a:r>
              <a:rPr sz="2400" dirty="0">
                <a:latin typeface="Verdana"/>
                <a:cs typeface="Verdana"/>
              </a:rPr>
              <a:t>– </a:t>
            </a:r>
            <a:r>
              <a:rPr sz="2400" b="1" spc="-5" dirty="0">
                <a:latin typeface="Verdana"/>
                <a:cs typeface="Verdana"/>
              </a:rPr>
              <a:t>RFC</a:t>
            </a:r>
            <a:r>
              <a:rPr sz="2400" b="1" spc="6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719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buChar char="•"/>
              <a:tabLst>
                <a:tab pos="286385" algn="l"/>
              </a:tabLst>
            </a:pPr>
            <a:r>
              <a:rPr sz="2400" spc="-5" dirty="0">
                <a:latin typeface="Verdana"/>
                <a:cs typeface="Verdana"/>
              </a:rPr>
              <a:t>OSPF (</a:t>
            </a:r>
            <a:r>
              <a:rPr sz="2400" i="1" spc="-5" dirty="0">
                <a:latin typeface="Verdana"/>
                <a:cs typeface="Verdana"/>
              </a:rPr>
              <a:t>Open Shortest Path </a:t>
            </a:r>
            <a:r>
              <a:rPr sz="2400" i="1" dirty="0">
                <a:latin typeface="Verdana"/>
                <a:cs typeface="Verdana"/>
              </a:rPr>
              <a:t>First</a:t>
            </a:r>
            <a:r>
              <a:rPr sz="2400" dirty="0">
                <a:latin typeface="Verdana"/>
                <a:cs typeface="Verdana"/>
              </a:rPr>
              <a:t>) – </a:t>
            </a:r>
            <a:r>
              <a:rPr sz="2400" b="1" spc="-5" dirty="0">
                <a:latin typeface="Verdana"/>
                <a:cs typeface="Verdana"/>
              </a:rPr>
              <a:t>RFC</a:t>
            </a:r>
            <a:r>
              <a:rPr sz="2400" b="1" spc="1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1131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buChar char="•"/>
              <a:tabLst>
                <a:tab pos="286385" algn="l"/>
              </a:tabLst>
            </a:pPr>
            <a:r>
              <a:rPr sz="2400" dirty="0">
                <a:latin typeface="Verdana"/>
                <a:cs typeface="Verdana"/>
              </a:rPr>
              <a:t>BGP 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i="1" spc="-5" dirty="0">
                <a:latin typeface="Verdana"/>
                <a:cs typeface="Verdana"/>
              </a:rPr>
              <a:t>Border Gateway Protocol</a:t>
            </a:r>
            <a:r>
              <a:rPr sz="2400" spc="-5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– </a:t>
            </a:r>
            <a:r>
              <a:rPr sz="2400" b="1" spc="-5" dirty="0">
                <a:latin typeface="Verdana"/>
                <a:cs typeface="Verdana"/>
              </a:rPr>
              <a:t>RFC</a:t>
            </a:r>
            <a:r>
              <a:rPr sz="2400" b="1" spc="4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1105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multicast</a:t>
            </a:r>
            <a:r>
              <a:rPr sz="2400" spc="-5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spcBef>
                <a:spcPts val="5"/>
              </a:spcBef>
              <a:buChar char="•"/>
              <a:tabLst>
                <a:tab pos="286385" algn="l"/>
              </a:tabLst>
            </a:pPr>
            <a:r>
              <a:rPr sz="2400" spc="-5" dirty="0">
                <a:latin typeface="Verdana"/>
                <a:cs typeface="Verdana"/>
              </a:rPr>
              <a:t>IGMP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Internet </a:t>
            </a:r>
            <a:r>
              <a:rPr sz="2400" i="1" spc="-5" dirty="0">
                <a:latin typeface="Verdana"/>
                <a:cs typeface="Verdana"/>
              </a:rPr>
              <a:t>Group Management</a:t>
            </a:r>
            <a:r>
              <a:rPr sz="2400" i="1" spc="5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Protocol</a:t>
            </a:r>
            <a:r>
              <a:rPr sz="2400" spc="-5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Verdana"/>
                <a:cs typeface="Verdana"/>
              </a:rPr>
              <a:t>RFC </a:t>
            </a:r>
            <a:r>
              <a:rPr sz="2400" b="1" dirty="0">
                <a:latin typeface="Verdana"/>
                <a:cs typeface="Verdana"/>
              </a:rPr>
              <a:t>1112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1054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– control:</a:t>
            </a:r>
            <a:endParaRPr sz="2400">
              <a:latin typeface="Verdana"/>
              <a:cs typeface="Verdana"/>
            </a:endParaRPr>
          </a:p>
          <a:p>
            <a:pPr marL="285750" indent="-273685">
              <a:lnSpc>
                <a:spcPct val="100000"/>
              </a:lnSpc>
              <a:buChar char="•"/>
              <a:tabLst>
                <a:tab pos="286385" algn="l"/>
              </a:tabLst>
            </a:pPr>
            <a:r>
              <a:rPr sz="2400" spc="-5" dirty="0">
                <a:latin typeface="Verdana"/>
                <a:cs typeface="Verdana"/>
              </a:rPr>
              <a:t>ICMP </a:t>
            </a:r>
            <a:r>
              <a:rPr sz="2400" dirty="0">
                <a:latin typeface="Verdana"/>
                <a:cs typeface="Verdana"/>
              </a:rPr>
              <a:t>(</a:t>
            </a:r>
            <a:r>
              <a:rPr sz="2400" i="1" dirty="0">
                <a:latin typeface="Verdana"/>
                <a:cs typeface="Verdana"/>
              </a:rPr>
              <a:t>Internet </a:t>
            </a:r>
            <a:r>
              <a:rPr sz="2400" i="1" spc="-5" dirty="0">
                <a:latin typeface="Verdana"/>
                <a:cs typeface="Verdana"/>
              </a:rPr>
              <a:t>Control Messages</a:t>
            </a:r>
            <a:r>
              <a:rPr sz="2400" i="1" spc="4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Protocol</a:t>
            </a:r>
            <a:r>
              <a:rPr sz="2400" spc="-5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Verdana"/>
                <a:cs typeface="Verdana"/>
              </a:rPr>
              <a:t>RFC </a:t>
            </a:r>
            <a:r>
              <a:rPr sz="2400" b="1" dirty="0">
                <a:latin typeface="Verdana"/>
                <a:cs typeface="Verdana"/>
              </a:rPr>
              <a:t>792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777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858" y="684098"/>
            <a:ext cx="4279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Modelul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TCP/IP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3880"/>
            <a:ext cx="7806055" cy="42208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b="1" dirty="0">
                <a:latin typeface="Verdana"/>
                <a:cs typeface="Verdana"/>
              </a:rPr>
              <a:t>Nivelul</a:t>
            </a:r>
            <a:r>
              <a:rPr sz="3200" b="1" spc="-15" dirty="0">
                <a:latin typeface="Verdana"/>
                <a:cs typeface="Verdana"/>
              </a:rPr>
              <a:t> </a:t>
            </a:r>
            <a:r>
              <a:rPr sz="3200" b="1" spc="-5" dirty="0">
                <a:latin typeface="Verdana"/>
                <a:cs typeface="Verdana"/>
              </a:rPr>
              <a:t>transport</a:t>
            </a:r>
            <a:endParaRPr sz="3200">
              <a:latin typeface="Verdana"/>
              <a:cs typeface="Verdana"/>
            </a:endParaRPr>
          </a:p>
          <a:p>
            <a:pPr marL="415290" indent="-403225">
              <a:lnSpc>
                <a:spcPct val="100000"/>
              </a:lnSpc>
              <a:spcBef>
                <a:spcPts val="385"/>
              </a:spcBef>
              <a:buChar char="–"/>
              <a:tabLst>
                <a:tab pos="415925" algn="l"/>
              </a:tabLst>
            </a:pPr>
            <a:r>
              <a:rPr sz="3200" spc="-5" dirty="0">
                <a:latin typeface="Verdana"/>
                <a:cs typeface="Verdana"/>
              </a:rPr>
              <a:t>TCP (</a:t>
            </a:r>
            <a:r>
              <a:rPr sz="3200" i="1" spc="-5" dirty="0">
                <a:latin typeface="Verdana"/>
                <a:cs typeface="Verdana"/>
              </a:rPr>
              <a:t>Transmission Control</a:t>
            </a:r>
            <a:r>
              <a:rPr sz="3200" i="1" spc="-85" dirty="0">
                <a:latin typeface="Verdana"/>
                <a:cs typeface="Verdana"/>
              </a:rPr>
              <a:t> </a:t>
            </a:r>
            <a:r>
              <a:rPr sz="3200" i="1" spc="-5" dirty="0">
                <a:latin typeface="Verdana"/>
                <a:cs typeface="Verdana"/>
              </a:rPr>
              <a:t>Protocol</a:t>
            </a:r>
            <a:r>
              <a:rPr sz="3200" spc="-5" dirty="0">
                <a:latin typeface="Verdana"/>
                <a:cs typeface="Verdana"/>
              </a:rPr>
              <a:t>)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b="1" spc="-5" dirty="0">
                <a:latin typeface="Verdana"/>
                <a:cs typeface="Verdana"/>
              </a:rPr>
              <a:t>RFC </a:t>
            </a:r>
            <a:r>
              <a:rPr sz="3200" b="1" spc="5" dirty="0">
                <a:latin typeface="Verdana"/>
                <a:cs typeface="Verdana"/>
              </a:rPr>
              <a:t>793</a:t>
            </a:r>
            <a:r>
              <a:rPr sz="3200" spc="5" dirty="0">
                <a:latin typeface="Verdana"/>
                <a:cs typeface="Verdana"/>
              </a:rPr>
              <a:t>,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761</a:t>
            </a:r>
            <a:endParaRPr sz="3200">
              <a:latin typeface="Verdana"/>
              <a:cs typeface="Verdana"/>
            </a:endParaRPr>
          </a:p>
          <a:p>
            <a:pPr marL="415290" indent="-403225">
              <a:lnSpc>
                <a:spcPct val="100000"/>
              </a:lnSpc>
              <a:spcBef>
                <a:spcPts val="385"/>
              </a:spcBef>
              <a:buChar char="–"/>
              <a:tabLst>
                <a:tab pos="415925" algn="l"/>
              </a:tabLst>
            </a:pPr>
            <a:r>
              <a:rPr sz="3200" dirty="0">
                <a:latin typeface="Verdana"/>
                <a:cs typeface="Verdana"/>
              </a:rPr>
              <a:t>UDP (</a:t>
            </a:r>
            <a:r>
              <a:rPr sz="3200" i="1" dirty="0">
                <a:latin typeface="Verdana"/>
                <a:cs typeface="Verdana"/>
              </a:rPr>
              <a:t>User </a:t>
            </a:r>
            <a:r>
              <a:rPr sz="3200" i="1" spc="-5" dirty="0">
                <a:latin typeface="Verdana"/>
                <a:cs typeface="Verdana"/>
              </a:rPr>
              <a:t>Datagram</a:t>
            </a:r>
            <a:r>
              <a:rPr sz="3200" i="1" spc="-65" dirty="0">
                <a:latin typeface="Verdana"/>
                <a:cs typeface="Verdana"/>
              </a:rPr>
              <a:t> </a:t>
            </a:r>
            <a:r>
              <a:rPr sz="3200" i="1" spc="-5" dirty="0">
                <a:latin typeface="Verdana"/>
                <a:cs typeface="Verdana"/>
              </a:rPr>
              <a:t>Protocol</a:t>
            </a:r>
            <a:r>
              <a:rPr sz="3200" spc="-5" dirty="0">
                <a:latin typeface="Verdana"/>
                <a:cs typeface="Verdana"/>
              </a:rPr>
              <a:t>)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b="1" dirty="0">
                <a:latin typeface="Verdana"/>
                <a:cs typeface="Verdana"/>
              </a:rPr>
              <a:t>RFC</a:t>
            </a:r>
            <a:r>
              <a:rPr sz="3200" b="1" spc="-5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768</a:t>
            </a:r>
            <a:endParaRPr sz="3200">
              <a:latin typeface="Verdana"/>
              <a:cs typeface="Verdana"/>
            </a:endParaRPr>
          </a:p>
          <a:p>
            <a:pPr marL="355600" marR="56515" indent="-342900">
              <a:lnSpc>
                <a:spcPts val="3460"/>
              </a:lnSpc>
              <a:spcBef>
                <a:spcPts val="819"/>
              </a:spcBef>
              <a:buFont typeface="Verdana"/>
              <a:buChar char="–"/>
              <a:tabLst>
                <a:tab pos="415925" algn="l"/>
              </a:tabLst>
            </a:pPr>
            <a:r>
              <a:rPr dirty="0"/>
              <a:t>	</a:t>
            </a:r>
            <a:r>
              <a:rPr sz="3200" dirty="0">
                <a:latin typeface="Verdana"/>
                <a:cs typeface="Verdana"/>
              </a:rPr>
              <a:t>SCTP </a:t>
            </a:r>
            <a:r>
              <a:rPr sz="3200" spc="-5" dirty="0">
                <a:latin typeface="Verdana"/>
                <a:cs typeface="Verdana"/>
              </a:rPr>
              <a:t>(</a:t>
            </a:r>
            <a:r>
              <a:rPr sz="3200" i="1" spc="-5" dirty="0">
                <a:latin typeface="Verdana"/>
                <a:cs typeface="Verdana"/>
              </a:rPr>
              <a:t>Stream Control Transmission  Protocol</a:t>
            </a:r>
            <a:r>
              <a:rPr sz="3200" spc="-5" dirty="0">
                <a:latin typeface="Verdana"/>
                <a:cs typeface="Verdana"/>
              </a:rPr>
              <a:t>)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b="1" spc="-5" dirty="0">
                <a:latin typeface="Verdana"/>
                <a:cs typeface="Verdana"/>
              </a:rPr>
              <a:t>RFC </a:t>
            </a:r>
            <a:r>
              <a:rPr sz="3200" b="1" dirty="0">
                <a:latin typeface="Verdana"/>
                <a:cs typeface="Verdana"/>
              </a:rPr>
              <a:t>2960</a:t>
            </a:r>
            <a:r>
              <a:rPr sz="3200" dirty="0">
                <a:latin typeface="Verdana"/>
                <a:cs typeface="Verdana"/>
              </a:rPr>
              <a:t>, </a:t>
            </a:r>
            <a:r>
              <a:rPr sz="3200" b="1" dirty="0">
                <a:latin typeface="Verdana"/>
                <a:cs typeface="Verdana"/>
              </a:rPr>
              <a:t>3286</a:t>
            </a:r>
            <a:r>
              <a:rPr sz="3200" dirty="0">
                <a:latin typeface="Verdana"/>
                <a:cs typeface="Verdana"/>
              </a:rPr>
              <a:t>,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3309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802" y="663066"/>
            <a:ext cx="365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Modelul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TCP/IP-aplicatii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69846"/>
            <a:ext cx="7392034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Verdana"/>
                <a:cs typeface="Verdana"/>
              </a:rPr>
              <a:t>Nivelul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aplicatie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SNMP (</a:t>
            </a:r>
            <a:r>
              <a:rPr sz="2000" i="1" dirty="0">
                <a:latin typeface="Verdana"/>
                <a:cs typeface="Verdana"/>
              </a:rPr>
              <a:t>Simple </a:t>
            </a:r>
            <a:r>
              <a:rPr sz="2000" i="1" spc="-5" dirty="0">
                <a:latin typeface="Verdana"/>
                <a:cs typeface="Verdana"/>
              </a:rPr>
              <a:t>Network Management 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9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1157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SMTP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i="1" spc="-5" dirty="0">
                <a:latin typeface="Verdana"/>
                <a:cs typeface="Verdana"/>
              </a:rPr>
              <a:t>Simple </a:t>
            </a:r>
            <a:r>
              <a:rPr sz="2000" i="1" dirty="0">
                <a:latin typeface="Verdana"/>
                <a:cs typeface="Verdana"/>
              </a:rPr>
              <a:t>Mail Transfer </a:t>
            </a:r>
            <a:r>
              <a:rPr sz="2000" i="1" spc="-5" dirty="0">
                <a:latin typeface="Verdana"/>
                <a:cs typeface="Verdana"/>
              </a:rPr>
              <a:t>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821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POP3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i="1" spc="-5" dirty="0">
                <a:latin typeface="Verdana"/>
                <a:cs typeface="Verdana"/>
              </a:rPr>
              <a:t>Post Office 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11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1081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TELNET – </a:t>
            </a:r>
            <a:r>
              <a:rPr sz="2000" b="1" dirty="0">
                <a:latin typeface="Verdana"/>
                <a:cs typeface="Verdana"/>
              </a:rPr>
              <a:t>RFC </a:t>
            </a:r>
            <a:r>
              <a:rPr sz="2000" b="1" spc="5" dirty="0">
                <a:latin typeface="Verdana"/>
                <a:cs typeface="Verdana"/>
              </a:rPr>
              <a:t>854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764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FTP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i="1" spc="-5" dirty="0">
                <a:latin typeface="Verdana"/>
                <a:cs typeface="Verdana"/>
              </a:rPr>
              <a:t>File Transfer 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9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454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spc="-5" dirty="0">
                <a:latin typeface="Verdana"/>
                <a:cs typeface="Verdana"/>
              </a:rPr>
              <a:t>NFS (</a:t>
            </a:r>
            <a:r>
              <a:rPr sz="2000" i="1" spc="-5" dirty="0">
                <a:latin typeface="Verdana"/>
                <a:cs typeface="Verdana"/>
              </a:rPr>
              <a:t>Network </a:t>
            </a:r>
            <a:r>
              <a:rPr sz="2000" i="1" dirty="0">
                <a:latin typeface="Verdana"/>
                <a:cs typeface="Verdana"/>
              </a:rPr>
              <a:t>File System</a:t>
            </a:r>
            <a:r>
              <a:rPr sz="2000" dirty="0">
                <a:latin typeface="Verdana"/>
                <a:cs typeface="Verdana"/>
              </a:rPr>
              <a:t>) 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8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1094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DNS (</a:t>
            </a:r>
            <a:r>
              <a:rPr sz="2000" i="1" dirty="0">
                <a:latin typeface="Verdana"/>
                <a:cs typeface="Verdana"/>
              </a:rPr>
              <a:t>Domain </a:t>
            </a:r>
            <a:r>
              <a:rPr sz="2000" i="1" spc="-5" dirty="0">
                <a:latin typeface="Verdana"/>
                <a:cs typeface="Verdana"/>
              </a:rPr>
              <a:t>Name </a:t>
            </a:r>
            <a:r>
              <a:rPr sz="2000" i="1" dirty="0">
                <a:latin typeface="Verdana"/>
                <a:cs typeface="Verdana"/>
              </a:rPr>
              <a:t>System</a:t>
            </a:r>
            <a:r>
              <a:rPr sz="2000" dirty="0">
                <a:latin typeface="Verdana"/>
                <a:cs typeface="Verdana"/>
              </a:rPr>
              <a:t>) – </a:t>
            </a:r>
            <a:r>
              <a:rPr sz="2000" b="1" dirty="0">
                <a:latin typeface="Verdana"/>
                <a:cs typeface="Verdana"/>
              </a:rPr>
              <a:t>RFC 1034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1035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HTTP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i="1" spc="-5" dirty="0">
                <a:latin typeface="Verdana"/>
                <a:cs typeface="Verdana"/>
              </a:rPr>
              <a:t>HyperText </a:t>
            </a:r>
            <a:r>
              <a:rPr sz="2000" i="1" dirty="0">
                <a:latin typeface="Verdana"/>
                <a:cs typeface="Verdana"/>
              </a:rPr>
              <a:t>Transfer </a:t>
            </a:r>
            <a:r>
              <a:rPr sz="2000" i="1" spc="-5" dirty="0">
                <a:latin typeface="Verdana"/>
                <a:cs typeface="Verdana"/>
              </a:rPr>
              <a:t>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1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2616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spcBef>
                <a:spcPts val="5"/>
              </a:spcBef>
              <a:buChar char="–"/>
              <a:tabLst>
                <a:tab pos="264160" algn="l"/>
              </a:tabLst>
            </a:pPr>
            <a:r>
              <a:rPr sz="2000" spc="-5" dirty="0">
                <a:latin typeface="Verdana"/>
                <a:cs typeface="Verdana"/>
              </a:rPr>
              <a:t>RTP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Realtime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Verdana"/>
                <a:cs typeface="Verdana"/>
              </a:rPr>
              <a:t>Transport 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6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1889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SIP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i="1" spc="-5" dirty="0">
                <a:latin typeface="Verdana"/>
                <a:cs typeface="Verdana"/>
              </a:rPr>
              <a:t>Session </a:t>
            </a:r>
            <a:r>
              <a:rPr sz="2000" i="1" dirty="0">
                <a:latin typeface="Verdana"/>
                <a:cs typeface="Verdana"/>
              </a:rPr>
              <a:t>Initiation </a:t>
            </a:r>
            <a:r>
              <a:rPr sz="2000" i="1" spc="-5" dirty="0">
                <a:latin typeface="Verdana"/>
                <a:cs typeface="Verdana"/>
              </a:rPr>
              <a:t>Protocol</a:t>
            </a:r>
            <a:r>
              <a:rPr sz="2000" spc="-5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b="1" dirty="0">
                <a:latin typeface="Verdana"/>
                <a:cs typeface="Verdana"/>
              </a:rPr>
              <a:t>RFC</a:t>
            </a:r>
            <a:r>
              <a:rPr sz="2000" b="1" spc="-1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3261</a:t>
            </a:r>
            <a:endParaRPr sz="2000">
              <a:latin typeface="Verdana"/>
              <a:cs typeface="Verdana"/>
            </a:endParaRPr>
          </a:p>
          <a:p>
            <a:pPr marL="264160" indent="-251460">
              <a:lnSpc>
                <a:spcPct val="100000"/>
              </a:lnSpc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etc.,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etc.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" y="600455"/>
            <a:ext cx="3948684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040" y="600455"/>
            <a:ext cx="5126736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04" y="746582"/>
            <a:ext cx="812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2679" algn="l"/>
              </a:tabLst>
            </a:pPr>
            <a:r>
              <a:rPr spc="-10" dirty="0">
                <a:solidFill>
                  <a:srgbClr val="000000"/>
                </a:solidFill>
              </a:rPr>
              <a:t>Echipamente	</a:t>
            </a:r>
            <a:r>
              <a:rPr spc="-5" dirty="0">
                <a:solidFill>
                  <a:srgbClr val="000000"/>
                </a:solidFill>
              </a:rPr>
              <a:t>de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interconectare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09115"/>
            <a:ext cx="2862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– </a:t>
            </a:r>
            <a:r>
              <a:rPr sz="1800" spc="-5" dirty="0">
                <a:latin typeface="Verdana"/>
                <a:cs typeface="Verdana"/>
              </a:rPr>
              <a:t>repetor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–nivelulfizic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904" y="2350007"/>
            <a:ext cx="8208264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442" y="3310890"/>
            <a:ext cx="3881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99"/>
                </a:solidFill>
                <a:latin typeface="Times New Roman"/>
                <a:cs typeface="Times New Roman"/>
              </a:rPr>
              <a:t>– </a:t>
            </a:r>
            <a:r>
              <a:rPr sz="1800" dirty="0">
                <a:latin typeface="Times New Roman"/>
                <a:cs typeface="Times New Roman"/>
              </a:rPr>
              <a:t>punte (bridge) – nivelul legatura 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904" y="3645408"/>
            <a:ext cx="7979664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1765" y="4541266"/>
            <a:ext cx="6777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2930">
              <a:lnSpc>
                <a:spcPct val="100000"/>
              </a:lnSpc>
              <a:spcBef>
                <a:spcPts val="100"/>
              </a:spcBef>
              <a:buFont typeface="Verdana"/>
              <a:buChar char="–"/>
              <a:tabLst>
                <a:tab pos="240665" algn="l"/>
                <a:tab pos="2111375" algn="l"/>
              </a:tabLst>
            </a:pPr>
            <a:r>
              <a:rPr sz="1800" i="1" spc="-5" dirty="0">
                <a:latin typeface="Verdana"/>
                <a:cs typeface="Verdana"/>
              </a:rPr>
              <a:t>router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(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nivel	</a:t>
            </a:r>
            <a:r>
              <a:rPr sz="1800" spc="-5" dirty="0">
                <a:latin typeface="Verdana"/>
                <a:cs typeface="Verdana"/>
              </a:rPr>
              <a:t>retea)–realizeaza dirijarea(rutarea)  pachetelor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retea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  <a:p>
            <a:pPr marL="240029" indent="-227965">
              <a:lnSpc>
                <a:spcPct val="100000"/>
              </a:lnSpc>
              <a:buChar char="–"/>
              <a:tabLst>
                <a:tab pos="240665" algn="l"/>
              </a:tabLst>
            </a:pPr>
            <a:r>
              <a:rPr sz="1800" spc="-5" dirty="0">
                <a:latin typeface="Verdana"/>
                <a:cs typeface="Verdana"/>
              </a:rPr>
              <a:t>poarta (</a:t>
            </a:r>
            <a:r>
              <a:rPr sz="1800" i="1" spc="-5" dirty="0">
                <a:latin typeface="Verdana"/>
                <a:cs typeface="Verdana"/>
              </a:rPr>
              <a:t>gateway</a:t>
            </a:r>
            <a:r>
              <a:rPr sz="1800" spc="-5" dirty="0">
                <a:latin typeface="Verdana"/>
                <a:cs typeface="Verdana"/>
              </a:rPr>
              <a:t>) </a:t>
            </a:r>
            <a:r>
              <a:rPr sz="1800" dirty="0">
                <a:latin typeface="Verdana"/>
                <a:cs typeface="Verdana"/>
              </a:rPr>
              <a:t>– nivelul </a:t>
            </a:r>
            <a:r>
              <a:rPr sz="1800" spc="-5" dirty="0">
                <a:latin typeface="Verdana"/>
                <a:cs typeface="Verdana"/>
              </a:rPr>
              <a:t>retea </a:t>
            </a:r>
            <a:r>
              <a:rPr sz="1800" dirty="0">
                <a:latin typeface="Verdana"/>
                <a:cs typeface="Verdana"/>
              </a:rPr>
              <a:t>sau</a:t>
            </a:r>
            <a:r>
              <a:rPr sz="1800" spc="-5" dirty="0">
                <a:latin typeface="Verdana"/>
                <a:cs typeface="Verdana"/>
              </a:rPr>
              <a:t> superior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- puntile, </a:t>
            </a:r>
            <a:r>
              <a:rPr sz="1800" spc="-5" dirty="0">
                <a:latin typeface="Verdana"/>
                <a:cs typeface="Verdana"/>
              </a:rPr>
              <a:t>routerele </a:t>
            </a:r>
            <a:r>
              <a:rPr sz="1800" dirty="0">
                <a:latin typeface="Verdana"/>
                <a:cs typeface="Verdana"/>
              </a:rPr>
              <a:t>si </a:t>
            </a:r>
            <a:r>
              <a:rPr sz="1800" spc="-5" dirty="0">
                <a:latin typeface="Verdana"/>
                <a:cs typeface="Verdana"/>
              </a:rPr>
              <a:t>portile pot </a:t>
            </a:r>
            <a:r>
              <a:rPr sz="1800" dirty="0">
                <a:latin typeface="Verdana"/>
                <a:cs typeface="Verdana"/>
              </a:rPr>
              <a:t>fi si </a:t>
            </a:r>
            <a:r>
              <a:rPr sz="1800" spc="-5" dirty="0">
                <a:latin typeface="Verdana"/>
                <a:cs typeface="Verdana"/>
              </a:rPr>
              <a:t>componente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988" y="307847"/>
            <a:ext cx="8596884" cy="112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536" y="454913"/>
            <a:ext cx="79540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6090" algn="l"/>
              </a:tabLst>
            </a:pPr>
            <a:r>
              <a:rPr spc="-10" dirty="0">
                <a:solidFill>
                  <a:srgbClr val="000000"/>
                </a:solidFill>
              </a:rPr>
              <a:t>Echipamente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	interconectare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03907"/>
            <a:ext cx="4832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105"/>
              </a:spcBef>
              <a:buClr>
                <a:srgbClr val="006699"/>
              </a:buClr>
              <a:buChar char="•"/>
              <a:tabLst>
                <a:tab pos="378460" algn="l"/>
              </a:tabLst>
            </a:pPr>
            <a:r>
              <a:rPr sz="3200" spc="-5" dirty="0">
                <a:latin typeface="Verdana"/>
                <a:cs typeface="Verdana"/>
              </a:rPr>
              <a:t>Echipamente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folosite: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68" y="2226564"/>
            <a:ext cx="7775448" cy="2292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683" y="4581144"/>
            <a:ext cx="7415783" cy="1080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4540" y="1950847"/>
            <a:ext cx="7682865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Cablul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optic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-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Foloseste pentru transmisie semnale</a:t>
            </a:r>
            <a:r>
              <a:rPr sz="2000" spc="-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luminoase</a:t>
            </a:r>
            <a:endParaRPr sz="2000">
              <a:latin typeface="Verdana"/>
              <a:cs typeface="Verdana"/>
            </a:endParaRPr>
          </a:p>
          <a:p>
            <a:pPr marL="607060" indent="-252095">
              <a:lnSpc>
                <a:spcPts val="2160"/>
              </a:lnSpc>
              <a:buChar char="–"/>
              <a:tabLst>
                <a:tab pos="607695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cabluri optice mono-mod: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se poate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transmite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sz="2000" spc="-5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singura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frecventa</a:t>
            </a:r>
            <a:endParaRPr sz="2000">
              <a:latin typeface="Verdana"/>
              <a:cs typeface="Verdana"/>
            </a:endParaRPr>
          </a:p>
          <a:p>
            <a:pPr marL="355600" marR="389255">
              <a:lnSpc>
                <a:spcPts val="1920"/>
              </a:lnSpc>
              <a:spcBef>
                <a:spcPts val="459"/>
              </a:spcBef>
              <a:buChar char="–"/>
              <a:tabLst>
                <a:tab pos="607695" algn="l"/>
              </a:tabLst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cabluri optice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multimod: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pot transmite mai multe 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frecvente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Avantaje:</a:t>
            </a:r>
            <a:endParaRPr sz="2000">
              <a:latin typeface="Verdana"/>
              <a:cs typeface="Verdana"/>
            </a:endParaRPr>
          </a:p>
          <a:p>
            <a:pPr marL="560070" indent="-204470">
              <a:lnSpc>
                <a:spcPct val="100000"/>
              </a:lnSpc>
              <a:buChar char="-"/>
              <a:tabLst>
                <a:tab pos="560070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Transmisiile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nu sunt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alterate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de factori</a:t>
            </a:r>
            <a:r>
              <a:rPr sz="2000" spc="-1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externi</a:t>
            </a:r>
            <a:endParaRPr sz="2000">
              <a:latin typeface="Verdana"/>
              <a:cs typeface="Verdana"/>
            </a:endParaRPr>
          </a:p>
          <a:p>
            <a:pPr marL="560070" indent="-204470">
              <a:lnSpc>
                <a:spcPct val="100000"/>
              </a:lnSpc>
              <a:buChar char="-"/>
              <a:tabLst>
                <a:tab pos="560070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Permit viteze de </a:t>
            </a:r>
            <a:r>
              <a:rPr sz="2000" spc="-10" dirty="0">
                <a:solidFill>
                  <a:srgbClr val="006699"/>
                </a:solidFill>
                <a:latin typeface="Verdana"/>
                <a:cs typeface="Verdana"/>
              </a:rPr>
              <a:t>lucru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foarte</a:t>
            </a:r>
            <a:r>
              <a:rPr sz="2000" spc="-6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mari</a:t>
            </a:r>
            <a:endParaRPr sz="2000">
              <a:latin typeface="Verdana"/>
              <a:cs typeface="Verdana"/>
            </a:endParaRPr>
          </a:p>
          <a:p>
            <a:pPr marL="355600" marR="1018540">
              <a:lnSpc>
                <a:spcPct val="80000"/>
              </a:lnSpc>
              <a:spcBef>
                <a:spcPts val="480"/>
              </a:spcBef>
              <a:buChar char="-"/>
              <a:tabLst>
                <a:tab pos="560070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Permit transmiterea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unui numar foarte mare</a:t>
            </a:r>
            <a:r>
              <a:rPr sz="2000" spc="-16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  canale/frecvente.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Dezavantaje:</a:t>
            </a:r>
            <a:endParaRPr sz="2000">
              <a:latin typeface="Verdana"/>
              <a:cs typeface="Verdana"/>
            </a:endParaRPr>
          </a:p>
          <a:p>
            <a:pPr marL="560070" indent="-204470">
              <a:lnSpc>
                <a:spcPct val="100000"/>
              </a:lnSpc>
              <a:spcBef>
                <a:spcPts val="5"/>
              </a:spcBef>
              <a:buChar char="-"/>
              <a:tabLst>
                <a:tab pos="560070" algn="l"/>
              </a:tabLst>
            </a:pP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Scumpe,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dar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preturi in</a:t>
            </a:r>
            <a:r>
              <a:rPr sz="2000" spc="-8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scadere</a:t>
            </a:r>
            <a:endParaRPr sz="2000">
              <a:latin typeface="Verdana"/>
              <a:cs typeface="Verdana"/>
            </a:endParaRPr>
          </a:p>
          <a:p>
            <a:pPr marL="355600" marR="641985">
              <a:lnSpc>
                <a:spcPts val="1920"/>
              </a:lnSpc>
              <a:spcBef>
                <a:spcPts val="459"/>
              </a:spcBef>
              <a:buChar char="-"/>
              <a:tabLst>
                <a:tab pos="560070" algn="l"/>
              </a:tabLst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Necesita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un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personal specializat pentru instalare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si 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aparatura speciala pentru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mufare si</a:t>
            </a:r>
            <a:r>
              <a:rPr sz="2000" spc="-9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prelungire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97" y="-77012"/>
            <a:ext cx="8141004" cy="1231106"/>
          </a:xfrm>
        </p:spPr>
        <p:txBody>
          <a:bodyPr/>
          <a:lstStyle/>
          <a:p>
            <a:r>
              <a:rPr lang="en-US" dirty="0" smtClean="0"/>
              <a:t>Hub, Switch, Router, Gateway, Bridge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7830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073" y="2772918"/>
            <a:ext cx="2035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699"/>
                </a:solidFill>
              </a:rPr>
              <a:t>Intre</a:t>
            </a:r>
            <a:r>
              <a:rPr sz="3200" spc="-15" dirty="0">
                <a:solidFill>
                  <a:srgbClr val="006699"/>
                </a:solidFill>
              </a:rPr>
              <a:t>b</a:t>
            </a:r>
            <a:r>
              <a:rPr sz="3200" dirty="0">
                <a:solidFill>
                  <a:srgbClr val="006699"/>
                </a:solidFill>
              </a:rPr>
              <a:t>ari?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28191" y="1958466"/>
            <a:ext cx="747204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Comunicatii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fara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fir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(mediile</a:t>
            </a:r>
            <a:r>
              <a:rPr sz="1800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neghidate)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Folosirea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undelor electro-magnetice de diferite</a:t>
            </a:r>
            <a:r>
              <a:rPr sz="1800" spc="4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frecvente.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Unde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radio: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Usor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1800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generat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Pot parcurge distante</a:t>
            </a:r>
            <a:r>
              <a:rPr sz="1800" spc="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mari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ct val="100000"/>
              </a:lnSpc>
              <a:buChar char="-"/>
              <a:tabLst>
                <a:tab pos="1974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Penetreaza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cladirile cu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usurinta</a:t>
            </a:r>
            <a:endParaRPr sz="1800">
              <a:latin typeface="Verdana"/>
              <a:cs typeface="Verdana"/>
            </a:endParaRPr>
          </a:p>
          <a:p>
            <a:pPr marL="196850" indent="-184785">
              <a:lnSpc>
                <a:spcPts val="1945"/>
              </a:lnSpc>
              <a:buChar char="-"/>
              <a:tabLst>
                <a:tab pos="1974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In functie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frecventa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propaga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atenuari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mici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</a:t>
            </a:r>
            <a:r>
              <a:rPr sz="1800" spc="8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distante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mari</a:t>
            </a:r>
            <a:endParaRPr sz="1800">
              <a:latin typeface="Verdana"/>
              <a:cs typeface="Verdana"/>
            </a:endParaRPr>
          </a:p>
          <a:p>
            <a:pPr marL="355600" marR="1064895" indent="-342900">
              <a:lnSpc>
                <a:spcPct val="80000"/>
              </a:lnSpc>
              <a:spcBef>
                <a:spcPts val="434"/>
              </a:spcBef>
              <a:tabLst>
                <a:tab pos="621665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Sunt</a:t>
            </a:r>
            <a:r>
              <a:rPr sz="1800" spc="-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sor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b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factori me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ro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ci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(p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oa</a:t>
            </a:r>
            <a:r>
              <a:rPr sz="1800" spc="10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e,</a:t>
            </a:r>
            <a:r>
              <a:rPr sz="1800" spc="-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c.)	si 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interfereaza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cu diverse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echipamente</a:t>
            </a:r>
            <a:r>
              <a:rPr sz="1800" spc="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electrice.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Microundele</a:t>
            </a:r>
            <a:endParaRPr sz="1800">
              <a:latin typeface="Verdana"/>
              <a:cs typeface="Verdana"/>
            </a:endParaRPr>
          </a:p>
          <a:p>
            <a:pPr marL="539750" lvl="1" indent="-184785">
              <a:lnSpc>
                <a:spcPts val="1945"/>
              </a:lnSpc>
              <a:buChar char="-"/>
              <a:tabLst>
                <a:tab pos="5403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propaga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in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linii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drepte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concentreaza energia</a:t>
            </a:r>
            <a:r>
              <a:rPr sz="1800" spc="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intr-un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fascicol ingust cu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ajutorul unei antene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parabolice.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Undele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 infrarosii</a:t>
            </a:r>
            <a:endParaRPr sz="1800">
              <a:latin typeface="Verdana"/>
              <a:cs typeface="Verdana"/>
            </a:endParaRPr>
          </a:p>
          <a:p>
            <a:pPr marL="539750" lvl="1" indent="-184785">
              <a:lnSpc>
                <a:spcPct val="100000"/>
              </a:lnSpc>
              <a:buChar char="-"/>
              <a:tabLst>
                <a:tab pos="5403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propaga pe distante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scurte si sunt oprite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</a:t>
            </a:r>
            <a:r>
              <a:rPr sz="1800" spc="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obstacole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343" y="501775"/>
            <a:ext cx="2577380" cy="389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1350" y="380746"/>
            <a:ext cx="262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Nivelul</a:t>
            </a:r>
            <a:r>
              <a:rPr sz="3600" spc="-75" dirty="0"/>
              <a:t> </a:t>
            </a:r>
            <a:r>
              <a:rPr sz="3600" dirty="0"/>
              <a:t>fizic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17244" y="1576781"/>
            <a:ext cx="7479665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Satelitii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comunicatie</a:t>
            </a:r>
            <a:endParaRPr sz="1800" dirty="0">
              <a:latin typeface="Verdana"/>
              <a:cs typeface="Verdana"/>
            </a:endParaRPr>
          </a:p>
          <a:p>
            <a:pPr marL="354965" marR="5080" indent="-342900">
              <a:lnSpc>
                <a:spcPct val="80000"/>
              </a:lnSpc>
              <a:spcBef>
                <a:spcPts val="434"/>
              </a:spcBef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Corpuri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lansate in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spatiu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care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receptioneaza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semnalele venite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 pe pamant,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amplifica 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apoi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le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retransmit.</a:t>
            </a:r>
            <a:endParaRPr sz="1800" dirty="0">
              <a:latin typeface="Verdana"/>
              <a:cs typeface="Verdana"/>
            </a:endParaRPr>
          </a:p>
          <a:p>
            <a:pPr marL="354965" marR="210820">
              <a:lnSpc>
                <a:spcPct val="80000"/>
              </a:lnSpc>
              <a:spcBef>
                <a:spcPts val="434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 o altitudine </a:t>
            </a:r>
            <a:r>
              <a:rPr sz="1800" spc="-5">
                <a:solidFill>
                  <a:srgbClr val="006699"/>
                </a:solidFill>
                <a:latin typeface="Verdana"/>
                <a:cs typeface="Verdana"/>
              </a:rPr>
              <a:t>de </a:t>
            </a:r>
            <a:r>
              <a:rPr lang="en-US" spc="-5" smtClean="0">
                <a:solidFill>
                  <a:srgbClr val="006699"/>
                </a:solidFill>
                <a:latin typeface="Verdana"/>
                <a:cs typeface="Verdana"/>
              </a:rPr>
              <a:t>35.800 </a:t>
            </a:r>
            <a:r>
              <a:rPr sz="1800" smtClean="0">
                <a:solidFill>
                  <a:srgbClr val="006699"/>
                </a:solidFill>
                <a:latin typeface="Verdana"/>
                <a:cs typeface="Verdana"/>
              </a:rPr>
              <a:t>km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deasupra ecuatorului perioada  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rotatie a unui satelit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este 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24 h 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prin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urmare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satelitul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se invarte cu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aceiasi viteza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ca si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pamantul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si se numeste 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geostationar.</a:t>
            </a:r>
            <a:endParaRPr sz="1800" dirty="0">
              <a:latin typeface="Verdana"/>
              <a:cs typeface="Verdana"/>
            </a:endParaRPr>
          </a:p>
          <a:p>
            <a:pPr marL="197485" marR="16510" indent="-197485">
              <a:lnSpc>
                <a:spcPct val="80000"/>
              </a:lnSpc>
              <a:spcBef>
                <a:spcPts val="430"/>
              </a:spcBef>
              <a:buChar char="-"/>
              <a:tabLst>
                <a:tab pos="197485" algn="l"/>
              </a:tabLst>
            </a:pP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Pentru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 evita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interferentele este bine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ca satelitii sa 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fie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unul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de 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altul la o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distanta 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ce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cel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putin 2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grade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in plan</a:t>
            </a:r>
            <a:r>
              <a:rPr sz="1800" spc="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ecuatorial.</a:t>
            </a:r>
            <a:endParaRPr sz="1800" dirty="0">
              <a:latin typeface="Verdana"/>
              <a:cs typeface="Verdana"/>
            </a:endParaRPr>
          </a:p>
          <a:p>
            <a:pPr marL="196850" indent="-184785">
              <a:lnSpc>
                <a:spcPts val="1945"/>
              </a:lnSpc>
              <a:buChar char="-"/>
              <a:tabLst>
                <a:tab pos="197485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La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frecvente diferite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2 sau mai multi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sateliti pot ocupa</a:t>
            </a:r>
            <a:r>
              <a:rPr sz="1800" spc="10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aceiasi</a:t>
            </a:r>
            <a:endParaRPr sz="1800" dirty="0">
              <a:latin typeface="Verdana"/>
              <a:cs typeface="Verdana"/>
            </a:endParaRPr>
          </a:p>
          <a:p>
            <a:pPr marL="354965">
              <a:lnSpc>
                <a:spcPts val="1945"/>
              </a:lnSpc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pozitie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pe</a:t>
            </a:r>
            <a:r>
              <a:rPr sz="1800" spc="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orbita.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Benzile care se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folosesc: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- C ( 4 – 6</a:t>
            </a:r>
            <a:r>
              <a:rPr sz="1800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GHz)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- Ku ( 11 – 14</a:t>
            </a:r>
            <a:r>
              <a:rPr sz="1800" spc="-7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GHz)</a:t>
            </a:r>
            <a:endParaRPr sz="1800" dirty="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- Ka (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20 </a:t>
            </a:r>
            <a:r>
              <a:rPr sz="1800" dirty="0">
                <a:solidFill>
                  <a:srgbClr val="006699"/>
                </a:solidFill>
                <a:latin typeface="Verdana"/>
                <a:cs typeface="Verdana"/>
              </a:rPr>
              <a:t>–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30</a:t>
            </a:r>
            <a:r>
              <a:rPr sz="1800" spc="-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6699"/>
                </a:solidFill>
                <a:latin typeface="Verdana"/>
                <a:cs typeface="Verdana"/>
              </a:rPr>
              <a:t>GHz)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079" y="4125467"/>
            <a:ext cx="3474720" cy="2336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188" y="826381"/>
            <a:ext cx="3150108" cy="47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782" y="684098"/>
            <a:ext cx="321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Nivelul</a:t>
            </a:r>
            <a:r>
              <a:rPr sz="4400" spc="-40" dirty="0"/>
              <a:t> </a:t>
            </a:r>
            <a:r>
              <a:rPr sz="4400" dirty="0"/>
              <a:t>fizic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444" y="1492961"/>
            <a:ext cx="622871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Transmiterea datelor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poate fi</a:t>
            </a:r>
            <a:r>
              <a:rPr sz="2000" spc="-5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realizata</a:t>
            </a:r>
            <a:endParaRPr sz="2000">
              <a:latin typeface="Verdana"/>
              <a:cs typeface="Verdana"/>
            </a:endParaRPr>
          </a:p>
          <a:p>
            <a:pPr marL="354965">
              <a:lnSpc>
                <a:spcPts val="192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-analogic (valori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continue)</a:t>
            </a:r>
            <a:r>
              <a:rPr sz="2000" spc="-3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sau</a:t>
            </a:r>
            <a:endParaRPr sz="2000">
              <a:latin typeface="Verdana"/>
              <a:cs typeface="Verdana"/>
            </a:endParaRPr>
          </a:p>
          <a:p>
            <a:pPr marL="354965">
              <a:lnSpc>
                <a:spcPts val="2160"/>
              </a:lnSpc>
            </a:pP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-digital (valori discrete-digitale </a:t>
            </a:r>
            <a:r>
              <a:rPr sz="2000" dirty="0">
                <a:solidFill>
                  <a:srgbClr val="006699"/>
                </a:solidFill>
                <a:latin typeface="Verdana"/>
                <a:cs typeface="Verdana"/>
              </a:rPr>
              <a:t>sau</a:t>
            </a:r>
            <a:r>
              <a:rPr sz="2000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699"/>
                </a:solidFill>
                <a:latin typeface="Verdana"/>
                <a:cs typeface="Verdana"/>
              </a:rPr>
              <a:t>numerice)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199" y="3048087"/>
            <a:ext cx="6313265" cy="3047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2798</Words>
  <Application>Microsoft Office PowerPoint</Application>
  <PresentationFormat>On-screen Show (4:3)</PresentationFormat>
  <Paragraphs>349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Nivelul fizic</vt:lpstr>
      <vt:lpstr>Nivelul fizic</vt:lpstr>
      <vt:lpstr>Nivelul fizic</vt:lpstr>
      <vt:lpstr>PowerPoint Presentation</vt:lpstr>
      <vt:lpstr>Nivelul fizic</vt:lpstr>
      <vt:lpstr>Nivelul fizic</vt:lpstr>
      <vt:lpstr>Nivelul fizic</vt:lpstr>
      <vt:lpstr>Nivelul fizic</vt:lpstr>
      <vt:lpstr>Nivelul fizic</vt:lpstr>
      <vt:lpstr>Nivelul fizic</vt:lpstr>
      <vt:lpstr>PowerPoint Presentation</vt:lpstr>
      <vt:lpstr>Nivelul fizic</vt:lpstr>
      <vt:lpstr>Nivelul fizic</vt:lpstr>
      <vt:lpstr>Nivelul fizic</vt:lpstr>
      <vt:lpstr>Nivelul fizic</vt:lpstr>
      <vt:lpstr>PowerPoint Presentation</vt:lpstr>
      <vt:lpstr>Nivelul fizic</vt:lpstr>
      <vt:lpstr>Nivelul fizic</vt:lpstr>
      <vt:lpstr>Nivelul fizic</vt:lpstr>
      <vt:lpstr>Nivelul fizic</vt:lpstr>
      <vt:lpstr>Protocoale de comunicatie la nivel  fizic si legatura de date</vt:lpstr>
      <vt:lpstr>Nivelul legatura de date-LAN</vt:lpstr>
      <vt:lpstr>Nivelul legatura de date-LAN</vt:lpstr>
      <vt:lpstr>PowerPoint Presentation</vt:lpstr>
      <vt:lpstr>Nivelul legatura de date</vt:lpstr>
      <vt:lpstr>Nivelul legatura de date</vt:lpstr>
      <vt:lpstr>Nivelul legatura de date</vt:lpstr>
      <vt:lpstr>Nivelul legatura de date</vt:lpstr>
      <vt:lpstr>Nivelul legatură la/de date-  CSMA/CD</vt:lpstr>
      <vt:lpstr>CSMA/CD și backoff</vt:lpstr>
      <vt:lpstr>Standarde la nivelul legătură  la/de date</vt:lpstr>
      <vt:lpstr>Nivelul legătură la/de date</vt:lpstr>
      <vt:lpstr>Nivelul legătură la/de date</vt:lpstr>
      <vt:lpstr>Nivelul legătură la/de date</vt:lpstr>
      <vt:lpstr>Nivelul legătură la/de date</vt:lpstr>
      <vt:lpstr>Suma de control-CRC</vt:lpstr>
      <vt:lpstr>Suma de control-CRC</vt:lpstr>
      <vt:lpstr>Nivelul legătură la/de date</vt:lpstr>
      <vt:lpstr>Nivelul legătură la/de date</vt:lpstr>
      <vt:lpstr>Hub-uri</vt:lpstr>
      <vt:lpstr>Switch-uri</vt:lpstr>
      <vt:lpstr>Ethernet –configurare</vt:lpstr>
      <vt:lpstr>Controlul legaturii logice(LLC)</vt:lpstr>
      <vt:lpstr>LLC-transmiterea datelor</vt:lpstr>
      <vt:lpstr>Protocolul PPP</vt:lpstr>
      <vt:lpstr>Fazele protocolului PPP</vt:lpstr>
      <vt:lpstr>PowerPoint Presentation</vt:lpstr>
      <vt:lpstr>ISO/OSI versus TCP/IP</vt:lpstr>
      <vt:lpstr>ISO/OSI versus TCP/IP</vt:lpstr>
      <vt:lpstr>Modelul TCP/IP</vt:lpstr>
      <vt:lpstr>TCP/IP antete</vt:lpstr>
      <vt:lpstr>TCP/IP termeni</vt:lpstr>
      <vt:lpstr>Modelul TCP/IP</vt:lpstr>
      <vt:lpstr>Modelul TCP/IP</vt:lpstr>
      <vt:lpstr>Modelul TCP/IP</vt:lpstr>
      <vt:lpstr>Modelul TCP/IP</vt:lpstr>
      <vt:lpstr>Modelul TCP/IP-aplicatii</vt:lpstr>
      <vt:lpstr>Echipamente de interconectare</vt:lpstr>
      <vt:lpstr>Echipamente de interconectare</vt:lpstr>
      <vt:lpstr>Hub, Switch, Router, Gateway, Bridge</vt:lpstr>
      <vt:lpstr>Intrebari?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Protocoale de comunicatie</dc:title>
  <dc:creator/>
  <cp:lastModifiedBy>SERGIU JECAN</cp:lastModifiedBy>
  <cp:revision>8</cp:revision>
  <dcterms:created xsi:type="dcterms:W3CDTF">2019-10-16T13:09:19Z</dcterms:created>
  <dcterms:modified xsi:type="dcterms:W3CDTF">2019-10-30T16:38:35Z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2019-10-16T00:00:00Z</vt:filetime>
  </property>
</Properties>
</file>