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9144000" cy="6858000" type="screen4x3"/>
  <p:notesSz cx="9144000" cy="6858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0818" y="827989"/>
            <a:ext cx="712236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77696"/>
            <a:ext cx="2133600" cy="102235"/>
          </a:xfrm>
          <a:custGeom>
            <a:avLst/>
            <a:gdLst/>
            <a:ahLst/>
            <a:cxnLst/>
            <a:rect l="l" t="t" r="r" b="b"/>
            <a:pathLst>
              <a:path w="2133600" h="102234">
                <a:moveTo>
                  <a:pt x="0" y="102108"/>
                </a:moveTo>
                <a:lnTo>
                  <a:pt x="2133600" y="102108"/>
                </a:lnTo>
                <a:lnTo>
                  <a:pt x="2133600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818" y="827989"/>
            <a:ext cx="712236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498" y="1920136"/>
            <a:ext cx="7525003" cy="3013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846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Nivelul</a:t>
            </a:r>
            <a:r>
              <a:rPr spc="-80" dirty="0"/>
              <a:t> </a:t>
            </a:r>
            <a:r>
              <a:rPr spc="-5" dirty="0"/>
              <a:t>rețea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33933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Nivelul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rețea: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preia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pachetele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la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sursă</a:t>
            </a:r>
            <a:r>
              <a:rPr sz="2400" spc="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si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le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transferă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către destinaţie; controlul</a:t>
            </a:r>
            <a:r>
              <a:rPr sz="24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traficului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 filosofii:</a:t>
            </a:r>
            <a:endParaRPr sz="2400">
              <a:latin typeface="Arial"/>
              <a:cs typeface="Arial"/>
            </a:endParaRPr>
          </a:p>
          <a:p>
            <a:pPr marL="460375" marR="5080">
              <a:lnSpc>
                <a:spcPts val="2300"/>
              </a:lnSpc>
              <a:spcBef>
                <a:spcPts val="270"/>
              </a:spcBef>
              <a:buChar char="•"/>
              <a:tabLst>
                <a:tab pos="65151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comunitatea Internet: transfer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biti, neorientat  conexiune: </a:t>
            </a:r>
            <a:r>
              <a:rPr sz="2400" spc="-5" dirty="0">
                <a:solidFill>
                  <a:srgbClr val="999933"/>
                </a:solidFill>
                <a:latin typeface="Arial"/>
                <a:cs typeface="Arial"/>
              </a:rPr>
              <a:t>send </a:t>
            </a:r>
            <a:r>
              <a:rPr sz="2400" dirty="0">
                <a:solidFill>
                  <a:srgbClr val="999933"/>
                </a:solidFill>
                <a:latin typeface="Arial"/>
                <a:cs typeface="Arial"/>
              </a:rPr>
              <a:t>(pachet), </a:t>
            </a:r>
            <a:r>
              <a:rPr sz="2400" spc="-5" dirty="0">
                <a:solidFill>
                  <a:srgbClr val="999933"/>
                </a:solidFill>
                <a:latin typeface="Arial"/>
                <a:cs typeface="Arial"/>
              </a:rPr>
              <a:t>receive </a:t>
            </a:r>
            <a:r>
              <a:rPr sz="2400" dirty="0">
                <a:solidFill>
                  <a:srgbClr val="999933"/>
                </a:solidFill>
                <a:latin typeface="Arial"/>
                <a:cs typeface="Arial"/>
              </a:rPr>
              <a:t>(pachet); </a:t>
            </a:r>
            <a:r>
              <a:rPr sz="2400" spc="-5" dirty="0">
                <a:solidFill>
                  <a:srgbClr val="999933"/>
                </a:solidFill>
                <a:latin typeface="Arial"/>
                <a:cs typeface="Arial"/>
              </a:rPr>
              <a:t>fiecare  pachet </a:t>
            </a:r>
            <a:r>
              <a:rPr sz="2400" dirty="0">
                <a:solidFill>
                  <a:srgbClr val="999933"/>
                </a:solidFill>
                <a:latin typeface="Arial"/>
                <a:cs typeface="Arial"/>
              </a:rPr>
              <a:t>este </a:t>
            </a:r>
            <a:r>
              <a:rPr sz="2400" spc="-5" dirty="0">
                <a:solidFill>
                  <a:srgbClr val="999933"/>
                </a:solidFill>
                <a:latin typeface="Arial"/>
                <a:cs typeface="Arial"/>
              </a:rPr>
              <a:t>independent de</a:t>
            </a:r>
            <a:r>
              <a:rPr sz="2400" spc="55" dirty="0">
                <a:solidFill>
                  <a:srgbClr val="9999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9933"/>
                </a:solidFill>
                <a:latin typeface="Arial"/>
                <a:cs typeface="Arial"/>
              </a:rPr>
              <a:t>celelalte</a:t>
            </a:r>
            <a:endParaRPr sz="2400">
              <a:latin typeface="Arial"/>
              <a:cs typeface="Arial"/>
            </a:endParaRPr>
          </a:p>
          <a:p>
            <a:pPr marL="650875" indent="-191135">
              <a:lnSpc>
                <a:spcPts val="2045"/>
              </a:lnSpc>
              <a:buChar char="•"/>
              <a:tabLst>
                <a:tab pos="65151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companiile</a:t>
            </a:r>
            <a:r>
              <a:rPr sz="2400" spc="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telefonice: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595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servicii orientate conexiune, sigure, inainte</a:t>
            </a:r>
            <a:r>
              <a:rPr sz="2400" spc="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590"/>
              </a:lnSpc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transfer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 initiaza o</a:t>
            </a:r>
            <a:r>
              <a:rPr sz="24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negociere</a:t>
            </a:r>
            <a:endParaRPr sz="2400">
              <a:latin typeface="Arial"/>
              <a:cs typeface="Arial"/>
            </a:endParaRPr>
          </a:p>
          <a:p>
            <a:pPr marL="460375" marR="512445">
              <a:lnSpc>
                <a:spcPct val="80000"/>
              </a:lnSpc>
              <a:spcBef>
                <a:spcPts val="290"/>
              </a:spcBef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servicii: </a:t>
            </a:r>
            <a:r>
              <a:rPr sz="2400" spc="-5" dirty="0">
                <a:solidFill>
                  <a:srgbClr val="999933"/>
                </a:solidFill>
                <a:latin typeface="Arial"/>
                <a:cs typeface="Arial"/>
              </a:rPr>
              <a:t>dirijare (routing), controlul congestiei,  interconectarea rețelelor, </a:t>
            </a:r>
            <a:r>
              <a:rPr sz="2400" dirty="0">
                <a:solidFill>
                  <a:srgbClr val="999933"/>
                </a:solidFill>
                <a:latin typeface="Arial"/>
                <a:cs typeface="Arial"/>
              </a:rPr>
              <a:t>contorizarea</a:t>
            </a:r>
            <a:r>
              <a:rPr sz="2400" spc="75" dirty="0">
                <a:solidFill>
                  <a:srgbClr val="9999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999933"/>
                </a:solidFill>
                <a:latin typeface="Arial"/>
                <a:cs typeface="Arial"/>
              </a:rPr>
              <a:t>traficului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1705483"/>
            <a:ext cx="7790815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Adrese: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clasa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A: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128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rețele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posibile,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peste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4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milioane de gazde/rețea</a:t>
            </a:r>
            <a:r>
              <a:rPr sz="2400" spc="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1.0.0.0-127.255.255.255</a:t>
            </a:r>
            <a:endParaRPr sz="2400">
              <a:latin typeface="Arial"/>
              <a:cs typeface="Arial"/>
            </a:endParaRPr>
          </a:p>
          <a:p>
            <a:pPr marL="12700" marR="1432560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clasa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B: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16K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rețele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posibile,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64K gazde/rețea  128.0.0.0-191.255.255.255</a:t>
            </a:r>
            <a:endParaRPr sz="2400">
              <a:latin typeface="Arial"/>
              <a:cs typeface="Arial"/>
            </a:endParaRPr>
          </a:p>
          <a:p>
            <a:pPr marL="12700" marR="466090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clasa C: peste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2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milioane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rețele,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256 gazde/rețea  192.0.0.0-223.255.255.255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-clasa E-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224.0.0.0-239.255.255.255</a:t>
            </a:r>
            <a:endParaRPr sz="2400">
              <a:latin typeface="Arial"/>
              <a:cs typeface="Arial"/>
            </a:endParaRPr>
          </a:p>
          <a:p>
            <a:pPr marL="267335" marR="5080" indent="-267335">
              <a:lnSpc>
                <a:spcPct val="80000"/>
              </a:lnSpc>
              <a:spcBef>
                <a:spcPts val="575"/>
              </a:spcBef>
              <a:buFont typeface="Arial"/>
              <a:buChar char="–"/>
              <a:tabLst>
                <a:tab pos="267335" algn="l"/>
              </a:tabLst>
            </a:pP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NetID</a:t>
            </a:r>
            <a:r>
              <a:rPr sz="2400" b="1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ul este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asignat unei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organizatii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de o</a:t>
            </a:r>
            <a:r>
              <a:rPr sz="2400" b="1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autoritate 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centrala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HostID</a:t>
            </a:r>
            <a:r>
              <a:rPr sz="2400" b="1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ul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e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asignat local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administratorul</a:t>
            </a:r>
            <a:r>
              <a:rPr sz="2400" b="1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rețelei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ambii identificatori se utilizeaza pentru</a:t>
            </a:r>
            <a:r>
              <a:rPr sz="2400" spc="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dirijare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exemplu:193.231.30.197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clasa</a:t>
            </a:r>
            <a:r>
              <a:rPr sz="2400" spc="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46275"/>
            <a:ext cx="7022465" cy="47686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Adrese:</a:t>
            </a:r>
            <a:endParaRPr sz="2000" dirty="0">
              <a:latin typeface="Arial"/>
              <a:cs typeface="Arial"/>
            </a:endParaRPr>
          </a:p>
          <a:p>
            <a:pPr marL="224790" marR="92075" indent="-224790">
              <a:lnSpc>
                <a:spcPct val="80000"/>
              </a:lnSpc>
              <a:spcBef>
                <a:spcPts val="480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interfață (placa)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rețea 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asignata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 unica adresa IP</a:t>
            </a:r>
            <a:r>
              <a:rPr sz="2000" spc="-1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 numita adresa</a:t>
            </a: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host</a:t>
            </a:r>
            <a:endParaRPr sz="2000" dirty="0">
              <a:latin typeface="Arial"/>
              <a:cs typeface="Arial"/>
            </a:endParaRPr>
          </a:p>
          <a:p>
            <a:pPr marL="224790" marR="92075" indent="-224790">
              <a:lnSpc>
                <a:spcPct val="80000"/>
              </a:lnSpc>
              <a:spcBef>
                <a:spcPts val="480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 gazdă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poate avea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mai multe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placi de rețea,deci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mai</a:t>
            </a:r>
            <a:r>
              <a:rPr sz="2000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multe  adrese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host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(adrese</a:t>
            </a:r>
            <a:r>
              <a:rPr sz="20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IP)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– gazdele unei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aceleasi rețele </a:t>
            </a:r>
            <a:r>
              <a:rPr sz="2000" b="1" spc="-10" dirty="0">
                <a:solidFill>
                  <a:srgbClr val="292929"/>
                </a:solidFill>
                <a:latin typeface="Arial"/>
                <a:cs typeface="Arial"/>
              </a:rPr>
              <a:t>vor avea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aceeasi</a:t>
            </a:r>
            <a:r>
              <a:rPr sz="2000" b="1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adresa</a:t>
            </a:r>
            <a:endParaRPr sz="2000" dirty="0">
              <a:latin typeface="Arial"/>
              <a:cs typeface="Arial"/>
            </a:endParaRPr>
          </a:p>
          <a:p>
            <a:pPr marL="460375">
              <a:lnSpc>
                <a:spcPts val="2160"/>
              </a:lnSpc>
            </a:pPr>
            <a:r>
              <a:rPr sz="2000" b="1" i="1" dirty="0">
                <a:solidFill>
                  <a:srgbClr val="292929"/>
                </a:solidFill>
                <a:latin typeface="Arial"/>
                <a:cs typeface="Arial"/>
              </a:rPr>
              <a:t>network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(acelasi</a:t>
            </a:r>
            <a:r>
              <a:rPr sz="2000" b="1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 err="1">
                <a:solidFill>
                  <a:srgbClr val="292929"/>
                </a:solidFill>
                <a:latin typeface="Arial"/>
                <a:cs typeface="Arial"/>
              </a:rPr>
              <a:t>NetID</a:t>
            </a:r>
            <a:r>
              <a:rPr sz="2000" b="1" dirty="0" smtClean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lang="en-US" sz="2000" b="1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buFont typeface="Arial"/>
              <a:buChar char="–"/>
              <a:tabLst>
                <a:tab pos="224790" algn="l"/>
              </a:tabLst>
            </a:pPr>
            <a:r>
              <a:rPr sz="2000" b="1" dirty="0" err="1" smtClean="0">
                <a:solidFill>
                  <a:srgbClr val="292929"/>
                </a:solidFill>
                <a:latin typeface="Arial"/>
                <a:cs typeface="Arial"/>
              </a:rPr>
              <a:t>adresele</a:t>
            </a:r>
            <a:r>
              <a:rPr sz="2000" b="1" dirty="0" smtClean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b="1" i="1" dirty="0">
                <a:solidFill>
                  <a:srgbClr val="292929"/>
                </a:solidFill>
                <a:latin typeface="Arial"/>
                <a:cs typeface="Arial"/>
              </a:rPr>
              <a:t>broadcast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au ca HostID toti </a:t>
            </a:r>
            <a:r>
              <a:rPr sz="2000" b="1" dirty="0" err="1">
                <a:solidFill>
                  <a:srgbClr val="292929"/>
                </a:solidFill>
                <a:latin typeface="Arial"/>
                <a:cs typeface="Arial"/>
              </a:rPr>
              <a:t>bitii</a:t>
            </a:r>
            <a:r>
              <a:rPr sz="2000" b="1" spc="-1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 smtClean="0">
                <a:solidFill>
                  <a:srgbClr val="292929"/>
                </a:solidFill>
                <a:latin typeface="Arial"/>
                <a:cs typeface="Arial"/>
              </a:rPr>
              <a:t>1</a:t>
            </a:r>
            <a:endParaRPr lang="en-US" sz="2000" b="1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buFont typeface="Arial"/>
              <a:buChar char="–"/>
              <a:tabLst>
                <a:tab pos="224790" algn="l"/>
              </a:tabLst>
            </a:pPr>
            <a:r>
              <a:rPr lang="ro-RO" sz="2000" dirty="0">
                <a:solidFill>
                  <a:srgbClr val="FF0000"/>
                </a:solidFill>
              </a:rPr>
              <a:t>adresa de </a:t>
            </a:r>
            <a:r>
              <a:rPr lang="ro-RO" sz="2000" dirty="0" err="1">
                <a:solidFill>
                  <a:srgbClr val="FF0000"/>
                </a:solidFill>
              </a:rPr>
              <a:t>broadcastcare</a:t>
            </a:r>
            <a:r>
              <a:rPr lang="ro-RO" sz="2000" dirty="0">
                <a:solidFill>
                  <a:srgbClr val="FF0000"/>
                </a:solidFill>
              </a:rPr>
              <a:t> este folosită pentru a trimite pachete tuturor gazdelor din </a:t>
            </a:r>
            <a:r>
              <a:rPr lang="ro-RO" sz="2000" dirty="0" err="1">
                <a:solidFill>
                  <a:srgbClr val="FF0000"/>
                </a:solidFill>
              </a:rPr>
              <a:t>reţeaua</a:t>
            </a:r>
            <a:r>
              <a:rPr lang="ro-RO" sz="2000" dirty="0">
                <a:solidFill>
                  <a:srgbClr val="FF0000"/>
                </a:solidFill>
              </a:rPr>
              <a:t> respectivă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066165">
              <a:lnSpc>
                <a:spcPct val="100000"/>
              </a:lnSpc>
              <a:spcBef>
                <a:spcPts val="5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adresa IP care are ca HostID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toti bitii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0 se</a:t>
            </a:r>
            <a:r>
              <a:rPr sz="2000" spc="-1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numeste  adresa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rețelei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refera </a:t>
            </a:r>
            <a:r>
              <a:rPr sz="2000" spc="-5" dirty="0" err="1">
                <a:solidFill>
                  <a:srgbClr val="292929"/>
                </a:solidFill>
                <a:latin typeface="Arial"/>
                <a:cs typeface="Arial"/>
              </a:rPr>
              <a:t>intreaga</a:t>
            </a:r>
            <a:r>
              <a:rPr sz="2000" spc="-1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 err="1" smtClean="0">
                <a:solidFill>
                  <a:srgbClr val="292929"/>
                </a:solidFill>
                <a:latin typeface="Arial"/>
                <a:cs typeface="Arial"/>
              </a:rPr>
              <a:t>rețea</a:t>
            </a:r>
            <a:endParaRPr lang="en-US" sz="2000" spc="-5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12700" marR="1066165">
              <a:spcBef>
                <a:spcPts val="5"/>
              </a:spcBef>
              <a:buFontTx/>
              <a:buChar char="–"/>
              <a:tabLst>
                <a:tab pos="224790" algn="l"/>
              </a:tabLst>
            </a:pPr>
            <a:r>
              <a:rPr lang="ro-RO" sz="2000" dirty="0" smtClean="0">
                <a:solidFill>
                  <a:srgbClr val="FF0000"/>
                </a:solidFill>
              </a:rPr>
              <a:t>adresa </a:t>
            </a:r>
            <a:r>
              <a:rPr lang="ro-RO" sz="2000" dirty="0" err="1" smtClean="0">
                <a:solidFill>
                  <a:srgbClr val="FF0000"/>
                </a:solidFill>
              </a:rPr>
              <a:t>reţelei</a:t>
            </a:r>
            <a:r>
              <a:rPr lang="ro-RO" sz="2000" dirty="0" smtClean="0">
                <a:solidFill>
                  <a:srgbClr val="FF0000"/>
                </a:solidFill>
              </a:rPr>
              <a:t> identifică </a:t>
            </a:r>
            <a:r>
              <a:rPr lang="ro-RO" sz="2000" dirty="0" err="1" smtClean="0">
                <a:solidFill>
                  <a:srgbClr val="FF0000"/>
                </a:solidFill>
              </a:rPr>
              <a:t>reţeaua</a:t>
            </a:r>
            <a:r>
              <a:rPr lang="ro-RO" sz="2000" dirty="0" smtClean="0">
                <a:solidFill>
                  <a:srgbClr val="FF0000"/>
                </a:solidFill>
              </a:rPr>
              <a:t> </a:t>
            </a:r>
            <a:r>
              <a:rPr lang="ro-RO" sz="2000" smtClean="0">
                <a:solidFill>
                  <a:srgbClr val="FF0000"/>
                </a:solidFill>
              </a:rPr>
              <a:t>însăşi</a:t>
            </a:r>
            <a:endParaRPr sz="2000" dirty="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buChar char="–"/>
              <a:tabLst>
                <a:tab pos="22479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exemplu: 193.231.30.0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(adresa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rețea-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network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masinilor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193.231.30.197 si</a:t>
            </a:r>
            <a:r>
              <a:rPr sz="20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193.231.30.231)</a:t>
            </a:r>
            <a:endParaRPr sz="2000" dirty="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127.0.0.1 –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adresa de </a:t>
            </a:r>
            <a:r>
              <a:rPr sz="2000" b="1" i="1" dirty="0">
                <a:solidFill>
                  <a:srgbClr val="292929"/>
                </a:solidFill>
                <a:latin typeface="Arial"/>
                <a:cs typeface="Arial"/>
              </a:rPr>
              <a:t>loopback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(“eu” –</a:t>
            </a:r>
            <a:r>
              <a:rPr sz="2000" b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localhost)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1742059"/>
            <a:ext cx="8467090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8514">
              <a:lnSpc>
                <a:spcPct val="123300"/>
              </a:lnSpc>
              <a:spcBef>
                <a:spcPts val="100"/>
              </a:spcBef>
              <a:buSzPct val="116666"/>
              <a:buChar char="•"/>
              <a:tabLst>
                <a:tab pos="23558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Din spatiul de adrese ce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pot fi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alocate efectiv,  sunt rezervate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urmatoarele –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RFC</a:t>
            </a:r>
            <a:r>
              <a:rPr sz="2400" b="1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1918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0.0.0.0 –</a:t>
            </a:r>
            <a:r>
              <a:rPr sz="24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0.255.255.255</a:t>
            </a:r>
            <a:endParaRPr sz="2400">
              <a:latin typeface="Arial"/>
              <a:cs typeface="Arial"/>
            </a:endParaRPr>
          </a:p>
          <a:p>
            <a:pPr marL="12700" marR="2091055">
              <a:lnSpc>
                <a:spcPct val="120000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127.0.0.0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127.255.255.255 (pentru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loopback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  Adrese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private/locale/neroutabile</a:t>
            </a:r>
            <a:endParaRPr sz="240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spcBef>
                <a:spcPts val="580"/>
              </a:spcBef>
              <a:tabLst>
                <a:tab pos="774319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10.0.0.0 – 10.255.25</a:t>
            </a:r>
            <a:r>
              <a:rPr sz="2400" spc="-15" dirty="0">
                <a:solidFill>
                  <a:srgbClr val="292929"/>
                </a:solidFill>
                <a:latin typeface="Arial"/>
                <a:cs typeface="Arial"/>
              </a:rPr>
              <a:t>5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.255</a:t>
            </a:r>
            <a:r>
              <a:rPr sz="2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privata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 r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etea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</a:t>
            </a:r>
            <a:r>
              <a:rPr sz="2400" spc="-15" dirty="0">
                <a:solidFill>
                  <a:srgbClr val="292929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ă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A)</a:t>
            </a:r>
            <a:endParaRPr sz="2400">
              <a:latin typeface="Arial"/>
              <a:cs typeface="Arial"/>
            </a:endParaRPr>
          </a:p>
          <a:p>
            <a:pPr marL="12700" marR="288925">
              <a:lnSpc>
                <a:spcPts val="3460"/>
              </a:lnSpc>
              <a:spcBef>
                <a:spcPts val="21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172.16.0.0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172.31.255.255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(16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private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clasă B)  192.168.0.0 – 192.168.255.255 (256 adrese private clasă</a:t>
            </a:r>
            <a:r>
              <a:rPr sz="2400" spc="2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414895" cy="405002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385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Adrese de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subrețea:</a:t>
            </a:r>
            <a:endParaRPr sz="2400">
              <a:latin typeface="Arial"/>
              <a:cs typeface="Arial"/>
            </a:endParaRPr>
          </a:p>
          <a:p>
            <a:pPr marL="12700" marR="134620">
              <a:lnSpc>
                <a:spcPts val="3170"/>
              </a:lnSpc>
              <a:spcBef>
                <a:spcPts val="155"/>
              </a:spcBef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spatiul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adrese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host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poate divide in</a:t>
            </a:r>
            <a:r>
              <a:rPr sz="2400" b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grupuri 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numite</a:t>
            </a:r>
            <a:r>
              <a:rPr sz="2400" b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subrețele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3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identificatorul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subrețelei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(SubnetID) utilizat in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general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sa grupeze calculatoare pe baza topologiei</a:t>
            </a:r>
            <a:r>
              <a:rPr sz="2400" spc="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fizice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 poate simplifica</a:t>
            </a:r>
            <a:r>
              <a:rPr sz="24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dirijarea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posibil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avem acelasi cablu pentru</a:t>
            </a:r>
            <a:r>
              <a:rPr sz="24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subrețele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multiple (ex. domeniul</a:t>
            </a:r>
            <a:r>
              <a:rPr sz="2400" spc="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.econ.ubbcluj.ro)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3886200"/>
            <a:ext cx="7239000" cy="629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1" y="1514603"/>
            <a:ext cx="8991600" cy="578684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385"/>
              </a:spcBef>
              <a:buChar char="•"/>
              <a:tabLst>
                <a:tab pos="20320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Adrese de</a:t>
            </a:r>
            <a:r>
              <a:rPr sz="20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subrețea: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ts val="3170"/>
              </a:lnSpc>
              <a:spcBef>
                <a:spcPts val="155"/>
              </a:spcBef>
              <a:buFont typeface="Arial"/>
              <a:buChar char="–"/>
              <a:tabLst>
                <a:tab pos="267335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Divizarea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subrețele se face via masca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rețea  (</a:t>
            </a:r>
            <a:r>
              <a:rPr sz="2000" i="1" spc="-5" dirty="0">
                <a:solidFill>
                  <a:srgbClr val="292929"/>
                </a:solidFill>
                <a:latin typeface="Arial"/>
                <a:cs typeface="Arial"/>
              </a:rPr>
              <a:t>netmask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):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bitii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NetID sunt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1, bitii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HostID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sunt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Adresa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IP: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192.78.2.213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11000000.01001110.00000010.</a:t>
            </a:r>
            <a:r>
              <a:rPr lang="ro-RO"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11010101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621155">
              <a:lnSpc>
                <a:spcPct val="110000"/>
              </a:lnSpc>
              <a:spcBef>
                <a:spcPts val="5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Masca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rețea: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255.255.255.0  </a:t>
            </a:r>
            <a:endParaRPr lang="en-US" sz="2000" spc="-5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12700" marR="1621155">
              <a:lnSpc>
                <a:spcPct val="110000"/>
              </a:lnSpc>
              <a:spcBef>
                <a:spcPts val="5"/>
              </a:spcBef>
            </a:pPr>
            <a:r>
              <a:rPr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</a:t>
            </a:r>
            <a:r>
              <a:rPr lang="en-US"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</a:t>
            </a:r>
            <a:r>
              <a:rPr lang="en-US"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</a:t>
            </a:r>
            <a:r>
              <a:rPr lang="en-US" sz="2000" spc="6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000" spc="-1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54635">
              <a:lnSpc>
                <a:spcPct val="100000"/>
              </a:lnSpc>
              <a:spcBef>
                <a:spcPts val="285"/>
              </a:spcBef>
              <a:buChar char="–"/>
              <a:tabLst>
                <a:tab pos="267335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Adresa rețea: 192.78.2.0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</a:t>
            </a:r>
            <a:r>
              <a:rPr lang="en-US"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01001110</a:t>
            </a:r>
            <a:r>
              <a:rPr lang="en-US"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  <a:r>
              <a:rPr lang="en-US" sz="2000" spc="105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000" spc="-5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Adresa rețelei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= masca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rețea </a:t>
            </a:r>
            <a:r>
              <a:rPr sz="2000" i="1" spc="-5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2000" spc="-5" dirty="0" err="1">
                <a:solidFill>
                  <a:srgbClr val="292929"/>
                </a:solidFill>
                <a:latin typeface="Arial"/>
                <a:cs typeface="Arial"/>
              </a:rPr>
              <a:t>adresa</a:t>
            </a:r>
            <a:r>
              <a:rPr sz="20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endParaRPr lang="en-US" sz="2000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lang="en-US" sz="2000" dirty="0" err="1" smtClean="0">
                <a:solidFill>
                  <a:srgbClr val="292929"/>
                </a:solidFill>
                <a:latin typeface="Arial"/>
                <a:cs typeface="Arial"/>
              </a:rPr>
              <a:t>Adresa</a:t>
            </a:r>
            <a:r>
              <a:rPr lang="en-US" sz="2000" dirty="0" smtClean="0">
                <a:solidFill>
                  <a:srgbClr val="292929"/>
                </a:solidFill>
                <a:latin typeface="Arial"/>
                <a:cs typeface="Arial"/>
              </a:rPr>
              <a:t> de broadcast:192.78.2.255</a:t>
            </a: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lang="en-US" sz="2000" dirty="0" err="1" smtClean="0">
                <a:solidFill>
                  <a:srgbClr val="292929"/>
                </a:solidFill>
                <a:latin typeface="Arial"/>
                <a:cs typeface="Arial"/>
              </a:rPr>
              <a:t>Adresa</a:t>
            </a:r>
            <a:r>
              <a:rPr lang="en-US" sz="2000" dirty="0" smtClean="0">
                <a:solidFill>
                  <a:srgbClr val="292929"/>
                </a:solidFill>
                <a:latin typeface="Arial"/>
                <a:cs typeface="Arial"/>
              </a:rPr>
              <a:t> broadcast = </a:t>
            </a:r>
            <a:r>
              <a:rPr lang="en-US" sz="2000" dirty="0" err="1" smtClean="0">
                <a:solidFill>
                  <a:srgbClr val="292929"/>
                </a:solidFill>
                <a:latin typeface="Arial"/>
                <a:cs typeface="Arial"/>
              </a:rPr>
              <a:t>adresa</a:t>
            </a:r>
            <a:r>
              <a:rPr lang="en-US" sz="2000" dirty="0" smtClean="0">
                <a:solidFill>
                  <a:srgbClr val="292929"/>
                </a:solidFill>
                <a:latin typeface="Arial"/>
                <a:cs typeface="Arial"/>
              </a:rPr>
              <a:t> IP OR </a:t>
            </a:r>
            <a:r>
              <a:rPr lang="en-US" sz="2000" dirty="0" err="1" smtClean="0">
                <a:solidFill>
                  <a:srgbClr val="292929"/>
                </a:solidFill>
                <a:latin typeface="Arial"/>
                <a:cs typeface="Arial"/>
              </a:rPr>
              <a:t>complementul</a:t>
            </a:r>
            <a:r>
              <a:rPr lang="en-US" sz="2000" dirty="0" smtClean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292929"/>
                </a:solidFill>
                <a:latin typeface="Arial"/>
                <a:cs typeface="Arial"/>
              </a:rPr>
              <a:t>mastii</a:t>
            </a:r>
            <a:endParaRPr lang="en-US" sz="2000" dirty="0" smtClean="0">
              <a:solidFill>
                <a:srgbClr val="292929"/>
              </a:solidFill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290"/>
              </a:spcBef>
              <a:tabLst>
                <a:tab pos="267335" algn="l"/>
              </a:tabLst>
            </a:pPr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00000000.00000000.00000000.11111111-complement</a:t>
            </a:r>
          </a:p>
          <a:p>
            <a:pPr marL="12065">
              <a:lnSpc>
                <a:spcPct val="100000"/>
              </a:lnSpc>
              <a:spcBef>
                <a:spcPts val="290"/>
              </a:spcBef>
              <a:tabLst>
                <a:tab pos="267335" algn="l"/>
              </a:tabLst>
            </a:pPr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11000000.01001110.00000010.11111111</a:t>
            </a:r>
          </a:p>
          <a:p>
            <a:pPr marL="12065">
              <a:lnSpc>
                <a:spcPct val="100000"/>
              </a:lnSpc>
              <a:spcBef>
                <a:spcPts val="290"/>
              </a:spcBef>
              <a:tabLst>
                <a:tab pos="267335" algn="l"/>
              </a:tabLst>
            </a:pPr>
            <a:endParaRPr lang="en-US" sz="2400" dirty="0" smtClean="0">
              <a:solidFill>
                <a:srgbClr val="2929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65">
              <a:lnSpc>
                <a:spcPct val="100000"/>
              </a:lnSpc>
              <a:spcBef>
                <a:spcPts val="290"/>
              </a:spcBef>
              <a:tabLst>
                <a:tab pos="267335" algn="l"/>
              </a:tabLst>
            </a:pP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6579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 </a:t>
            </a:r>
            <a:r>
              <a:rPr dirty="0"/>
              <a:t>IP-masca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retea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2007234"/>
            <a:ext cx="850392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marR="491490" indent="-448309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8750"/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z="2400" b="1" i="1" spc="-5" dirty="0">
                <a:solidFill>
                  <a:srgbClr val="292929"/>
                </a:solidFill>
                <a:latin typeface="Arial"/>
                <a:cs typeface="Arial"/>
              </a:rPr>
              <a:t>masca </a:t>
            </a:r>
            <a:r>
              <a:rPr sz="2400" b="1" i="1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b="1" i="1" spc="-5" dirty="0">
                <a:solidFill>
                  <a:srgbClr val="292929"/>
                </a:solidFill>
                <a:latin typeface="Arial"/>
                <a:cs typeface="Arial"/>
              </a:rPr>
              <a:t>reţea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, definită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ca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şir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de 32 de biţi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care, în 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conjuncţie logică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cu o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adresă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IP separă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adresa de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reţea  </a:t>
            </a:r>
            <a:r>
              <a:rPr sz="2400" i="1" spc="-10" dirty="0">
                <a:solidFill>
                  <a:srgbClr val="292929"/>
                </a:solidFill>
                <a:latin typeface="Arial"/>
                <a:cs typeface="Arial"/>
              </a:rPr>
              <a:t>anulând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biţii de</a:t>
            </a:r>
            <a:r>
              <a:rPr sz="2400" i="1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staţie.</a:t>
            </a:r>
            <a:endParaRPr sz="2400" dirty="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8750"/>
              <a:buFont typeface="Arial"/>
              <a:buChar char="•"/>
              <a:tabLst>
                <a:tab pos="460375" algn="l"/>
                <a:tab pos="461009" algn="l"/>
              </a:tabLst>
            </a:pP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fapt </a:t>
            </a:r>
            <a:r>
              <a:rPr sz="2400" i="1" spc="-10" dirty="0">
                <a:solidFill>
                  <a:srgbClr val="292929"/>
                </a:solidFill>
                <a:latin typeface="Arial"/>
                <a:cs typeface="Arial"/>
              </a:rPr>
              <a:t>masca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reţea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are pentru partea de </a:t>
            </a:r>
            <a:r>
              <a:rPr sz="2400" b="1" i="1" dirty="0">
                <a:solidFill>
                  <a:srgbClr val="292929"/>
                </a:solidFill>
                <a:latin typeface="Arial"/>
                <a:cs typeface="Arial"/>
              </a:rPr>
              <a:t>net_id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toţi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biţii 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setaţi </a:t>
            </a:r>
            <a:r>
              <a:rPr sz="2400" i="1" spc="-10" dirty="0">
                <a:solidFill>
                  <a:srgbClr val="292929"/>
                </a:solidFill>
                <a:latin typeface="Arial"/>
                <a:cs typeface="Arial"/>
              </a:rPr>
              <a:t>la“1”,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iar pentru partea de </a:t>
            </a:r>
            <a:r>
              <a:rPr sz="2400" b="1" i="1" dirty="0">
                <a:solidFill>
                  <a:srgbClr val="292929"/>
                </a:solidFill>
                <a:latin typeface="Arial"/>
                <a:cs typeface="Arial"/>
              </a:rPr>
              <a:t>host_id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toţi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biţii poziţionaţi  pe</a:t>
            </a:r>
            <a:r>
              <a:rPr sz="2400" i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“0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”.</a:t>
            </a:r>
            <a:endParaRPr sz="2400" dirty="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spcBef>
                <a:spcPts val="580"/>
              </a:spcBef>
              <a:buChar char="•"/>
              <a:tabLst>
                <a:tab pos="20320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Măști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implicite pentru subrețele</a:t>
            </a:r>
            <a:r>
              <a:rPr sz="2400" spc="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255.0.0.0 clasa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255.255.0.0 clasa</a:t>
            </a:r>
            <a:r>
              <a:rPr sz="24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B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255.255.255.0 clasa</a:t>
            </a:r>
            <a:r>
              <a:rPr sz="2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indent="-190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21640" algn="l"/>
              </a:tabLst>
            </a:pPr>
            <a:r>
              <a:rPr spc="-5" dirty="0"/>
              <a:t>Convenții </a:t>
            </a:r>
            <a:r>
              <a:rPr dirty="0"/>
              <a:t>de </a:t>
            </a:r>
            <a:r>
              <a:rPr spc="-5" dirty="0"/>
              <a:t>notare: </a:t>
            </a:r>
            <a:r>
              <a:rPr i="1" spc="-5" dirty="0">
                <a:latin typeface="Arial"/>
                <a:cs typeface="Arial"/>
              </a:rPr>
              <a:t>x.y.z.w</a:t>
            </a:r>
            <a:r>
              <a:rPr spc="-5" dirty="0"/>
              <a:t>/</a:t>
            </a:r>
            <a:r>
              <a:rPr i="1" spc="-5" dirty="0">
                <a:latin typeface="Arial"/>
                <a:cs typeface="Arial"/>
              </a:rPr>
              <a:t>m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dirty="0"/>
              <a:t>înseamnă</a:t>
            </a:r>
          </a:p>
          <a:p>
            <a:pPr marL="231140" marR="5080">
              <a:lnSpc>
                <a:spcPct val="100000"/>
              </a:lnSpc>
            </a:pPr>
            <a:r>
              <a:rPr spc="-5" dirty="0"/>
              <a:t>că se aplică </a:t>
            </a:r>
            <a:r>
              <a:rPr dirty="0"/>
              <a:t>o </a:t>
            </a:r>
            <a:r>
              <a:rPr spc="-5" dirty="0"/>
              <a:t>mască </a:t>
            </a:r>
            <a:r>
              <a:rPr dirty="0"/>
              <a:t>de </a:t>
            </a:r>
            <a:r>
              <a:rPr i="1" spc="-5" dirty="0">
                <a:latin typeface="Arial"/>
                <a:cs typeface="Arial"/>
              </a:rPr>
              <a:t>m </a:t>
            </a:r>
            <a:r>
              <a:rPr dirty="0"/>
              <a:t>biti </a:t>
            </a:r>
            <a:r>
              <a:rPr spc="-5" dirty="0"/>
              <a:t>adresei </a:t>
            </a:r>
            <a:r>
              <a:rPr dirty="0"/>
              <a:t>IP precizată  </a:t>
            </a:r>
            <a:r>
              <a:rPr spc="-5" dirty="0"/>
              <a:t>de </a:t>
            </a:r>
            <a:r>
              <a:rPr i="1" spc="-5" dirty="0">
                <a:latin typeface="Arial"/>
                <a:cs typeface="Arial"/>
              </a:rPr>
              <a:t>x.y.z.w</a:t>
            </a:r>
          </a:p>
          <a:p>
            <a:pPr marL="421005" indent="-190500">
              <a:lnSpc>
                <a:spcPct val="100000"/>
              </a:lnSpc>
              <a:buChar char="•"/>
              <a:tabLst>
                <a:tab pos="421640" algn="l"/>
              </a:tabLst>
            </a:pPr>
            <a:r>
              <a:rPr spc="-5" dirty="0"/>
              <a:t>Exemple:</a:t>
            </a:r>
          </a:p>
          <a:p>
            <a:pPr marL="678815" marR="490855" indent="-448309">
              <a:lnSpc>
                <a:spcPts val="2300"/>
              </a:lnSpc>
              <a:spcBef>
                <a:spcPts val="560"/>
              </a:spcBef>
            </a:pPr>
            <a:r>
              <a:rPr dirty="0"/>
              <a:t>– </a:t>
            </a:r>
            <a:r>
              <a:rPr spc="-5" dirty="0"/>
              <a:t>193.231.30.0/26 </a:t>
            </a:r>
            <a:r>
              <a:rPr dirty="0"/>
              <a:t>– </a:t>
            </a:r>
            <a:r>
              <a:rPr spc="-5" dirty="0"/>
              <a:t>se </a:t>
            </a:r>
            <a:r>
              <a:rPr dirty="0"/>
              <a:t>aplica o </a:t>
            </a:r>
            <a:r>
              <a:rPr spc="-5" dirty="0"/>
              <a:t>masca </a:t>
            </a:r>
            <a:r>
              <a:rPr dirty="0"/>
              <a:t>de </a:t>
            </a:r>
            <a:r>
              <a:rPr spc="-5" dirty="0"/>
              <a:t>26 </a:t>
            </a:r>
            <a:r>
              <a:rPr dirty="0"/>
              <a:t>biti  </a:t>
            </a:r>
            <a:r>
              <a:rPr spc="-5" dirty="0"/>
              <a:t>adresei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161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Datagrama</a:t>
            </a:r>
            <a:r>
              <a:rPr spc="-35" dirty="0"/>
              <a:t> </a:t>
            </a:r>
            <a:r>
              <a:rPr spc="-5" dirty="0"/>
              <a:t>IP</a:t>
            </a:r>
          </a:p>
        </p:txBody>
      </p:sp>
      <p:sp>
        <p:nvSpPr>
          <p:cNvPr id="6" name="object 6"/>
          <p:cNvSpPr/>
          <p:nvPr/>
        </p:nvSpPr>
        <p:spPr>
          <a:xfrm>
            <a:off x="768027" y="2141117"/>
            <a:ext cx="7751222" cy="361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06114"/>
            <a:ext cx="7415530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  <a:buChar char="•"/>
              <a:tabLst>
                <a:tab pos="26860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Valorile uzuale ale cimpului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VERS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sunt: 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4 – protocolul IP (RFC</a:t>
            </a:r>
            <a:r>
              <a:rPr sz="3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791)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6 – protocolul IPv6 (RFC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1883)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309117"/>
            <a:ext cx="2905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45" dirty="0"/>
              <a:t> </a:t>
            </a:r>
            <a:r>
              <a:rPr spc="-5"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355357"/>
            <a:ext cx="6943725" cy="723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125"/>
              </a:spcBef>
              <a:buSzPct val="85714"/>
              <a:buChar char="•"/>
              <a:tabLst>
                <a:tab pos="110489" algn="l"/>
              </a:tabLst>
            </a:pP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Cimpul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Type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Service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specifica actiunile specialece pot fi efectuate asupra</a:t>
            </a:r>
            <a:r>
              <a:rPr sz="1400" spc="-2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pachetului 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Primul grup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numit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precedenţă este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format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din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trei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biţi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şi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indică importanţa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sau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prioritatea datagramei.  Următorul grup(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al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doilea)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are patru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biţi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care au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următoarea</a:t>
            </a:r>
            <a:r>
              <a:rPr sz="120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semnificaţie: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089530"/>
            <a:ext cx="154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491866"/>
            <a:ext cx="154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2.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894457"/>
            <a:ext cx="154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3.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525392"/>
            <a:ext cx="11493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solidFill>
                  <a:srgbClr val="CC9900"/>
                </a:solidFill>
                <a:latin typeface="Arial"/>
                <a:cs typeface="Arial"/>
              </a:rPr>
              <a:t>4.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596" y="2089530"/>
            <a:ext cx="7838440" cy="1964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Dacă bitul cel mai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semnificativ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al câmpului are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valoarea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1, inseamnă că pentru acest pachet se doreşte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minimizarea  întârzierii,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adică e necesar ca acestui pachet să i se dea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prioritate în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raport cu</a:t>
            </a:r>
            <a:r>
              <a:rPr sz="120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celelalte.</a:t>
            </a:r>
            <a:endParaRPr sz="1200">
              <a:latin typeface="Arial"/>
              <a:cs typeface="Arial"/>
            </a:endParaRPr>
          </a:p>
          <a:p>
            <a:pPr marL="12700" marR="16192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Al doilea bit din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grup indică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cerinţa de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maximizare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debitului,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adică, ar </a:t>
            </a:r>
            <a:r>
              <a:rPr sz="1200" spc="5" dirty="0">
                <a:solidFill>
                  <a:srgbClr val="292929"/>
                </a:solidFill>
                <a:latin typeface="Arial"/>
                <a:cs typeface="Arial"/>
              </a:rPr>
              <a:t>fi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mai eficientă transmiterea dacă </a:t>
            </a:r>
            <a:r>
              <a:rPr sz="1200" spc="-25" dirty="0">
                <a:solidFill>
                  <a:srgbClr val="292929"/>
                </a:solidFill>
                <a:latin typeface="Arial"/>
                <a:cs typeface="Arial"/>
              </a:rPr>
              <a:t>s-ar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face  colectarea unor pachete și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trimiterea lor </a:t>
            </a:r>
            <a:r>
              <a:rPr sz="1200" spc="-10" dirty="0">
                <a:solidFill>
                  <a:srgbClr val="292929"/>
                </a:solidFill>
                <a:latin typeface="Arial"/>
                <a:cs typeface="Arial"/>
              </a:rPr>
              <a:t>dintr-o</a:t>
            </a:r>
            <a:r>
              <a:rPr sz="12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dată.</a:t>
            </a:r>
            <a:endParaRPr sz="120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Cel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de-al treilea bit din grup indică maximizarea fiabilităţii, adică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se cere ca să nu se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renunţe, ȋn nici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chip, la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acest  pachet,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cazul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care un router ar deveni supraîncărcat (aglomerat) datorita traficului; adică să se renunţe mai  întâi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la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alte</a:t>
            </a:r>
            <a:r>
              <a:rPr sz="1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pachete.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Al patrulea bit din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grup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are ca semnificaţie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minimizarea costurilor,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adică, dacă acest bit este 1, înseamnă că pentru  acest pachet este mai important costul decât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întârzierea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sau fiabilitatea, astfel încât acest pachet ar putea </a:t>
            </a:r>
            <a:r>
              <a:rPr sz="1200" spc="5" dirty="0">
                <a:solidFill>
                  <a:srgbClr val="292929"/>
                </a:solidFill>
                <a:latin typeface="Arial"/>
                <a:cs typeface="Arial"/>
              </a:rPr>
              <a:t>fi</a:t>
            </a:r>
            <a:r>
              <a:rPr sz="1200" spc="-20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amânat 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timp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ce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altele sunt</a:t>
            </a:r>
            <a:r>
              <a:rPr sz="1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prioritizate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4330446"/>
            <a:ext cx="114935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solidFill>
                  <a:srgbClr val="CC9900"/>
                </a:solidFill>
                <a:latin typeface="Arial"/>
                <a:cs typeface="Arial"/>
              </a:rPr>
              <a:t>5.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596" y="4284726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5821171"/>
            <a:ext cx="8296909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marR="119380" indent="-44830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router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poate(este liber)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să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ignore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acest câmp, dar acest câmp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devine din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ce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ce mai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important deoarece furnizorii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de  rețea doresc perceperea de tarife diferenţiate pentru diferite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niveluri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1200" spc="-2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servicii.</a:t>
            </a:r>
            <a:endParaRPr sz="120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Ultimul grup( al treilea) din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câmpul TOS este format dintr-un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singur bit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care e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rezervat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pentru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dezvoltări ulterioare,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1200" spc="-5" dirty="0">
                <a:solidFill>
                  <a:srgbClr val="292929"/>
                </a:solidFill>
                <a:latin typeface="Arial"/>
                <a:cs typeface="Arial"/>
              </a:rPr>
              <a:t>obicei 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fiind</a:t>
            </a:r>
            <a:r>
              <a:rPr sz="1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29"/>
                </a:solidFill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20482" y="4131562"/>
          <a:ext cx="4114800" cy="1453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990"/>
                <a:gridCol w="1870075"/>
                <a:gridCol w="927735"/>
              </a:tblGrid>
              <a:tr h="182684"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Aplicaţia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Valoarea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542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Telnet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Inârziere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minimizată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098">
                <a:tc>
                  <a:txBody>
                    <a:bodyPr/>
                    <a:lstStyle/>
                    <a:p>
                      <a:pPr marL="6985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FTP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Inârziere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minimizată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466"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Date FTP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Debit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maximizat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162">
                <a:tc>
                  <a:txBody>
                    <a:bodyPr/>
                    <a:lstStyle/>
                    <a:p>
                      <a:pPr marL="69850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SMPT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Inârziere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minimizată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162">
                <a:tc>
                  <a:txBody>
                    <a:bodyPr/>
                    <a:lstStyle/>
                    <a:p>
                      <a:pPr marL="6985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SMPT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Debit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maximizat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989"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ICMP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Fără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162">
                <a:tc>
                  <a:txBody>
                    <a:bodyPr/>
                    <a:lstStyle/>
                    <a:p>
                      <a:pPr marL="6985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NNTP(news)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Cost minimizat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846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Nivelul</a:t>
            </a:r>
            <a:r>
              <a:rPr spc="-80" dirty="0"/>
              <a:t> </a:t>
            </a:r>
            <a:r>
              <a:rPr spc="-5" dirty="0"/>
              <a:t>rețea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2002663"/>
            <a:ext cx="690625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ansamblu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(continuare)</a:t>
            </a:r>
            <a:endParaRPr sz="3200">
              <a:latin typeface="Arial"/>
              <a:cs typeface="Arial"/>
            </a:endParaRPr>
          </a:p>
          <a:p>
            <a:pPr marL="460375" marR="508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nivelul rețea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solidFill>
                  <a:srgbClr val="CC9900"/>
                </a:solidFill>
                <a:latin typeface="Arial"/>
                <a:cs typeface="Arial"/>
              </a:rPr>
              <a:t>dirijare, controlul  fluxului, fragmentare </a:t>
            </a:r>
            <a:r>
              <a:rPr sz="3200" dirty="0">
                <a:solidFill>
                  <a:srgbClr val="CC9900"/>
                </a:solidFill>
                <a:latin typeface="Arial"/>
                <a:cs typeface="Arial"/>
              </a:rPr>
              <a:t>&amp; </a:t>
            </a:r>
            <a:r>
              <a:rPr sz="3200" spc="-5" dirty="0">
                <a:solidFill>
                  <a:srgbClr val="CC9900"/>
                </a:solidFill>
                <a:latin typeface="Arial"/>
                <a:cs typeface="Arial"/>
              </a:rPr>
              <a:t>reasamblare  </a:t>
            </a:r>
            <a:r>
              <a:rPr sz="3200" dirty="0">
                <a:solidFill>
                  <a:srgbClr val="CC9900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CC9900"/>
                </a:solidFill>
                <a:latin typeface="Arial"/>
                <a:cs typeface="Arial"/>
              </a:rPr>
              <a:t>pachetelor, interconectare rețele  incompatibile; </a:t>
            </a:r>
            <a:r>
              <a:rPr sz="3200" dirty="0">
                <a:solidFill>
                  <a:srgbClr val="CC9900"/>
                </a:solidFill>
                <a:latin typeface="Arial"/>
                <a:cs typeface="Arial"/>
              </a:rPr>
              <a:t>circuite</a:t>
            </a:r>
            <a:r>
              <a:rPr sz="3200" spc="-30" dirty="0">
                <a:solidFill>
                  <a:srgbClr val="CC99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C9900"/>
                </a:solidFill>
                <a:latin typeface="Arial"/>
                <a:cs typeface="Arial"/>
              </a:rPr>
              <a:t>virtuale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267575" cy="42691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71450" marR="5080" indent="-171450">
              <a:lnSpc>
                <a:spcPct val="80000"/>
              </a:lnSpc>
              <a:spcBef>
                <a:spcPts val="675"/>
              </a:spcBef>
              <a:buSzPct val="83333"/>
              <a:buChar char="•"/>
              <a:tabLst>
                <a:tab pos="17145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Cimpul Protocol specifica protocolul (de nivel  superior)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caruia îi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este destinată informatia inclusă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în</a:t>
            </a:r>
            <a:r>
              <a:rPr sz="24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datagramă:</a:t>
            </a:r>
            <a:endParaRPr sz="2400" dirty="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AutoNum type="arabicPlain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ICMP 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Internet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Control Message</a:t>
            </a:r>
            <a:r>
              <a:rPr sz="2400" i="1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 marR="894080">
              <a:lnSpc>
                <a:spcPct val="100000"/>
              </a:lnSpc>
              <a:buAutoNum type="arabicPlain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IGMP 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Internet Group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Management</a:t>
            </a:r>
            <a:r>
              <a:rPr sz="2400" i="1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)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4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IP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4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endParaRPr sz="2400" dirty="0">
              <a:latin typeface="Arial"/>
              <a:cs typeface="Arial"/>
            </a:endParaRPr>
          </a:p>
          <a:p>
            <a:pPr marL="12700" marR="20110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6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TCP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Transmission Control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)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8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EGP 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Exterior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Gateway</a:t>
            </a:r>
            <a:r>
              <a:rPr sz="2400" i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17 UDP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User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Datagram</a:t>
            </a:r>
            <a:r>
              <a:rPr sz="2400" i="1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46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RSVP (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Resource Reservation</a:t>
            </a:r>
            <a:r>
              <a:rPr sz="2400" i="1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 marR="2352675">
              <a:lnSpc>
                <a:spcPct val="100000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89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OSPF 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Open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Shortest Path</a:t>
            </a:r>
            <a:r>
              <a:rPr sz="2400" i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First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)  etc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2002663"/>
            <a:ext cx="7486650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68605">
              <a:lnSpc>
                <a:spcPct val="100000"/>
              </a:lnSpc>
              <a:spcBef>
                <a:spcPts val="105"/>
              </a:spcBef>
              <a:buChar char="•"/>
              <a:tabLst>
                <a:tab pos="26860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Cimpul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TTL (</a:t>
            </a:r>
            <a:r>
              <a:rPr sz="3200" i="1" dirty="0">
                <a:solidFill>
                  <a:srgbClr val="292929"/>
                </a:solidFill>
                <a:latin typeface="Arial"/>
                <a:cs typeface="Arial"/>
              </a:rPr>
              <a:t>Time to </a:t>
            </a:r>
            <a:r>
              <a:rPr sz="3200" i="1" spc="-5" dirty="0">
                <a:solidFill>
                  <a:srgbClr val="292929"/>
                </a:solidFill>
                <a:latin typeface="Arial"/>
                <a:cs typeface="Arial"/>
              </a:rPr>
              <a:t>Live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)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specifică  “viața”( de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fapt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lungimea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caii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in  hopuri) pachetului (numărul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va fi 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decrementat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fiecare </a:t>
            </a:r>
            <a:r>
              <a:rPr sz="3200" i="1" spc="-5" dirty="0">
                <a:solidFill>
                  <a:srgbClr val="292929"/>
                </a:solidFill>
                <a:latin typeface="Arial"/>
                <a:cs typeface="Arial"/>
              </a:rPr>
              <a:t>router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prin</a:t>
            </a:r>
            <a:r>
              <a:rPr sz="32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care  trece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pachetul), adică la fiecare</a:t>
            </a:r>
            <a:r>
              <a:rPr sz="32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92929"/>
                </a:solidFill>
                <a:latin typeface="Arial"/>
                <a:cs typeface="Arial"/>
              </a:rPr>
              <a:t>hop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– valori uzuale: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64,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32 ori</a:t>
            </a:r>
            <a:r>
              <a:rPr sz="32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15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2002663"/>
            <a:ext cx="7265034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68605">
              <a:lnSpc>
                <a:spcPct val="100000"/>
              </a:lnSpc>
              <a:spcBef>
                <a:spcPts val="105"/>
              </a:spcBef>
              <a:buChar char="•"/>
              <a:tabLst>
                <a:tab pos="26860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Cimpul Identificare(Identifier),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în 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conjunctie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cu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Flags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si Deplasament 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fragment(Fragment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Offset),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identifică  fragmentele de pachete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(dacă 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lungimea datelor depășește valoarea 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MTU – </a:t>
            </a:r>
            <a:r>
              <a:rPr sz="3200" i="1" dirty="0">
                <a:solidFill>
                  <a:srgbClr val="292929"/>
                </a:solidFill>
                <a:latin typeface="Arial"/>
                <a:cs typeface="Arial"/>
              </a:rPr>
              <a:t>Maximum Transmission Unit,  </a:t>
            </a:r>
            <a:r>
              <a:rPr sz="3200" i="1" spc="-5" dirty="0">
                <a:solidFill>
                  <a:srgbClr val="292929"/>
                </a:solidFill>
                <a:latin typeface="Arial"/>
                <a:cs typeface="Arial"/>
              </a:rPr>
              <a:t>adica lungimea </a:t>
            </a:r>
            <a:r>
              <a:rPr sz="3200" i="1" dirty="0">
                <a:solidFill>
                  <a:srgbClr val="292929"/>
                </a:solidFill>
                <a:latin typeface="Arial"/>
                <a:cs typeface="Arial"/>
              </a:rPr>
              <a:t>maxima, a</a:t>
            </a:r>
            <a:r>
              <a:rPr sz="3200" i="1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292929"/>
                </a:solidFill>
                <a:latin typeface="Arial"/>
                <a:cs typeface="Arial"/>
              </a:rPr>
              <a:t>pachetului,  </a:t>
            </a:r>
            <a:r>
              <a:rPr sz="3200" i="1" dirty="0">
                <a:solidFill>
                  <a:srgbClr val="292929"/>
                </a:solidFill>
                <a:latin typeface="Arial"/>
                <a:cs typeface="Arial"/>
              </a:rPr>
              <a:t>ce </a:t>
            </a:r>
            <a:r>
              <a:rPr sz="3200" i="1" spc="-5" dirty="0">
                <a:solidFill>
                  <a:srgbClr val="292929"/>
                </a:solidFill>
                <a:latin typeface="Arial"/>
                <a:cs typeface="Arial"/>
              </a:rPr>
              <a:t>poate </a:t>
            </a:r>
            <a:r>
              <a:rPr sz="3200" i="1" dirty="0">
                <a:solidFill>
                  <a:srgbClr val="292929"/>
                </a:solidFill>
                <a:latin typeface="Arial"/>
                <a:cs typeface="Arial"/>
              </a:rPr>
              <a:t>fi</a:t>
            </a:r>
            <a:r>
              <a:rPr sz="3200" i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292929"/>
                </a:solidFill>
                <a:latin typeface="Arial"/>
                <a:cs typeface="Arial"/>
              </a:rPr>
              <a:t>transmisa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20099"/>
            <a:ext cx="7187565" cy="46774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Cimpul Flags stochează 3</a:t>
            </a:r>
            <a:r>
              <a:rPr sz="28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biți:</a:t>
            </a:r>
            <a:endParaRPr sz="28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335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Primul bit –</a:t>
            </a:r>
            <a:r>
              <a:rPr sz="2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nefolosit</a:t>
            </a:r>
            <a:endParaRPr sz="2800">
              <a:latin typeface="Arial"/>
              <a:cs typeface="Arial"/>
            </a:endParaRPr>
          </a:p>
          <a:p>
            <a:pPr marL="460375" marR="262890" indent="-448309">
              <a:lnSpc>
                <a:spcPct val="90000"/>
              </a:lnSpc>
              <a:spcBef>
                <a:spcPts val="675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Al doilea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bit </a:t>
            </a:r>
            <a:r>
              <a:rPr sz="2800" i="1" spc="-10" dirty="0">
                <a:solidFill>
                  <a:srgbClr val="292929"/>
                </a:solidFill>
                <a:latin typeface="Arial"/>
                <a:cs typeface="Arial"/>
              </a:rPr>
              <a:t>Don’t </a:t>
            </a:r>
            <a:r>
              <a:rPr sz="2800" i="1" spc="-5" dirty="0">
                <a:solidFill>
                  <a:srgbClr val="292929"/>
                </a:solidFill>
                <a:latin typeface="Arial"/>
                <a:cs typeface="Arial"/>
              </a:rPr>
              <a:t>Fragment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(DF=1)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bit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–  datagrama nu poate fi fragmentată (daca 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routerul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nu poate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transmite pachetul  nefragmentat, il va</a:t>
            </a:r>
            <a:r>
              <a:rPr sz="2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distruge)</a:t>
            </a:r>
            <a:endParaRPr sz="2800">
              <a:latin typeface="Arial"/>
              <a:cs typeface="Arial"/>
            </a:endParaRPr>
          </a:p>
          <a:p>
            <a:pPr marL="460375" marR="5080" indent="-448309">
              <a:lnSpc>
                <a:spcPts val="3030"/>
              </a:lnSpc>
              <a:spcBef>
                <a:spcPts val="710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Al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treilea bit </a:t>
            </a:r>
            <a:r>
              <a:rPr sz="2800" i="1" spc="-5" dirty="0">
                <a:solidFill>
                  <a:srgbClr val="292929"/>
                </a:solidFill>
                <a:latin typeface="Arial"/>
                <a:cs typeface="Arial"/>
              </a:rPr>
              <a:t>More Fragments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(MF=1)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bit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– 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semnalează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că pachetul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este un fragment, 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urmat de</a:t>
            </a:r>
            <a:r>
              <a:rPr sz="2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altele</a:t>
            </a:r>
            <a:endParaRPr sz="2800">
              <a:latin typeface="Arial"/>
              <a:cs typeface="Arial"/>
            </a:endParaRPr>
          </a:p>
          <a:p>
            <a:pPr marL="460375" marR="667385">
              <a:lnSpc>
                <a:spcPts val="3020"/>
              </a:lnSpc>
              <a:spcBef>
                <a:spcPts val="665"/>
              </a:spcBef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(ultimul fragment are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MF=0),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deci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s-au 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terminat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 fragmentele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705483"/>
            <a:ext cx="742251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0"/>
              </a:spcBef>
              <a:buSzPct val="83333"/>
              <a:buChar char="•"/>
              <a:tabLst>
                <a:tab pos="17145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Fragmentarea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datagramelor</a:t>
            </a:r>
            <a:endParaRPr sz="2400">
              <a:latin typeface="Arial"/>
              <a:cs typeface="Arial"/>
            </a:endParaRPr>
          </a:p>
          <a:p>
            <a:pPr marL="12700" marR="808355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fiecare fragment (pachet) are aceeasi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structura  ca datagrama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reasamblarea datagramelor se face la</a:t>
            </a:r>
            <a:r>
              <a:rPr sz="2400" spc="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destinatar</a:t>
            </a:r>
            <a:endParaRPr sz="2400">
              <a:latin typeface="Arial"/>
              <a:cs typeface="Arial"/>
            </a:endParaRPr>
          </a:p>
          <a:p>
            <a:pPr marL="12700" marR="149225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dacă un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fragment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al unei datagrame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pierdut, acea  datagramă este distrusă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(se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trimite la</a:t>
            </a:r>
            <a:r>
              <a:rPr sz="24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expeditor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un mesaj ICMP –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Internet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Control Message</a:t>
            </a:r>
            <a:r>
              <a:rPr sz="2400" i="1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67335" marR="5080" indent="-267335">
              <a:lnSpc>
                <a:spcPct val="80000"/>
              </a:lnSpc>
              <a:spcBef>
                <a:spcPts val="58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mecanismul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fragmentare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fost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folosit pentru  unele atacuri (un fragment “special”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considerat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ca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fiind parte a unei conexiuni deja stabilite, astfel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încât îi va fi permis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accesul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via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firewall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firewall  piercing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702435"/>
            <a:ext cx="7454265" cy="48304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865"/>
              </a:spcBef>
              <a:buSzPct val="133333"/>
              <a:buChar char="•"/>
              <a:tabLst>
                <a:tab pos="26924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Controlul fluxului, detectia</a:t>
            </a:r>
            <a:r>
              <a:rPr sz="2400" spc="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erorilor</a:t>
            </a:r>
            <a:endParaRPr sz="2400">
              <a:latin typeface="Arial"/>
              <a:cs typeface="Arial"/>
            </a:endParaRPr>
          </a:p>
          <a:p>
            <a:pPr marL="267335" marR="39370" indent="-267335">
              <a:lnSpc>
                <a:spcPct val="100000"/>
              </a:lnSpc>
              <a:spcBef>
                <a:spcPts val="77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daca pachetele ajung prea rapid, receptorul acestora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va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elimina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pe cele in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exces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(va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trimite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si un mesaj  ICMP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la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destinatar)</a:t>
            </a:r>
            <a:endParaRPr sz="2400">
              <a:latin typeface="Arial"/>
              <a:cs typeface="Arial"/>
            </a:endParaRPr>
          </a:p>
          <a:p>
            <a:pPr marL="267335" marR="735965" indent="-267335">
              <a:lnSpc>
                <a:spcPct val="100000"/>
              </a:lnSpc>
              <a:spcBef>
                <a:spcPts val="575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daca apare o eroare de antet(header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checksum 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error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),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pachetul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este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distrus</a:t>
            </a:r>
            <a:endParaRPr sz="240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-se realizeaza suma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control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numai pentru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antet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deoarece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acesta este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folosit pentru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rutare(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adresele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alte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campuri), iar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datele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nu-l</a:t>
            </a:r>
            <a:r>
              <a:rPr sz="24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intereseaza.</a:t>
            </a:r>
            <a:endParaRPr sz="2400">
              <a:latin typeface="Arial"/>
              <a:cs typeface="Arial"/>
            </a:endParaRPr>
          </a:p>
          <a:p>
            <a:pPr marL="460375" marR="170815" indent="-448309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-suma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control se calculeaza la fiecare nod de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trecere(hop)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(unde de obiecei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router)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ceea  ce duce la incetinirea procesului de</a:t>
            </a:r>
            <a:r>
              <a:rPr sz="2400" spc="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dirijare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705483"/>
            <a:ext cx="7705725" cy="43789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385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Filtrarea pachetelor</a:t>
            </a:r>
            <a:r>
              <a:rPr sz="24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(datagramelor)</a:t>
            </a:r>
            <a:endParaRPr sz="2400" dirty="0">
              <a:latin typeface="Arial"/>
              <a:cs typeface="Arial"/>
            </a:endParaRPr>
          </a:p>
          <a:p>
            <a:pPr marL="12700" marR="1127760">
              <a:lnSpc>
                <a:spcPct val="110000"/>
              </a:lnSpc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realizeaza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un </a:t>
            </a:r>
            <a:r>
              <a:rPr sz="2400" b="1" i="1" dirty="0">
                <a:solidFill>
                  <a:srgbClr val="292929"/>
                </a:solidFill>
                <a:latin typeface="Arial"/>
                <a:cs typeface="Arial"/>
              </a:rPr>
              <a:t>firewall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ofera accesul din  exterior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în rețeaua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internă, conform unor politici  (reguli)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acces,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doar pentru anumite tipuri de  pachete (utilizate de anumite</a:t>
            </a:r>
            <a:r>
              <a:rPr sz="2400" spc="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protocoale/servicii)</a:t>
            </a:r>
            <a:endParaRPr sz="2400" dirty="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spcBef>
                <a:spcPts val="290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preîntâmpină anumite atacuri vizând</a:t>
            </a:r>
            <a:r>
              <a:rPr sz="24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securitatea</a:t>
            </a:r>
            <a:endParaRPr sz="2400" dirty="0">
              <a:latin typeface="Arial"/>
              <a:cs typeface="Arial"/>
            </a:endParaRPr>
          </a:p>
          <a:p>
            <a:pPr marL="12700" marR="755650">
              <a:lnSpc>
                <a:spcPct val="110000"/>
              </a:lnSpc>
              <a:buFont typeface="Arial"/>
              <a:buChar char="–"/>
              <a:tabLst>
                <a:tab pos="267335" algn="l"/>
              </a:tabLst>
            </a:pP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Firewall-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ul poate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software (iptables,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ISA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Server,  ZoneAlarm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etc.)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sau hardware (ex., Cisco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PIX,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Cyberoam,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PaloAlto)</a:t>
            </a:r>
            <a:endParaRPr sz="2400" dirty="0">
              <a:latin typeface="Arial"/>
              <a:cs typeface="Arial"/>
            </a:endParaRPr>
          </a:p>
          <a:p>
            <a:pPr marL="266700" indent="-254635">
              <a:lnSpc>
                <a:spcPts val="2735"/>
              </a:lnSpc>
              <a:spcBef>
                <a:spcPts val="290"/>
              </a:spcBef>
              <a:buFont typeface="Arial"/>
              <a:buChar char="–"/>
              <a:tabLst>
                <a:tab pos="267335" algn="l"/>
              </a:tabLst>
            </a:pP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Firewall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ul poate juca rol de </a:t>
            </a:r>
            <a:r>
              <a:rPr sz="2400" b="1" i="1" dirty="0">
                <a:solidFill>
                  <a:srgbClr val="292929"/>
                </a:solidFill>
                <a:latin typeface="Arial"/>
                <a:cs typeface="Arial"/>
              </a:rPr>
              <a:t>proxy (poartă de</a:t>
            </a:r>
            <a:r>
              <a:rPr sz="2400" b="1" i="1" spc="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292929"/>
                </a:solidFill>
                <a:latin typeface="Arial"/>
                <a:cs typeface="Arial"/>
              </a:rPr>
              <a:t>aplicaţii)</a:t>
            </a:r>
            <a:endParaRPr sz="2400" dirty="0">
              <a:latin typeface="Arial"/>
              <a:cs typeface="Arial"/>
            </a:endParaRPr>
          </a:p>
          <a:p>
            <a:pPr marL="461009">
              <a:lnSpc>
                <a:spcPts val="2735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sau </a:t>
            </a:r>
            <a:r>
              <a:rPr sz="2400" b="1" i="1" dirty="0">
                <a:solidFill>
                  <a:srgbClr val="292929"/>
                </a:solidFill>
                <a:latin typeface="Arial"/>
                <a:cs typeface="Arial"/>
              </a:rPr>
              <a:t>gateway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/>
          <p:nvPr/>
        </p:nvSpPr>
        <p:spPr>
          <a:xfrm>
            <a:off x="685800" y="1524000"/>
            <a:ext cx="7732776" cy="3867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323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Proxy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778635"/>
            <a:ext cx="7388859" cy="447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0375" marR="11430" indent="-448309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00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Un server proxy este un calculator care funcționează ca  intermediar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între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un browser Web (cum ar fi Internet</a:t>
            </a:r>
            <a:r>
              <a:rPr sz="2000" spc="-2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292929"/>
                </a:solidFill>
                <a:latin typeface="Arial"/>
                <a:cs typeface="Arial"/>
              </a:rPr>
              <a:t>Explorer, 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Microsoft Edge, Google Crome, Firefox, etc.) și</a:t>
            </a:r>
            <a:r>
              <a:rPr sz="2000" spc="-1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Internet.</a:t>
            </a:r>
            <a:endParaRPr sz="2000">
              <a:latin typeface="Arial"/>
              <a:cs typeface="Arial"/>
            </a:endParaRPr>
          </a:p>
          <a:p>
            <a:pPr marL="460375" marR="8890" indent="-448309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7000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Serverele proxy ajută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la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îmbunătățirea performanței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Web,  stocând câte o copie a paginilor Web utilizate frecvent.</a:t>
            </a:r>
            <a:r>
              <a:rPr sz="2000" spc="-1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Atunci  când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un browser solicită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pagină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Web stocată în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colecția 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(cache) serverului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proxy, pagina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este furnizată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serverul  proxy, mai rapid decât deplasarea pe</a:t>
            </a:r>
            <a:r>
              <a:rPr sz="200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Web.</a:t>
            </a:r>
            <a:endParaRPr sz="2000">
              <a:latin typeface="Arial"/>
              <a:cs typeface="Arial"/>
            </a:endParaRPr>
          </a:p>
          <a:p>
            <a:pPr marL="460375" marR="355600" indent="-448309">
              <a:lnSpc>
                <a:spcPct val="100000"/>
              </a:lnSpc>
              <a:spcBef>
                <a:spcPts val="484"/>
              </a:spcBef>
              <a:buClr>
                <a:srgbClr val="CC9900"/>
              </a:buClr>
              <a:buSzPct val="7000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 asemenea, serverele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proxy ajută la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îmbunătățirea  securității, filtrând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unele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tipuri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conținut Web și</a:t>
            </a:r>
            <a:r>
              <a:rPr sz="200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software-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urile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rău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intenționate.</a:t>
            </a:r>
            <a:endParaRPr sz="200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7000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Serverele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proxy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sunt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utilizate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cel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mai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mult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către rețele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din  organizații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și firme. De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obicei,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persoanele care se</a:t>
            </a:r>
            <a:r>
              <a:rPr sz="2000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conectează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la Internet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acasă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nu utilizează un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server</a:t>
            </a:r>
            <a:r>
              <a:rPr sz="2000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proxy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483475" cy="39770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385"/>
              </a:spcBef>
              <a:buChar char="•"/>
              <a:tabLst>
                <a:tab pos="203200" algn="l"/>
              </a:tabLst>
            </a:pP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Rolul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arhitectura unui</a:t>
            </a:r>
            <a:r>
              <a:rPr sz="2400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proxy</a:t>
            </a:r>
            <a:endParaRPr sz="2400">
              <a:latin typeface="Arial"/>
              <a:cs typeface="Arial"/>
            </a:endParaRPr>
          </a:p>
          <a:p>
            <a:pPr marL="12700" marR="1527175">
              <a:lnSpc>
                <a:spcPts val="3170"/>
              </a:lnSpc>
              <a:spcBef>
                <a:spcPts val="155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Acces indirect la alte rețele (Internet)  pentru gazdele dintr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locala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via</a:t>
            </a:r>
            <a:r>
              <a:rPr sz="2400" spc="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proxy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30"/>
              </a:spcBef>
              <a:buFont typeface="Arial"/>
              <a:buChar char="–"/>
              <a:tabLst>
                <a:tab pos="267335" algn="l"/>
              </a:tabLst>
            </a:pP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Proxy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ul poate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software ori</a:t>
            </a:r>
            <a:r>
              <a:rPr sz="24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hardware</a:t>
            </a:r>
            <a:endParaRPr sz="2400">
              <a:latin typeface="Arial"/>
              <a:cs typeface="Arial"/>
            </a:endParaRPr>
          </a:p>
          <a:p>
            <a:pPr marL="12700" marR="1832610">
              <a:lnSpc>
                <a:spcPts val="3170"/>
              </a:lnSpc>
              <a:spcBef>
                <a:spcPts val="155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Rol de poarta (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gateway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), de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firewall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sau  de server de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cache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35"/>
              </a:spcBef>
              <a:buFont typeface="Arial"/>
              <a:buChar char="–"/>
              <a:tabLst>
                <a:tab pos="267335" algn="l"/>
              </a:tabLst>
            </a:pP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Proxy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ul ofera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partajarea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unei conexiuni</a:t>
            </a:r>
            <a:r>
              <a:rPr sz="2400" spc="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Utilizat la imbunatatirea performantei 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(de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ex.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caching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,  controlul fluxului),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filtrarea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cererilor,</a:t>
            </a:r>
            <a:r>
              <a:rPr sz="2400" spc="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asigurarea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595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anonimitatii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846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Nivelul</a:t>
            </a:r>
            <a:r>
              <a:rPr spc="-80" dirty="0"/>
              <a:t> </a:t>
            </a:r>
            <a:r>
              <a:rPr spc="-5" dirty="0"/>
              <a:t>rețea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629283"/>
            <a:ext cx="7477759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Nivelul</a:t>
            </a:r>
            <a:r>
              <a:rPr sz="24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rețea: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ts val="259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Probleme:</a:t>
            </a:r>
            <a:endParaRPr sz="2400">
              <a:latin typeface="Arial"/>
              <a:cs typeface="Arial"/>
            </a:endParaRPr>
          </a:p>
          <a:p>
            <a:pPr marL="460375" marR="930910" lvl="1">
              <a:lnSpc>
                <a:spcPts val="2300"/>
              </a:lnSpc>
              <a:spcBef>
                <a:spcPts val="270"/>
              </a:spcBef>
              <a:buChar char="•"/>
              <a:tabLst>
                <a:tab pos="65151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conversii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protocol si de adrese•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controlul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erorilor (flux,</a:t>
            </a:r>
            <a:r>
              <a:rPr sz="24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congestie)</a:t>
            </a:r>
            <a:endParaRPr sz="2400">
              <a:latin typeface="Arial"/>
              <a:cs typeface="Arial"/>
            </a:endParaRPr>
          </a:p>
          <a:p>
            <a:pPr marL="650875" lvl="1" indent="-191135">
              <a:lnSpc>
                <a:spcPct val="100000"/>
              </a:lnSpc>
              <a:spcBef>
                <a:spcPts val="25"/>
              </a:spcBef>
              <a:buChar char="•"/>
              <a:tabLst>
                <a:tab pos="65151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divizarea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si recompunerea</a:t>
            </a:r>
            <a:r>
              <a:rPr sz="24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pachetelor</a:t>
            </a:r>
            <a:endParaRPr sz="2400">
              <a:latin typeface="Arial"/>
              <a:cs typeface="Arial"/>
            </a:endParaRPr>
          </a:p>
          <a:p>
            <a:pPr marL="460375" marR="1582420" lvl="1">
              <a:lnSpc>
                <a:spcPts val="2300"/>
              </a:lnSpc>
              <a:spcBef>
                <a:spcPts val="560"/>
              </a:spcBef>
              <a:buChar char="•"/>
              <a:tabLst>
                <a:tab pos="65151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securitatea 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criptare( exista protocolul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IPsec),</a:t>
            </a:r>
            <a:r>
              <a:rPr sz="24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firewall</a:t>
            </a:r>
            <a:endParaRPr sz="2400">
              <a:latin typeface="Arial"/>
              <a:cs typeface="Arial"/>
            </a:endParaRPr>
          </a:p>
          <a:p>
            <a:pPr marL="715010" indent="-255270">
              <a:lnSpc>
                <a:spcPts val="2039"/>
              </a:lnSpc>
              <a:buChar char="–"/>
              <a:tabLst>
                <a:tab pos="71564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Datagrame – tipice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pentru rețele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fara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conexiune,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305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dirijarea se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face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pentru fiecare pachet in</a:t>
            </a:r>
            <a:r>
              <a:rPr sz="2400" spc="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parte</a:t>
            </a:r>
            <a:endParaRPr sz="2400">
              <a:latin typeface="Arial"/>
              <a:cs typeface="Arial"/>
            </a:endParaRPr>
          </a:p>
          <a:p>
            <a:pPr marL="715010" indent="-255270">
              <a:lnSpc>
                <a:spcPts val="2305"/>
              </a:lnSpc>
              <a:buChar char="–"/>
              <a:tabLst>
                <a:tab pos="71564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Circuite virtuale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tipice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pentru</a:t>
            </a:r>
            <a:r>
              <a:rPr sz="24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rețele</a:t>
            </a:r>
            <a:endParaRPr sz="2400">
              <a:latin typeface="Arial"/>
              <a:cs typeface="Arial"/>
            </a:endParaRPr>
          </a:p>
          <a:p>
            <a:pPr marL="460375" marR="5080">
              <a:lnSpc>
                <a:spcPct val="80000"/>
              </a:lnSpc>
              <a:spcBef>
                <a:spcPts val="29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orientate-conexiune, dirijarea are loc dupa stabilirea  conexiunii</a:t>
            </a:r>
            <a:endParaRPr sz="2400">
              <a:latin typeface="Arial"/>
              <a:cs typeface="Arial"/>
            </a:endParaRPr>
          </a:p>
          <a:p>
            <a:pPr marL="715010" indent="-255270">
              <a:lnSpc>
                <a:spcPts val="2020"/>
              </a:lnSpc>
              <a:buChar char="–"/>
              <a:tabLst>
                <a:tab pos="71564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Protocoale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folosite:</a:t>
            </a:r>
            <a:endParaRPr sz="2400">
              <a:latin typeface="Arial"/>
              <a:cs typeface="Arial"/>
            </a:endParaRPr>
          </a:p>
          <a:p>
            <a:pPr marL="460375" marR="1252855">
              <a:lnSpc>
                <a:spcPct val="80000"/>
              </a:lnSpc>
              <a:spcBef>
                <a:spcPts val="285"/>
              </a:spcBef>
            </a:pP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X.25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(orientat-conexiune), IP</a:t>
            </a:r>
            <a:r>
              <a:rPr sz="2400" b="1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(neorientat 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conexiune)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9644" y="516712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/>
          <p:nvPr/>
        </p:nvSpPr>
        <p:spPr>
          <a:xfrm>
            <a:off x="228600" y="1600200"/>
            <a:ext cx="8458200" cy="49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951433"/>
            <a:ext cx="59613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Protocolul </a:t>
            </a:r>
            <a:r>
              <a:rPr sz="3200" dirty="0"/>
              <a:t>IP-Rezolutia</a:t>
            </a:r>
            <a:r>
              <a:rPr sz="3200" spc="-60" dirty="0"/>
              <a:t> </a:t>
            </a:r>
            <a:r>
              <a:rPr sz="3200" spc="-5" dirty="0"/>
              <a:t>adreselor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12140" y="1793875"/>
            <a:ext cx="799719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Adrese IP ↔ adrese hardware</a:t>
            </a:r>
            <a:r>
              <a:rPr sz="2000" spc="-1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(fizice)</a:t>
            </a:r>
            <a:endParaRPr sz="2000">
              <a:latin typeface="Arial"/>
              <a:cs typeface="Arial"/>
            </a:endParaRPr>
          </a:p>
          <a:p>
            <a:pPr marL="224790" marR="188595" indent="-224790">
              <a:lnSpc>
                <a:spcPct val="80000"/>
              </a:lnSpc>
              <a:spcBef>
                <a:spcPts val="480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procesul de a gasi </a:t>
            </a:r>
            <a:r>
              <a:rPr sz="2000" spc="5" dirty="0">
                <a:solidFill>
                  <a:srgbClr val="292929"/>
                </a:solidFill>
                <a:latin typeface="Arial"/>
                <a:cs typeface="Arial"/>
              </a:rPr>
              <a:t>adresa hardware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 unei gaze ştiind adresa IP</a:t>
            </a:r>
            <a:r>
              <a:rPr sz="2000" spc="-2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  numeşte rezoluţia adresei (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address resolution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 – protocolul</a:t>
            </a:r>
            <a:r>
              <a:rPr sz="2000" spc="-2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92929"/>
                </a:solidFill>
                <a:latin typeface="Arial"/>
                <a:cs typeface="Arial"/>
              </a:rPr>
              <a:t>ARP</a:t>
            </a:r>
            <a:endParaRPr sz="2000">
              <a:latin typeface="Arial"/>
              <a:cs typeface="Arial"/>
            </a:endParaRPr>
          </a:p>
          <a:p>
            <a:pPr marL="461009" marR="5080" lvl="1">
              <a:lnSpc>
                <a:spcPts val="1920"/>
              </a:lnSpc>
              <a:spcBef>
                <a:spcPts val="459"/>
              </a:spcBef>
              <a:buChar char="•"/>
              <a:tabLst>
                <a:tab pos="620395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ARP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protocol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tip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broadcast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(fiecare maşină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primeşte</a:t>
            </a:r>
            <a:r>
              <a:rPr sz="2000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cererea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trimitere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 adresei fizice, răspunde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doar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cea în cauză –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maşina 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proprietar)</a:t>
            </a:r>
            <a:endParaRPr sz="2000">
              <a:latin typeface="Arial"/>
              <a:cs typeface="Arial"/>
            </a:endParaRPr>
          </a:p>
          <a:p>
            <a:pPr marL="461009" marR="1315720" lvl="1">
              <a:lnSpc>
                <a:spcPct val="80000"/>
              </a:lnSpc>
              <a:spcBef>
                <a:spcPts val="500"/>
              </a:spcBef>
              <a:buChar char="•"/>
              <a:tabLst>
                <a:tab pos="61976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nu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utilizează pentru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fiecare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datagrama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IP (masinile  memoreaza adresa</a:t>
            </a:r>
            <a:r>
              <a:rPr sz="20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fizica)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ts val="2160"/>
              </a:lnSpc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procesul invers este numit rezolutia inversa a adresei</a:t>
            </a:r>
            <a:r>
              <a:rPr sz="2000" spc="-20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reverse</a:t>
            </a:r>
            <a:endParaRPr sz="2000">
              <a:latin typeface="Arial"/>
              <a:cs typeface="Arial"/>
            </a:endParaRPr>
          </a:p>
          <a:p>
            <a:pPr marL="461009">
              <a:lnSpc>
                <a:spcPts val="2160"/>
              </a:lnSpc>
            </a:pP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address</a:t>
            </a:r>
            <a:r>
              <a:rPr sz="2000" i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resolution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protocolul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92929"/>
                </a:solidFill>
                <a:latin typeface="Arial"/>
                <a:cs typeface="Arial"/>
              </a:rPr>
              <a:t>RARP</a:t>
            </a:r>
            <a:endParaRPr sz="2000">
              <a:latin typeface="Arial"/>
              <a:cs typeface="Arial"/>
            </a:endParaRPr>
          </a:p>
          <a:p>
            <a:pPr marL="619125" indent="-158750">
              <a:lnSpc>
                <a:spcPct val="100000"/>
              </a:lnSpc>
              <a:buChar char="•"/>
              <a:tabLst>
                <a:tab pos="61976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utilizat la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boot</a:t>
            </a:r>
            <a:r>
              <a:rPr sz="2000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are de statiile de lucru fara</a:t>
            </a:r>
            <a:r>
              <a:rPr sz="2000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disc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126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ARP și</a:t>
            </a:r>
            <a:r>
              <a:rPr spc="-85" dirty="0"/>
              <a:t> </a:t>
            </a:r>
            <a:r>
              <a:rPr spc="-10" dirty="0"/>
              <a:t>RARP</a:t>
            </a:r>
          </a:p>
        </p:txBody>
      </p:sp>
      <p:sp>
        <p:nvSpPr>
          <p:cNvPr id="6" name="object 6"/>
          <p:cNvSpPr/>
          <p:nvPr/>
        </p:nvSpPr>
        <p:spPr>
          <a:xfrm>
            <a:off x="1187533" y="2446724"/>
            <a:ext cx="7156809" cy="316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69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45" dirty="0"/>
              <a:t> </a:t>
            </a:r>
            <a:r>
              <a:rPr spc="-5" dirty="0"/>
              <a:t>ICMP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46275"/>
            <a:ext cx="7047865" cy="38677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60375" marR="5080" indent="-448309">
              <a:lnSpc>
                <a:spcPct val="80000"/>
              </a:lnSpc>
              <a:spcBef>
                <a:spcPts val="585"/>
              </a:spcBef>
            </a:pP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-Internet Control Message Protocol este tot un protocol la</a:t>
            </a:r>
            <a:r>
              <a:rPr sz="2000" i="1" spc="-2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nivel  retea:</a:t>
            </a:r>
            <a:endParaRPr sz="20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utilizat pentru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schimbul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mesaje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0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foloseste datagrame</a:t>
            </a:r>
            <a:r>
              <a:rPr sz="20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  <a:p>
            <a:pPr marL="171450" marR="661670" indent="-171450">
              <a:lnSpc>
                <a:spcPct val="80000"/>
              </a:lnSpc>
              <a:spcBef>
                <a:spcPts val="480"/>
              </a:spcBef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mesajele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ICMP sunt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procesate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software</a:t>
            </a:r>
            <a:r>
              <a:rPr sz="2000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ul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IP,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nu</a:t>
            </a:r>
            <a:r>
              <a:rPr sz="20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  procesele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utilizatorului</a:t>
            </a:r>
            <a:endParaRPr sz="20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tipuri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mesaje: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8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Echo Request</a:t>
            </a:r>
            <a:r>
              <a:rPr sz="2000" i="1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(“existi?”)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0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Echo Reply</a:t>
            </a:r>
            <a:r>
              <a:rPr sz="2000" i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(“exist!”)</a:t>
            </a:r>
            <a:endParaRPr sz="2000">
              <a:latin typeface="Arial"/>
              <a:cs typeface="Arial"/>
            </a:endParaRPr>
          </a:p>
          <a:p>
            <a:pPr marL="12700" marR="1318895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3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Destination Unreachable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(destinatie</a:t>
            </a:r>
            <a:r>
              <a:rPr sz="20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inaccesibila)  5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Redirect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(schimbarea</a:t>
            </a:r>
            <a:r>
              <a:rPr sz="20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rutei)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11 </a:t>
            </a:r>
            <a:r>
              <a:rPr sz="2000" i="1" spc="-5" dirty="0">
                <a:solidFill>
                  <a:srgbClr val="292929"/>
                </a:solidFill>
                <a:latin typeface="Arial"/>
                <a:cs typeface="Arial"/>
              </a:rPr>
              <a:t>Time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Exceeded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(“a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expirat</a:t>
            </a:r>
            <a:r>
              <a:rPr sz="20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timpul”)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69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45" dirty="0"/>
              <a:t> </a:t>
            </a:r>
            <a:r>
              <a:rPr spc="-5" dirty="0"/>
              <a:t>ICMP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32917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Mesaje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ICMP: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Redu sursa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source</a:t>
            </a:r>
            <a:r>
              <a:rPr sz="2400" i="1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quench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“Incetineste!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Unele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datagrame au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fost</a:t>
            </a:r>
            <a:r>
              <a:rPr sz="24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pierdute”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Timp expirat (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time</a:t>
            </a:r>
            <a:r>
              <a:rPr sz="2400" i="1" spc="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exceeded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“Cimpul TTL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al unui pachet are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valoarea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0”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Fragmentare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fragmentation required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):</a:t>
            </a:r>
            <a:r>
              <a:rPr sz="2400" spc="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“Datagrama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mai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lunga decit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MTU”/“Este setat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bitul</a:t>
            </a:r>
            <a:r>
              <a:rPr sz="24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DF”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Cerere/raspuns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pt.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masca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address </a:t>
            </a:r>
            <a:r>
              <a:rPr sz="2400" i="1" spc="-10" dirty="0">
                <a:solidFill>
                  <a:srgbClr val="292929"/>
                </a:solidFill>
                <a:latin typeface="Arial"/>
                <a:cs typeface="Arial"/>
              </a:rPr>
              <a:t>mask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request or  reply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):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“Care e masca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pentru aceasta rețea?”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(va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raspunde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“agentul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masca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rețea”)</a:t>
            </a:r>
            <a:endParaRPr sz="2400">
              <a:latin typeface="Arial"/>
              <a:cs typeface="Arial"/>
            </a:endParaRPr>
          </a:p>
          <a:p>
            <a:pPr marL="266700" indent="-254635" algn="just">
              <a:lnSpc>
                <a:spcPct val="10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Redirectare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redirect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): “Trimite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routerului</a:t>
            </a:r>
            <a:r>
              <a:rPr sz="24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X”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69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45" dirty="0"/>
              <a:t> </a:t>
            </a:r>
            <a:r>
              <a:rPr spc="-5" dirty="0"/>
              <a:t>ICMP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2004187"/>
            <a:ext cx="5384165" cy="259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5"/>
              </a:spcBef>
              <a:buSzPct val="128571"/>
              <a:buChar char="•"/>
              <a:tabLst>
                <a:tab pos="156210" algn="l"/>
              </a:tabLst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Utilizat de comanda</a:t>
            </a:r>
            <a:r>
              <a:rPr sz="14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292929"/>
                </a:solidFill>
                <a:latin typeface="Arial"/>
                <a:cs typeface="Arial"/>
              </a:rPr>
              <a:t>ping</a:t>
            </a:r>
            <a:endParaRPr sz="1400">
              <a:latin typeface="Arial"/>
              <a:cs typeface="Arial"/>
            </a:endParaRPr>
          </a:p>
          <a:p>
            <a:pPr marL="160020" indent="-147955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160655" algn="l"/>
              </a:tabLst>
            </a:pPr>
            <a:r>
              <a:rPr sz="1400" b="1" i="1" dirty="0">
                <a:solidFill>
                  <a:srgbClr val="292929"/>
                </a:solidFill>
                <a:latin typeface="Arial"/>
                <a:cs typeface="Arial"/>
              </a:rPr>
              <a:t>PING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1400" b="1" i="1" dirty="0">
                <a:solidFill>
                  <a:srgbClr val="292929"/>
                </a:solidFill>
                <a:latin typeface="Arial"/>
                <a:cs typeface="Arial"/>
              </a:rPr>
              <a:t>Packet InterNet</a:t>
            </a:r>
            <a:r>
              <a:rPr sz="1400" b="1" i="1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292929"/>
                </a:solidFill>
                <a:latin typeface="Arial"/>
                <a:cs typeface="Arial"/>
              </a:rPr>
              <a:t>Groper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92929"/>
              </a:buClr>
              <a:buFont typeface="Arial"/>
              <a:buChar char="–"/>
            </a:pPr>
            <a:endParaRPr sz="1450">
              <a:latin typeface="Times New Roman"/>
              <a:cs typeface="Times New Roman"/>
            </a:endParaRPr>
          </a:p>
          <a:p>
            <a:pPr marL="160020" indent="-147955">
              <a:lnSpc>
                <a:spcPct val="100000"/>
              </a:lnSpc>
              <a:buChar char="–"/>
              <a:tabLst>
                <a:tab pos="160655" algn="l"/>
              </a:tabLst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Verificarea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conexiunii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de la A la B (ruta</a:t>
            </a:r>
            <a:r>
              <a:rPr sz="1400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directa)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PING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192.168.0.14 (192.168.0.14) from 192.168.0.13:56</a:t>
            </a:r>
            <a:r>
              <a:rPr sz="1400" b="1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(84)bytes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64 </a:t>
            </a:r>
            <a:r>
              <a:rPr sz="1400" b="1" spc="-10" dirty="0">
                <a:solidFill>
                  <a:srgbClr val="292929"/>
                </a:solidFill>
                <a:latin typeface="Arial"/>
                <a:cs typeface="Arial"/>
              </a:rPr>
              <a:t>bytes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from 192.168.0.13: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icmp_req=0 ttl 255 time=2.351</a:t>
            </a:r>
            <a:r>
              <a:rPr sz="14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msec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64 </a:t>
            </a:r>
            <a:r>
              <a:rPr sz="1400" b="1" spc="-10" dirty="0">
                <a:solidFill>
                  <a:srgbClr val="292929"/>
                </a:solidFill>
                <a:latin typeface="Arial"/>
                <a:cs typeface="Arial"/>
              </a:rPr>
              <a:t>bytes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from 192.168.0.13: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icmp_req=1 ttl 255 time=2.214</a:t>
            </a:r>
            <a:r>
              <a:rPr sz="14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msec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64 </a:t>
            </a:r>
            <a:r>
              <a:rPr sz="1400" b="1" spc="-10" dirty="0">
                <a:solidFill>
                  <a:srgbClr val="292929"/>
                </a:solidFill>
                <a:latin typeface="Arial"/>
                <a:cs typeface="Arial"/>
              </a:rPr>
              <a:t>bytes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from 192.168.0.13: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icmp_req=2 ttl 255 time=2.231</a:t>
            </a:r>
            <a:r>
              <a:rPr sz="14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msec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64 </a:t>
            </a:r>
            <a:r>
              <a:rPr sz="1400" b="1" spc="-10" dirty="0">
                <a:solidFill>
                  <a:srgbClr val="292929"/>
                </a:solidFill>
                <a:latin typeface="Arial"/>
                <a:cs typeface="Arial"/>
              </a:rPr>
              <a:t>bytes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from 192.168.0.13: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icmp_req=3 ttl 255 time=2.420</a:t>
            </a:r>
            <a:r>
              <a:rPr sz="14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msec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64 </a:t>
            </a:r>
            <a:r>
              <a:rPr sz="1400" b="1" spc="-10" dirty="0">
                <a:solidFill>
                  <a:srgbClr val="292929"/>
                </a:solidFill>
                <a:latin typeface="Arial"/>
                <a:cs typeface="Arial"/>
              </a:rPr>
              <a:t>bytes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from 192.168.0.13: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icmp_req=4 ttl 255 time=2.225</a:t>
            </a:r>
            <a:r>
              <a:rPr sz="14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msec  5 packets transmited, 5 packets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received, </a:t>
            </a:r>
            <a:r>
              <a:rPr sz="1400" b="1" spc="-10" dirty="0">
                <a:solidFill>
                  <a:srgbClr val="292929"/>
                </a:solidFill>
                <a:latin typeface="Arial"/>
                <a:cs typeface="Arial"/>
              </a:rPr>
              <a:t>0%packets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lost  round-trip</a:t>
            </a:r>
            <a:r>
              <a:rPr sz="1400" b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min/avg/max/mdev=0.217/0.235/0.342/0.029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191" y="5354269"/>
            <a:ext cx="11938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2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191" y="6464300"/>
            <a:ext cx="11874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8191" y="4618482"/>
            <a:ext cx="7463790" cy="203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7857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Utilitarul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ping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folosit pentru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verifica conectivitatea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între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două noduri.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El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testează  conexiunea fizică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şi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parte din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cea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logică, folosindu-se de protocoalele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IP şi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ICMP(Internet  Control Message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Protocol)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pentru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a trimite şi 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primi</a:t>
            </a:r>
            <a:r>
              <a:rPr sz="1400" spc="-2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mesaje.</a:t>
            </a:r>
            <a:endParaRPr sz="1400">
              <a:latin typeface="Arial"/>
              <a:cs typeface="Arial"/>
            </a:endParaRPr>
          </a:p>
          <a:p>
            <a:pPr marL="460375" marR="28765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Ping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primeşte adresa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IP 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staţiei destinaţie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sau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numele staţiei destinaţie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şi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va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trimite  către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aceasta un mesaj </a:t>
            </a:r>
            <a:r>
              <a:rPr sz="1400" i="1" spc="-5" dirty="0">
                <a:solidFill>
                  <a:srgbClr val="292929"/>
                </a:solidFill>
                <a:latin typeface="Arial"/>
                <a:cs typeface="Arial"/>
              </a:rPr>
              <a:t>ECHO REQUEST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.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momentul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în care acest mesaj este 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recepţionat, staţia destinaţie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va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răspunde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cu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un mesaj similar: </a:t>
            </a:r>
            <a:r>
              <a:rPr sz="1400" i="1" spc="-5" dirty="0">
                <a:solidFill>
                  <a:srgbClr val="292929"/>
                </a:solidFill>
                <a:latin typeface="Arial"/>
                <a:cs typeface="Arial"/>
              </a:rPr>
              <a:t>ECHO REPLY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.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Dacă 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răspunsul destinaţiei ajunge înapoi la sursă, conexiunea dintre ele funcţionează, altfel  există probleme care împiedică cele două staţii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să</a:t>
            </a:r>
            <a:r>
              <a:rPr sz="1400" spc="-1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comunice.</a:t>
            </a:r>
            <a:endParaRPr sz="14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Astfel putem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verifica conectivitatea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cu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serverul providerului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nostru de</a:t>
            </a:r>
            <a:r>
              <a:rPr sz="1400" spc="-2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Internet.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69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45" dirty="0"/>
              <a:t> </a:t>
            </a:r>
            <a:r>
              <a:rPr spc="-5" dirty="0"/>
              <a:t>ICMP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53895"/>
            <a:ext cx="516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Utilizat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 comanda</a:t>
            </a:r>
            <a:r>
              <a:rPr sz="18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Arial"/>
                <a:cs typeface="Arial"/>
              </a:rPr>
              <a:t>ping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Verificarea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conexiunii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 la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la C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(ruta</a:t>
            </a:r>
            <a:r>
              <a:rPr sz="1800" spc="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indirecta)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191" y="5246065"/>
            <a:ext cx="53701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Parametrul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ttl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este decrementat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cu 1,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fiindca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datele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au trecut printr</a:t>
            </a:r>
            <a:r>
              <a:rPr sz="18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un calculator intermediar</a:t>
            </a:r>
            <a:r>
              <a:rPr sz="1800" spc="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router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buChar char="•"/>
              <a:tabLst>
                <a:tab pos="155575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timpii de răspuns sunt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mai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mari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2590800"/>
            <a:ext cx="6839711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69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45" dirty="0"/>
              <a:t> </a:t>
            </a:r>
            <a:r>
              <a:rPr spc="-5" dirty="0"/>
              <a:t>ICMP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1701520"/>
            <a:ext cx="8057515" cy="13392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229"/>
              </a:spcBef>
              <a:buSzPct val="142857"/>
              <a:buChar char="•"/>
              <a:tabLst>
                <a:tab pos="171450" algn="l"/>
              </a:tabLst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Utilizat de comanda</a:t>
            </a:r>
            <a:r>
              <a:rPr sz="14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292929"/>
                </a:solidFill>
                <a:latin typeface="Arial"/>
                <a:cs typeface="Arial"/>
              </a:rPr>
              <a:t>traceroute/tracert</a:t>
            </a:r>
            <a:endParaRPr sz="1400">
              <a:latin typeface="Arial"/>
              <a:cs typeface="Arial"/>
            </a:endParaRPr>
          </a:p>
          <a:p>
            <a:pPr marL="160020" indent="-147955">
              <a:lnSpc>
                <a:spcPct val="100000"/>
              </a:lnSpc>
              <a:spcBef>
                <a:spcPts val="130"/>
              </a:spcBef>
              <a:buChar char="–"/>
              <a:tabLst>
                <a:tab pos="160655" algn="l"/>
              </a:tabLst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Se trimite un pachet cu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TTL=1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(1</a:t>
            </a:r>
            <a:r>
              <a:rPr sz="1400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292929"/>
                </a:solidFill>
                <a:latin typeface="Arial"/>
                <a:cs typeface="Arial"/>
              </a:rPr>
              <a:t>hop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60020" indent="-147955">
              <a:lnSpc>
                <a:spcPct val="100000"/>
              </a:lnSpc>
              <a:buChar char="–"/>
              <a:tabLst>
                <a:tab pos="160655" algn="l"/>
              </a:tabLst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Primul </a:t>
            </a:r>
            <a:r>
              <a:rPr sz="1400" i="1" dirty="0">
                <a:solidFill>
                  <a:srgbClr val="292929"/>
                </a:solidFill>
                <a:latin typeface="Arial"/>
                <a:cs typeface="Arial"/>
              </a:rPr>
              <a:t>router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ignoră pachetul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şi trimite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înapoi un mesaj ICMP de tip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“</a:t>
            </a:r>
            <a:r>
              <a:rPr sz="1400" i="1" dirty="0">
                <a:solidFill>
                  <a:srgbClr val="292929"/>
                </a:solidFill>
                <a:latin typeface="Arial"/>
                <a:cs typeface="Arial"/>
              </a:rPr>
              <a:t>time to live</a:t>
            </a:r>
            <a:r>
              <a:rPr sz="1400" i="1" spc="-25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92929"/>
                </a:solidFill>
                <a:latin typeface="Arial"/>
                <a:cs typeface="Arial"/>
              </a:rPr>
              <a:t>exceeded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  <a:p>
            <a:pPr marL="160020" indent="-147955">
              <a:lnSpc>
                <a:spcPct val="100000"/>
              </a:lnSpc>
              <a:buChar char="–"/>
              <a:tabLst>
                <a:tab pos="160655" algn="l"/>
              </a:tabLst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Se trimite un pachet cu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TTL=2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(2</a:t>
            </a:r>
            <a:r>
              <a:rPr sz="1400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292929"/>
                </a:solidFill>
                <a:latin typeface="Arial"/>
                <a:cs typeface="Arial"/>
              </a:rPr>
              <a:t>hop</a:t>
            </a:r>
            <a:r>
              <a:rPr sz="1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uri)</a:t>
            </a:r>
            <a:endParaRPr sz="1400">
              <a:latin typeface="Arial"/>
              <a:cs typeface="Arial"/>
            </a:endParaRPr>
          </a:p>
          <a:p>
            <a:pPr marL="160020" indent="-147955">
              <a:lnSpc>
                <a:spcPct val="100000"/>
              </a:lnSpc>
              <a:buChar char="–"/>
              <a:tabLst>
                <a:tab pos="160655" algn="l"/>
              </a:tabLst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Al doilea </a:t>
            </a:r>
            <a:r>
              <a:rPr sz="1400" i="1" dirty="0">
                <a:solidFill>
                  <a:srgbClr val="292929"/>
                </a:solidFill>
                <a:latin typeface="Arial"/>
                <a:cs typeface="Arial"/>
              </a:rPr>
              <a:t>router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ignora pachetul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şi trimite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înapoi un mesaj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“</a:t>
            </a:r>
            <a:r>
              <a:rPr sz="1400" i="1" dirty="0">
                <a:solidFill>
                  <a:srgbClr val="292929"/>
                </a:solidFill>
                <a:latin typeface="Arial"/>
                <a:cs typeface="Arial"/>
              </a:rPr>
              <a:t>time to live</a:t>
            </a:r>
            <a:r>
              <a:rPr sz="1400" i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92929"/>
                </a:solidFill>
                <a:latin typeface="Arial"/>
                <a:cs typeface="Arial"/>
              </a:rPr>
              <a:t>exceeded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  <a:p>
            <a:pPr marL="160020" indent="-147955">
              <a:lnSpc>
                <a:spcPct val="100000"/>
              </a:lnSpc>
              <a:buChar char="–"/>
              <a:tabLst>
                <a:tab pos="160655" algn="l"/>
              </a:tabLst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Se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repetă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pînă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când</a:t>
            </a: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se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primeşte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răspuns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la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 destinaţie</a:t>
            </a:r>
            <a:r>
              <a:rPr sz="14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sau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292929"/>
                </a:solidFill>
                <a:latin typeface="Arial"/>
                <a:cs typeface="Arial"/>
              </a:rPr>
              <a:t>s</a:t>
            </a:r>
            <a:r>
              <a:rPr sz="1400" spc="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1400" spc="5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ajuns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la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 numărul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maxim</a:t>
            </a:r>
            <a:r>
              <a:rPr sz="1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292929"/>
                </a:solidFill>
                <a:latin typeface="Arial"/>
                <a:cs typeface="Arial"/>
              </a:rPr>
              <a:t>hop</a:t>
            </a:r>
            <a:r>
              <a:rPr sz="1400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uri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3324225"/>
            <a:ext cx="11874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4647438"/>
            <a:ext cx="11874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2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5757164"/>
            <a:ext cx="11874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2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2972790"/>
            <a:ext cx="8185150" cy="33972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1009" indent="-448945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7857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Comanda </a:t>
            </a:r>
            <a:r>
              <a:rPr sz="1400" b="1" i="1" spc="-5" dirty="0">
                <a:solidFill>
                  <a:srgbClr val="292929"/>
                </a:solidFill>
                <a:latin typeface="Arial"/>
                <a:cs typeface="Arial"/>
              </a:rPr>
              <a:t>traceroute/tracert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pentru a stabili</a:t>
            </a:r>
            <a:r>
              <a:rPr sz="1400" spc="-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ruta</a:t>
            </a:r>
            <a:endParaRPr sz="1400">
              <a:latin typeface="Arial"/>
              <a:cs typeface="Arial"/>
            </a:endParaRPr>
          </a:p>
          <a:p>
            <a:pPr marL="461009" marR="61214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Utilitarul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traceroute(tracert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în Windows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)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folosit pentru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a testa ruta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pe care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o</a:t>
            </a:r>
            <a:r>
              <a:rPr sz="1400" spc="-2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urmează  pechetele</a:t>
            </a:r>
            <a:r>
              <a:rPr sz="14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între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sursă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şi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destinaţie,</a:t>
            </a:r>
            <a:r>
              <a:rPr sz="14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deci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nodurile</a:t>
            </a:r>
            <a:r>
              <a:rPr sz="14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prin</a:t>
            </a:r>
            <a:r>
              <a:rPr sz="14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care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trec</a:t>
            </a:r>
            <a:r>
              <a:rPr sz="14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pachetele</a:t>
            </a:r>
            <a:r>
              <a:rPr sz="14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către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destinaţie.</a:t>
            </a:r>
            <a:endParaRPr sz="1400">
              <a:latin typeface="Arial"/>
              <a:cs typeface="Arial"/>
            </a:endParaRPr>
          </a:p>
          <a:p>
            <a:pPr marL="461009" marR="153670">
              <a:lnSpc>
                <a:spcPct val="100000"/>
              </a:lnSpc>
            </a:pP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Comanda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utilă atunci când aveţi posibilitatea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să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accesaţi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informaţie pe mai multe servere 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prin site-uri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mirror. De exemplu, dacă aveţi servere mirror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România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şi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Germania, nu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sigur 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că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serverul din Romania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mai aproape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număr de noduri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şi ca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întârziere de transmisie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a 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pachetelor decât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cel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din Germania. Depinde prin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ce ISP este făcută</a:t>
            </a:r>
            <a:r>
              <a:rPr sz="1400" spc="-2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legătura la Internet.</a:t>
            </a:r>
            <a:endParaRPr sz="1400">
              <a:latin typeface="Arial"/>
              <a:cs typeface="Arial"/>
            </a:endParaRPr>
          </a:p>
          <a:p>
            <a:pPr marL="461009" marR="22225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Pentru a realiza acest lucru,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traceroute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foloseşte de câmpul </a:t>
            </a:r>
            <a:r>
              <a:rPr sz="1400" i="1" spc="-5" dirty="0">
                <a:solidFill>
                  <a:srgbClr val="292929"/>
                </a:solidFill>
                <a:latin typeface="Arial"/>
                <a:cs typeface="Arial"/>
              </a:rPr>
              <a:t>TTL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(Time To Live)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introdus în 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antetul fiecărui pachet pentru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specifica numărul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maxim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de echipamente de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rețea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prin care poate 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trece un pachet.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Dacă un pachet are câmpul </a:t>
            </a:r>
            <a:r>
              <a:rPr sz="1400" i="1" spc="-5" dirty="0">
                <a:solidFill>
                  <a:srgbClr val="292929"/>
                </a:solidFill>
                <a:latin typeface="Arial"/>
                <a:cs typeface="Arial"/>
              </a:rPr>
              <a:t>TTL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cu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valoarea iniţială egală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cu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10, atunci el poate 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trece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prin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maxim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10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echipamente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de rețea. Al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zecelea echipament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va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arunca pachetul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şi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va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trimite  un mesaj </a:t>
            </a:r>
            <a:r>
              <a:rPr sz="1400" i="1" spc="-5" dirty="0">
                <a:solidFill>
                  <a:srgbClr val="292929"/>
                </a:solidFill>
                <a:latin typeface="Arial"/>
                <a:cs typeface="Arial"/>
              </a:rPr>
              <a:t>ICMP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sursei, prin care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va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înştiinţa de acest</a:t>
            </a:r>
            <a:r>
              <a:rPr sz="1400" spc="-1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lucru.</a:t>
            </a:r>
            <a:endParaRPr sz="1400">
              <a:latin typeface="Arial"/>
              <a:cs typeface="Arial"/>
            </a:endParaRPr>
          </a:p>
          <a:p>
            <a:pPr marL="461009" marR="5080" algn="just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Ştiind pe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ce rută trec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pachetele, puteţi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accesa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serverul care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mai aproape. De asemenea,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este 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util, atunci când nu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poate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face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conexiunea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către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un anumit server, pentru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a se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verifica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în ce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loc  </a:t>
            </a: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întreruptă</a:t>
            </a:r>
            <a:r>
              <a:rPr sz="14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legătura.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69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45" dirty="0"/>
              <a:t> </a:t>
            </a:r>
            <a:r>
              <a:rPr spc="-5" dirty="0"/>
              <a:t>ICMP</a:t>
            </a:r>
          </a:p>
        </p:txBody>
      </p:sp>
      <p:sp>
        <p:nvSpPr>
          <p:cNvPr id="6" name="object 6"/>
          <p:cNvSpPr/>
          <p:nvPr/>
        </p:nvSpPr>
        <p:spPr>
          <a:xfrm>
            <a:off x="254508" y="1828800"/>
            <a:ext cx="8790432" cy="472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69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45" dirty="0"/>
              <a:t> </a:t>
            </a:r>
            <a:r>
              <a:rPr spc="-5" dirty="0"/>
              <a:t>ICMP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1934083"/>
            <a:ext cx="749490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1775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Administrarea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rețelei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implică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primul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rând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testarea conectivitatii fizice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între</a:t>
            </a:r>
            <a:r>
              <a:rPr sz="2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gazde</a:t>
            </a:r>
            <a:endParaRPr sz="2400">
              <a:latin typeface="Arial"/>
              <a:cs typeface="Arial"/>
            </a:endParaRPr>
          </a:p>
          <a:p>
            <a:pPr marL="267335" indent="-255270">
              <a:lnSpc>
                <a:spcPct val="100000"/>
              </a:lnSpc>
              <a:buChar char="–"/>
              <a:tabLst>
                <a:tab pos="26797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Testarea NIC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ului (adresei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fizice 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placii de</a:t>
            </a:r>
            <a:r>
              <a:rPr sz="2400" spc="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rețea):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ifconfig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/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ipconfig(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pt.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Linux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resp.</a:t>
            </a:r>
            <a:r>
              <a:rPr sz="24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Windows)</a:t>
            </a:r>
            <a:endParaRPr sz="2400">
              <a:latin typeface="Arial"/>
              <a:cs typeface="Arial"/>
            </a:endParaRPr>
          </a:p>
          <a:p>
            <a:pPr marL="267335" indent="-255270">
              <a:lnSpc>
                <a:spcPct val="100000"/>
              </a:lnSpc>
              <a:buChar char="–"/>
              <a:tabLst>
                <a:tab pos="26797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Verificarea conectivitatii via adresa</a:t>
            </a:r>
            <a:r>
              <a:rPr sz="2400" spc="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IP: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23594" algn="l"/>
              </a:tabLst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ping	</a:t>
            </a:r>
            <a:r>
              <a:rPr sz="2400" b="1" i="1" spc="-5" dirty="0">
                <a:solidFill>
                  <a:srgbClr val="292929"/>
                </a:solidFill>
                <a:latin typeface="Arial"/>
                <a:cs typeface="Arial"/>
              </a:rPr>
              <a:t>x.y.z.w</a:t>
            </a:r>
            <a:endParaRPr sz="2400">
              <a:latin typeface="Arial"/>
              <a:cs typeface="Arial"/>
            </a:endParaRPr>
          </a:p>
          <a:p>
            <a:pPr marL="267335" indent="-255270">
              <a:lnSpc>
                <a:spcPct val="100000"/>
              </a:lnSpc>
              <a:spcBef>
                <a:spcPts val="5"/>
              </a:spcBef>
              <a:buChar char="–"/>
              <a:tabLst>
                <a:tab pos="26797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Verificarea conţinutului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cache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ului ARP:</a:t>
            </a:r>
            <a:r>
              <a:rPr sz="2400" spc="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arp</a:t>
            </a:r>
            <a:endParaRPr sz="2400">
              <a:latin typeface="Arial"/>
              <a:cs typeface="Arial"/>
            </a:endParaRPr>
          </a:p>
          <a:p>
            <a:pPr marL="267335" indent="-255270">
              <a:lnSpc>
                <a:spcPct val="100000"/>
              </a:lnSpc>
              <a:buChar char="–"/>
              <a:tabLst>
                <a:tab pos="26797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Verificarea conectivitatii via adresa</a:t>
            </a:r>
            <a:r>
              <a:rPr sz="2400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simbolica: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ping</a:t>
            </a:r>
            <a:r>
              <a:rPr sz="2400" b="1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292929"/>
                </a:solidFill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  <a:p>
            <a:pPr marL="267335" indent="-255270">
              <a:lnSpc>
                <a:spcPct val="100000"/>
              </a:lnSpc>
              <a:buChar char="–"/>
              <a:tabLst>
                <a:tab pos="26797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Testarea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rutei dintre gazde: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traceroute</a:t>
            </a:r>
            <a:r>
              <a:rPr sz="2400" b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292929"/>
                </a:solidFill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  <a:p>
            <a:pPr marL="267335" indent="-255270">
              <a:lnSpc>
                <a:spcPct val="100000"/>
              </a:lnSpc>
              <a:buChar char="–"/>
              <a:tabLst>
                <a:tab pos="26797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Testarea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serviciilor software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e.g.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FTP,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IRC,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Web,…)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914400"/>
            <a:ext cx="2514600" cy="2514600"/>
          </a:xfrm>
          <a:custGeom>
            <a:avLst/>
            <a:gdLst/>
            <a:ahLst/>
            <a:cxnLst/>
            <a:rect l="l" t="t" r="r" b="b"/>
            <a:pathLst>
              <a:path w="2514600" h="2514600">
                <a:moveTo>
                  <a:pt x="0" y="1257300"/>
                </a:moveTo>
                <a:lnTo>
                  <a:pt x="907" y="1209069"/>
                </a:lnTo>
                <a:lnTo>
                  <a:pt x="3609" y="1161299"/>
                </a:lnTo>
                <a:lnTo>
                  <a:pt x="8073" y="1114020"/>
                </a:lnTo>
                <a:lnTo>
                  <a:pt x="14265" y="1067266"/>
                </a:lnTo>
                <a:lnTo>
                  <a:pt x="22154" y="1021069"/>
                </a:lnTo>
                <a:lnTo>
                  <a:pt x="31707" y="975462"/>
                </a:lnTo>
                <a:lnTo>
                  <a:pt x="42891" y="930477"/>
                </a:lnTo>
                <a:lnTo>
                  <a:pt x="55674" y="886147"/>
                </a:lnTo>
                <a:lnTo>
                  <a:pt x="70023" y="842504"/>
                </a:lnTo>
                <a:lnTo>
                  <a:pt x="85906" y="799581"/>
                </a:lnTo>
                <a:lnTo>
                  <a:pt x="103290" y="757411"/>
                </a:lnTo>
                <a:lnTo>
                  <a:pt x="122142" y="716025"/>
                </a:lnTo>
                <a:lnTo>
                  <a:pt x="142430" y="675457"/>
                </a:lnTo>
                <a:lnTo>
                  <a:pt x="164122" y="635739"/>
                </a:lnTo>
                <a:lnTo>
                  <a:pt x="187184" y="596904"/>
                </a:lnTo>
                <a:lnTo>
                  <a:pt x="211585" y="558984"/>
                </a:lnTo>
                <a:lnTo>
                  <a:pt x="237291" y="522011"/>
                </a:lnTo>
                <a:lnTo>
                  <a:pt x="264271" y="486019"/>
                </a:lnTo>
                <a:lnTo>
                  <a:pt x="292491" y="451040"/>
                </a:lnTo>
                <a:lnTo>
                  <a:pt x="321919" y="417106"/>
                </a:lnTo>
                <a:lnTo>
                  <a:pt x="352523" y="384250"/>
                </a:lnTo>
                <a:lnTo>
                  <a:pt x="384269" y="352504"/>
                </a:lnTo>
                <a:lnTo>
                  <a:pt x="417126" y="321901"/>
                </a:lnTo>
                <a:lnTo>
                  <a:pt x="451061" y="292474"/>
                </a:lnTo>
                <a:lnTo>
                  <a:pt x="486041" y="264255"/>
                </a:lnTo>
                <a:lnTo>
                  <a:pt x="522033" y="237277"/>
                </a:lnTo>
                <a:lnTo>
                  <a:pt x="559006" y="211571"/>
                </a:lnTo>
                <a:lnTo>
                  <a:pt x="596927" y="187172"/>
                </a:lnTo>
                <a:lnTo>
                  <a:pt x="635762" y="164111"/>
                </a:lnTo>
                <a:lnTo>
                  <a:pt x="675480" y="142420"/>
                </a:lnTo>
                <a:lnTo>
                  <a:pt x="716047" y="122133"/>
                </a:lnTo>
                <a:lnTo>
                  <a:pt x="757432" y="103282"/>
                </a:lnTo>
                <a:lnTo>
                  <a:pt x="799602" y="85900"/>
                </a:lnTo>
                <a:lnTo>
                  <a:pt x="842524" y="70018"/>
                </a:lnTo>
                <a:lnTo>
                  <a:pt x="886166" y="55670"/>
                </a:lnTo>
                <a:lnTo>
                  <a:pt x="930495" y="42888"/>
                </a:lnTo>
                <a:lnTo>
                  <a:pt x="975478" y="31705"/>
                </a:lnTo>
                <a:lnTo>
                  <a:pt x="1021083" y="22153"/>
                </a:lnTo>
                <a:lnTo>
                  <a:pt x="1067278" y="14264"/>
                </a:lnTo>
                <a:lnTo>
                  <a:pt x="1114029" y="8072"/>
                </a:lnTo>
                <a:lnTo>
                  <a:pt x="1161305" y="3609"/>
                </a:lnTo>
                <a:lnTo>
                  <a:pt x="1209073" y="907"/>
                </a:lnTo>
                <a:lnTo>
                  <a:pt x="1257300" y="0"/>
                </a:lnTo>
                <a:lnTo>
                  <a:pt x="1305530" y="907"/>
                </a:lnTo>
                <a:lnTo>
                  <a:pt x="1353300" y="3609"/>
                </a:lnTo>
                <a:lnTo>
                  <a:pt x="1400579" y="8072"/>
                </a:lnTo>
                <a:lnTo>
                  <a:pt x="1447333" y="14264"/>
                </a:lnTo>
                <a:lnTo>
                  <a:pt x="1493530" y="22153"/>
                </a:lnTo>
                <a:lnTo>
                  <a:pt x="1539137" y="31705"/>
                </a:lnTo>
                <a:lnTo>
                  <a:pt x="1584122" y="42888"/>
                </a:lnTo>
                <a:lnTo>
                  <a:pt x="1628452" y="55670"/>
                </a:lnTo>
                <a:lnTo>
                  <a:pt x="1672095" y="70018"/>
                </a:lnTo>
                <a:lnTo>
                  <a:pt x="1715018" y="85900"/>
                </a:lnTo>
                <a:lnTo>
                  <a:pt x="1757188" y="103282"/>
                </a:lnTo>
                <a:lnTo>
                  <a:pt x="1798574" y="122133"/>
                </a:lnTo>
                <a:lnTo>
                  <a:pt x="1839142" y="142420"/>
                </a:lnTo>
                <a:lnTo>
                  <a:pt x="1878860" y="164111"/>
                </a:lnTo>
                <a:lnTo>
                  <a:pt x="1917695" y="187172"/>
                </a:lnTo>
                <a:lnTo>
                  <a:pt x="1955615" y="211571"/>
                </a:lnTo>
                <a:lnTo>
                  <a:pt x="1992588" y="237277"/>
                </a:lnTo>
                <a:lnTo>
                  <a:pt x="2028580" y="264255"/>
                </a:lnTo>
                <a:lnTo>
                  <a:pt x="2063559" y="292474"/>
                </a:lnTo>
                <a:lnTo>
                  <a:pt x="2097493" y="321901"/>
                </a:lnTo>
                <a:lnTo>
                  <a:pt x="2130349" y="352504"/>
                </a:lnTo>
                <a:lnTo>
                  <a:pt x="2162095" y="384250"/>
                </a:lnTo>
                <a:lnTo>
                  <a:pt x="2192698" y="417106"/>
                </a:lnTo>
                <a:lnTo>
                  <a:pt x="2222125" y="451040"/>
                </a:lnTo>
                <a:lnTo>
                  <a:pt x="2250344" y="486019"/>
                </a:lnTo>
                <a:lnTo>
                  <a:pt x="2277322" y="522011"/>
                </a:lnTo>
                <a:lnTo>
                  <a:pt x="2303028" y="558984"/>
                </a:lnTo>
                <a:lnTo>
                  <a:pt x="2327427" y="596904"/>
                </a:lnTo>
                <a:lnTo>
                  <a:pt x="2350488" y="635739"/>
                </a:lnTo>
                <a:lnTo>
                  <a:pt x="2372179" y="675457"/>
                </a:lnTo>
                <a:lnTo>
                  <a:pt x="2392466" y="716025"/>
                </a:lnTo>
                <a:lnTo>
                  <a:pt x="2411317" y="757411"/>
                </a:lnTo>
                <a:lnTo>
                  <a:pt x="2428699" y="799581"/>
                </a:lnTo>
                <a:lnTo>
                  <a:pt x="2444581" y="842504"/>
                </a:lnTo>
                <a:lnTo>
                  <a:pt x="2458929" y="886147"/>
                </a:lnTo>
                <a:lnTo>
                  <a:pt x="2471711" y="930477"/>
                </a:lnTo>
                <a:lnTo>
                  <a:pt x="2482894" y="975462"/>
                </a:lnTo>
                <a:lnTo>
                  <a:pt x="2492446" y="1021069"/>
                </a:lnTo>
                <a:lnTo>
                  <a:pt x="2500335" y="1067266"/>
                </a:lnTo>
                <a:lnTo>
                  <a:pt x="2506527" y="1114020"/>
                </a:lnTo>
                <a:lnTo>
                  <a:pt x="2510990" y="1161299"/>
                </a:lnTo>
                <a:lnTo>
                  <a:pt x="2513692" y="1209069"/>
                </a:lnTo>
                <a:lnTo>
                  <a:pt x="2514600" y="1257300"/>
                </a:lnTo>
                <a:lnTo>
                  <a:pt x="2513692" y="1305530"/>
                </a:lnTo>
                <a:lnTo>
                  <a:pt x="2510990" y="1353300"/>
                </a:lnTo>
                <a:lnTo>
                  <a:pt x="2506527" y="1400579"/>
                </a:lnTo>
                <a:lnTo>
                  <a:pt x="2500335" y="1447333"/>
                </a:lnTo>
                <a:lnTo>
                  <a:pt x="2492446" y="1493530"/>
                </a:lnTo>
                <a:lnTo>
                  <a:pt x="2482894" y="1539137"/>
                </a:lnTo>
                <a:lnTo>
                  <a:pt x="2471711" y="1584122"/>
                </a:lnTo>
                <a:lnTo>
                  <a:pt x="2458929" y="1628452"/>
                </a:lnTo>
                <a:lnTo>
                  <a:pt x="2444581" y="1672095"/>
                </a:lnTo>
                <a:lnTo>
                  <a:pt x="2428699" y="1715018"/>
                </a:lnTo>
                <a:lnTo>
                  <a:pt x="2411317" y="1757188"/>
                </a:lnTo>
                <a:lnTo>
                  <a:pt x="2392466" y="1798574"/>
                </a:lnTo>
                <a:lnTo>
                  <a:pt x="2372179" y="1839142"/>
                </a:lnTo>
                <a:lnTo>
                  <a:pt x="2350488" y="1878860"/>
                </a:lnTo>
                <a:lnTo>
                  <a:pt x="2327427" y="1917695"/>
                </a:lnTo>
                <a:lnTo>
                  <a:pt x="2303028" y="1955615"/>
                </a:lnTo>
                <a:lnTo>
                  <a:pt x="2277322" y="1992588"/>
                </a:lnTo>
                <a:lnTo>
                  <a:pt x="2250344" y="2028580"/>
                </a:lnTo>
                <a:lnTo>
                  <a:pt x="2222125" y="2063559"/>
                </a:lnTo>
                <a:lnTo>
                  <a:pt x="2192698" y="2097493"/>
                </a:lnTo>
                <a:lnTo>
                  <a:pt x="2162095" y="2130349"/>
                </a:lnTo>
                <a:lnTo>
                  <a:pt x="2130349" y="2162095"/>
                </a:lnTo>
                <a:lnTo>
                  <a:pt x="2097493" y="2192698"/>
                </a:lnTo>
                <a:lnTo>
                  <a:pt x="2063559" y="2222125"/>
                </a:lnTo>
                <a:lnTo>
                  <a:pt x="2028580" y="2250344"/>
                </a:lnTo>
                <a:lnTo>
                  <a:pt x="1992588" y="2277322"/>
                </a:lnTo>
                <a:lnTo>
                  <a:pt x="1955615" y="2303028"/>
                </a:lnTo>
                <a:lnTo>
                  <a:pt x="1917695" y="2327427"/>
                </a:lnTo>
                <a:lnTo>
                  <a:pt x="1878860" y="2350488"/>
                </a:lnTo>
                <a:lnTo>
                  <a:pt x="1839142" y="2372179"/>
                </a:lnTo>
                <a:lnTo>
                  <a:pt x="1798574" y="2392466"/>
                </a:lnTo>
                <a:lnTo>
                  <a:pt x="1757188" y="2411317"/>
                </a:lnTo>
                <a:lnTo>
                  <a:pt x="1715018" y="2428699"/>
                </a:lnTo>
                <a:lnTo>
                  <a:pt x="1672095" y="2444581"/>
                </a:lnTo>
                <a:lnTo>
                  <a:pt x="1628452" y="2458929"/>
                </a:lnTo>
                <a:lnTo>
                  <a:pt x="1584122" y="2471711"/>
                </a:lnTo>
                <a:lnTo>
                  <a:pt x="1539137" y="2482894"/>
                </a:lnTo>
                <a:lnTo>
                  <a:pt x="1493530" y="2492446"/>
                </a:lnTo>
                <a:lnTo>
                  <a:pt x="1447333" y="2500335"/>
                </a:lnTo>
                <a:lnTo>
                  <a:pt x="1400579" y="2506527"/>
                </a:lnTo>
                <a:lnTo>
                  <a:pt x="1353300" y="2510990"/>
                </a:lnTo>
                <a:lnTo>
                  <a:pt x="1305530" y="2513692"/>
                </a:lnTo>
                <a:lnTo>
                  <a:pt x="1257300" y="2514600"/>
                </a:lnTo>
                <a:lnTo>
                  <a:pt x="1209073" y="2513692"/>
                </a:lnTo>
                <a:lnTo>
                  <a:pt x="1161305" y="2510990"/>
                </a:lnTo>
                <a:lnTo>
                  <a:pt x="1114029" y="2506527"/>
                </a:lnTo>
                <a:lnTo>
                  <a:pt x="1067278" y="2500335"/>
                </a:lnTo>
                <a:lnTo>
                  <a:pt x="1021083" y="2492446"/>
                </a:lnTo>
                <a:lnTo>
                  <a:pt x="975478" y="2482894"/>
                </a:lnTo>
                <a:lnTo>
                  <a:pt x="930495" y="2471711"/>
                </a:lnTo>
                <a:lnTo>
                  <a:pt x="886166" y="2458929"/>
                </a:lnTo>
                <a:lnTo>
                  <a:pt x="842524" y="2444581"/>
                </a:lnTo>
                <a:lnTo>
                  <a:pt x="799602" y="2428699"/>
                </a:lnTo>
                <a:lnTo>
                  <a:pt x="757432" y="2411317"/>
                </a:lnTo>
                <a:lnTo>
                  <a:pt x="716047" y="2392466"/>
                </a:lnTo>
                <a:lnTo>
                  <a:pt x="675480" y="2372179"/>
                </a:lnTo>
                <a:lnTo>
                  <a:pt x="635762" y="2350488"/>
                </a:lnTo>
                <a:lnTo>
                  <a:pt x="596927" y="2327427"/>
                </a:lnTo>
                <a:lnTo>
                  <a:pt x="559006" y="2303028"/>
                </a:lnTo>
                <a:lnTo>
                  <a:pt x="522033" y="2277322"/>
                </a:lnTo>
                <a:lnTo>
                  <a:pt x="486041" y="2250344"/>
                </a:lnTo>
                <a:lnTo>
                  <a:pt x="451061" y="2222125"/>
                </a:lnTo>
                <a:lnTo>
                  <a:pt x="417126" y="2192698"/>
                </a:lnTo>
                <a:lnTo>
                  <a:pt x="384269" y="2162095"/>
                </a:lnTo>
                <a:lnTo>
                  <a:pt x="352523" y="2130349"/>
                </a:lnTo>
                <a:lnTo>
                  <a:pt x="321919" y="2097493"/>
                </a:lnTo>
                <a:lnTo>
                  <a:pt x="292491" y="2063559"/>
                </a:lnTo>
                <a:lnTo>
                  <a:pt x="264271" y="2028580"/>
                </a:lnTo>
                <a:lnTo>
                  <a:pt x="237291" y="1992588"/>
                </a:lnTo>
                <a:lnTo>
                  <a:pt x="211585" y="1955615"/>
                </a:lnTo>
                <a:lnTo>
                  <a:pt x="187184" y="1917695"/>
                </a:lnTo>
                <a:lnTo>
                  <a:pt x="164122" y="1878860"/>
                </a:lnTo>
                <a:lnTo>
                  <a:pt x="142430" y="1839142"/>
                </a:lnTo>
                <a:lnTo>
                  <a:pt x="122142" y="1798574"/>
                </a:lnTo>
                <a:lnTo>
                  <a:pt x="103290" y="1757188"/>
                </a:lnTo>
                <a:lnTo>
                  <a:pt x="85906" y="1715018"/>
                </a:lnTo>
                <a:lnTo>
                  <a:pt x="70023" y="1672095"/>
                </a:lnTo>
                <a:lnTo>
                  <a:pt x="55674" y="1628452"/>
                </a:lnTo>
                <a:lnTo>
                  <a:pt x="42891" y="1584122"/>
                </a:lnTo>
                <a:lnTo>
                  <a:pt x="31707" y="1539137"/>
                </a:lnTo>
                <a:lnTo>
                  <a:pt x="22154" y="1493530"/>
                </a:lnTo>
                <a:lnTo>
                  <a:pt x="14265" y="1447333"/>
                </a:lnTo>
                <a:lnTo>
                  <a:pt x="8073" y="1400579"/>
                </a:lnTo>
                <a:lnTo>
                  <a:pt x="3609" y="1353300"/>
                </a:lnTo>
                <a:lnTo>
                  <a:pt x="907" y="1305530"/>
                </a:lnTo>
                <a:lnTo>
                  <a:pt x="0" y="1257300"/>
                </a:lnTo>
                <a:close/>
              </a:path>
            </a:pathLst>
          </a:custGeom>
          <a:ln w="1219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76400"/>
            <a:ext cx="4724400" cy="1143000"/>
          </a:xfrm>
          <a:custGeom>
            <a:avLst/>
            <a:gdLst/>
            <a:ahLst/>
            <a:cxnLst/>
            <a:rect l="l" t="t" r="r" b="b"/>
            <a:pathLst>
              <a:path w="4724400" h="1143000">
                <a:moveTo>
                  <a:pt x="0" y="1143000"/>
                </a:moveTo>
                <a:lnTo>
                  <a:pt x="4724400" y="1143000"/>
                </a:lnTo>
                <a:lnTo>
                  <a:pt x="4724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0" y="1676400"/>
            <a:ext cx="47244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24000"/>
            <a:ext cx="228600" cy="1449705"/>
          </a:xfrm>
          <a:custGeom>
            <a:avLst/>
            <a:gdLst/>
            <a:ahLst/>
            <a:cxnLst/>
            <a:rect l="l" t="t" r="r" b="b"/>
            <a:pathLst>
              <a:path w="228600" h="1449705">
                <a:moveTo>
                  <a:pt x="228600" y="1449324"/>
                </a:moveTo>
                <a:lnTo>
                  <a:pt x="0" y="1449324"/>
                </a:lnTo>
                <a:lnTo>
                  <a:pt x="0" y="0"/>
                </a:ln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48600" y="1210055"/>
            <a:ext cx="262255" cy="1371600"/>
          </a:xfrm>
          <a:custGeom>
            <a:avLst/>
            <a:gdLst/>
            <a:ahLst/>
            <a:cxnLst/>
            <a:rect l="l" t="t" r="r" b="b"/>
            <a:pathLst>
              <a:path w="262254" h="1371600">
                <a:moveTo>
                  <a:pt x="0" y="0"/>
                </a:moveTo>
                <a:lnTo>
                  <a:pt x="262127" y="0"/>
                </a:lnTo>
                <a:lnTo>
                  <a:pt x="262127" y="1371600"/>
                </a:lnTo>
                <a:lnTo>
                  <a:pt x="0" y="1371600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04566" y="849833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540" y="3301365"/>
            <a:ext cx="442023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Nivelul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rețea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Protocolul</a:t>
            </a:r>
            <a:r>
              <a:rPr sz="2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endParaRPr sz="2800">
              <a:latin typeface="Arial"/>
              <a:cs typeface="Arial"/>
            </a:endParaRPr>
          </a:p>
          <a:p>
            <a:pPr marL="309880" indent="-297815">
              <a:lnSpc>
                <a:spcPct val="100000"/>
              </a:lnSpc>
              <a:buChar char="–"/>
              <a:tabLst>
                <a:tab pos="31051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Caracterizare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buChar char="–"/>
              <a:tabLst>
                <a:tab pos="290830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Adrese</a:t>
            </a:r>
            <a:r>
              <a:rPr sz="28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endParaRPr sz="2800">
              <a:latin typeface="Arial"/>
              <a:cs typeface="Arial"/>
            </a:endParaRPr>
          </a:p>
          <a:p>
            <a:pPr marL="309880" indent="-297815">
              <a:lnSpc>
                <a:spcPct val="100000"/>
              </a:lnSpc>
              <a:spcBef>
                <a:spcPts val="5"/>
              </a:spcBef>
              <a:buChar char="–"/>
              <a:tabLst>
                <a:tab pos="310515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Subrețele</a:t>
            </a:r>
            <a:endParaRPr sz="2800">
              <a:latin typeface="Arial"/>
              <a:cs typeface="Arial"/>
            </a:endParaRPr>
          </a:p>
          <a:p>
            <a:pPr marL="309880" indent="-297815">
              <a:lnSpc>
                <a:spcPct val="100000"/>
              </a:lnSpc>
              <a:buChar char="–"/>
              <a:tabLst>
                <a:tab pos="310515" algn="l"/>
              </a:tabLst>
            </a:pP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Datagrame</a:t>
            </a:r>
            <a:endParaRPr sz="2800">
              <a:latin typeface="Arial"/>
              <a:cs typeface="Arial"/>
            </a:endParaRPr>
          </a:p>
          <a:p>
            <a:pPr marL="309880" indent="-297815">
              <a:lnSpc>
                <a:spcPct val="100000"/>
              </a:lnSpc>
              <a:buFont typeface="Arial"/>
              <a:buChar char="–"/>
              <a:tabLst>
                <a:tab pos="310515" algn="l"/>
              </a:tabLst>
            </a:pPr>
            <a:r>
              <a:rPr sz="2800" i="1" spc="-5" dirty="0">
                <a:solidFill>
                  <a:srgbClr val="292929"/>
                </a:solidFill>
                <a:latin typeface="Arial"/>
                <a:cs typeface="Arial"/>
              </a:rPr>
              <a:t>Firewall </a:t>
            </a:r>
            <a:r>
              <a:rPr sz="2800" spc="-5" dirty="0">
                <a:solidFill>
                  <a:srgbClr val="292929"/>
                </a:solidFill>
                <a:latin typeface="Arial"/>
                <a:cs typeface="Arial"/>
              </a:rPr>
              <a:t>&amp;</a:t>
            </a:r>
            <a:r>
              <a:rPr sz="28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292929"/>
                </a:solidFill>
                <a:latin typeface="Arial"/>
                <a:cs typeface="Arial"/>
              </a:rPr>
              <a:t>proxy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15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Rețele</a:t>
            </a:r>
            <a:r>
              <a:rPr spc="-70" dirty="0"/>
              <a:t> </a:t>
            </a:r>
            <a:r>
              <a:rPr spc="-10" dirty="0"/>
              <a:t>private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1946275"/>
            <a:ext cx="7680959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Realitate: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Cresterea exponentiala a numarului de</a:t>
            </a:r>
            <a:r>
              <a:rPr sz="20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gazde</a:t>
            </a:r>
            <a:endParaRPr sz="2000">
              <a:latin typeface="Arial"/>
              <a:cs typeface="Arial"/>
            </a:endParaRPr>
          </a:p>
          <a:p>
            <a:pPr marL="171450" marR="5080" indent="-171450">
              <a:lnSpc>
                <a:spcPct val="80000"/>
              </a:lnSpc>
              <a:spcBef>
                <a:spcPts val="480"/>
              </a:spcBef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Solutie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(actuala): NAT (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Network Address Translation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 – RFC</a:t>
            </a:r>
            <a:r>
              <a:rPr sz="20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3022,  4008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-translatarea adreselor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private in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adresa publica si 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invers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Reutilizeaza adresele private (RFC</a:t>
            </a:r>
            <a:r>
              <a:rPr sz="20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1918)</a:t>
            </a:r>
            <a:endParaRPr sz="2000">
              <a:latin typeface="Arial"/>
              <a:cs typeface="Arial"/>
            </a:endParaRPr>
          </a:p>
          <a:p>
            <a:pPr marL="224790" marR="247015" indent="-224790">
              <a:lnSpc>
                <a:spcPct val="80100"/>
              </a:lnSpc>
              <a:spcBef>
                <a:spcPts val="475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Routerele in mod normal ignora datagramele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conţinând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adrese  private </a:t>
            </a:r>
            <a:r>
              <a:rPr sz="2000" spc="5" dirty="0">
                <a:solidFill>
                  <a:srgbClr val="292929"/>
                </a:solidFill>
                <a:latin typeface="Cambria Math"/>
                <a:cs typeface="Cambria Math"/>
              </a:rPr>
              <a:t>⇒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pot fi folosite adrese IP private in cadrul</a:t>
            </a:r>
            <a:r>
              <a:rPr sz="20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intranet</a:t>
            </a:r>
            <a:r>
              <a:rPr sz="2000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ului  organizatiei</a:t>
            </a:r>
            <a:endParaRPr sz="2000">
              <a:latin typeface="Arial"/>
              <a:cs typeface="Arial"/>
            </a:endParaRPr>
          </a:p>
          <a:p>
            <a:pPr marL="224790" marR="32384" indent="-224790" algn="just">
              <a:lnSpc>
                <a:spcPct val="80000"/>
              </a:lnSpc>
              <a:spcBef>
                <a:spcPts val="480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Accesul </a:t>
            </a:r>
            <a:r>
              <a:rPr sz="2000" spc="5" dirty="0">
                <a:solidFill>
                  <a:srgbClr val="292929"/>
                </a:solidFill>
                <a:latin typeface="Arial"/>
                <a:cs typeface="Arial"/>
              </a:rPr>
              <a:t>spre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exterior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(Internet</a:t>
            </a:r>
            <a:r>
              <a:rPr sz="20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ul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“real”) se realizeaza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via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 poarta  (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mediating gateway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 ce rescrie adresele IP sursa/destinatie –</a:t>
            </a:r>
            <a:r>
              <a:rPr sz="2000" spc="-1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292929"/>
                </a:solidFill>
                <a:latin typeface="Arial"/>
                <a:cs typeface="Arial"/>
              </a:rPr>
              <a:t>IP  </a:t>
            </a:r>
            <a:r>
              <a:rPr sz="2000" b="1" i="1" dirty="0">
                <a:solidFill>
                  <a:srgbClr val="292929"/>
                </a:solidFill>
                <a:latin typeface="Arial"/>
                <a:cs typeface="Arial"/>
              </a:rPr>
              <a:t>masquerading</a:t>
            </a:r>
            <a:endParaRPr sz="2000">
              <a:latin typeface="Arial"/>
              <a:cs typeface="Arial"/>
            </a:endParaRPr>
          </a:p>
          <a:p>
            <a:pPr marL="224154" indent="-212090" algn="just">
              <a:lnSpc>
                <a:spcPts val="2160"/>
              </a:lnSpc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Alte utilizari: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load balancing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prevenirea “caderilor”,</a:t>
            </a:r>
            <a:r>
              <a:rPr sz="2000" spc="-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proxy</a:t>
            </a:r>
            <a:r>
              <a:rPr sz="2000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uri</a:t>
            </a:r>
            <a:endParaRPr sz="2000">
              <a:latin typeface="Arial"/>
              <a:cs typeface="Arial"/>
            </a:endParaRPr>
          </a:p>
          <a:p>
            <a:pPr marL="461009" algn="just">
              <a:lnSpc>
                <a:spcPts val="2160"/>
              </a:lnSpc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transparente, suprapunerea</a:t>
            </a:r>
            <a:r>
              <a:rPr sz="20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rețelelor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042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IPv6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407275" cy="342772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385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Probleme de adresabilitate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via IP</a:t>
            </a:r>
            <a:r>
              <a:rPr sz="24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clasic:</a:t>
            </a:r>
            <a:endParaRPr sz="2400">
              <a:latin typeface="Arial"/>
              <a:cs typeface="Arial"/>
            </a:endParaRPr>
          </a:p>
          <a:p>
            <a:pPr marL="267335" marR="5080" indent="-267335">
              <a:lnSpc>
                <a:spcPct val="90000"/>
              </a:lnSpc>
              <a:spcBef>
                <a:spcPts val="575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Cresterea exponentiala a numarului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gazed(IoT-  Internet of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Things-Internetul lucrurilor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sau Internetul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peste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tot)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Aparitia unor tabele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rutare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mari</a:t>
            </a:r>
            <a:r>
              <a:rPr sz="2400" spc="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dimensiuni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Configuratii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tot mai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complexe, utilizatori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tot mai</a:t>
            </a:r>
            <a:r>
              <a:rPr sz="2400" spc="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multi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Lipsa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securitatii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ts val="2735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Imposibilitatea asigurarii calitatii serviciilor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(QoS</a:t>
            </a:r>
            <a:r>
              <a:rPr sz="2400" spc="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735"/>
              </a:lnSpc>
            </a:pP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Quality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Service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042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IPv6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46275"/>
            <a:ext cx="588264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Adresele IP clasice sunt folosite tot mai</a:t>
            </a:r>
            <a:r>
              <a:rPr sz="2000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puțin</a:t>
            </a:r>
            <a:endParaRPr sz="20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Deziderate ale unui protocol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IP (IPv6,</a:t>
            </a:r>
            <a:r>
              <a:rPr sz="20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IPng)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Suport pentru miliarde de</a:t>
            </a:r>
            <a:r>
              <a:rPr sz="20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gazde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Reducerea tabelelor de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Simplificare a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protocolului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Suport pentru gazde</a:t>
            </a:r>
            <a:r>
              <a:rPr sz="20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mobile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Compatibilitate cu vechiul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Suport pentru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evoluţii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viitoare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ale</a:t>
            </a:r>
            <a:r>
              <a:rPr sz="20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Internet</a:t>
            </a:r>
            <a:r>
              <a:rPr sz="20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ului</a:t>
            </a:r>
            <a:endParaRPr sz="20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Facilitati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Simplificarea formatului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datagramelor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buChar char="–"/>
              <a:tabLst>
                <a:tab pos="67437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Securitate (autentificare &amp;</a:t>
            </a:r>
            <a:r>
              <a:rPr sz="20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confidenţialitate)</a:t>
            </a:r>
            <a:endParaRPr sz="2000">
              <a:latin typeface="Arial"/>
              <a:cs typeface="Arial"/>
            </a:endParaRPr>
          </a:p>
          <a:p>
            <a:pPr marL="673735" lvl="1" indent="-212090">
              <a:lnSpc>
                <a:spcPct val="100000"/>
              </a:lnSpc>
              <a:spcBef>
                <a:spcPts val="5"/>
              </a:spcBef>
              <a:buChar char="–"/>
              <a:tabLst>
                <a:tab pos="67437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Livrarea la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cea mai apropiata gazdă –</a:t>
            </a:r>
            <a:r>
              <a:rPr sz="2000" spc="-1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anycast</a:t>
            </a:r>
            <a:endParaRPr sz="20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RFC 2460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,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2553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042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IPv6</a:t>
            </a:r>
          </a:p>
        </p:txBody>
      </p:sp>
      <p:sp>
        <p:nvSpPr>
          <p:cNvPr id="6" name="object 6"/>
          <p:cNvSpPr/>
          <p:nvPr/>
        </p:nvSpPr>
        <p:spPr>
          <a:xfrm>
            <a:off x="762000" y="2057400"/>
            <a:ext cx="7538813" cy="37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5418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IPv6 </a:t>
            </a:r>
            <a:r>
              <a:rPr dirty="0"/>
              <a:t>versus</a:t>
            </a:r>
            <a:r>
              <a:rPr spc="-30" dirty="0"/>
              <a:t> </a:t>
            </a:r>
            <a:r>
              <a:rPr spc="-5" dirty="0"/>
              <a:t>IPv4-antete</a:t>
            </a:r>
          </a:p>
        </p:txBody>
      </p:sp>
      <p:sp>
        <p:nvSpPr>
          <p:cNvPr id="6" name="object 6"/>
          <p:cNvSpPr/>
          <p:nvPr/>
        </p:nvSpPr>
        <p:spPr>
          <a:xfrm>
            <a:off x="405384" y="2057400"/>
            <a:ext cx="8296656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042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IPv6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53895"/>
            <a:ext cx="7447280" cy="24949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530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Are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lungime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fixă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antetului(40 de</a:t>
            </a:r>
            <a:r>
              <a:rPr sz="18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octeți)</a:t>
            </a:r>
            <a:endParaRPr sz="18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430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eliminat suma de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marL="460375" marR="83820" indent="-448309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Fragmentarea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face prin folosirea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unor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antete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extensie care  sunt precizate de câmpul ‘Antet urmator’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camp ce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foloseşte aceleaşi  valori ca şi câmpul ‘Protocol’ din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v4</a:t>
            </a:r>
            <a:endParaRPr sz="18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Câmpul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‘Număr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hopuri’-limită salt” este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echivalent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cu 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TTL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 la</a:t>
            </a:r>
            <a:r>
              <a:rPr sz="1800" spc="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IPv4.</a:t>
            </a:r>
            <a:endParaRPr sz="18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430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Câmpul ‘Eticheta de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flux’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permite routerelor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 mai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uşoară comutare</a:t>
            </a:r>
            <a:r>
              <a:rPr sz="1800" spc="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pachetelor pe baza fluxului de</a:t>
            </a:r>
            <a:r>
              <a:rPr sz="1800" spc="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pachete.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160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Avantaje</a:t>
            </a:r>
            <a:r>
              <a:rPr spc="-60" dirty="0"/>
              <a:t> </a:t>
            </a:r>
            <a:r>
              <a:rPr dirty="0"/>
              <a:t>IPv6</a:t>
            </a:r>
          </a:p>
        </p:txBody>
      </p:sp>
      <p:sp>
        <p:nvSpPr>
          <p:cNvPr id="6" name="object 6"/>
          <p:cNvSpPr/>
          <p:nvPr/>
        </p:nvSpPr>
        <p:spPr>
          <a:xfrm>
            <a:off x="646176" y="2209800"/>
            <a:ext cx="7808976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042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IPv6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2791" y="1934083"/>
            <a:ext cx="6674484" cy="3977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28600" marR="30480" indent="-228600">
              <a:lnSpc>
                <a:spcPct val="80000"/>
              </a:lnSpc>
              <a:spcBef>
                <a:spcPts val="675"/>
              </a:spcBef>
              <a:buChar char="•"/>
              <a:tabLst>
                <a:tab pos="2286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Adresele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IPv6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au lungime de 16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octeti 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2</a:t>
            </a:r>
            <a:r>
              <a:rPr sz="2400" spc="-7" baseline="24305" dirty="0">
                <a:solidFill>
                  <a:srgbClr val="292929"/>
                </a:solidFill>
                <a:latin typeface="Arial"/>
                <a:cs typeface="Arial"/>
              </a:rPr>
              <a:t>128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adrese</a:t>
            </a:r>
            <a:endParaRPr sz="2400">
              <a:latin typeface="Arial"/>
              <a:cs typeface="Arial"/>
            </a:endParaRPr>
          </a:p>
          <a:p>
            <a:pPr marL="227965" indent="-190500">
              <a:lnSpc>
                <a:spcPct val="100000"/>
              </a:lnSpc>
              <a:buChar char="•"/>
              <a:tabLst>
                <a:tab pos="2286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Notatie: 16 numere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hexa,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fiecare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2</a:t>
            </a:r>
            <a:r>
              <a:rPr sz="2400" spc="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cifre,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delimitate de</a:t>
            </a:r>
            <a:r>
              <a:rPr sz="24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“:”</a:t>
            </a:r>
            <a:endParaRPr sz="2400">
              <a:latin typeface="Arial"/>
              <a:cs typeface="Arial"/>
            </a:endParaRPr>
          </a:p>
          <a:p>
            <a:pPr marL="227965" indent="-190500">
              <a:lnSpc>
                <a:spcPct val="100000"/>
              </a:lnSpc>
              <a:buChar char="•"/>
              <a:tabLst>
                <a:tab pos="22860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“::” 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sir de biti</a:t>
            </a:r>
            <a:r>
              <a:rPr sz="24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227965" indent="-190500">
              <a:lnSpc>
                <a:spcPct val="100000"/>
              </a:lnSpc>
              <a:buChar char="•"/>
              <a:tabLst>
                <a:tab pos="2286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Adrese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speciale: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::1 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adresa de</a:t>
            </a:r>
            <a:r>
              <a:rPr sz="24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loopback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::FFFF 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IP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vechi</a:t>
            </a:r>
            <a:r>
              <a:rPr sz="24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(IPv4)</a:t>
            </a:r>
            <a:endParaRPr sz="2400">
              <a:latin typeface="Arial"/>
              <a:cs typeface="Arial"/>
            </a:endParaRPr>
          </a:p>
          <a:p>
            <a:pPr marL="38100" marR="544195">
              <a:lnSpc>
                <a:spcPct val="100000"/>
              </a:lnSpc>
              <a:buChar char="•"/>
              <a:tabLst>
                <a:tab pos="228600" algn="l"/>
              </a:tabLst>
            </a:pP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Exemplu: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8000:1000:0000:0000:0B47:A007:1111:3090  8000:1000::0B47:A007:1111:3090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559053"/>
            <a:ext cx="168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Adrese</a:t>
            </a:r>
            <a:r>
              <a:rPr sz="2400" spc="-60" dirty="0"/>
              <a:t> </a:t>
            </a:r>
            <a:r>
              <a:rPr sz="2400" dirty="0"/>
              <a:t>IPv6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383540" y="1247902"/>
            <a:ext cx="8237220" cy="1293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marR="48260" indent="-448309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O adresă IPV6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se scrie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în hexazecimal folosind grupuri de 16 biţi, separate de </a:t>
            </a:r>
            <a:r>
              <a:rPr sz="1600" spc="-25" dirty="0">
                <a:solidFill>
                  <a:srgbClr val="292929"/>
                </a:solidFill>
                <a:latin typeface="Arial"/>
                <a:cs typeface="Arial"/>
              </a:rPr>
              <a:t>“</a:t>
            </a:r>
            <a:r>
              <a:rPr sz="1600" b="1" spc="-25" dirty="0">
                <a:solidFill>
                  <a:srgbClr val="292929"/>
                </a:solidFill>
                <a:latin typeface="Arial"/>
                <a:cs typeface="Arial"/>
              </a:rPr>
              <a:t>:</a:t>
            </a:r>
            <a:r>
              <a:rPr sz="1600" spc="-25" dirty="0">
                <a:solidFill>
                  <a:srgbClr val="292929"/>
                </a:solidFill>
                <a:latin typeface="Arial"/>
                <a:cs typeface="Arial"/>
              </a:rPr>
              <a:t>”,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sau 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“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::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” (o singură dată,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pentru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şir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de biţi 0) ca de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exemplu: 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2001:0:5ef5:79fd:18d3:d4e:3f57:fe9b.</a:t>
            </a:r>
            <a:endParaRPr sz="160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spcBef>
                <a:spcPts val="385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Adresele unicast globale sunt formate, precum se vede in figura de mai jos, din global  routing prefix (48 biţi), subnet_ID (16 biti)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şi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interface_ID (64</a:t>
            </a:r>
            <a:r>
              <a:rPr sz="1600" spc="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biţi).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735704"/>
            <a:ext cx="8405495" cy="2903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Adresele private sunt locale, fiind destinate unui link sau site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şi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nu sunt rutate in exterior.  Pentru acestea valoarea primului octet este “FE” şi urmatoarea cifra hexazecimala este  in gama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 “8”-“F”.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Aceste adrese sunt împărţite în două tipuri: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site-local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şi</a:t>
            </a:r>
            <a:r>
              <a:rPr sz="1600" spc="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link-local.</a:t>
            </a:r>
            <a:endParaRPr sz="1600">
              <a:latin typeface="Arial"/>
              <a:cs typeface="Arial"/>
            </a:endParaRPr>
          </a:p>
          <a:p>
            <a:pPr marL="12700" marR="140335" indent="62928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-Adresele site-local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folosesc pentru un site sau organizaţie. In acest caz valoarea  celei de-a treia cifra hexazecimala este în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gama</a:t>
            </a:r>
            <a:r>
              <a:rPr sz="1600" spc="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“C”-“F”.</a:t>
            </a:r>
            <a:endParaRPr sz="1600">
              <a:latin typeface="Arial"/>
              <a:cs typeface="Arial"/>
            </a:endParaRPr>
          </a:p>
          <a:p>
            <a:pPr marL="12700" marR="245745" indent="629285">
              <a:lnSpc>
                <a:spcPct val="100000"/>
              </a:lnSpc>
              <a:spcBef>
                <a:spcPts val="385"/>
              </a:spcBef>
              <a:tabLst>
                <a:tab pos="641985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- Adresele link-local au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drept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scop o legătură fizică. In acest caz valoarea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celei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de-a  treia	cifra hexazecimala este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gama</a:t>
            </a:r>
            <a:r>
              <a:rPr sz="16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“8”-“B”.</a:t>
            </a:r>
            <a:endParaRPr sz="1600">
              <a:latin typeface="Arial"/>
              <a:cs typeface="Arial"/>
            </a:endParaRPr>
          </a:p>
          <a:p>
            <a:pPr marL="12700" marR="39687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Adresa loopback este “::1”. O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adresă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nespecificată este scrisă ca şi “::”. Adresa  nespecificată, “::”, este folosită în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câmpul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sursă al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unei datagrame,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transmisă de către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un 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dispozitiv care încearcă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să-şi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configureze adresa</a:t>
            </a:r>
            <a:r>
              <a:rPr sz="16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5584" y="2770001"/>
            <a:ext cx="6607168" cy="794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79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Adrese</a:t>
            </a:r>
            <a:r>
              <a:rPr spc="-70" dirty="0"/>
              <a:t> </a:t>
            </a:r>
            <a:r>
              <a:rPr dirty="0"/>
              <a:t>IPv6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60905"/>
            <a:ext cx="7420609" cy="30010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Problemele de conectivitate, în cazul folosirii IPv6, sunt, de obicei, cauzate</a:t>
            </a:r>
            <a:r>
              <a:rPr sz="1600" spc="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de:</a:t>
            </a:r>
            <a:endParaRPr sz="1600">
              <a:latin typeface="Arial"/>
              <a:cs typeface="Arial"/>
            </a:endParaRPr>
          </a:p>
          <a:p>
            <a:pPr marL="460375" marR="156845" indent="-448309">
              <a:lnSpc>
                <a:spcPct val="100000"/>
              </a:lnSpc>
              <a:spcBef>
                <a:spcPts val="380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echipamentele de reţea (de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exemplu,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routere la domiciliu) configurate greşit  sau care se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comportă</a:t>
            </a:r>
            <a:r>
              <a:rPr sz="16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neadecvat;</a:t>
            </a:r>
            <a:endParaRPr sz="16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385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erori ale sistemelor de</a:t>
            </a:r>
            <a:r>
              <a:rPr sz="16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operare;</a:t>
            </a:r>
            <a:endParaRPr sz="1600">
              <a:latin typeface="Arial"/>
              <a:cs typeface="Arial"/>
            </a:endParaRPr>
          </a:p>
          <a:p>
            <a:pPr marL="460375" marR="346075" indent="-448309">
              <a:lnSpc>
                <a:spcPct val="100000"/>
              </a:lnSpc>
              <a:spcBef>
                <a:spcPts val="385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probleme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ale reţelelor furnizorilor de servicii de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Internet(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Internet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Service  Provider-ISP)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spcBef>
                <a:spcPts val="385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În multe cazuri, problema se poate remedia trecând la modele de routere mai  noi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sau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înlocuindu-le şi trecând sistemele de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operare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la o versiune  superioară.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asemenea,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problema poate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fi remediată de către furnizorul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de 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servicii de</a:t>
            </a:r>
            <a:r>
              <a:rPr sz="16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internet.</a:t>
            </a:r>
            <a:endParaRPr sz="16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390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Problema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poate evita prin utilizarea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IPv4.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433309" cy="35013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Utilizat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sisteme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autonome in vederea</a:t>
            </a:r>
            <a:r>
              <a:rPr sz="2400" spc="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interconectarii</a:t>
            </a:r>
            <a:endParaRPr sz="2400">
              <a:latin typeface="Arial"/>
              <a:cs typeface="Arial"/>
            </a:endParaRPr>
          </a:p>
          <a:p>
            <a:pPr marL="202565" indent="-190500">
              <a:lnSpc>
                <a:spcPts val="2735"/>
              </a:lnSpc>
              <a:spcBef>
                <a:spcPts val="290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Serviciu de transmitere de pachete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(nod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la nod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735"/>
              </a:lnSpc>
            </a:pP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host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400" i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host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spcBef>
                <a:spcPts val="290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Translatare dintre diferite protocoale legatură de</a:t>
            </a:r>
            <a:r>
              <a:rPr sz="2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spcBef>
                <a:spcPts val="285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Ofera servicii neorientate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conexiune,</a:t>
            </a:r>
            <a:r>
              <a:rPr sz="2400" spc="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nesigure: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datagrame</a:t>
            </a:r>
            <a:endParaRPr sz="240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spcBef>
                <a:spcPts val="290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Fiecare datagrama este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independenta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spc="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celelalte</a:t>
            </a:r>
            <a:endParaRPr sz="2400">
              <a:latin typeface="Arial"/>
              <a:cs typeface="Arial"/>
            </a:endParaRPr>
          </a:p>
          <a:p>
            <a:pPr marL="203200" marR="1697989" indent="-203200">
              <a:lnSpc>
                <a:spcPts val="2590"/>
              </a:lnSpc>
              <a:spcBef>
                <a:spcPts val="615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Nu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garanteaza transmiterea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corecta a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datagramelor (pierdere,</a:t>
            </a:r>
            <a:r>
              <a:rPr sz="2400" spc="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multiplicare,...)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042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IPv6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6585584" cy="3647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385"/>
              </a:spcBef>
              <a:buChar char="•"/>
              <a:tabLst>
                <a:tab pos="20320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ICMPv6</a:t>
            </a:r>
            <a:endParaRPr sz="2400">
              <a:latin typeface="Arial"/>
              <a:cs typeface="Arial"/>
            </a:endParaRPr>
          </a:p>
          <a:p>
            <a:pPr marL="12700" marR="415290">
              <a:lnSpc>
                <a:spcPts val="3170"/>
              </a:lnSpc>
              <a:spcBef>
                <a:spcPts val="155"/>
              </a:spcBef>
              <a:buChar char="–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Ofera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functiile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ICMP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(raportarea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transmiterii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datelor, erorilor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etc.),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plus: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Descoperirea vecinilor (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Neighbor</a:t>
            </a:r>
            <a:r>
              <a:rPr sz="2400" i="1" spc="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Discovery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înlocuieşte ARP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Address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Resolution</a:t>
            </a:r>
            <a:r>
              <a:rPr sz="2400" i="1" spc="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466725">
              <a:lnSpc>
                <a:spcPct val="110000"/>
              </a:lnSpc>
              <a:spcBef>
                <a:spcPts val="5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Descoperirea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multicast a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ascultătorilor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Multicast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Listener Discovery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) – înlocuieşte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IGMP (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Internet Group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Management</a:t>
            </a:r>
            <a:r>
              <a:rPr sz="2400" i="1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85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Detalii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RFC</a:t>
            </a:r>
            <a:r>
              <a:rPr sz="2400" b="1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2463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4171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Rutare-preliminarii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46275"/>
            <a:ext cx="7341234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Partea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software</a:t>
            </a:r>
            <a:r>
              <a:rPr sz="20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ului nivelului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rețea care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alege</a:t>
            </a:r>
            <a:r>
              <a:rPr sz="20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calea</a:t>
            </a:r>
            <a:endParaRPr sz="2000">
              <a:latin typeface="Arial"/>
              <a:cs typeface="Arial"/>
            </a:endParaRPr>
          </a:p>
          <a:p>
            <a:pPr marL="460375" marR="5080" indent="-448309">
              <a:lnSpc>
                <a:spcPct val="80000"/>
              </a:lnSpc>
              <a:spcBef>
                <a:spcPts val="480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pe care un pachet receptionat de un router trebuie trimis pentru</a:t>
            </a:r>
            <a:r>
              <a:rPr sz="2000" spc="-2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  ajunge la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destinatie</a:t>
            </a:r>
            <a:endParaRPr sz="2000">
              <a:latin typeface="Arial"/>
              <a:cs typeface="Arial"/>
            </a:endParaRPr>
          </a:p>
          <a:p>
            <a:pPr marL="171450" marR="462280" indent="-171450">
              <a:lnSpc>
                <a:spcPct val="80000"/>
              </a:lnSpc>
              <a:spcBef>
                <a:spcPts val="48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Dacă se folosesc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datagrame, decizia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 trebuie</a:t>
            </a:r>
            <a:r>
              <a:rPr sz="2000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luată 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pentru fiecare</a:t>
            </a: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pachet</a:t>
            </a:r>
            <a:endParaRPr sz="2000">
              <a:latin typeface="Arial"/>
              <a:cs typeface="Arial"/>
            </a:endParaRPr>
          </a:p>
          <a:p>
            <a:pPr marL="171450" marR="447675" indent="-171450">
              <a:lnSpc>
                <a:spcPct val="80000"/>
              </a:lnSpc>
              <a:spcBef>
                <a:spcPts val="48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Dacă se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utilizeaza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circuite virtuale,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decizia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 se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ia</a:t>
            </a:r>
            <a:r>
              <a:rPr sz="2000" spc="-1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la 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stabilirea unui nou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circuit</a:t>
            </a:r>
            <a:endParaRPr sz="2000">
              <a:latin typeface="Arial"/>
              <a:cs typeface="Arial"/>
            </a:endParaRPr>
          </a:p>
          <a:p>
            <a:pPr marL="171450" indent="-159385">
              <a:lnSpc>
                <a:spcPts val="2160"/>
              </a:lnSpc>
              <a:buChar char="•"/>
              <a:tabLst>
                <a:tab pos="172085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Cerinte pentru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algoritm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 rutare: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corect,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simplu,</a:t>
            </a:r>
            <a:r>
              <a:rPr sz="2000" b="1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robust,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ts val="2160"/>
              </a:lnSpc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stabil, optim, rapid</a:t>
            </a:r>
            <a:r>
              <a:rPr sz="2000" b="1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convergent</a:t>
            </a:r>
            <a:endParaRPr sz="20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Activități:</a:t>
            </a:r>
            <a:endParaRPr sz="2000">
              <a:latin typeface="Arial"/>
              <a:cs typeface="Arial"/>
            </a:endParaRPr>
          </a:p>
          <a:p>
            <a:pPr marL="460375" marR="497205" indent="-448309">
              <a:lnSpc>
                <a:spcPct val="80000"/>
              </a:lnSpc>
              <a:spcBef>
                <a:spcPts val="480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Determinarea căii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optime de trimitere a pachetelor</a:t>
            </a:r>
            <a:r>
              <a:rPr sz="2000" b="1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este  procesul de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dirijare/rutare</a:t>
            </a:r>
            <a:r>
              <a:rPr sz="2000" b="1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000" b="1" i="1" dirty="0">
                <a:solidFill>
                  <a:srgbClr val="292929"/>
                </a:solidFill>
                <a:latin typeface="Arial"/>
                <a:cs typeface="Arial"/>
              </a:rPr>
              <a:t>routing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60375" marR="757555" indent="-448309">
              <a:lnSpc>
                <a:spcPct val="80000"/>
              </a:lnSpc>
              <a:spcBef>
                <a:spcPts val="480"/>
              </a:spcBef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– Transportarea pachetelor este procesul de</a:t>
            </a:r>
            <a:r>
              <a:rPr sz="2000" b="1" spc="-1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comutare  (</a:t>
            </a:r>
            <a:r>
              <a:rPr sz="2000" b="1" i="1" dirty="0">
                <a:solidFill>
                  <a:srgbClr val="292929"/>
                </a:solidFill>
                <a:latin typeface="Arial"/>
                <a:cs typeface="Arial"/>
              </a:rPr>
              <a:t>switching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4171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Rutare-preliminarii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583170" cy="405002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385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Terminologie:</a:t>
            </a:r>
            <a:endParaRPr sz="2400">
              <a:latin typeface="Arial"/>
              <a:cs typeface="Arial"/>
            </a:endParaRPr>
          </a:p>
          <a:p>
            <a:pPr marL="12700" marR="224790">
              <a:lnSpc>
                <a:spcPts val="3170"/>
              </a:lnSpc>
              <a:spcBef>
                <a:spcPts val="155"/>
              </a:spcBef>
              <a:buFont typeface="Arial"/>
              <a:buChar char="–"/>
              <a:tabLst>
                <a:tab pos="267335" algn="l"/>
              </a:tabLst>
            </a:pP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end systems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dispozitive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rețea fără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capacităti de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redirectat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pachete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către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 subrețele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130"/>
              </a:spcBef>
              <a:buFont typeface="Arial"/>
              <a:buChar char="–"/>
              <a:tabLst>
                <a:tab pos="267335" algn="l"/>
              </a:tabLst>
            </a:pP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intermediate systems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cele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având astfel de</a:t>
            </a:r>
            <a:r>
              <a:rPr sz="2400" spc="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capacități</a:t>
            </a:r>
            <a:endParaRPr sz="24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03200" algn="l"/>
              </a:tabLst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Intradomain</a:t>
            </a:r>
            <a:r>
              <a:rPr sz="2400" b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(comunică in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cadrul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unui domeniu de</a:t>
            </a:r>
            <a:r>
              <a:rPr sz="2400" spc="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rutare)</a:t>
            </a:r>
            <a:endParaRPr sz="24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03200" algn="l"/>
              </a:tabLst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Interdomain IS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(comunică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și între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domenii de</a:t>
            </a:r>
            <a:r>
              <a:rPr sz="24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rutare)</a:t>
            </a:r>
            <a:endParaRPr sz="2400">
              <a:latin typeface="Arial"/>
              <a:cs typeface="Arial"/>
            </a:endParaRPr>
          </a:p>
          <a:p>
            <a:pPr marL="12700" marR="31115">
              <a:lnSpc>
                <a:spcPct val="110000"/>
              </a:lnSpc>
              <a:buFont typeface="Arial"/>
              <a:buChar char="–"/>
              <a:tabLst>
                <a:tab pos="267335" algn="l"/>
              </a:tabLst>
            </a:pP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domeniu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rutare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(sistem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autonom)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– portiune</a:t>
            </a:r>
            <a:r>
              <a:rPr sz="2400" b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de  inter</a:t>
            </a:r>
            <a:r>
              <a:rPr sz="2400" b="1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rețea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avind </a:t>
            </a:r>
            <a:r>
              <a:rPr sz="2400" b="1" spc="-10" dirty="0">
                <a:solidFill>
                  <a:srgbClr val="292929"/>
                </a:solidFill>
                <a:latin typeface="Arial"/>
                <a:cs typeface="Arial"/>
              </a:rPr>
              <a:t>aceeasi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autoritate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b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administrare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arie de rutare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sub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domeniu de</a:t>
            </a:r>
            <a:r>
              <a:rPr sz="2400" spc="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rutare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252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25" dirty="0"/>
              <a:t>m</a:t>
            </a:r>
            <a:r>
              <a:rPr spc="-5" dirty="0"/>
              <a:t>utare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46275"/>
            <a:ext cx="748030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 gazdă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determină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dacă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un pachet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trebuie trimis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alta</a:t>
            </a:r>
            <a:r>
              <a:rPr sz="2000" spc="-1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gazdă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92929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171450" marR="38735" indent="-171450">
              <a:lnSpc>
                <a:spcPts val="1920"/>
              </a:lnSpc>
              <a:buFont typeface="Arial"/>
              <a:buChar char="•"/>
              <a:tabLst>
                <a:tab pos="171450" algn="l"/>
              </a:tabLst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Gazda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sursă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trimite la un </a:t>
            </a:r>
            <a:r>
              <a:rPr sz="2000" b="1" i="1" dirty="0">
                <a:solidFill>
                  <a:srgbClr val="292929"/>
                </a:solidFill>
                <a:latin typeface="Arial"/>
                <a:cs typeface="Arial"/>
              </a:rPr>
              <a:t>router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pachet conținând</a:t>
            </a:r>
            <a:r>
              <a:rPr sz="2000" b="1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adresa 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rețea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a gazdei</a:t>
            </a:r>
            <a:r>
              <a:rPr sz="2000" b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destinație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92929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71450" marR="219710" indent="-171450">
              <a:lnSpc>
                <a:spcPts val="1920"/>
              </a:lnSpc>
              <a:buChar char="•"/>
              <a:tabLst>
                <a:tab pos="17145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Routerul examinează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adresa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rețea 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destinatarului, iar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dacă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nu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cunoaște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unde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să trimită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pachetul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îl va</a:t>
            </a:r>
            <a:r>
              <a:rPr sz="2000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distruge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92929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71450" marR="5080" indent="-171450">
              <a:lnSpc>
                <a:spcPct val="80000"/>
              </a:lnSpc>
              <a:buChar char="•"/>
              <a:tabLst>
                <a:tab pos="171450" algn="l"/>
                <a:tab pos="655574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Altfel, va modifica adresa conținută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pachet</a:t>
            </a:r>
            <a:r>
              <a:rPr sz="20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în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adresa	a  următorului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hop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(punct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intermediar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transmitere) și va</a:t>
            </a:r>
            <a:r>
              <a:rPr sz="2000" spc="-2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trimite  pachetul spre</a:t>
            </a: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acesta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92929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71450" marR="148590" indent="-171450">
              <a:lnSpc>
                <a:spcPct val="80000"/>
              </a:lnSpc>
              <a:spcBef>
                <a:spcPts val="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Dacă următorul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hop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nu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este destinația finală,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atunci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procesul</a:t>
            </a:r>
            <a:r>
              <a:rPr sz="2000" spc="-2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repetă pentru alt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router</a:t>
            </a:r>
            <a:r>
              <a:rPr sz="2000" i="1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717675"/>
            <a:ext cx="745172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Determinarea caii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0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</a:t>
            </a:r>
            <a:endParaRPr sz="2000">
              <a:latin typeface="Arial"/>
              <a:cs typeface="Arial"/>
            </a:endParaRPr>
          </a:p>
          <a:p>
            <a:pPr marL="460375" marR="5080" indent="-448309">
              <a:lnSpc>
                <a:spcPct val="80000"/>
              </a:lnSpc>
              <a:spcBef>
                <a:spcPts val="480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Pentru fiecare cale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 se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determină un parametru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care</a:t>
            </a:r>
            <a:r>
              <a:rPr sz="2000" spc="-2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  folosește (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metrica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 și care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poate</a:t>
            </a:r>
            <a:r>
              <a:rPr sz="2000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191" y="2556230"/>
            <a:ext cx="107314" cy="18554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dirty="0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400" dirty="0">
                <a:solidFill>
                  <a:srgbClr val="CC9900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2845" y="2570810"/>
            <a:ext cx="2326640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lungimea căii, 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siguranta,  întârzierea, 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lărgimea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000" b="1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bandă,  încărcarea,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costul</a:t>
            </a:r>
            <a:r>
              <a:rPr sz="2000" b="1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comunicării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8191" y="4400550"/>
            <a:ext cx="7322184" cy="14897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0375" marR="5080" indent="-448309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Algoritmii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initializeaza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și mentin(pentru fiecare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gazda) 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tabele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conţinînd informaţii de</a:t>
            </a:r>
            <a:r>
              <a:rPr sz="2000" spc="-1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dirijare</a:t>
            </a:r>
            <a:endParaRPr sz="20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spcBef>
                <a:spcPts val="20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Rute către gazde</a:t>
            </a:r>
            <a:r>
              <a:rPr sz="20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specificate</a:t>
            </a:r>
            <a:endParaRPr sz="2000">
              <a:latin typeface="Arial"/>
              <a:cs typeface="Arial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2000" spc="5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</a:t>
            </a: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implicita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Se folosesc, de obicei, echipamente speciale:</a:t>
            </a:r>
            <a:r>
              <a:rPr sz="2000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router</a:t>
            </a:r>
            <a:r>
              <a:rPr sz="2000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444" y="1778635"/>
            <a:ext cx="4667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router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creaza o cale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logica intre</a:t>
            </a:r>
            <a:r>
              <a:rPr sz="2000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rețele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6211" y="2379442"/>
            <a:ext cx="7236184" cy="2001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844" y="4752594"/>
            <a:ext cx="71247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aplicatie rulând pe gazda 1.1 nu trebuie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să</a:t>
            </a:r>
            <a:r>
              <a:rPr sz="1800" spc="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cunoască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drumul pentru a transmite date aplicatiei executate pe calculatorul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4.3,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deoarece routerul va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fi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cel care va dirija pachetul spre</a:t>
            </a:r>
            <a:r>
              <a:rPr sz="1800" spc="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destinatie.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309117"/>
            <a:ext cx="496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Procesul de</a:t>
            </a:r>
            <a:r>
              <a:rPr spc="-35" dirty="0"/>
              <a:t> </a:t>
            </a:r>
            <a:r>
              <a:rPr spc="-5" dirty="0"/>
              <a:t>comutare</a:t>
            </a:r>
          </a:p>
        </p:txBody>
      </p:sp>
      <p:sp>
        <p:nvSpPr>
          <p:cNvPr id="6" name="object 6"/>
          <p:cNvSpPr/>
          <p:nvPr/>
        </p:nvSpPr>
        <p:spPr>
          <a:xfrm>
            <a:off x="1295400" y="1524000"/>
            <a:ext cx="6646164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83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</a:t>
            </a:r>
          </a:p>
        </p:txBody>
      </p:sp>
      <p:sp>
        <p:nvSpPr>
          <p:cNvPr id="6" name="object 6"/>
          <p:cNvSpPr/>
          <p:nvPr/>
        </p:nvSpPr>
        <p:spPr>
          <a:xfrm>
            <a:off x="1097166" y="4120270"/>
            <a:ext cx="6893278" cy="2434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739" y="1549349"/>
            <a:ext cx="821817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Char char="•"/>
              <a:tabLst>
                <a:tab pos="102870" algn="l"/>
                <a:tab pos="5065395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Rutarea influenteaza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performanţa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rețelelor,	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afectând: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-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debitul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(parametru de evaluare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cantitativă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1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serviciului)</a:t>
            </a:r>
            <a:endParaRPr sz="2000">
              <a:latin typeface="Arial"/>
              <a:cs typeface="Arial"/>
            </a:endParaRPr>
          </a:p>
          <a:p>
            <a:pPr marL="12700" marR="59563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-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întârzierea medie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 pachetelor (parametru de evaluare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calitativă</a:t>
            </a:r>
            <a:r>
              <a:rPr sz="2000" spc="-2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  serviciului).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SzPct val="95000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dacă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traficul oferit este scăzut, el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va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 acceptat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întregime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reţea</a:t>
            </a:r>
            <a:r>
              <a:rPr sz="2000" spc="-2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şi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debitul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va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 egal cu traficul</a:t>
            </a:r>
            <a:r>
              <a:rPr sz="20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oferit,</a:t>
            </a:r>
            <a:endParaRPr sz="2000">
              <a:latin typeface="Arial"/>
              <a:cs typeface="Arial"/>
            </a:endParaRPr>
          </a:p>
          <a:p>
            <a:pPr marL="355600" marR="890269" indent="-343535">
              <a:lnSpc>
                <a:spcPct val="100000"/>
              </a:lnSpc>
              <a:buSzPct val="95000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iar dacă traficul oferit este excesiv de mare, o parte din el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va</a:t>
            </a:r>
            <a:r>
              <a:rPr sz="2000" spc="-229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  rejectat de către algoritmul de control al</a:t>
            </a:r>
            <a:r>
              <a:rPr sz="200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fluxului.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83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6275070" cy="350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Algoritmi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Statici</a:t>
            </a:r>
            <a:r>
              <a:rPr sz="2400" b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(neadaptivi)</a:t>
            </a:r>
            <a:endParaRPr sz="2400">
              <a:latin typeface="Arial"/>
              <a:cs typeface="Arial"/>
            </a:endParaRPr>
          </a:p>
          <a:p>
            <a:pPr marL="621030" lvl="1" indent="-15938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Dirijare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pe calea cea mai</a:t>
            </a:r>
            <a:r>
              <a:rPr sz="20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scurta</a:t>
            </a:r>
            <a:endParaRPr sz="2000">
              <a:latin typeface="Arial"/>
              <a:cs typeface="Arial"/>
            </a:endParaRPr>
          </a:p>
          <a:p>
            <a:pPr marL="620395" lvl="1" indent="-158750">
              <a:lnSpc>
                <a:spcPct val="100000"/>
              </a:lnSpc>
              <a:spcBef>
                <a:spcPts val="5"/>
              </a:spcBef>
              <a:buChar char="•"/>
              <a:tabLst>
                <a:tab pos="62103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Inundare cu</a:t>
            </a: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pachete(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flooding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620395" lvl="1" indent="-158750">
              <a:lnSpc>
                <a:spcPts val="2400"/>
              </a:lnSpc>
              <a:buChar char="•"/>
              <a:tabLst>
                <a:tab pos="62103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Dirijare bazată pe</a:t>
            </a: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flux</a:t>
            </a:r>
            <a:endParaRPr sz="2000">
              <a:latin typeface="Arial"/>
              <a:cs typeface="Arial"/>
            </a:endParaRPr>
          </a:p>
          <a:p>
            <a:pPr marL="266700" indent="-254635">
              <a:lnSpc>
                <a:spcPts val="2880"/>
              </a:lnSpc>
              <a:buFont typeface="Arial"/>
              <a:buChar char="–"/>
              <a:tabLst>
                <a:tab pos="267335" algn="l"/>
              </a:tabLst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Dinamici</a:t>
            </a:r>
            <a:r>
              <a:rPr sz="2400" b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(adaptivi)</a:t>
            </a:r>
            <a:endParaRPr sz="2400">
              <a:latin typeface="Arial"/>
              <a:cs typeface="Arial"/>
            </a:endParaRPr>
          </a:p>
          <a:p>
            <a:pPr marL="621030" lvl="1" indent="-159385">
              <a:lnSpc>
                <a:spcPct val="100000"/>
              </a:lnSpc>
              <a:spcBef>
                <a:spcPts val="5"/>
              </a:spcBef>
              <a:buChar char="•"/>
              <a:tabLst>
                <a:tab pos="621665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Cu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vectori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distanţă</a:t>
            </a:r>
            <a:endParaRPr sz="2000">
              <a:latin typeface="Arial"/>
              <a:cs typeface="Arial"/>
            </a:endParaRPr>
          </a:p>
          <a:p>
            <a:pPr marL="620395" lvl="1" indent="-158750">
              <a:lnSpc>
                <a:spcPct val="100000"/>
              </a:lnSpc>
              <a:buChar char="•"/>
              <a:tabLst>
                <a:tab pos="62103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Folosind starea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legăturilor</a:t>
            </a:r>
            <a:endParaRPr sz="2000">
              <a:latin typeface="Arial"/>
              <a:cs typeface="Arial"/>
            </a:endParaRPr>
          </a:p>
          <a:p>
            <a:pPr marL="620395" lvl="1" indent="-158750">
              <a:lnSpc>
                <a:spcPct val="100000"/>
              </a:lnSpc>
              <a:buChar char="•"/>
              <a:tabLst>
                <a:tab pos="62103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Dirijare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ierarhică</a:t>
            </a:r>
            <a:endParaRPr sz="2000">
              <a:latin typeface="Arial"/>
              <a:cs typeface="Arial"/>
            </a:endParaRPr>
          </a:p>
          <a:p>
            <a:pPr marL="620395" lvl="1" indent="-158750">
              <a:lnSpc>
                <a:spcPts val="2160"/>
              </a:lnSpc>
              <a:buChar char="•"/>
              <a:tabLst>
                <a:tab pos="62103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Prin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difuziune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broadcast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 sau cu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trimitere</a:t>
            </a:r>
            <a:r>
              <a:rPr sz="20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multiplă</a:t>
            </a:r>
            <a:endParaRPr sz="2000">
              <a:latin typeface="Arial"/>
              <a:cs typeface="Arial"/>
            </a:endParaRPr>
          </a:p>
          <a:p>
            <a:pPr marL="901065">
              <a:lnSpc>
                <a:spcPts val="2160"/>
              </a:lnSpc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292929"/>
                </a:solidFill>
                <a:latin typeface="Arial"/>
                <a:cs typeface="Arial"/>
              </a:rPr>
              <a:t>multicast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83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46275"/>
            <a:ext cx="7361555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Abstractizare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rețea ≡</a:t>
            </a:r>
            <a:r>
              <a:rPr sz="20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graf</a:t>
            </a:r>
            <a:endParaRPr sz="2000">
              <a:latin typeface="Arial"/>
              <a:cs typeface="Arial"/>
            </a:endParaRPr>
          </a:p>
          <a:p>
            <a:pPr marL="224790" marR="51435" indent="-224790">
              <a:lnSpc>
                <a:spcPts val="1920"/>
              </a:lnSpc>
              <a:spcBef>
                <a:spcPts val="459"/>
              </a:spcBef>
              <a:buChar char="–"/>
              <a:tabLst>
                <a:tab pos="22479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Dirijarea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≡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găsirea drumului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“cost minim”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la un nod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sursă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la un nod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destinație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spcBef>
                <a:spcPts val="20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Tipuri de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</a:t>
            </a:r>
            <a:endParaRPr sz="2000">
              <a:latin typeface="Arial"/>
              <a:cs typeface="Arial"/>
            </a:endParaRPr>
          </a:p>
          <a:p>
            <a:pPr marL="171450" marR="441325" indent="-171450">
              <a:lnSpc>
                <a:spcPts val="1920"/>
              </a:lnSpc>
              <a:spcBef>
                <a:spcPts val="464"/>
              </a:spcBef>
              <a:buFont typeface="Arial"/>
              <a:buChar char="•"/>
              <a:tabLst>
                <a:tab pos="171450" algn="l"/>
              </a:tabLst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globala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drumul de cost minim poate fi determinat avind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disponibile toate informatiile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despre rețea (de ex. algoritm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folosind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starea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legăturii)</a:t>
            </a:r>
            <a:endParaRPr sz="2000">
              <a:latin typeface="Arial"/>
              <a:cs typeface="Arial"/>
            </a:endParaRPr>
          </a:p>
          <a:p>
            <a:pPr marL="171450" marR="5080" indent="-171450">
              <a:lnSpc>
                <a:spcPct val="80000"/>
              </a:lnSpc>
              <a:spcBef>
                <a:spcPts val="495"/>
              </a:spcBef>
              <a:buFont typeface="Arial"/>
              <a:buChar char="•"/>
              <a:tabLst>
                <a:tab pos="171450" algn="l"/>
              </a:tabLst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descentralizata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drumul de cost minim este determinat in</a:t>
            </a:r>
            <a:r>
              <a:rPr sz="2000" spc="-2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mod  iterativ, distribuit (nici un nod nu poseda informatii complete  despre costurile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legaturilor din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rețea) (de ex. algoritm cu  vectori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distanță)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2002663"/>
            <a:ext cx="74002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Adresele IP </a:t>
            </a:r>
            <a:r>
              <a:rPr sz="3200" b="1" dirty="0">
                <a:solidFill>
                  <a:srgbClr val="292929"/>
                </a:solidFill>
                <a:latin typeface="Arial"/>
                <a:cs typeface="Arial"/>
              </a:rPr>
              <a:t>nu sunt identice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cu cele</a:t>
            </a:r>
            <a:r>
              <a:rPr sz="3200" spc="-2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ale 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nivelului MAC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(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adresele hardware ale  placilor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rețea) pentru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că IP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trebuie 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sa suporte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diferite implementări  hardware (rețele</a:t>
            </a:r>
            <a:r>
              <a:rPr sz="3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eterogene)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83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06077"/>
            <a:ext cx="7289800" cy="39274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7970" indent="-255904">
              <a:lnSpc>
                <a:spcPct val="100000"/>
              </a:lnSpc>
              <a:spcBef>
                <a:spcPts val="480"/>
              </a:spcBef>
              <a:buChar char="•"/>
              <a:tabLst>
                <a:tab pos="26860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Rutare folosind </a:t>
            </a:r>
            <a:r>
              <a:rPr sz="3200" b="1" spc="-5" dirty="0">
                <a:solidFill>
                  <a:srgbClr val="292929"/>
                </a:solidFill>
                <a:latin typeface="Arial"/>
                <a:cs typeface="Arial"/>
              </a:rPr>
              <a:t>starea</a:t>
            </a:r>
            <a:r>
              <a:rPr sz="3200" b="1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92929"/>
                </a:solidFill>
                <a:latin typeface="Arial"/>
                <a:cs typeface="Arial"/>
              </a:rPr>
              <a:t>legăturii</a:t>
            </a:r>
            <a:endParaRPr sz="3200">
              <a:latin typeface="Arial"/>
              <a:cs typeface="Arial"/>
            </a:endParaRPr>
          </a:p>
          <a:p>
            <a:pPr marL="351155" marR="635635" indent="-351155">
              <a:lnSpc>
                <a:spcPts val="3460"/>
              </a:lnSpc>
              <a:spcBef>
                <a:spcPts val="815"/>
              </a:spcBef>
              <a:buChar char="–"/>
              <a:tabLst>
                <a:tab pos="35115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Topologia rețelei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&amp;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costurile tuturor  legaturilor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sunt</a:t>
            </a:r>
            <a:r>
              <a:rPr sz="3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cunoscute</a:t>
            </a:r>
            <a:endParaRPr sz="3200">
              <a:latin typeface="Arial"/>
              <a:cs typeface="Arial"/>
            </a:endParaRPr>
          </a:p>
          <a:p>
            <a:pPr marL="351155" marR="254000" indent="-351155">
              <a:lnSpc>
                <a:spcPct val="90000"/>
              </a:lnSpc>
              <a:spcBef>
                <a:spcPts val="715"/>
              </a:spcBef>
              <a:buChar char="–"/>
              <a:tabLst>
                <a:tab pos="35115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Fiecare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nod difuzează prin</a:t>
            </a:r>
            <a:r>
              <a:rPr sz="3200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broadcast  identitățile </a:t>
            </a:r>
            <a:r>
              <a:rPr sz="3200" spc="5" dirty="0">
                <a:solidFill>
                  <a:srgbClr val="292929"/>
                </a:solidFill>
                <a:latin typeface="Arial"/>
                <a:cs typeface="Arial"/>
              </a:rPr>
              <a:t>și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costurile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tuturor  legăturilor de la acel nod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la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altele</a:t>
            </a:r>
            <a:endParaRPr sz="3200">
              <a:latin typeface="Arial"/>
              <a:cs typeface="Arial"/>
            </a:endParaRPr>
          </a:p>
          <a:p>
            <a:pPr marL="351155" marR="5080" indent="-351155">
              <a:lnSpc>
                <a:spcPts val="3460"/>
              </a:lnSpc>
              <a:spcBef>
                <a:spcPts val="815"/>
              </a:spcBef>
              <a:buChar char="–"/>
              <a:tabLst>
                <a:tab pos="35115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nod trebuie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să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cunoască doar  identitățile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&amp; costurile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nodurilor</a:t>
            </a:r>
            <a:r>
              <a:rPr sz="32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vecine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83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06114"/>
            <a:ext cx="7042784" cy="2854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67970" indent="-255904">
              <a:lnSpc>
                <a:spcPct val="100000"/>
              </a:lnSpc>
              <a:spcBef>
                <a:spcPts val="865"/>
              </a:spcBef>
              <a:buChar char="•"/>
              <a:tabLst>
                <a:tab pos="26860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Rutare folosind </a:t>
            </a:r>
            <a:r>
              <a:rPr sz="3200" b="1" spc="-5" dirty="0">
                <a:solidFill>
                  <a:srgbClr val="292929"/>
                </a:solidFill>
                <a:latin typeface="Arial"/>
                <a:cs typeface="Arial"/>
              </a:rPr>
              <a:t>starea</a:t>
            </a:r>
            <a:r>
              <a:rPr sz="3200" b="1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92929"/>
                </a:solidFill>
                <a:latin typeface="Arial"/>
                <a:cs typeface="Arial"/>
              </a:rPr>
              <a:t>legăturii</a:t>
            </a:r>
            <a:endParaRPr sz="32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765"/>
              </a:spcBef>
              <a:buChar char="–"/>
              <a:tabLst>
                <a:tab pos="35115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Se recurge la </a:t>
            </a:r>
            <a:r>
              <a:rPr sz="3200" b="1" dirty="0">
                <a:solidFill>
                  <a:srgbClr val="292929"/>
                </a:solidFill>
                <a:latin typeface="Arial"/>
                <a:cs typeface="Arial"/>
              </a:rPr>
              <a:t>algoritmul lui</a:t>
            </a:r>
            <a:r>
              <a:rPr sz="3200" b="1" spc="-1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92929"/>
                </a:solidFill>
                <a:latin typeface="Arial"/>
                <a:cs typeface="Arial"/>
              </a:rPr>
              <a:t>Dijkstra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(determinarea drumului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 cost</a:t>
            </a:r>
            <a:r>
              <a:rPr sz="3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minim)</a:t>
            </a:r>
            <a:endParaRPr sz="3200">
              <a:latin typeface="Arial"/>
              <a:cs typeface="Arial"/>
            </a:endParaRPr>
          </a:p>
          <a:p>
            <a:pPr marL="351155" marR="387985" indent="-351155">
              <a:lnSpc>
                <a:spcPct val="100000"/>
              </a:lnSpc>
              <a:spcBef>
                <a:spcPts val="770"/>
              </a:spcBef>
              <a:buChar char="–"/>
              <a:tabLst>
                <a:tab pos="35115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Algoritmul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este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folosit de protocolul 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OSPF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267969"/>
            <a:ext cx="3347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Algoritmul lui</a:t>
            </a:r>
            <a:r>
              <a:rPr sz="2800" spc="5" dirty="0"/>
              <a:t> </a:t>
            </a:r>
            <a:r>
              <a:rPr sz="2800" spc="-5" dirty="0"/>
              <a:t>Dijkstra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028191" y="1019302"/>
            <a:ext cx="7574280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Căutarea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este un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proces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iterative(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de cautare a caii intre A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si B),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adică fiecărui 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nod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i se asignează calea cea mai scurtă către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nodul sursă,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care este o cale din  vecinătatea lui. Când estimarea devine sigură nu se mai schimbă acea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valoare</a:t>
            </a:r>
            <a:endParaRPr sz="16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385"/>
              </a:spcBef>
              <a:buClr>
                <a:srgbClr val="CC9900"/>
              </a:buClr>
              <a:buSzPct val="6875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Iniţial se etichetează </a:t>
            </a: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nodul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292929"/>
                </a:solidFill>
                <a:latin typeface="Arial"/>
                <a:cs typeface="Arial"/>
              </a:rPr>
              <a:t>cu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zero si toate celelalte cu</a:t>
            </a:r>
            <a:r>
              <a:rPr sz="16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infinit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3140" y="2350758"/>
            <a:ext cx="6370439" cy="4183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83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46275"/>
            <a:ext cx="7485380" cy="3502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 cu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vectori</a:t>
            </a:r>
            <a:r>
              <a:rPr sz="2000" b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distanţă</a:t>
            </a:r>
            <a:endParaRPr sz="2000">
              <a:latin typeface="Arial"/>
              <a:cs typeface="Arial"/>
            </a:endParaRPr>
          </a:p>
          <a:p>
            <a:pPr marL="224790" marR="138430" indent="-224790">
              <a:lnSpc>
                <a:spcPct val="80000"/>
              </a:lnSpc>
              <a:spcBef>
                <a:spcPts val="480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Fiecare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nod primeşte informaţii de la nodurile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vecine,realizează  calcule şi distribuie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rezultatele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înapoi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la vecinii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direcţi –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algoritmul este distribuit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şi</a:t>
            </a:r>
            <a:r>
              <a:rPr sz="20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asincron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Fiecare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nod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menţine o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tabelă de distanţă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distance</a:t>
            </a:r>
            <a:r>
              <a:rPr sz="2000" i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table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24790" marR="156845" indent="-224790">
              <a:lnSpc>
                <a:spcPct val="80000"/>
              </a:lnSpc>
              <a:spcBef>
                <a:spcPts val="480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ex. nodul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X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dorind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să realizeze o rutare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la nodul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Y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via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nodul  vecin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Dx(Y,Z): suma costului legaturii directe intre X si Z ; (c(X,Z))</a:t>
            </a:r>
            <a:r>
              <a:rPr sz="2000" spc="-2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plus</a:t>
            </a:r>
            <a:endParaRPr sz="2000">
              <a:latin typeface="Arial"/>
              <a:cs typeface="Arial"/>
            </a:endParaRPr>
          </a:p>
          <a:p>
            <a:pPr marL="12700" marR="12833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costul curent al drumului minim de la vecinii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lui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Z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la Y)</a:t>
            </a:r>
            <a:r>
              <a:rPr sz="20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:  Dx(Y,Z) = c(X,Z) +</a:t>
            </a:r>
            <a:r>
              <a:rPr sz="20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minw{Dz(Y,w)}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Tabela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 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unui nod poate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 construită</a:t>
            </a:r>
            <a:r>
              <a:rPr sz="200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cunoscând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tabela de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distanţă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nodului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83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06114"/>
            <a:ext cx="6836409" cy="38303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67970" indent="-255904">
              <a:lnSpc>
                <a:spcPct val="100000"/>
              </a:lnSpc>
              <a:spcBef>
                <a:spcPts val="865"/>
              </a:spcBef>
              <a:buChar char="•"/>
              <a:tabLst>
                <a:tab pos="26860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Rutare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cu </a:t>
            </a:r>
            <a:r>
              <a:rPr sz="3200" b="1" spc="-5" dirty="0">
                <a:solidFill>
                  <a:srgbClr val="292929"/>
                </a:solidFill>
                <a:latin typeface="Arial"/>
                <a:cs typeface="Arial"/>
              </a:rPr>
              <a:t>vectori</a:t>
            </a:r>
            <a:r>
              <a:rPr sz="3200" b="1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92929"/>
                </a:solidFill>
                <a:latin typeface="Arial"/>
                <a:cs typeface="Arial"/>
              </a:rPr>
              <a:t>distanţă</a:t>
            </a:r>
            <a:endParaRPr sz="3200">
              <a:latin typeface="Arial"/>
              <a:cs typeface="Arial"/>
            </a:endParaRPr>
          </a:p>
          <a:p>
            <a:pPr marL="351155" marR="184150" indent="-351155">
              <a:lnSpc>
                <a:spcPct val="100000"/>
              </a:lnSpc>
              <a:spcBef>
                <a:spcPts val="765"/>
              </a:spcBef>
              <a:buChar char="–"/>
              <a:tabLst>
                <a:tab pos="35115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Algoritmul de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rutare este</a:t>
            </a:r>
            <a:r>
              <a:rPr sz="32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algoritmul  Bellman</a:t>
            </a:r>
            <a:r>
              <a:rPr sz="32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Ford</a:t>
            </a:r>
            <a:endParaRPr sz="3200">
              <a:latin typeface="Arial"/>
              <a:cs typeface="Arial"/>
            </a:endParaRPr>
          </a:p>
          <a:p>
            <a:pPr marL="351155" marR="5080" indent="-351155">
              <a:lnSpc>
                <a:spcPct val="100000"/>
              </a:lnSpc>
              <a:spcBef>
                <a:spcPts val="770"/>
              </a:spcBef>
              <a:buChar char="–"/>
              <a:tabLst>
                <a:tab pos="35115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Problema: intreruperea unei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legaturi 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stabilite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intre doua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noduri</a:t>
            </a:r>
            <a:endParaRPr sz="3200">
              <a:latin typeface="Arial"/>
              <a:cs typeface="Arial"/>
            </a:endParaRPr>
          </a:p>
          <a:p>
            <a:pPr marL="351155" marR="744855" indent="-351155">
              <a:lnSpc>
                <a:spcPct val="100000"/>
              </a:lnSpc>
              <a:spcBef>
                <a:spcPts val="770"/>
              </a:spcBef>
              <a:buChar char="–"/>
              <a:tabLst>
                <a:tab pos="351155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Algoritmul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acesta este folosit</a:t>
            </a:r>
            <a:r>
              <a:rPr sz="3200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 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protocoalele </a:t>
            </a:r>
            <a:r>
              <a:rPr sz="3200" b="1" dirty="0">
                <a:solidFill>
                  <a:srgbClr val="292929"/>
                </a:solidFill>
                <a:latin typeface="Arial"/>
                <a:cs typeface="Arial"/>
              </a:rPr>
              <a:t>RIP, BGP,</a:t>
            </a:r>
            <a:r>
              <a:rPr sz="3200" b="1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92929"/>
                </a:solidFill>
                <a:latin typeface="Arial"/>
                <a:cs typeface="Arial"/>
              </a:rPr>
              <a:t>IGRP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83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226300" cy="405002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03200" algn="l"/>
              </a:tabLst>
            </a:pP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Crearea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tabelelor de</a:t>
            </a:r>
            <a:r>
              <a:rPr sz="2400" b="1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rutare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Rute statice: comanda UNIX</a:t>
            </a:r>
            <a:r>
              <a:rPr sz="24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‘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route’</a:t>
            </a:r>
            <a:endParaRPr sz="2400">
              <a:latin typeface="Arial"/>
              <a:cs typeface="Arial"/>
            </a:endParaRPr>
          </a:p>
          <a:p>
            <a:pPr marL="12700" marR="167005">
              <a:lnSpc>
                <a:spcPct val="110000"/>
              </a:lnSpc>
              <a:buChar char="•"/>
              <a:tabLst>
                <a:tab pos="20320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Protocol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tip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broadcast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care descopera routerele  unei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rețele</a:t>
            </a:r>
            <a:r>
              <a:rPr sz="24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locale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92929"/>
              </a:buClr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03200" indent="-190500">
              <a:lnSpc>
                <a:spcPct val="100000"/>
              </a:lnSpc>
              <a:buFont typeface="Arial"/>
              <a:buChar char="•"/>
              <a:tabLst>
                <a:tab pos="203200" algn="l"/>
              </a:tabLst>
            </a:pP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Rutarea</a:t>
            </a:r>
            <a:r>
              <a:rPr sz="2400" b="1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dinamică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Ruterele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comunica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intre ele informaţii despre</a:t>
            </a:r>
            <a:r>
              <a:rPr sz="2400" spc="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rute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Tabelele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rutare se schimbă conform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informaţiilor 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date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router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realizează folosind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mai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multe</a:t>
            </a:r>
            <a:r>
              <a:rPr sz="24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protocoale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183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16216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03200" algn="l"/>
              </a:tabLst>
            </a:pP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Problema: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conform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algoritmului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cu vectori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distanţă,  la fiecare actualizare 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rutelor,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tabelele de</a:t>
            </a:r>
            <a:r>
              <a:rPr sz="2400" spc="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rutare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590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trebuie trimise fiecărui</a:t>
            </a:r>
            <a:r>
              <a:rPr sz="24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vecin;</a:t>
            </a:r>
            <a:endParaRPr sz="2400">
              <a:latin typeface="Arial"/>
              <a:cs typeface="Arial"/>
            </a:endParaRPr>
          </a:p>
          <a:p>
            <a:pPr marL="12700" marR="268605">
              <a:lnSpc>
                <a:spcPct val="110000"/>
              </a:lnSpc>
            </a:pP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când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router-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ul trimite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actualizari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rute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folosind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anumită interfață de rețea, ele nu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vor 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fi</a:t>
            </a:r>
            <a:r>
              <a:rPr sz="24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expediate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rețelelor ale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căror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rute au fost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învățate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din</a:t>
            </a:r>
            <a:r>
              <a:rPr sz="24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actualizări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primite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via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acea interfață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89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Rutarea/exemplu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3504057"/>
            <a:ext cx="7503159" cy="27330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03200" marR="5080" indent="-203200">
              <a:lnSpc>
                <a:spcPts val="2590"/>
              </a:lnSpc>
              <a:spcBef>
                <a:spcPts val="425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Pentru destinatia 140.252.13.65, routerul (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gateway</a:t>
            </a:r>
            <a:r>
              <a:rPr sz="24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ul)  folosit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este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140.252.13.35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Flag-uri(indicatori ale</a:t>
            </a:r>
            <a:r>
              <a:rPr sz="2400" spc="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rutei):</a:t>
            </a:r>
            <a:endParaRPr sz="24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8750"/>
              <a:buChar char="•"/>
              <a:tabLst>
                <a:tab pos="460375" algn="l"/>
                <a:tab pos="461009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U=up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(activă),</a:t>
            </a:r>
            <a:endParaRPr sz="24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285"/>
              </a:spcBef>
              <a:buClr>
                <a:srgbClr val="CC9900"/>
              </a:buClr>
              <a:buSzPct val="68750"/>
              <a:buChar char="•"/>
              <a:tabLst>
                <a:tab pos="460375" algn="l"/>
                <a:tab pos="461009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G=ruta e spre un</a:t>
            </a:r>
            <a:r>
              <a:rPr sz="24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router(gateway)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460375" indent="-448309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8750"/>
              <a:buChar char="•"/>
              <a:tabLst>
                <a:tab pos="460375" algn="l"/>
                <a:tab pos="461009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H=ruta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e spre o gazda,</a:t>
            </a:r>
            <a:endParaRPr sz="2400">
              <a:latin typeface="Arial"/>
              <a:cs typeface="Arial"/>
            </a:endParaRPr>
          </a:p>
          <a:p>
            <a:pPr marL="544195" indent="-532130">
              <a:lnSpc>
                <a:spcPct val="100000"/>
              </a:lnSpc>
              <a:spcBef>
                <a:spcPts val="290"/>
              </a:spcBef>
              <a:buClr>
                <a:srgbClr val="CC9900"/>
              </a:buClr>
              <a:buSzPct val="68750"/>
              <a:buChar char="•"/>
              <a:tabLst>
                <a:tab pos="544195" algn="l"/>
                <a:tab pos="544830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G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diferenţiază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rutele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directe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cele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indirecte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1524000"/>
            <a:ext cx="7648956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81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</a:t>
            </a:r>
            <a:r>
              <a:rPr spc="-25" dirty="0"/>
              <a:t>a</a:t>
            </a:r>
            <a:r>
              <a:rPr spc="-5" dirty="0"/>
              <a:t>/RIP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46275"/>
            <a:ext cx="7497445" cy="3623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71450" algn="l"/>
              </a:tabLst>
            </a:pPr>
            <a:r>
              <a:rPr sz="2000" b="1" i="1" dirty="0">
                <a:solidFill>
                  <a:srgbClr val="292929"/>
                </a:solidFill>
                <a:latin typeface="Arial"/>
                <a:cs typeface="Arial"/>
              </a:rPr>
              <a:t>Routing Information</a:t>
            </a:r>
            <a:r>
              <a:rPr sz="2000" b="1" i="1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RFC 1058,</a:t>
            </a:r>
            <a:r>
              <a:rPr sz="2000" b="1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1723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Foloseste mesaje</a:t>
            </a:r>
            <a:r>
              <a:rPr sz="20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  <a:p>
            <a:pPr marL="224790" marR="5080" indent="-224790">
              <a:lnSpc>
                <a:spcPts val="1920"/>
              </a:lnSpc>
              <a:spcBef>
                <a:spcPts val="464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Fiecare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router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trimite un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broadcast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(eventual mai multe)  conținând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intreaga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tabelă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 a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router</a:t>
            </a:r>
            <a:r>
              <a:rPr sz="2000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ului – la fiecare</a:t>
            </a:r>
            <a:r>
              <a:rPr sz="2000" spc="-2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30  sec.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ct val="100000"/>
              </a:lnSpc>
              <a:spcBef>
                <a:spcPts val="15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 intrare 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tabelei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RIP</a:t>
            </a:r>
            <a:r>
              <a:rPr sz="2000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conține:</a:t>
            </a:r>
            <a:endParaRPr sz="2000">
              <a:latin typeface="Arial"/>
              <a:cs typeface="Arial"/>
            </a:endParaRPr>
          </a:p>
          <a:p>
            <a:pPr marL="589280" lvl="1" indent="-127635">
              <a:lnSpc>
                <a:spcPct val="100000"/>
              </a:lnSpc>
              <a:spcBef>
                <a:spcPts val="15"/>
              </a:spcBef>
              <a:buChar char="•"/>
              <a:tabLst>
                <a:tab pos="589915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adresa</a:t>
            </a:r>
            <a:r>
              <a:rPr sz="16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  <a:p>
            <a:pPr marL="589915" lvl="1" indent="-128270">
              <a:lnSpc>
                <a:spcPct val="100000"/>
              </a:lnSpc>
              <a:spcBef>
                <a:spcPts val="5"/>
              </a:spcBef>
              <a:buChar char="•"/>
              <a:tabLst>
                <a:tab pos="590550" algn="l"/>
              </a:tabLst>
            </a:pP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metrica (număr de </a:t>
            </a:r>
            <a:r>
              <a:rPr sz="1600" i="1" spc="-5" dirty="0">
                <a:solidFill>
                  <a:srgbClr val="292929"/>
                </a:solidFill>
                <a:latin typeface="Arial"/>
                <a:cs typeface="Arial"/>
              </a:rPr>
              <a:t>hop</a:t>
            </a:r>
            <a:r>
              <a:rPr sz="16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uri:</a:t>
            </a:r>
            <a:r>
              <a:rPr sz="1600" spc="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1</a:t>
            </a:r>
            <a:r>
              <a:rPr sz="16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15)</a:t>
            </a:r>
            <a:endParaRPr sz="1600">
              <a:latin typeface="Arial"/>
              <a:cs typeface="Arial"/>
            </a:endParaRPr>
          </a:p>
          <a:p>
            <a:pPr marL="589915" lvl="1" indent="-128270">
              <a:lnSpc>
                <a:spcPts val="1910"/>
              </a:lnSpc>
              <a:buFont typeface="Arial"/>
              <a:buChar char="•"/>
              <a:tabLst>
                <a:tab pos="590550" algn="l"/>
              </a:tabLst>
            </a:pPr>
            <a:r>
              <a:rPr sz="1600" i="1" spc="-5" dirty="0">
                <a:solidFill>
                  <a:srgbClr val="292929"/>
                </a:solidFill>
                <a:latin typeface="Arial"/>
                <a:cs typeface="Arial"/>
              </a:rPr>
              <a:t>timeout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(în</a:t>
            </a:r>
            <a:r>
              <a:rPr sz="16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secunde)</a:t>
            </a:r>
            <a:endParaRPr sz="1600">
              <a:latin typeface="Arial"/>
              <a:cs typeface="Arial"/>
            </a:endParaRPr>
          </a:p>
          <a:p>
            <a:pPr marL="224154" indent="-212090">
              <a:lnSpc>
                <a:spcPts val="2390"/>
              </a:lnSpc>
              <a:buChar char="–"/>
              <a:tabLst>
                <a:tab pos="224790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rețelele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conectate direct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au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metrica=1 (un</a:t>
            </a:r>
            <a:r>
              <a:rPr sz="2000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hop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ts val="2160"/>
              </a:lnSpc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Daca o ruta da </a:t>
            </a:r>
            <a:r>
              <a:rPr sz="2000" i="1" spc="-5" dirty="0">
                <a:solidFill>
                  <a:srgbClr val="292929"/>
                </a:solidFill>
                <a:latin typeface="Arial"/>
                <a:cs typeface="Arial"/>
              </a:rPr>
              <a:t>timeout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metrica devine 16 (nu exista</a:t>
            </a:r>
            <a:r>
              <a:rPr sz="2000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conexiune)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ts val="216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si ruta e ştearsă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după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1</a:t>
            </a:r>
            <a:r>
              <a:rPr sz="2000" spc="-1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minut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81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</a:t>
            </a:r>
            <a:r>
              <a:rPr spc="-25" dirty="0"/>
              <a:t>a</a:t>
            </a:r>
            <a:r>
              <a:rPr spc="-5" dirty="0"/>
              <a:t>/RIP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53895"/>
            <a:ext cx="7392670" cy="12331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56210" algn="l"/>
              </a:tabLst>
            </a:pPr>
            <a:r>
              <a:rPr sz="1800" b="1" dirty="0">
                <a:solidFill>
                  <a:srgbClr val="292929"/>
                </a:solidFill>
                <a:latin typeface="Arial"/>
                <a:cs typeface="Arial"/>
              </a:rPr>
              <a:t>Routing Information</a:t>
            </a:r>
            <a:r>
              <a:rPr sz="1800" b="1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Dacă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informaţie de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rutare se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modifică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(o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legatură sau un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router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pică), 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propagarea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acestei schimbari are loc foarte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lent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– RIP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sufera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de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convergenta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lenta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4315" y="3275237"/>
            <a:ext cx="6582126" cy="610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8194" y="4142994"/>
            <a:ext cx="69672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–"/>
              <a:tabLst>
                <a:tab pos="198755" algn="l"/>
              </a:tabLst>
            </a:pP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Tabela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 rutare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A: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nodul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e la 1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hop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distanta (conexiune directa),  nodul C la 2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hop</a:t>
            </a:r>
            <a:r>
              <a:rPr sz="18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uri</a:t>
            </a:r>
            <a:endParaRPr sz="1800">
              <a:latin typeface="Arial"/>
              <a:cs typeface="Arial"/>
            </a:endParaRPr>
          </a:p>
          <a:p>
            <a:pPr marL="12700" marR="17145">
              <a:lnSpc>
                <a:spcPct val="100000"/>
              </a:lnSpc>
              <a:buChar char="–"/>
              <a:tabLst>
                <a:tab pos="198755" algn="l"/>
              </a:tabLst>
            </a:pP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Tabela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 rutare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B: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nodul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e la 1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hop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distanta (conexiune directa),  idem pentru nodul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770"/>
              </a:spcBef>
            </a:pPr>
            <a:r>
              <a:rPr sz="2800" b="0" spc="-5" dirty="0">
                <a:latin typeface="Arial"/>
                <a:cs typeface="Arial"/>
              </a:rPr>
              <a:t>Foloseste </a:t>
            </a:r>
            <a:r>
              <a:rPr sz="2800" b="0" dirty="0">
                <a:latin typeface="Arial"/>
                <a:cs typeface="Arial"/>
              </a:rPr>
              <a:t>doar adresele </a:t>
            </a:r>
            <a:r>
              <a:rPr sz="2800" b="0" spc="-5" dirty="0">
                <a:latin typeface="Arial"/>
                <a:cs typeface="Arial"/>
              </a:rPr>
              <a:t>logice ale</a:t>
            </a:r>
            <a:r>
              <a:rPr sz="2800" b="0" spc="15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gazdelor</a:t>
            </a:r>
            <a:endParaRPr sz="2800">
              <a:latin typeface="Arial"/>
              <a:cs typeface="Arial"/>
            </a:endParaRPr>
          </a:p>
          <a:p>
            <a:pPr marL="454025" indent="-223520">
              <a:lnSpc>
                <a:spcPct val="100000"/>
              </a:lnSpc>
              <a:spcBef>
                <a:spcPts val="670"/>
              </a:spcBef>
              <a:buChar char="•"/>
              <a:tabLst>
                <a:tab pos="454659" algn="l"/>
              </a:tabLst>
            </a:pPr>
            <a:r>
              <a:rPr sz="2800" b="0" spc="-5" dirty="0">
                <a:latin typeface="Arial"/>
                <a:cs typeface="Arial"/>
              </a:rPr>
              <a:t>Servicii:</a:t>
            </a:r>
            <a:endParaRPr sz="2800">
              <a:latin typeface="Arial"/>
              <a:cs typeface="Arial"/>
            </a:endParaRPr>
          </a:p>
          <a:p>
            <a:pPr marL="231140" marR="5080">
              <a:lnSpc>
                <a:spcPct val="120000"/>
              </a:lnSpc>
            </a:pPr>
            <a:r>
              <a:rPr sz="2800" b="0" spc="-5" dirty="0">
                <a:solidFill>
                  <a:srgbClr val="CC9900"/>
                </a:solidFill>
                <a:latin typeface="Arial"/>
                <a:cs typeface="Arial"/>
              </a:rPr>
              <a:t>Transmitere </a:t>
            </a:r>
            <a:r>
              <a:rPr sz="2800" b="0" dirty="0">
                <a:solidFill>
                  <a:srgbClr val="CC9900"/>
                </a:solidFill>
                <a:latin typeface="Arial"/>
                <a:cs typeface="Arial"/>
              </a:rPr>
              <a:t>(</a:t>
            </a:r>
            <a:r>
              <a:rPr sz="2800" b="0" i="1" dirty="0">
                <a:solidFill>
                  <a:srgbClr val="CC9900"/>
                </a:solidFill>
                <a:latin typeface="Arial"/>
                <a:cs typeface="Arial"/>
              </a:rPr>
              <a:t>send</a:t>
            </a:r>
            <a:r>
              <a:rPr sz="2800" b="0" dirty="0">
                <a:solidFill>
                  <a:srgbClr val="CC9900"/>
                </a:solidFill>
                <a:latin typeface="Arial"/>
                <a:cs typeface="Arial"/>
              </a:rPr>
              <a:t>): </a:t>
            </a:r>
            <a:r>
              <a:rPr sz="2800" b="0" spc="-5" dirty="0">
                <a:latin typeface="Arial"/>
                <a:cs typeface="Arial"/>
              </a:rPr>
              <a:t>aplicatie </a:t>
            </a:r>
            <a:r>
              <a:rPr sz="2800" b="0" dirty="0">
                <a:latin typeface="Arial"/>
                <a:cs typeface="Arial"/>
              </a:rPr>
              <a:t>(utilizator) </a:t>
            </a:r>
            <a:r>
              <a:rPr sz="2800" b="0" spc="-5" dirty="0">
                <a:latin typeface="Cambria Math"/>
                <a:cs typeface="Cambria Math"/>
              </a:rPr>
              <a:t>↦</a:t>
            </a:r>
            <a:r>
              <a:rPr sz="2800" b="0" spc="-5" dirty="0">
                <a:latin typeface="Arial"/>
                <a:cs typeface="Arial"/>
              </a:rPr>
              <a:t>IP  </a:t>
            </a:r>
            <a:r>
              <a:rPr sz="2800" b="0" spc="-5" dirty="0">
                <a:solidFill>
                  <a:srgbClr val="CC9900"/>
                </a:solidFill>
                <a:latin typeface="Arial"/>
                <a:cs typeface="Arial"/>
              </a:rPr>
              <a:t>Distribuire </a:t>
            </a:r>
            <a:r>
              <a:rPr sz="2800" b="0" dirty="0">
                <a:solidFill>
                  <a:srgbClr val="CC9900"/>
                </a:solidFill>
                <a:latin typeface="Arial"/>
                <a:cs typeface="Arial"/>
              </a:rPr>
              <a:t>(</a:t>
            </a:r>
            <a:r>
              <a:rPr sz="2800" b="0" i="1" dirty="0">
                <a:solidFill>
                  <a:srgbClr val="CC9900"/>
                </a:solidFill>
                <a:latin typeface="Arial"/>
                <a:cs typeface="Arial"/>
              </a:rPr>
              <a:t>deliver</a:t>
            </a:r>
            <a:r>
              <a:rPr sz="2800" b="0" dirty="0">
                <a:solidFill>
                  <a:srgbClr val="CC9900"/>
                </a:solidFill>
                <a:latin typeface="Arial"/>
                <a:cs typeface="Arial"/>
              </a:rPr>
              <a:t>): </a:t>
            </a:r>
            <a:r>
              <a:rPr sz="2800" b="0" spc="-5" dirty="0">
                <a:latin typeface="Arial"/>
                <a:cs typeface="Arial"/>
              </a:rPr>
              <a:t>IP </a:t>
            </a:r>
            <a:r>
              <a:rPr sz="2800" b="0" spc="-5" dirty="0">
                <a:latin typeface="Cambria Math"/>
                <a:cs typeface="Cambria Math"/>
              </a:rPr>
              <a:t>↦ </a:t>
            </a:r>
            <a:r>
              <a:rPr sz="2800" b="0" spc="-5" dirty="0">
                <a:latin typeface="Arial"/>
                <a:cs typeface="Arial"/>
              </a:rPr>
              <a:t>aplicatie</a:t>
            </a:r>
            <a:r>
              <a:rPr sz="2800" b="0" spc="20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(utilizator)</a:t>
            </a:r>
            <a:endParaRPr sz="2800">
              <a:latin typeface="Arial"/>
              <a:cs typeface="Arial"/>
            </a:endParaRPr>
          </a:p>
          <a:p>
            <a:pPr marL="678815" marR="5080" indent="-448309">
              <a:lnSpc>
                <a:spcPct val="100000"/>
              </a:lnSpc>
              <a:spcBef>
                <a:spcPts val="675"/>
              </a:spcBef>
            </a:pPr>
            <a:r>
              <a:rPr sz="2800" b="0" dirty="0">
                <a:solidFill>
                  <a:srgbClr val="CC9900"/>
                </a:solidFill>
                <a:latin typeface="Arial"/>
                <a:cs typeface="Arial"/>
              </a:rPr>
              <a:t>Raportare </a:t>
            </a:r>
            <a:r>
              <a:rPr sz="2800" b="0" spc="-5" dirty="0">
                <a:solidFill>
                  <a:srgbClr val="CC9900"/>
                </a:solidFill>
                <a:latin typeface="Arial"/>
                <a:cs typeface="Arial"/>
              </a:rPr>
              <a:t>a </a:t>
            </a:r>
            <a:r>
              <a:rPr sz="2800" b="0" dirty="0">
                <a:solidFill>
                  <a:srgbClr val="CC9900"/>
                </a:solidFill>
                <a:latin typeface="Arial"/>
                <a:cs typeface="Arial"/>
              </a:rPr>
              <a:t>erorilor </a:t>
            </a:r>
            <a:r>
              <a:rPr sz="2800" b="0" spc="-5" dirty="0">
                <a:solidFill>
                  <a:srgbClr val="CC9900"/>
                </a:solidFill>
                <a:latin typeface="Arial"/>
                <a:cs typeface="Arial"/>
              </a:rPr>
              <a:t>– </a:t>
            </a:r>
            <a:r>
              <a:rPr sz="2800" b="0" dirty="0">
                <a:solidFill>
                  <a:srgbClr val="CC9900"/>
                </a:solidFill>
                <a:latin typeface="Arial"/>
                <a:cs typeface="Arial"/>
              </a:rPr>
              <a:t>optionala: </a:t>
            </a:r>
            <a:r>
              <a:rPr sz="2800" b="0" spc="-5" dirty="0">
                <a:latin typeface="Arial"/>
                <a:cs typeface="Arial"/>
              </a:rPr>
              <a:t>IP </a:t>
            </a:r>
            <a:r>
              <a:rPr sz="2800" b="0" spc="-5" dirty="0">
                <a:latin typeface="Cambria Math"/>
                <a:cs typeface="Cambria Math"/>
              </a:rPr>
              <a:t>↦ </a:t>
            </a:r>
            <a:r>
              <a:rPr sz="2800" b="0" spc="-5" dirty="0">
                <a:latin typeface="Arial"/>
                <a:cs typeface="Arial"/>
              </a:rPr>
              <a:t>aplicatie  </a:t>
            </a:r>
            <a:r>
              <a:rPr sz="2800" b="0" dirty="0">
                <a:latin typeface="Arial"/>
                <a:cs typeface="Arial"/>
              </a:rPr>
              <a:t>(utilizator)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81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</a:t>
            </a:r>
            <a:r>
              <a:rPr spc="-25" dirty="0"/>
              <a:t>a</a:t>
            </a:r>
            <a:r>
              <a:rPr spc="-5" dirty="0"/>
              <a:t>/RIP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1906114"/>
            <a:ext cx="7556500" cy="22688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269240" algn="l"/>
              </a:tabLst>
            </a:pPr>
            <a:r>
              <a:rPr sz="3200" b="1" dirty="0">
                <a:solidFill>
                  <a:srgbClr val="292929"/>
                </a:solidFill>
                <a:latin typeface="Arial"/>
                <a:cs typeface="Arial"/>
              </a:rPr>
              <a:t>Routing Information</a:t>
            </a:r>
            <a:r>
              <a:rPr sz="3200" b="1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92929"/>
                </a:solidFill>
                <a:latin typeface="Arial"/>
                <a:cs typeface="Arial"/>
              </a:rPr>
              <a:t>Protocol</a:t>
            </a:r>
            <a:endParaRPr sz="32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spcBef>
                <a:spcPts val="765"/>
              </a:spcBef>
              <a:buChar char="–"/>
              <a:tabLst>
                <a:tab pos="351790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Matur,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stabil,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larg suportat,</a:t>
            </a:r>
            <a:r>
              <a:rPr sz="32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simplu</a:t>
            </a:r>
            <a:endParaRPr sz="3200">
              <a:latin typeface="Arial"/>
              <a:cs typeface="Arial"/>
            </a:endParaRPr>
          </a:p>
          <a:p>
            <a:pPr marL="351790" marR="5080" indent="-351790">
              <a:lnSpc>
                <a:spcPct val="100000"/>
              </a:lnSpc>
              <a:spcBef>
                <a:spcPts val="770"/>
              </a:spcBef>
              <a:buChar char="–"/>
              <a:tabLst>
                <a:tab pos="351790" algn="l"/>
              </a:tabLst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Indicat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pentru sisteme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autonome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 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dimensiuni reduse fără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rute</a:t>
            </a:r>
            <a:r>
              <a:rPr sz="3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redundante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354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Rutarea/OSPF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7144384" cy="39033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03200" algn="l"/>
              </a:tabLst>
            </a:pPr>
            <a:r>
              <a:rPr sz="2400" b="1" i="1" dirty="0">
                <a:solidFill>
                  <a:srgbClr val="292929"/>
                </a:solidFill>
                <a:latin typeface="Arial"/>
                <a:cs typeface="Arial"/>
              </a:rPr>
              <a:t>Open </a:t>
            </a:r>
            <a:r>
              <a:rPr sz="2400" b="1" i="1" spc="-5" dirty="0">
                <a:solidFill>
                  <a:srgbClr val="292929"/>
                </a:solidFill>
                <a:latin typeface="Arial"/>
                <a:cs typeface="Arial"/>
              </a:rPr>
              <a:t>Shortest Path</a:t>
            </a:r>
            <a:r>
              <a:rPr sz="2400" b="1" i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292929"/>
                </a:solidFill>
                <a:latin typeface="Arial"/>
                <a:cs typeface="Arial"/>
              </a:rPr>
              <a:t>First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RFC 1247</a:t>
            </a:r>
            <a:endParaRPr sz="2400">
              <a:latin typeface="Arial"/>
              <a:cs typeface="Arial"/>
            </a:endParaRPr>
          </a:p>
          <a:p>
            <a:pPr marL="12700" marR="492759">
              <a:lnSpc>
                <a:spcPct val="11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Fiecare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router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cunoaşte starea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întregii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topologii 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rețea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(folosind algoritmul de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stare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400" b="1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legăturii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67335" marR="5080" indent="-267335">
              <a:lnSpc>
                <a:spcPts val="2590"/>
              </a:lnSpc>
              <a:spcBef>
                <a:spcPts val="615"/>
              </a:spcBef>
              <a:buChar char="–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Traficul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poate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distribuit pe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rute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cu costuri egale şi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rezultă o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încărcare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echilibrată(load</a:t>
            </a:r>
            <a:r>
              <a:rPr sz="2400" i="1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balancing)</a:t>
            </a:r>
            <a:endParaRPr sz="2400">
              <a:latin typeface="Arial"/>
              <a:cs typeface="Arial"/>
            </a:endParaRPr>
          </a:p>
          <a:p>
            <a:pPr marL="202565" indent="-190500">
              <a:lnSpc>
                <a:spcPct val="100000"/>
              </a:lnSpc>
              <a:spcBef>
                <a:spcPts val="254"/>
              </a:spcBef>
              <a:buChar char="•"/>
              <a:tabLst>
                <a:tab pos="203200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Dirijare dupa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tipul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serviciilor</a:t>
            </a:r>
            <a:r>
              <a:rPr sz="2400" spc="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(ToS)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Convergenţa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mai</a:t>
            </a:r>
            <a:r>
              <a:rPr sz="2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rapidă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ts val="2735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Oferă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suport pentru folosirea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mai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multor tipuri</a:t>
            </a:r>
            <a:r>
              <a:rPr sz="24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460375">
              <a:lnSpc>
                <a:spcPts val="2735"/>
              </a:lnSpc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metrici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3354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Rutarea/OSPF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46275"/>
            <a:ext cx="731837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5"/>
              </a:spcBef>
              <a:buChar char="•"/>
              <a:tabLst>
                <a:tab pos="17145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Opereaza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intr</a:t>
            </a:r>
            <a:r>
              <a:rPr sz="2000" spc="-5" dirty="0">
                <a:solidFill>
                  <a:srgbClr val="292929"/>
                </a:solidFill>
                <a:latin typeface="Cambria Math"/>
                <a:cs typeface="Cambria Math"/>
              </a:rPr>
              <a:t>‐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o ierarhie de entități de</a:t>
            </a:r>
            <a:r>
              <a:rPr sz="2000" spc="-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rețea:</a:t>
            </a:r>
            <a:endParaRPr sz="2000">
              <a:latin typeface="Arial"/>
              <a:cs typeface="Arial"/>
            </a:endParaRPr>
          </a:p>
          <a:p>
            <a:pPr marL="224790" marR="286385" indent="-224790">
              <a:lnSpc>
                <a:spcPct val="80000"/>
              </a:lnSpc>
              <a:spcBef>
                <a:spcPts val="480"/>
              </a:spcBef>
              <a:buFont typeface="Arial"/>
              <a:buChar char="–"/>
              <a:tabLst>
                <a:tab pos="224790" algn="l"/>
              </a:tabLst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Sistemul autonom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(AS) – colecție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rețele care</a:t>
            </a:r>
            <a:r>
              <a:rPr sz="2000" spc="-1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partajează  aceeași strategie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0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dirijare</a:t>
            </a:r>
            <a:endParaRPr sz="2000">
              <a:latin typeface="Arial"/>
              <a:cs typeface="Arial"/>
            </a:endParaRPr>
          </a:p>
          <a:p>
            <a:pPr marL="224790" marR="47625" indent="-224790">
              <a:lnSpc>
                <a:spcPct val="80000"/>
              </a:lnSpc>
              <a:spcBef>
                <a:spcPts val="480"/>
              </a:spcBef>
              <a:buChar char="–"/>
              <a:tabLst>
                <a:tab pos="22479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Un AS este divizat in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arii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grupuri contigue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rețele si</a:t>
            </a:r>
            <a:r>
              <a:rPr sz="2000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gazde; 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fiecare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arie poate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conține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routere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care mențin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informații 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topologice pentru fiecare arie </a:t>
            </a:r>
            <a:r>
              <a:rPr sz="2000" spc="5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000" i="1" spc="5" dirty="0">
                <a:solidFill>
                  <a:srgbClr val="292929"/>
                </a:solidFill>
                <a:latin typeface="Arial"/>
                <a:cs typeface="Arial"/>
              </a:rPr>
              <a:t>area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border</a:t>
            </a:r>
            <a:r>
              <a:rPr sz="2000" i="1" spc="-1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routers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24154" indent="-212090">
              <a:lnSpc>
                <a:spcPts val="2160"/>
              </a:lnSpc>
              <a:buFont typeface="Arial"/>
              <a:buChar char="–"/>
              <a:tabLst>
                <a:tab pos="224790" algn="l"/>
              </a:tabLst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Domeniul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porțiune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rețea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pentru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care 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router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ele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au</a:t>
            </a:r>
            <a:r>
              <a:rPr sz="2000" spc="-1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aceeași</a:t>
            </a:r>
            <a:endParaRPr sz="2000">
              <a:latin typeface="Arial"/>
              <a:cs typeface="Arial"/>
            </a:endParaRPr>
          </a:p>
          <a:p>
            <a:pPr marL="460375">
              <a:lnSpc>
                <a:spcPts val="2160"/>
              </a:lnSpc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informație privitoare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la topologia</a:t>
            </a:r>
            <a:r>
              <a:rPr sz="20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ariei</a:t>
            </a:r>
            <a:endParaRPr sz="2000">
              <a:latin typeface="Arial"/>
              <a:cs typeface="Arial"/>
            </a:endParaRPr>
          </a:p>
          <a:p>
            <a:pPr marL="224790" marR="239395" indent="-224790">
              <a:lnSpc>
                <a:spcPct val="80000"/>
              </a:lnSpc>
              <a:spcBef>
                <a:spcPts val="484"/>
              </a:spcBef>
              <a:buFont typeface="Arial"/>
              <a:buChar char="–"/>
              <a:tabLst>
                <a:tab pos="224790" algn="l"/>
              </a:tabLst>
            </a:pP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Coloana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vertebrala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292929"/>
                </a:solidFill>
                <a:latin typeface="Arial"/>
                <a:cs typeface="Arial"/>
              </a:rPr>
              <a:t>backbone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) –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responsabilă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cu distribuția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informațiilor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rutare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între</a:t>
            </a:r>
            <a:r>
              <a:rPr sz="20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arii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0818" y="827989"/>
            <a:ext cx="3354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Rutarea/OSPF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1780159"/>
            <a:ext cx="422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AS şi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ariile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sale conectate prin</a:t>
            </a:r>
            <a:r>
              <a:rPr sz="18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router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8336" y="2153965"/>
            <a:ext cx="7639727" cy="4510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676402"/>
            <a:ext cx="320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Interconectarea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1716524" y="1890983"/>
            <a:ext cx="5845313" cy="3880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6297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Interconectare la nivel</a:t>
            </a:r>
            <a:r>
              <a:rPr spc="10" dirty="0"/>
              <a:t> </a:t>
            </a:r>
            <a:r>
              <a:rPr spc="-5" dirty="0"/>
              <a:t>rețea</a:t>
            </a:r>
          </a:p>
        </p:txBody>
      </p:sp>
      <p:sp>
        <p:nvSpPr>
          <p:cNvPr id="6" name="object 6"/>
          <p:cNvSpPr/>
          <p:nvPr/>
        </p:nvSpPr>
        <p:spPr>
          <a:xfrm>
            <a:off x="1958035" y="2157663"/>
            <a:ext cx="5758891" cy="3652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31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Tu</a:t>
            </a:r>
            <a:r>
              <a:rPr spc="-20" dirty="0"/>
              <a:t>n</a:t>
            </a:r>
            <a:r>
              <a:rPr spc="-5" dirty="0"/>
              <a:t>elarea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2030095"/>
            <a:ext cx="118745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1900555"/>
            <a:ext cx="752411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1009" marR="19685" indent="4660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Tunelul este o construcţie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relativ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simplă care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poate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utilizată pentru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transferul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datelor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printr-o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regiune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reţea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altfel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incompatibilă.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Pachetele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date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sunt încapsulate cu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informaţii  de împachetare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care sunt recunoscute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reţeaua care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le  transportă. Informaţiile iniţiale de înpachetare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şi formatare sunt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reţinute, dar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sunt tratate ca</a:t>
            </a:r>
            <a:r>
              <a:rPr sz="2000" spc="-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"date".</a:t>
            </a:r>
            <a:endParaRPr sz="2000">
              <a:latin typeface="Arial"/>
              <a:cs typeface="Arial"/>
            </a:endParaRPr>
          </a:p>
          <a:p>
            <a:pPr marL="461009" marR="104775" indent="-448945" algn="just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70000"/>
              <a:buFont typeface="Wingdings"/>
              <a:buChar char=""/>
              <a:tabLst>
                <a:tab pos="461645" algn="l"/>
              </a:tabLst>
            </a:pP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După ajungerea la destinaţie, dispozitivul 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recepţie desface 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pachetul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şi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ignoră informaţiile de împachetare.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Aceasta are ca  rezultat restaurarea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pachetului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în formatul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iniţial,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completat cu  adresarea de inter-reţea</a:t>
            </a:r>
            <a:r>
              <a:rPr sz="20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iniţială.</a:t>
            </a:r>
            <a:endParaRPr sz="2000">
              <a:latin typeface="Arial"/>
              <a:cs typeface="Arial"/>
            </a:endParaRPr>
          </a:p>
          <a:p>
            <a:pPr marL="461009" marR="5080" indent="-448945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70000"/>
              <a:buFont typeface="Wingdings"/>
              <a:buChar char=""/>
              <a:tabLst>
                <a:tab pos="460375" algn="l"/>
                <a:tab pos="461645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 exemplu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: putem folosi un tunel pentru trecerea  pachetelor </a:t>
            </a:r>
            <a:r>
              <a:rPr sz="2000" b="1" spc="-10" dirty="0">
                <a:solidFill>
                  <a:srgbClr val="292929"/>
                </a:solidFill>
                <a:latin typeface="Arial"/>
                <a:cs typeface="Arial"/>
              </a:rPr>
              <a:t>IPv4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printr-o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regiune 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b="1" spc="-5" dirty="0">
                <a:solidFill>
                  <a:srgbClr val="292929"/>
                </a:solidFill>
                <a:latin typeface="Arial"/>
                <a:cs typeface="Arial"/>
              </a:rPr>
              <a:t>reţea IPv6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întrucât din  cauza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lungimii diferite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adreselor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acestor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două protocoale, ele 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nu sunt direct</a:t>
            </a:r>
            <a:r>
              <a:rPr sz="20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compatib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31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Tu</a:t>
            </a:r>
            <a:r>
              <a:rPr spc="-20" dirty="0"/>
              <a:t>n</a:t>
            </a:r>
            <a:r>
              <a:rPr spc="-5" dirty="0"/>
              <a:t>elarea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702435"/>
            <a:ext cx="7197090" cy="1916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00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 folosită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la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realizarea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VPN-uri( Virtual Private</a:t>
            </a:r>
            <a:r>
              <a:rPr sz="2000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Network)-  retea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‘virtual private”,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deoarece foloseste Internetul care nu  este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privat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pentru a transmite date ale firmei( care sunt  private)</a:t>
            </a:r>
            <a:endParaRPr sz="2000">
              <a:latin typeface="Arial"/>
              <a:cs typeface="Arial"/>
            </a:endParaRPr>
          </a:p>
          <a:p>
            <a:pPr marL="460375" marR="476884" indent="-448309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70000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 folosit de obicei IPsec-variantă a IP ce are facilități</a:t>
            </a:r>
            <a:r>
              <a:rPr sz="2000" spc="-1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de 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securizare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3581400"/>
            <a:ext cx="5181600" cy="2833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31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Tu</a:t>
            </a:r>
            <a:r>
              <a:rPr spc="-20" dirty="0"/>
              <a:t>n</a:t>
            </a:r>
            <a:r>
              <a:rPr spc="-5" dirty="0"/>
              <a:t>elarea</a:t>
            </a:r>
          </a:p>
        </p:txBody>
      </p:sp>
      <p:sp>
        <p:nvSpPr>
          <p:cNvPr id="6" name="object 6"/>
          <p:cNvSpPr/>
          <p:nvPr/>
        </p:nvSpPr>
        <p:spPr>
          <a:xfrm>
            <a:off x="440473" y="2209800"/>
            <a:ext cx="8147824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606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VLAN-uri( LAN-uri</a:t>
            </a:r>
            <a:r>
              <a:rPr spc="15" dirty="0"/>
              <a:t> </a:t>
            </a:r>
            <a:r>
              <a:rPr spc="-5" dirty="0"/>
              <a:t>virtuale)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4242" y="3080384"/>
            <a:ext cx="14541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2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4242" y="1859407"/>
            <a:ext cx="753300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9444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exemplu,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un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switch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poate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fi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programat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în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aşa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fel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încât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să şie că 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porturile 5,3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si 2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aparţin VLAN-ului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1 şi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porturile 7.6.4 aparţin VLAN-  ului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2.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Switch-ul va înainta pachetele de broadcast spre toate porturile  de pe acelaşi VLAN, dar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niciodată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spre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porturile celuilalt</a:t>
            </a:r>
            <a:r>
              <a:rPr sz="1800" spc="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VLAN.</a:t>
            </a:r>
            <a:endParaRPr sz="1800">
              <a:latin typeface="Arial"/>
              <a:cs typeface="Arial"/>
            </a:endParaRPr>
          </a:p>
          <a:p>
            <a:pPr marL="52451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figura de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mai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jos este prezentată această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situaţie</a:t>
            </a:r>
            <a:r>
              <a:rPr sz="1400" spc="-5" dirty="0">
                <a:solidFill>
                  <a:srgbClr val="292929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3372611"/>
            <a:ext cx="5169151" cy="3248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Protocolul</a:t>
            </a:r>
            <a:r>
              <a:rPr spc="-5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191" y="1934083"/>
            <a:ext cx="6922134" cy="3647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Adrese: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logice, nu fizice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32 biti:</a:t>
            </a:r>
            <a:r>
              <a:rPr sz="2400" spc="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92929"/>
                </a:solidFill>
                <a:latin typeface="Arial"/>
                <a:cs typeface="Arial"/>
              </a:rPr>
              <a:t>x.y.z.w</a:t>
            </a:r>
            <a:endParaRPr sz="2400">
              <a:latin typeface="Arial"/>
              <a:cs typeface="Arial"/>
            </a:endParaRPr>
          </a:p>
          <a:p>
            <a:pPr marL="12700" marR="1207135">
              <a:lnSpc>
                <a:spcPct val="11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includ un identificator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rețea (NetID)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si  un identificator de gazdă</a:t>
            </a:r>
            <a:r>
              <a:rPr sz="24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(HostID)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fiecare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gazdă trebuie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să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aibă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IP</a:t>
            </a:r>
            <a:r>
              <a:rPr sz="24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unică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adresele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IP sunt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asignate de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autoritate centrală 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(NIC – </a:t>
            </a:r>
            <a:r>
              <a:rPr sz="2400" i="1" spc="-5" dirty="0">
                <a:solidFill>
                  <a:srgbClr val="292929"/>
                </a:solidFill>
                <a:latin typeface="Arial"/>
                <a:cs typeface="Arial"/>
              </a:rPr>
              <a:t>Network Information</a:t>
            </a:r>
            <a:r>
              <a:rPr sz="2400" i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92929"/>
                </a:solidFill>
                <a:latin typeface="Arial"/>
                <a:cs typeface="Arial"/>
              </a:rPr>
              <a:t>Center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sunt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divizate in clase de adrese: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A, B, C, D,</a:t>
            </a:r>
            <a:r>
              <a:rPr sz="24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266700" indent="-254635">
              <a:lnSpc>
                <a:spcPct val="100000"/>
              </a:lnSpc>
              <a:spcBef>
                <a:spcPts val="290"/>
              </a:spcBef>
              <a:buChar char="–"/>
              <a:tabLst>
                <a:tab pos="267335" algn="l"/>
              </a:tabLst>
            </a:pP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clasa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nu este utilizată</a:t>
            </a:r>
            <a:r>
              <a:rPr sz="24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Arial"/>
                <a:cs typeface="Arial"/>
              </a:rPr>
              <a:t>(experimentală)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0818" y="827989"/>
            <a:ext cx="2905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Protocolul</a:t>
            </a:r>
            <a:r>
              <a:rPr sz="4000" spc="-50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IP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2027" y="3758260"/>
            <a:ext cx="1741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Intrebari?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7696"/>
            <a:ext cx="723900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562355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818" y="827989"/>
            <a:ext cx="2256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Adrese</a:t>
            </a:r>
            <a:r>
              <a:rPr spc="-70" dirty="0"/>
              <a:t> </a:t>
            </a:r>
            <a:r>
              <a:rPr dirty="0"/>
              <a:t>IP</a:t>
            </a:r>
          </a:p>
        </p:txBody>
      </p:sp>
      <p:sp>
        <p:nvSpPr>
          <p:cNvPr id="6" name="object 6"/>
          <p:cNvSpPr/>
          <p:nvPr/>
        </p:nvSpPr>
        <p:spPr>
          <a:xfrm>
            <a:off x="542147" y="1828800"/>
            <a:ext cx="7198961" cy="3897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4984</Words>
  <Application>Microsoft Office PowerPoint</Application>
  <PresentationFormat>On-screen Show (4:3)</PresentationFormat>
  <Paragraphs>550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Nivelul rețea</vt:lpstr>
      <vt:lpstr>Nivelul rețea</vt:lpstr>
      <vt:lpstr>Nivelul rețea</vt:lpstr>
      <vt:lpstr>Protocolul IP</vt:lpstr>
      <vt:lpstr>Protocolul IP</vt:lpstr>
      <vt:lpstr>Protocolul IP</vt:lpstr>
      <vt:lpstr>Protocolul IP</vt:lpstr>
      <vt:lpstr>Protocolul IP</vt:lpstr>
      <vt:lpstr>Adrese IP</vt:lpstr>
      <vt:lpstr>Protocolul IP</vt:lpstr>
      <vt:lpstr>Protocolul IP</vt:lpstr>
      <vt:lpstr>Protocolul IP</vt:lpstr>
      <vt:lpstr>Protocolul IP</vt:lpstr>
      <vt:lpstr>Protocolul IP</vt:lpstr>
      <vt:lpstr>Protocolul IP-masca de retea</vt:lpstr>
      <vt:lpstr>Protocolul IP</vt:lpstr>
      <vt:lpstr>Datagrama IP</vt:lpstr>
      <vt:lpstr>Protocolul IP</vt:lpstr>
      <vt:lpstr>Protocolul IP</vt:lpstr>
      <vt:lpstr>Protocolul IP</vt:lpstr>
      <vt:lpstr>Protocolul IP</vt:lpstr>
      <vt:lpstr>Protocolul IP</vt:lpstr>
      <vt:lpstr>Protocolul IP</vt:lpstr>
      <vt:lpstr>Protocolul IP</vt:lpstr>
      <vt:lpstr>Protocolul IP</vt:lpstr>
      <vt:lpstr>Protocolul IP</vt:lpstr>
      <vt:lpstr>Protocolul IP</vt:lpstr>
      <vt:lpstr>Proxy</vt:lpstr>
      <vt:lpstr>Protocolul IP</vt:lpstr>
      <vt:lpstr>Protocolul IP</vt:lpstr>
      <vt:lpstr>Protocolul IP-Rezolutia adreselor</vt:lpstr>
      <vt:lpstr>ARP și RARP</vt:lpstr>
      <vt:lpstr>Protocolul ICMP</vt:lpstr>
      <vt:lpstr>Protocolul ICMP</vt:lpstr>
      <vt:lpstr>Protocolul ICMP</vt:lpstr>
      <vt:lpstr>Protocolul ICMP</vt:lpstr>
      <vt:lpstr>Protocolul ICMP</vt:lpstr>
      <vt:lpstr>Protocolul ICMP</vt:lpstr>
      <vt:lpstr>Protocolul ICMP</vt:lpstr>
      <vt:lpstr>Rețele private</vt:lpstr>
      <vt:lpstr>IPv6</vt:lpstr>
      <vt:lpstr>IPv6</vt:lpstr>
      <vt:lpstr>IPv6</vt:lpstr>
      <vt:lpstr>IPv6 versus IPv4-antete</vt:lpstr>
      <vt:lpstr>IPv6</vt:lpstr>
      <vt:lpstr>Avantaje IPv6</vt:lpstr>
      <vt:lpstr>IPv6</vt:lpstr>
      <vt:lpstr>Adrese IPv6</vt:lpstr>
      <vt:lpstr>Adrese IPv6</vt:lpstr>
      <vt:lpstr>IPv6</vt:lpstr>
      <vt:lpstr>Rutare-preliminarii</vt:lpstr>
      <vt:lpstr>Rutare-preliminarii</vt:lpstr>
      <vt:lpstr>Comutare</vt:lpstr>
      <vt:lpstr>Rutare</vt:lpstr>
      <vt:lpstr>Rutare</vt:lpstr>
      <vt:lpstr>Procesul de comutare</vt:lpstr>
      <vt:lpstr>Rutarea</vt:lpstr>
      <vt:lpstr>Rutarea</vt:lpstr>
      <vt:lpstr>Rutarea</vt:lpstr>
      <vt:lpstr>Rutarea</vt:lpstr>
      <vt:lpstr>Rutarea</vt:lpstr>
      <vt:lpstr>Algoritmul lui Dijkstra</vt:lpstr>
      <vt:lpstr>Rutarea</vt:lpstr>
      <vt:lpstr>Rutarea</vt:lpstr>
      <vt:lpstr>Rutarea</vt:lpstr>
      <vt:lpstr>Rutarea</vt:lpstr>
      <vt:lpstr>Rutarea/exemplu</vt:lpstr>
      <vt:lpstr>Rutarea/RIP</vt:lpstr>
      <vt:lpstr>Rutarea/RIP</vt:lpstr>
      <vt:lpstr>Rutarea/RIP</vt:lpstr>
      <vt:lpstr>Rutarea/OSPF</vt:lpstr>
      <vt:lpstr>Rutarea/OSPF</vt:lpstr>
      <vt:lpstr>PowerPoint Presentation</vt:lpstr>
      <vt:lpstr>Interconectarea</vt:lpstr>
      <vt:lpstr>Interconectare la nivel rețea</vt:lpstr>
      <vt:lpstr>Tunelarea</vt:lpstr>
      <vt:lpstr>Tunelarea</vt:lpstr>
      <vt:lpstr>Tunelarea</vt:lpstr>
      <vt:lpstr>VLAN-uri( LAN-uri virtuale)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Creditarea agentilor economici</dc:title>
  <dc:creator>Bia</dc:creator>
  <cp:lastModifiedBy>SERGIU JECAN</cp:lastModifiedBy>
  <cp:revision>4</cp:revision>
  <dcterms:created xsi:type="dcterms:W3CDTF">2019-10-16T13:10:17Z</dcterms:created>
  <dcterms:modified xsi:type="dcterms:W3CDTF">2020-11-06T18:25:28Z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2019-10-16T00:00:00Z</vt:filetime>
  </property>
</Properties>
</file>