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9144000" cy="6858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0818" y="827989"/>
            <a:ext cx="71223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77696"/>
            <a:ext cx="2133600" cy="102235"/>
          </a:xfrm>
          <a:custGeom>
            <a:avLst/>
            <a:gdLst/>
            <a:ahLst/>
            <a:cxnLst/>
            <a:rect l="l" t="t" r="r" b="b"/>
            <a:pathLst>
              <a:path w="2133600" h="102234">
                <a:moveTo>
                  <a:pt x="0" y="102108"/>
                </a:moveTo>
                <a:lnTo>
                  <a:pt x="2133600" y="102108"/>
                </a:lnTo>
                <a:lnTo>
                  <a:pt x="2133600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1605" y="481329"/>
            <a:ext cx="60928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6879" y="2047249"/>
            <a:ext cx="8270240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14400"/>
            <a:ext cx="2514600" cy="2514600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1257300"/>
                </a:moveTo>
                <a:lnTo>
                  <a:pt x="907" y="1209069"/>
                </a:lnTo>
                <a:lnTo>
                  <a:pt x="3609" y="1161299"/>
                </a:lnTo>
                <a:lnTo>
                  <a:pt x="8073" y="1114020"/>
                </a:lnTo>
                <a:lnTo>
                  <a:pt x="14265" y="1067266"/>
                </a:lnTo>
                <a:lnTo>
                  <a:pt x="22154" y="1021069"/>
                </a:lnTo>
                <a:lnTo>
                  <a:pt x="31707" y="975462"/>
                </a:lnTo>
                <a:lnTo>
                  <a:pt x="42891" y="930477"/>
                </a:lnTo>
                <a:lnTo>
                  <a:pt x="55674" y="886147"/>
                </a:lnTo>
                <a:lnTo>
                  <a:pt x="70023" y="842504"/>
                </a:lnTo>
                <a:lnTo>
                  <a:pt x="85906" y="799581"/>
                </a:lnTo>
                <a:lnTo>
                  <a:pt x="103290" y="757411"/>
                </a:lnTo>
                <a:lnTo>
                  <a:pt x="122142" y="716025"/>
                </a:lnTo>
                <a:lnTo>
                  <a:pt x="142430" y="675457"/>
                </a:lnTo>
                <a:lnTo>
                  <a:pt x="164122" y="635739"/>
                </a:lnTo>
                <a:lnTo>
                  <a:pt x="187184" y="596904"/>
                </a:lnTo>
                <a:lnTo>
                  <a:pt x="211585" y="558984"/>
                </a:lnTo>
                <a:lnTo>
                  <a:pt x="237291" y="522011"/>
                </a:lnTo>
                <a:lnTo>
                  <a:pt x="264271" y="486019"/>
                </a:lnTo>
                <a:lnTo>
                  <a:pt x="292491" y="451040"/>
                </a:lnTo>
                <a:lnTo>
                  <a:pt x="321919" y="417106"/>
                </a:lnTo>
                <a:lnTo>
                  <a:pt x="352523" y="384250"/>
                </a:lnTo>
                <a:lnTo>
                  <a:pt x="384269" y="352504"/>
                </a:lnTo>
                <a:lnTo>
                  <a:pt x="417126" y="321901"/>
                </a:lnTo>
                <a:lnTo>
                  <a:pt x="451061" y="292474"/>
                </a:lnTo>
                <a:lnTo>
                  <a:pt x="486041" y="264255"/>
                </a:lnTo>
                <a:lnTo>
                  <a:pt x="522033" y="237277"/>
                </a:lnTo>
                <a:lnTo>
                  <a:pt x="559006" y="211571"/>
                </a:lnTo>
                <a:lnTo>
                  <a:pt x="596927" y="187172"/>
                </a:lnTo>
                <a:lnTo>
                  <a:pt x="635762" y="164111"/>
                </a:lnTo>
                <a:lnTo>
                  <a:pt x="675480" y="142420"/>
                </a:lnTo>
                <a:lnTo>
                  <a:pt x="716047" y="122133"/>
                </a:lnTo>
                <a:lnTo>
                  <a:pt x="757432" y="103282"/>
                </a:lnTo>
                <a:lnTo>
                  <a:pt x="799602" y="85900"/>
                </a:lnTo>
                <a:lnTo>
                  <a:pt x="842524" y="70018"/>
                </a:lnTo>
                <a:lnTo>
                  <a:pt x="886166" y="55670"/>
                </a:lnTo>
                <a:lnTo>
                  <a:pt x="930495" y="42888"/>
                </a:lnTo>
                <a:lnTo>
                  <a:pt x="975478" y="31705"/>
                </a:lnTo>
                <a:lnTo>
                  <a:pt x="1021083" y="22153"/>
                </a:lnTo>
                <a:lnTo>
                  <a:pt x="1067278" y="14264"/>
                </a:lnTo>
                <a:lnTo>
                  <a:pt x="1114029" y="8072"/>
                </a:lnTo>
                <a:lnTo>
                  <a:pt x="1161305" y="3609"/>
                </a:lnTo>
                <a:lnTo>
                  <a:pt x="1209073" y="907"/>
                </a:lnTo>
                <a:lnTo>
                  <a:pt x="1257300" y="0"/>
                </a:lnTo>
                <a:lnTo>
                  <a:pt x="1305530" y="907"/>
                </a:lnTo>
                <a:lnTo>
                  <a:pt x="1353300" y="3609"/>
                </a:lnTo>
                <a:lnTo>
                  <a:pt x="1400579" y="8072"/>
                </a:lnTo>
                <a:lnTo>
                  <a:pt x="1447333" y="14264"/>
                </a:lnTo>
                <a:lnTo>
                  <a:pt x="1493530" y="22153"/>
                </a:lnTo>
                <a:lnTo>
                  <a:pt x="1539137" y="31705"/>
                </a:lnTo>
                <a:lnTo>
                  <a:pt x="1584122" y="42888"/>
                </a:lnTo>
                <a:lnTo>
                  <a:pt x="1628452" y="55670"/>
                </a:lnTo>
                <a:lnTo>
                  <a:pt x="1672095" y="70018"/>
                </a:lnTo>
                <a:lnTo>
                  <a:pt x="1715018" y="85900"/>
                </a:lnTo>
                <a:lnTo>
                  <a:pt x="1757188" y="103282"/>
                </a:lnTo>
                <a:lnTo>
                  <a:pt x="1798574" y="122133"/>
                </a:lnTo>
                <a:lnTo>
                  <a:pt x="1839142" y="142420"/>
                </a:lnTo>
                <a:lnTo>
                  <a:pt x="1878860" y="164111"/>
                </a:lnTo>
                <a:lnTo>
                  <a:pt x="1917695" y="187172"/>
                </a:lnTo>
                <a:lnTo>
                  <a:pt x="1955615" y="211571"/>
                </a:lnTo>
                <a:lnTo>
                  <a:pt x="1992588" y="237277"/>
                </a:lnTo>
                <a:lnTo>
                  <a:pt x="2028580" y="264255"/>
                </a:lnTo>
                <a:lnTo>
                  <a:pt x="2063559" y="292474"/>
                </a:lnTo>
                <a:lnTo>
                  <a:pt x="2097493" y="321901"/>
                </a:lnTo>
                <a:lnTo>
                  <a:pt x="2130349" y="352504"/>
                </a:lnTo>
                <a:lnTo>
                  <a:pt x="2162095" y="384250"/>
                </a:lnTo>
                <a:lnTo>
                  <a:pt x="2192698" y="417106"/>
                </a:lnTo>
                <a:lnTo>
                  <a:pt x="2222125" y="451040"/>
                </a:lnTo>
                <a:lnTo>
                  <a:pt x="2250344" y="486019"/>
                </a:lnTo>
                <a:lnTo>
                  <a:pt x="2277322" y="522011"/>
                </a:lnTo>
                <a:lnTo>
                  <a:pt x="2303028" y="558984"/>
                </a:lnTo>
                <a:lnTo>
                  <a:pt x="2327427" y="596904"/>
                </a:lnTo>
                <a:lnTo>
                  <a:pt x="2350488" y="635739"/>
                </a:lnTo>
                <a:lnTo>
                  <a:pt x="2372179" y="675457"/>
                </a:lnTo>
                <a:lnTo>
                  <a:pt x="2392466" y="716025"/>
                </a:lnTo>
                <a:lnTo>
                  <a:pt x="2411317" y="757411"/>
                </a:lnTo>
                <a:lnTo>
                  <a:pt x="2428699" y="799581"/>
                </a:lnTo>
                <a:lnTo>
                  <a:pt x="2444581" y="842504"/>
                </a:lnTo>
                <a:lnTo>
                  <a:pt x="2458929" y="886147"/>
                </a:lnTo>
                <a:lnTo>
                  <a:pt x="2471711" y="930477"/>
                </a:lnTo>
                <a:lnTo>
                  <a:pt x="2482894" y="975462"/>
                </a:lnTo>
                <a:lnTo>
                  <a:pt x="2492446" y="1021069"/>
                </a:lnTo>
                <a:lnTo>
                  <a:pt x="2500335" y="1067266"/>
                </a:lnTo>
                <a:lnTo>
                  <a:pt x="2506527" y="1114020"/>
                </a:lnTo>
                <a:lnTo>
                  <a:pt x="2510990" y="1161299"/>
                </a:lnTo>
                <a:lnTo>
                  <a:pt x="2513692" y="1209069"/>
                </a:lnTo>
                <a:lnTo>
                  <a:pt x="2514600" y="1257300"/>
                </a:lnTo>
                <a:lnTo>
                  <a:pt x="2513692" y="1305530"/>
                </a:lnTo>
                <a:lnTo>
                  <a:pt x="2510990" y="1353300"/>
                </a:lnTo>
                <a:lnTo>
                  <a:pt x="2506527" y="1400579"/>
                </a:lnTo>
                <a:lnTo>
                  <a:pt x="2500335" y="1447333"/>
                </a:lnTo>
                <a:lnTo>
                  <a:pt x="2492446" y="1493530"/>
                </a:lnTo>
                <a:lnTo>
                  <a:pt x="2482894" y="1539137"/>
                </a:lnTo>
                <a:lnTo>
                  <a:pt x="2471711" y="1584122"/>
                </a:lnTo>
                <a:lnTo>
                  <a:pt x="2458929" y="1628452"/>
                </a:lnTo>
                <a:lnTo>
                  <a:pt x="2444581" y="1672095"/>
                </a:lnTo>
                <a:lnTo>
                  <a:pt x="2428699" y="1715018"/>
                </a:lnTo>
                <a:lnTo>
                  <a:pt x="2411317" y="1757188"/>
                </a:lnTo>
                <a:lnTo>
                  <a:pt x="2392466" y="1798574"/>
                </a:lnTo>
                <a:lnTo>
                  <a:pt x="2372179" y="1839142"/>
                </a:lnTo>
                <a:lnTo>
                  <a:pt x="2350488" y="1878860"/>
                </a:lnTo>
                <a:lnTo>
                  <a:pt x="2327427" y="1917695"/>
                </a:lnTo>
                <a:lnTo>
                  <a:pt x="2303028" y="1955615"/>
                </a:lnTo>
                <a:lnTo>
                  <a:pt x="2277322" y="1992588"/>
                </a:lnTo>
                <a:lnTo>
                  <a:pt x="2250344" y="2028580"/>
                </a:lnTo>
                <a:lnTo>
                  <a:pt x="2222125" y="2063559"/>
                </a:lnTo>
                <a:lnTo>
                  <a:pt x="2192698" y="2097493"/>
                </a:lnTo>
                <a:lnTo>
                  <a:pt x="2162095" y="2130349"/>
                </a:lnTo>
                <a:lnTo>
                  <a:pt x="2130349" y="2162095"/>
                </a:lnTo>
                <a:lnTo>
                  <a:pt x="2097493" y="2192698"/>
                </a:lnTo>
                <a:lnTo>
                  <a:pt x="2063559" y="2222125"/>
                </a:lnTo>
                <a:lnTo>
                  <a:pt x="2028580" y="2250344"/>
                </a:lnTo>
                <a:lnTo>
                  <a:pt x="1992588" y="2277322"/>
                </a:lnTo>
                <a:lnTo>
                  <a:pt x="1955615" y="2303028"/>
                </a:lnTo>
                <a:lnTo>
                  <a:pt x="1917695" y="2327427"/>
                </a:lnTo>
                <a:lnTo>
                  <a:pt x="1878860" y="2350488"/>
                </a:lnTo>
                <a:lnTo>
                  <a:pt x="1839142" y="2372179"/>
                </a:lnTo>
                <a:lnTo>
                  <a:pt x="1798574" y="2392466"/>
                </a:lnTo>
                <a:lnTo>
                  <a:pt x="1757188" y="2411317"/>
                </a:lnTo>
                <a:lnTo>
                  <a:pt x="1715018" y="2428699"/>
                </a:lnTo>
                <a:lnTo>
                  <a:pt x="1672095" y="2444581"/>
                </a:lnTo>
                <a:lnTo>
                  <a:pt x="1628452" y="2458929"/>
                </a:lnTo>
                <a:lnTo>
                  <a:pt x="1584122" y="2471711"/>
                </a:lnTo>
                <a:lnTo>
                  <a:pt x="1539137" y="2482894"/>
                </a:lnTo>
                <a:lnTo>
                  <a:pt x="1493530" y="2492446"/>
                </a:lnTo>
                <a:lnTo>
                  <a:pt x="1447333" y="2500335"/>
                </a:lnTo>
                <a:lnTo>
                  <a:pt x="1400579" y="2506527"/>
                </a:lnTo>
                <a:lnTo>
                  <a:pt x="1353300" y="2510990"/>
                </a:lnTo>
                <a:lnTo>
                  <a:pt x="1305530" y="2513692"/>
                </a:lnTo>
                <a:lnTo>
                  <a:pt x="1257300" y="2514600"/>
                </a:lnTo>
                <a:lnTo>
                  <a:pt x="1209073" y="2513692"/>
                </a:lnTo>
                <a:lnTo>
                  <a:pt x="1161305" y="2510990"/>
                </a:lnTo>
                <a:lnTo>
                  <a:pt x="1114029" y="2506527"/>
                </a:lnTo>
                <a:lnTo>
                  <a:pt x="1067278" y="2500335"/>
                </a:lnTo>
                <a:lnTo>
                  <a:pt x="1021083" y="2492446"/>
                </a:lnTo>
                <a:lnTo>
                  <a:pt x="975478" y="2482894"/>
                </a:lnTo>
                <a:lnTo>
                  <a:pt x="930495" y="2471711"/>
                </a:lnTo>
                <a:lnTo>
                  <a:pt x="886166" y="2458929"/>
                </a:lnTo>
                <a:lnTo>
                  <a:pt x="842524" y="2444581"/>
                </a:lnTo>
                <a:lnTo>
                  <a:pt x="799602" y="2428699"/>
                </a:lnTo>
                <a:lnTo>
                  <a:pt x="757432" y="2411317"/>
                </a:lnTo>
                <a:lnTo>
                  <a:pt x="716047" y="2392466"/>
                </a:lnTo>
                <a:lnTo>
                  <a:pt x="675480" y="2372179"/>
                </a:lnTo>
                <a:lnTo>
                  <a:pt x="635762" y="2350488"/>
                </a:lnTo>
                <a:lnTo>
                  <a:pt x="596927" y="2327427"/>
                </a:lnTo>
                <a:lnTo>
                  <a:pt x="559006" y="2303028"/>
                </a:lnTo>
                <a:lnTo>
                  <a:pt x="522033" y="2277322"/>
                </a:lnTo>
                <a:lnTo>
                  <a:pt x="486041" y="2250344"/>
                </a:lnTo>
                <a:lnTo>
                  <a:pt x="451061" y="2222125"/>
                </a:lnTo>
                <a:lnTo>
                  <a:pt x="417126" y="2192698"/>
                </a:lnTo>
                <a:lnTo>
                  <a:pt x="384269" y="2162095"/>
                </a:lnTo>
                <a:lnTo>
                  <a:pt x="352523" y="2130349"/>
                </a:lnTo>
                <a:lnTo>
                  <a:pt x="321919" y="2097493"/>
                </a:lnTo>
                <a:lnTo>
                  <a:pt x="292491" y="2063559"/>
                </a:lnTo>
                <a:lnTo>
                  <a:pt x="264271" y="2028580"/>
                </a:lnTo>
                <a:lnTo>
                  <a:pt x="237291" y="1992588"/>
                </a:lnTo>
                <a:lnTo>
                  <a:pt x="211585" y="1955615"/>
                </a:lnTo>
                <a:lnTo>
                  <a:pt x="187184" y="1917695"/>
                </a:lnTo>
                <a:lnTo>
                  <a:pt x="164122" y="1878860"/>
                </a:lnTo>
                <a:lnTo>
                  <a:pt x="142430" y="1839142"/>
                </a:lnTo>
                <a:lnTo>
                  <a:pt x="122142" y="1798574"/>
                </a:lnTo>
                <a:lnTo>
                  <a:pt x="103290" y="1757188"/>
                </a:lnTo>
                <a:lnTo>
                  <a:pt x="85906" y="1715018"/>
                </a:lnTo>
                <a:lnTo>
                  <a:pt x="70023" y="1672095"/>
                </a:lnTo>
                <a:lnTo>
                  <a:pt x="55674" y="1628452"/>
                </a:lnTo>
                <a:lnTo>
                  <a:pt x="42891" y="1584122"/>
                </a:lnTo>
                <a:lnTo>
                  <a:pt x="31707" y="1539137"/>
                </a:lnTo>
                <a:lnTo>
                  <a:pt x="22154" y="1493530"/>
                </a:lnTo>
                <a:lnTo>
                  <a:pt x="14265" y="1447333"/>
                </a:lnTo>
                <a:lnTo>
                  <a:pt x="8073" y="1400579"/>
                </a:lnTo>
                <a:lnTo>
                  <a:pt x="3609" y="1353300"/>
                </a:lnTo>
                <a:lnTo>
                  <a:pt x="907" y="1305530"/>
                </a:lnTo>
                <a:lnTo>
                  <a:pt x="0" y="1257300"/>
                </a:lnTo>
                <a:close/>
              </a:path>
            </a:pathLst>
          </a:custGeom>
          <a:ln w="1219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76400"/>
            <a:ext cx="4724400" cy="1143000"/>
          </a:xfrm>
          <a:custGeom>
            <a:avLst/>
            <a:gdLst/>
            <a:ahLst/>
            <a:cxnLst/>
            <a:rect l="l" t="t" r="r" b="b"/>
            <a:pathLst>
              <a:path w="4724400" h="1143000">
                <a:moveTo>
                  <a:pt x="0" y="1143000"/>
                </a:moveTo>
                <a:lnTo>
                  <a:pt x="4724400" y="1143000"/>
                </a:lnTo>
                <a:lnTo>
                  <a:pt x="4724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1676400"/>
            <a:ext cx="47244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24000"/>
            <a:ext cx="228600" cy="1449705"/>
          </a:xfrm>
          <a:custGeom>
            <a:avLst/>
            <a:gdLst/>
            <a:ahLst/>
            <a:cxnLst/>
            <a:rect l="l" t="t" r="r" b="b"/>
            <a:pathLst>
              <a:path w="228600" h="1449705">
                <a:moveTo>
                  <a:pt x="228600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1210055"/>
            <a:ext cx="262255" cy="1371600"/>
          </a:xfrm>
          <a:custGeom>
            <a:avLst/>
            <a:gdLst/>
            <a:ahLst/>
            <a:cxnLst/>
            <a:rect l="l" t="t" r="r" b="b"/>
            <a:pathLst>
              <a:path w="262254" h="1371600">
                <a:moveTo>
                  <a:pt x="0" y="0"/>
                </a:moveTo>
                <a:lnTo>
                  <a:pt x="262127" y="0"/>
                </a:lnTo>
                <a:lnTo>
                  <a:pt x="262127" y="1371600"/>
                </a:lnTo>
                <a:lnTo>
                  <a:pt x="0" y="1371600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Retele de</a:t>
            </a:r>
            <a:r>
              <a:rPr spc="15" dirty="0"/>
              <a:t> </a:t>
            </a:r>
            <a:r>
              <a:rPr spc="-5" dirty="0"/>
              <a:t>calculatoare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780" y="1215593"/>
            <a:ext cx="6321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Protocoale la nivel</a:t>
            </a:r>
            <a:r>
              <a:rPr sz="4000" spc="2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transport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3304413"/>
            <a:ext cx="392302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Nivelul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Char char="–"/>
              <a:tabLst>
                <a:tab pos="2038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Preliminarii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Char char="–"/>
              <a:tabLst>
                <a:tab pos="2038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Porturi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Char char="–"/>
              <a:tabLst>
                <a:tab pos="2038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Protocoale</a:t>
            </a:r>
            <a:endParaRPr sz="18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–"/>
              <a:tabLst>
                <a:tab pos="19939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1800" i="1" spc="-15" dirty="0">
                <a:solidFill>
                  <a:srgbClr val="292929"/>
                </a:solidFill>
                <a:latin typeface="Arial"/>
                <a:cs typeface="Arial"/>
              </a:rPr>
              <a:t>Transmission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Control</a:t>
            </a:r>
            <a:r>
              <a:rPr sz="1800" i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Char char="–"/>
              <a:tabLst>
                <a:tab pos="2038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UDP (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User Datagram</a:t>
            </a:r>
            <a:r>
              <a:rPr sz="1800" i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–"/>
              <a:tabLst>
                <a:tab pos="19939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versus</a:t>
            </a:r>
            <a:r>
              <a:rPr sz="1800" i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UDP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04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35940" y="1665859"/>
            <a:ext cx="7767320" cy="42938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770"/>
              </a:spcBef>
              <a:buSzPct val="116666"/>
              <a:buFont typeface="Arial"/>
              <a:buChar char="•"/>
              <a:tabLst>
                <a:tab pos="235585" algn="l"/>
              </a:tabLst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Transmission Control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7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Servicii orientate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conexiune,</a:t>
            </a:r>
            <a:r>
              <a:rPr sz="2400" spc="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fiabile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58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Vizeaza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oferirea calitatii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maxime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400" spc="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serviciilor</a:t>
            </a:r>
            <a:endParaRPr sz="2400">
              <a:latin typeface="Arial"/>
              <a:cs typeface="Arial"/>
            </a:endParaRPr>
          </a:p>
          <a:p>
            <a:pPr marL="267335" marR="580390" indent="-267335">
              <a:lnSpc>
                <a:spcPct val="100000"/>
              </a:lnSpc>
              <a:spcBef>
                <a:spcPts val="57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Integreaza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mecanisme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stabilire si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eliberare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  conexiunii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575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Controleaza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fluxul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 date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stream</a:t>
            </a:r>
            <a:r>
              <a:rPr sz="2400" i="1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oriented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2278380">
              <a:lnSpc>
                <a:spcPct val="120000"/>
              </a:lnSpc>
              <a:spcBef>
                <a:spcPts val="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Utilizat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majoritatea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protocoalelor de  Aplicații: TELNET,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SMTP,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HTTP,…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- E mai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incet( necesita stabilre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eliberare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conexiune),</a:t>
            </a:r>
            <a:endParaRPr sz="240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fiind folosit mai ales in aplicatii non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real</a:t>
            </a:r>
            <a:r>
              <a:rPr sz="2400" spc="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6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Protocoale(UDP)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46884"/>
            <a:ext cx="461518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UDP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similar postei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terestre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Trimiterea unei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scrisori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 se garanteaza ordinea</a:t>
            </a:r>
            <a:r>
              <a:rPr sz="20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receptionarii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Mesajul se poate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pierde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4916" y="3624400"/>
            <a:ext cx="5394645" cy="2526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04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53895"/>
            <a:ext cx="251460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similar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telefoniei</a:t>
            </a:r>
            <a:endParaRPr sz="18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430"/>
              </a:spcBef>
              <a:buChar char="–"/>
              <a:tabLst>
                <a:tab pos="203200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Iniţierea convorbirii</a:t>
            </a:r>
            <a:endParaRPr sz="18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434"/>
              </a:spcBef>
              <a:buChar char="–"/>
              <a:tabLst>
                <a:tab pos="203200" algn="l"/>
              </a:tabLst>
            </a:pP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Dialogul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dintre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părţi</a:t>
            </a:r>
            <a:endParaRPr sz="18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434"/>
              </a:spcBef>
              <a:buChar char="–"/>
              <a:tabLst>
                <a:tab pos="203200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Terminarea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convorbirii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5866" y="3429000"/>
            <a:ext cx="4812346" cy="2686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04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20136"/>
            <a:ext cx="6912609" cy="3524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35585" algn="l"/>
              </a:tabLst>
            </a:pP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292929"/>
                </a:solidFill>
                <a:latin typeface="Arial"/>
                <a:cs typeface="Arial"/>
              </a:rPr>
              <a:t>Transmission Control</a:t>
            </a:r>
            <a:r>
              <a:rPr sz="2800" b="1" i="1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09880" marR="699135" indent="-309880">
              <a:lnSpc>
                <a:spcPct val="100000"/>
              </a:lnSpc>
              <a:spcBef>
                <a:spcPts val="670"/>
              </a:spcBef>
              <a:buChar char="–"/>
              <a:tabLst>
                <a:tab pos="309880" algn="l"/>
                <a:tab pos="3909060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Utilizeaza</a:t>
            </a:r>
            <a:r>
              <a:rPr sz="2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conexiuni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,	ca abstracțiuni  fundamentale</a:t>
            </a:r>
            <a:endParaRPr sz="28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675"/>
              </a:spcBef>
              <a:buChar char="–"/>
              <a:tabLst>
                <a:tab pos="30988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Conexiunile se identifică prin perechi</a:t>
            </a:r>
            <a:r>
              <a:rPr sz="28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puncte finale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292929"/>
                </a:solidFill>
                <a:latin typeface="Arial"/>
                <a:cs typeface="Arial"/>
              </a:rPr>
              <a:t>end</a:t>
            </a:r>
            <a:r>
              <a:rPr sz="2800" b="1" i="1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292929"/>
                </a:solidFill>
                <a:latin typeface="Arial"/>
                <a:cs typeface="Arial"/>
              </a:rPr>
              <a:t>points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buChar char="–"/>
              <a:tabLst>
                <a:tab pos="30988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Astfel, un număr de port poate fi partajat  de conexiuni multiple de pe aceeași</a:t>
            </a:r>
            <a:r>
              <a:rPr sz="28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mașină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04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35940" y="1920367"/>
            <a:ext cx="7512050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35585" algn="l"/>
              </a:tabLst>
            </a:pP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292929"/>
                </a:solidFill>
                <a:latin typeface="Arial"/>
                <a:cs typeface="Arial"/>
              </a:rPr>
              <a:t>Transmission Control</a:t>
            </a:r>
            <a:r>
              <a:rPr sz="2800" b="1" i="1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09880" marR="5080" indent="-309880">
              <a:lnSpc>
                <a:spcPts val="2690"/>
              </a:lnSpc>
              <a:spcBef>
                <a:spcPts val="645"/>
              </a:spcBef>
              <a:buChar char="–"/>
              <a:tabLst>
                <a:tab pos="309880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Exemplu: conexiunea dintre </a:t>
            </a:r>
            <a:r>
              <a:rPr sz="2800" b="1" dirty="0">
                <a:solidFill>
                  <a:srgbClr val="292929"/>
                </a:solidFill>
                <a:latin typeface="Arial"/>
                <a:cs typeface="Arial"/>
              </a:rPr>
              <a:t>(193.231.30.194,  </a:t>
            </a: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3168)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si </a:t>
            </a:r>
            <a:r>
              <a:rPr sz="2800" b="1" dirty="0">
                <a:solidFill>
                  <a:srgbClr val="292929"/>
                </a:solidFill>
                <a:latin typeface="Arial"/>
                <a:cs typeface="Arial"/>
              </a:rPr>
              <a:t>(193.231.30.197,</a:t>
            </a:r>
            <a:r>
              <a:rPr sz="2800" b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92929"/>
                </a:solidFill>
                <a:latin typeface="Arial"/>
                <a:cs typeface="Arial"/>
              </a:rPr>
              <a:t>25)</a:t>
            </a:r>
            <a:endParaRPr sz="2800">
              <a:latin typeface="Arial"/>
              <a:cs typeface="Arial"/>
            </a:endParaRPr>
          </a:p>
          <a:p>
            <a:pPr marL="12700" marR="762000">
              <a:lnSpc>
                <a:spcPct val="100000"/>
              </a:lnSpc>
              <a:spcBef>
                <a:spcPts val="25"/>
              </a:spcBef>
              <a:buChar char="–"/>
              <a:tabLst>
                <a:tab pos="30988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Ambele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părti (expeditorul și destinatarul) 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trebuie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să participe la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realizarea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conexiunii</a:t>
            </a:r>
            <a:endParaRPr sz="2800">
              <a:latin typeface="Arial"/>
              <a:cs typeface="Arial"/>
            </a:endParaRPr>
          </a:p>
          <a:p>
            <a:pPr marL="309880" marR="273685" indent="-309880">
              <a:lnSpc>
                <a:spcPct val="80000"/>
              </a:lnSpc>
              <a:spcBef>
                <a:spcPts val="675"/>
              </a:spcBef>
              <a:buChar char="–"/>
              <a:tabLst>
                <a:tab pos="309880" algn="l"/>
              </a:tabLst>
            </a:pP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Una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din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părti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oferă o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deschidere pasivă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–  așteaptă aparția unei cereri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 conectare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a 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partenerului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care realizează o deschidere 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activă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482853"/>
            <a:ext cx="744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Protocolul(TCP)-modalitati de stabilire a unei</a:t>
            </a:r>
            <a:r>
              <a:rPr sz="2400" spc="155" dirty="0"/>
              <a:t> </a:t>
            </a:r>
            <a:r>
              <a:rPr sz="2400" spc="-5" dirty="0"/>
              <a:t>conexiuni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307340" y="1247902"/>
            <a:ext cx="8570595" cy="285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206375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Inițiatorul (normal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numit client)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trimite un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segment(pachet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1600" b="1" spc="-15" dirty="0">
                <a:solidFill>
                  <a:srgbClr val="292929"/>
                </a:solidFill>
                <a:latin typeface="Arial"/>
                <a:cs typeface="Arial"/>
              </a:rPr>
              <a:t>nivel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transport) SYN,  adică un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segment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cu indicatorul SYN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setat,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conținând un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număr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ordine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inițial  (ISN-Initial Sequence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Number)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“</a:t>
            </a:r>
            <a:r>
              <a:rPr sz="1600" b="1" i="1" spc="-5" dirty="0">
                <a:solidFill>
                  <a:srgbClr val="292929"/>
                </a:solidFill>
                <a:latin typeface="Arial"/>
                <a:cs typeface="Arial"/>
              </a:rPr>
              <a:t>n”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. </a:t>
            </a:r>
            <a:r>
              <a:rPr sz="1600" b="1" spc="-15" dirty="0">
                <a:solidFill>
                  <a:srgbClr val="292929"/>
                </a:solidFill>
                <a:latin typeface="Arial"/>
                <a:cs typeface="Arial"/>
              </a:rPr>
              <a:t>Acesta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număr întreg generat</a:t>
            </a:r>
            <a:r>
              <a:rPr sz="1600" b="1" spc="3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aleator.</a:t>
            </a:r>
            <a:endParaRPr sz="16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38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Gazda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de primire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(server) răspunde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cu un alt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segment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SYN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conținând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un ISN al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său, 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“</a:t>
            </a:r>
            <a:r>
              <a:rPr sz="1600" b="1" i="1" spc="-5" dirty="0">
                <a:solidFill>
                  <a:srgbClr val="292929"/>
                </a:solidFill>
                <a:latin typeface="Arial"/>
                <a:cs typeface="Arial"/>
              </a:rPr>
              <a:t>m”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.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De asemenea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trimite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clientului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segment </a:t>
            </a:r>
            <a:r>
              <a:rPr sz="1600" b="1" spc="-25" dirty="0">
                <a:solidFill>
                  <a:srgbClr val="292929"/>
                </a:solidFill>
                <a:latin typeface="Arial"/>
                <a:cs typeface="Arial"/>
              </a:rPr>
              <a:t>ACK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cu indicatorii SYN și </a:t>
            </a:r>
            <a:r>
              <a:rPr sz="1600" b="1" spc="-25" dirty="0">
                <a:solidFill>
                  <a:srgbClr val="292929"/>
                </a:solidFill>
                <a:latin typeface="Arial"/>
                <a:cs typeface="Arial"/>
              </a:rPr>
              <a:t>ACK 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setati si câmpul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ACK-ului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setat la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valoarea </a:t>
            </a:r>
            <a:r>
              <a:rPr sz="1600" b="1" i="1" spc="-5" dirty="0">
                <a:solidFill>
                  <a:srgbClr val="292929"/>
                </a:solidFill>
                <a:latin typeface="Arial"/>
                <a:cs typeface="Arial"/>
              </a:rPr>
              <a:t>n+1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. Indicatorul SYN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consumă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număr 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de ordine.</a:t>
            </a:r>
            <a:endParaRPr sz="16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90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Clientul răspunde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cu un </a:t>
            </a:r>
            <a:r>
              <a:rPr sz="1600" b="1" spc="-25" dirty="0">
                <a:solidFill>
                  <a:srgbClr val="292929"/>
                </a:solidFill>
                <a:latin typeface="Arial"/>
                <a:cs typeface="Arial"/>
              </a:rPr>
              <a:t>ACK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câmpul setat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1600" b="1" i="1" spc="-5" dirty="0">
                <a:solidFill>
                  <a:srgbClr val="292929"/>
                </a:solidFill>
                <a:latin typeface="Arial"/>
                <a:cs typeface="Arial"/>
              </a:rPr>
              <a:t>m+1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la SYN-ul</a:t>
            </a:r>
            <a:r>
              <a:rPr sz="1600" b="1" spc="3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severului.</a:t>
            </a:r>
            <a:endParaRPr sz="1600">
              <a:latin typeface="Arial"/>
              <a:cs typeface="Arial"/>
            </a:endParaRPr>
          </a:p>
          <a:p>
            <a:pPr marL="460375" marR="326390" indent="-448309" algn="just">
              <a:lnSpc>
                <a:spcPct val="100000"/>
              </a:lnSpc>
              <a:spcBef>
                <a:spcPts val="380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1009" algn="l"/>
              </a:tabLst>
            </a:pP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În toate cele trei segmente campurile de date sunt goale: aceste segemente sunt  folosite in stabilirea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conexiunii. Odată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ce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conexiunea este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stabilită putem începe  transmiterea</a:t>
            </a:r>
            <a:r>
              <a:rPr sz="1600" b="1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datelor.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9" y="4136092"/>
            <a:ext cx="7522102" cy="2561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844" y="145491"/>
            <a:ext cx="6418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Stabilirea conexiunii, </a:t>
            </a:r>
            <a:r>
              <a:rPr sz="2800" spc="-5" dirty="0"/>
              <a:t>trimiterea </a:t>
            </a:r>
            <a:r>
              <a:rPr sz="2800" dirty="0"/>
              <a:t>datelor si  </a:t>
            </a:r>
            <a:r>
              <a:rPr sz="2800" spc="-5" dirty="0"/>
              <a:t>inchiderea conexiunii</a:t>
            </a:r>
            <a:r>
              <a:rPr sz="2800" spc="25" dirty="0"/>
              <a:t> </a:t>
            </a:r>
            <a:r>
              <a:rPr sz="2800" spc="-5" dirty="0"/>
              <a:t>TCP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028700" y="3949700"/>
            <a:ext cx="7035800" cy="252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856359"/>
            <a:ext cx="81305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Pornirea/deschiderea activă(active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open)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[CLOSED(trimite SYN)-&gt;SYN_SENT  (primeşte SYNACK, trimite</a:t>
            </a:r>
            <a:r>
              <a:rPr sz="18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ACK)-&gt;ESTABLISHED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Apoi se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trimit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(date,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raspunsuri(ACK))],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54997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Deschidere si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trimitere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date	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Trimitere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date si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inchidere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9878" y="1015441"/>
            <a:ext cx="7056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Modalitati de inchidere </a:t>
            </a:r>
            <a:r>
              <a:rPr sz="2800" spc="-5" dirty="0"/>
              <a:t>a </a:t>
            </a:r>
            <a:r>
              <a:rPr sz="2800" dirty="0"/>
              <a:t>unei</a:t>
            </a:r>
            <a:r>
              <a:rPr sz="2800" spc="-25" dirty="0"/>
              <a:t> </a:t>
            </a:r>
            <a:r>
              <a:rPr sz="2800" dirty="0"/>
              <a:t>conexiuniiTCP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31777" y="2610032"/>
            <a:ext cx="8623852" cy="3761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99" y="152411"/>
            <a:ext cx="8741561" cy="6385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14400"/>
            <a:ext cx="2514600" cy="2514600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1257300"/>
                </a:moveTo>
                <a:lnTo>
                  <a:pt x="907" y="1209069"/>
                </a:lnTo>
                <a:lnTo>
                  <a:pt x="3609" y="1161299"/>
                </a:lnTo>
                <a:lnTo>
                  <a:pt x="8073" y="1114020"/>
                </a:lnTo>
                <a:lnTo>
                  <a:pt x="14265" y="1067266"/>
                </a:lnTo>
                <a:lnTo>
                  <a:pt x="22154" y="1021069"/>
                </a:lnTo>
                <a:lnTo>
                  <a:pt x="31707" y="975462"/>
                </a:lnTo>
                <a:lnTo>
                  <a:pt x="42891" y="930477"/>
                </a:lnTo>
                <a:lnTo>
                  <a:pt x="55674" y="886147"/>
                </a:lnTo>
                <a:lnTo>
                  <a:pt x="70023" y="842504"/>
                </a:lnTo>
                <a:lnTo>
                  <a:pt x="85906" y="799581"/>
                </a:lnTo>
                <a:lnTo>
                  <a:pt x="103290" y="757411"/>
                </a:lnTo>
                <a:lnTo>
                  <a:pt x="122142" y="716025"/>
                </a:lnTo>
                <a:lnTo>
                  <a:pt x="142430" y="675457"/>
                </a:lnTo>
                <a:lnTo>
                  <a:pt x="164122" y="635739"/>
                </a:lnTo>
                <a:lnTo>
                  <a:pt x="187184" y="596904"/>
                </a:lnTo>
                <a:lnTo>
                  <a:pt x="211585" y="558984"/>
                </a:lnTo>
                <a:lnTo>
                  <a:pt x="237291" y="522011"/>
                </a:lnTo>
                <a:lnTo>
                  <a:pt x="264271" y="486019"/>
                </a:lnTo>
                <a:lnTo>
                  <a:pt x="292491" y="451040"/>
                </a:lnTo>
                <a:lnTo>
                  <a:pt x="321919" y="417106"/>
                </a:lnTo>
                <a:lnTo>
                  <a:pt x="352523" y="384250"/>
                </a:lnTo>
                <a:lnTo>
                  <a:pt x="384269" y="352504"/>
                </a:lnTo>
                <a:lnTo>
                  <a:pt x="417126" y="321901"/>
                </a:lnTo>
                <a:lnTo>
                  <a:pt x="451061" y="292474"/>
                </a:lnTo>
                <a:lnTo>
                  <a:pt x="486041" y="264255"/>
                </a:lnTo>
                <a:lnTo>
                  <a:pt x="522033" y="237277"/>
                </a:lnTo>
                <a:lnTo>
                  <a:pt x="559006" y="211571"/>
                </a:lnTo>
                <a:lnTo>
                  <a:pt x="596927" y="187172"/>
                </a:lnTo>
                <a:lnTo>
                  <a:pt x="635762" y="164111"/>
                </a:lnTo>
                <a:lnTo>
                  <a:pt x="675480" y="142420"/>
                </a:lnTo>
                <a:lnTo>
                  <a:pt x="716047" y="122133"/>
                </a:lnTo>
                <a:lnTo>
                  <a:pt x="757432" y="103282"/>
                </a:lnTo>
                <a:lnTo>
                  <a:pt x="799602" y="85900"/>
                </a:lnTo>
                <a:lnTo>
                  <a:pt x="842524" y="70018"/>
                </a:lnTo>
                <a:lnTo>
                  <a:pt x="886166" y="55670"/>
                </a:lnTo>
                <a:lnTo>
                  <a:pt x="930495" y="42888"/>
                </a:lnTo>
                <a:lnTo>
                  <a:pt x="975478" y="31705"/>
                </a:lnTo>
                <a:lnTo>
                  <a:pt x="1021083" y="22153"/>
                </a:lnTo>
                <a:lnTo>
                  <a:pt x="1067278" y="14264"/>
                </a:lnTo>
                <a:lnTo>
                  <a:pt x="1114029" y="8072"/>
                </a:lnTo>
                <a:lnTo>
                  <a:pt x="1161305" y="3609"/>
                </a:lnTo>
                <a:lnTo>
                  <a:pt x="1209073" y="907"/>
                </a:lnTo>
                <a:lnTo>
                  <a:pt x="1257300" y="0"/>
                </a:lnTo>
                <a:lnTo>
                  <a:pt x="1305530" y="907"/>
                </a:lnTo>
                <a:lnTo>
                  <a:pt x="1353300" y="3609"/>
                </a:lnTo>
                <a:lnTo>
                  <a:pt x="1400579" y="8072"/>
                </a:lnTo>
                <a:lnTo>
                  <a:pt x="1447333" y="14264"/>
                </a:lnTo>
                <a:lnTo>
                  <a:pt x="1493530" y="22153"/>
                </a:lnTo>
                <a:lnTo>
                  <a:pt x="1539137" y="31705"/>
                </a:lnTo>
                <a:lnTo>
                  <a:pt x="1584122" y="42888"/>
                </a:lnTo>
                <a:lnTo>
                  <a:pt x="1628452" y="55670"/>
                </a:lnTo>
                <a:lnTo>
                  <a:pt x="1672095" y="70018"/>
                </a:lnTo>
                <a:lnTo>
                  <a:pt x="1715018" y="85900"/>
                </a:lnTo>
                <a:lnTo>
                  <a:pt x="1757188" y="103282"/>
                </a:lnTo>
                <a:lnTo>
                  <a:pt x="1798574" y="122133"/>
                </a:lnTo>
                <a:lnTo>
                  <a:pt x="1839142" y="142420"/>
                </a:lnTo>
                <a:lnTo>
                  <a:pt x="1878860" y="164111"/>
                </a:lnTo>
                <a:lnTo>
                  <a:pt x="1917695" y="187172"/>
                </a:lnTo>
                <a:lnTo>
                  <a:pt x="1955615" y="211571"/>
                </a:lnTo>
                <a:lnTo>
                  <a:pt x="1992588" y="237277"/>
                </a:lnTo>
                <a:lnTo>
                  <a:pt x="2028580" y="264255"/>
                </a:lnTo>
                <a:lnTo>
                  <a:pt x="2063559" y="292474"/>
                </a:lnTo>
                <a:lnTo>
                  <a:pt x="2097493" y="321901"/>
                </a:lnTo>
                <a:lnTo>
                  <a:pt x="2130349" y="352504"/>
                </a:lnTo>
                <a:lnTo>
                  <a:pt x="2162095" y="384250"/>
                </a:lnTo>
                <a:lnTo>
                  <a:pt x="2192698" y="417106"/>
                </a:lnTo>
                <a:lnTo>
                  <a:pt x="2222125" y="451040"/>
                </a:lnTo>
                <a:lnTo>
                  <a:pt x="2250344" y="486019"/>
                </a:lnTo>
                <a:lnTo>
                  <a:pt x="2277322" y="522011"/>
                </a:lnTo>
                <a:lnTo>
                  <a:pt x="2303028" y="558984"/>
                </a:lnTo>
                <a:lnTo>
                  <a:pt x="2327427" y="596904"/>
                </a:lnTo>
                <a:lnTo>
                  <a:pt x="2350488" y="635739"/>
                </a:lnTo>
                <a:lnTo>
                  <a:pt x="2372179" y="675457"/>
                </a:lnTo>
                <a:lnTo>
                  <a:pt x="2392466" y="716025"/>
                </a:lnTo>
                <a:lnTo>
                  <a:pt x="2411317" y="757411"/>
                </a:lnTo>
                <a:lnTo>
                  <a:pt x="2428699" y="799581"/>
                </a:lnTo>
                <a:lnTo>
                  <a:pt x="2444581" y="842504"/>
                </a:lnTo>
                <a:lnTo>
                  <a:pt x="2458929" y="886147"/>
                </a:lnTo>
                <a:lnTo>
                  <a:pt x="2471711" y="930477"/>
                </a:lnTo>
                <a:lnTo>
                  <a:pt x="2482894" y="975462"/>
                </a:lnTo>
                <a:lnTo>
                  <a:pt x="2492446" y="1021069"/>
                </a:lnTo>
                <a:lnTo>
                  <a:pt x="2500335" y="1067266"/>
                </a:lnTo>
                <a:lnTo>
                  <a:pt x="2506527" y="1114020"/>
                </a:lnTo>
                <a:lnTo>
                  <a:pt x="2510990" y="1161299"/>
                </a:lnTo>
                <a:lnTo>
                  <a:pt x="2513692" y="1209069"/>
                </a:lnTo>
                <a:lnTo>
                  <a:pt x="2514600" y="1257300"/>
                </a:lnTo>
                <a:lnTo>
                  <a:pt x="2513692" y="1305530"/>
                </a:lnTo>
                <a:lnTo>
                  <a:pt x="2510990" y="1353300"/>
                </a:lnTo>
                <a:lnTo>
                  <a:pt x="2506527" y="1400579"/>
                </a:lnTo>
                <a:lnTo>
                  <a:pt x="2500335" y="1447333"/>
                </a:lnTo>
                <a:lnTo>
                  <a:pt x="2492446" y="1493530"/>
                </a:lnTo>
                <a:lnTo>
                  <a:pt x="2482894" y="1539137"/>
                </a:lnTo>
                <a:lnTo>
                  <a:pt x="2471711" y="1584122"/>
                </a:lnTo>
                <a:lnTo>
                  <a:pt x="2458929" y="1628452"/>
                </a:lnTo>
                <a:lnTo>
                  <a:pt x="2444581" y="1672095"/>
                </a:lnTo>
                <a:lnTo>
                  <a:pt x="2428699" y="1715018"/>
                </a:lnTo>
                <a:lnTo>
                  <a:pt x="2411317" y="1757188"/>
                </a:lnTo>
                <a:lnTo>
                  <a:pt x="2392466" y="1798574"/>
                </a:lnTo>
                <a:lnTo>
                  <a:pt x="2372179" y="1839142"/>
                </a:lnTo>
                <a:lnTo>
                  <a:pt x="2350488" y="1878860"/>
                </a:lnTo>
                <a:lnTo>
                  <a:pt x="2327427" y="1917695"/>
                </a:lnTo>
                <a:lnTo>
                  <a:pt x="2303028" y="1955615"/>
                </a:lnTo>
                <a:lnTo>
                  <a:pt x="2277322" y="1992588"/>
                </a:lnTo>
                <a:lnTo>
                  <a:pt x="2250344" y="2028580"/>
                </a:lnTo>
                <a:lnTo>
                  <a:pt x="2222125" y="2063559"/>
                </a:lnTo>
                <a:lnTo>
                  <a:pt x="2192698" y="2097493"/>
                </a:lnTo>
                <a:lnTo>
                  <a:pt x="2162095" y="2130349"/>
                </a:lnTo>
                <a:lnTo>
                  <a:pt x="2130349" y="2162095"/>
                </a:lnTo>
                <a:lnTo>
                  <a:pt x="2097493" y="2192698"/>
                </a:lnTo>
                <a:lnTo>
                  <a:pt x="2063559" y="2222125"/>
                </a:lnTo>
                <a:lnTo>
                  <a:pt x="2028580" y="2250344"/>
                </a:lnTo>
                <a:lnTo>
                  <a:pt x="1992588" y="2277322"/>
                </a:lnTo>
                <a:lnTo>
                  <a:pt x="1955615" y="2303028"/>
                </a:lnTo>
                <a:lnTo>
                  <a:pt x="1917695" y="2327427"/>
                </a:lnTo>
                <a:lnTo>
                  <a:pt x="1878860" y="2350488"/>
                </a:lnTo>
                <a:lnTo>
                  <a:pt x="1839142" y="2372179"/>
                </a:lnTo>
                <a:lnTo>
                  <a:pt x="1798574" y="2392466"/>
                </a:lnTo>
                <a:lnTo>
                  <a:pt x="1757188" y="2411317"/>
                </a:lnTo>
                <a:lnTo>
                  <a:pt x="1715018" y="2428699"/>
                </a:lnTo>
                <a:lnTo>
                  <a:pt x="1672095" y="2444581"/>
                </a:lnTo>
                <a:lnTo>
                  <a:pt x="1628452" y="2458929"/>
                </a:lnTo>
                <a:lnTo>
                  <a:pt x="1584122" y="2471711"/>
                </a:lnTo>
                <a:lnTo>
                  <a:pt x="1539137" y="2482894"/>
                </a:lnTo>
                <a:lnTo>
                  <a:pt x="1493530" y="2492446"/>
                </a:lnTo>
                <a:lnTo>
                  <a:pt x="1447333" y="2500335"/>
                </a:lnTo>
                <a:lnTo>
                  <a:pt x="1400579" y="2506527"/>
                </a:lnTo>
                <a:lnTo>
                  <a:pt x="1353300" y="2510990"/>
                </a:lnTo>
                <a:lnTo>
                  <a:pt x="1305530" y="2513692"/>
                </a:lnTo>
                <a:lnTo>
                  <a:pt x="1257300" y="2514600"/>
                </a:lnTo>
                <a:lnTo>
                  <a:pt x="1209073" y="2513692"/>
                </a:lnTo>
                <a:lnTo>
                  <a:pt x="1161305" y="2510990"/>
                </a:lnTo>
                <a:lnTo>
                  <a:pt x="1114029" y="2506527"/>
                </a:lnTo>
                <a:lnTo>
                  <a:pt x="1067278" y="2500335"/>
                </a:lnTo>
                <a:lnTo>
                  <a:pt x="1021083" y="2492446"/>
                </a:lnTo>
                <a:lnTo>
                  <a:pt x="975478" y="2482894"/>
                </a:lnTo>
                <a:lnTo>
                  <a:pt x="930495" y="2471711"/>
                </a:lnTo>
                <a:lnTo>
                  <a:pt x="886166" y="2458929"/>
                </a:lnTo>
                <a:lnTo>
                  <a:pt x="842524" y="2444581"/>
                </a:lnTo>
                <a:lnTo>
                  <a:pt x="799602" y="2428699"/>
                </a:lnTo>
                <a:lnTo>
                  <a:pt x="757432" y="2411317"/>
                </a:lnTo>
                <a:lnTo>
                  <a:pt x="716047" y="2392466"/>
                </a:lnTo>
                <a:lnTo>
                  <a:pt x="675480" y="2372179"/>
                </a:lnTo>
                <a:lnTo>
                  <a:pt x="635762" y="2350488"/>
                </a:lnTo>
                <a:lnTo>
                  <a:pt x="596927" y="2327427"/>
                </a:lnTo>
                <a:lnTo>
                  <a:pt x="559006" y="2303028"/>
                </a:lnTo>
                <a:lnTo>
                  <a:pt x="522033" y="2277322"/>
                </a:lnTo>
                <a:lnTo>
                  <a:pt x="486041" y="2250344"/>
                </a:lnTo>
                <a:lnTo>
                  <a:pt x="451061" y="2222125"/>
                </a:lnTo>
                <a:lnTo>
                  <a:pt x="417126" y="2192698"/>
                </a:lnTo>
                <a:lnTo>
                  <a:pt x="384269" y="2162095"/>
                </a:lnTo>
                <a:lnTo>
                  <a:pt x="352523" y="2130349"/>
                </a:lnTo>
                <a:lnTo>
                  <a:pt x="321919" y="2097493"/>
                </a:lnTo>
                <a:lnTo>
                  <a:pt x="292491" y="2063559"/>
                </a:lnTo>
                <a:lnTo>
                  <a:pt x="264271" y="2028580"/>
                </a:lnTo>
                <a:lnTo>
                  <a:pt x="237291" y="1992588"/>
                </a:lnTo>
                <a:lnTo>
                  <a:pt x="211585" y="1955615"/>
                </a:lnTo>
                <a:lnTo>
                  <a:pt x="187184" y="1917695"/>
                </a:lnTo>
                <a:lnTo>
                  <a:pt x="164122" y="1878860"/>
                </a:lnTo>
                <a:lnTo>
                  <a:pt x="142430" y="1839142"/>
                </a:lnTo>
                <a:lnTo>
                  <a:pt x="122142" y="1798574"/>
                </a:lnTo>
                <a:lnTo>
                  <a:pt x="103290" y="1757188"/>
                </a:lnTo>
                <a:lnTo>
                  <a:pt x="85906" y="1715018"/>
                </a:lnTo>
                <a:lnTo>
                  <a:pt x="70023" y="1672095"/>
                </a:lnTo>
                <a:lnTo>
                  <a:pt x="55674" y="1628452"/>
                </a:lnTo>
                <a:lnTo>
                  <a:pt x="42891" y="1584122"/>
                </a:lnTo>
                <a:lnTo>
                  <a:pt x="31707" y="1539137"/>
                </a:lnTo>
                <a:lnTo>
                  <a:pt x="22154" y="1493530"/>
                </a:lnTo>
                <a:lnTo>
                  <a:pt x="14265" y="1447333"/>
                </a:lnTo>
                <a:lnTo>
                  <a:pt x="8073" y="1400579"/>
                </a:lnTo>
                <a:lnTo>
                  <a:pt x="3609" y="1353300"/>
                </a:lnTo>
                <a:lnTo>
                  <a:pt x="907" y="1305530"/>
                </a:lnTo>
                <a:lnTo>
                  <a:pt x="0" y="1257300"/>
                </a:lnTo>
                <a:close/>
              </a:path>
            </a:pathLst>
          </a:custGeom>
          <a:ln w="1219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76400"/>
            <a:ext cx="4724400" cy="1143000"/>
          </a:xfrm>
          <a:custGeom>
            <a:avLst/>
            <a:gdLst/>
            <a:ahLst/>
            <a:cxnLst/>
            <a:rect l="l" t="t" r="r" b="b"/>
            <a:pathLst>
              <a:path w="4724400" h="1143000">
                <a:moveTo>
                  <a:pt x="0" y="1143000"/>
                </a:moveTo>
                <a:lnTo>
                  <a:pt x="4724400" y="1143000"/>
                </a:lnTo>
                <a:lnTo>
                  <a:pt x="4724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1676400"/>
            <a:ext cx="47244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24000"/>
            <a:ext cx="228600" cy="1449705"/>
          </a:xfrm>
          <a:custGeom>
            <a:avLst/>
            <a:gdLst/>
            <a:ahLst/>
            <a:cxnLst/>
            <a:rect l="l" t="t" r="r" b="b"/>
            <a:pathLst>
              <a:path w="228600" h="1449705">
                <a:moveTo>
                  <a:pt x="228600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1210055"/>
            <a:ext cx="262255" cy="1371600"/>
          </a:xfrm>
          <a:custGeom>
            <a:avLst/>
            <a:gdLst/>
            <a:ahLst/>
            <a:cxnLst/>
            <a:rect l="l" t="t" r="r" b="b"/>
            <a:pathLst>
              <a:path w="262254" h="1371600">
                <a:moveTo>
                  <a:pt x="0" y="0"/>
                </a:moveTo>
                <a:lnTo>
                  <a:pt x="262127" y="0"/>
                </a:lnTo>
                <a:lnTo>
                  <a:pt x="262127" y="1371600"/>
                </a:lnTo>
                <a:lnTo>
                  <a:pt x="0" y="1371600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7244" y="773633"/>
            <a:ext cx="3440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45" dirty="0"/>
              <a:t> </a:t>
            </a:r>
            <a:r>
              <a:rPr sz="4000" spc="-5" dirty="0"/>
              <a:t>TCP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381000" y="2819400"/>
            <a:ext cx="8439912" cy="384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40" y="1523441"/>
            <a:ext cx="682117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ts val="2055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Automatul finit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TCP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1945"/>
              </a:lnSpc>
              <a:buChar char="–"/>
              <a:tabLst>
                <a:tab pos="2038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Modeleaza comportamentul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protocolului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1945"/>
              </a:lnSpc>
              <a:buChar char="–"/>
              <a:tabLst>
                <a:tab pos="2038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Starile sunt utilizate la managementul</a:t>
            </a:r>
            <a:r>
              <a:rPr sz="18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conexiunii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2050"/>
              </a:lnSpc>
              <a:buChar char="–"/>
              <a:tabLst>
                <a:tab pos="2038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Pentru a vedea starile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conexiunilor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se foloseste comanda</a:t>
            </a:r>
            <a:r>
              <a:rPr sz="1800" spc="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Arial"/>
                <a:cs typeface="Arial"/>
              </a:rPr>
              <a:t>netstat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0818" y="827989"/>
            <a:ext cx="6321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Protocoale la nivel</a:t>
            </a:r>
            <a:r>
              <a:rPr sz="4000" spc="2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transport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191" y="2002663"/>
            <a:ext cx="2036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End to</a:t>
            </a:r>
            <a:r>
              <a:rPr sz="32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4437" y="2819400"/>
            <a:ext cx="6945604" cy="314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81000"/>
            <a:ext cx="8763000" cy="5824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228600"/>
            <a:ext cx="83820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537717"/>
            <a:ext cx="4852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Conexiuni pe</a:t>
            </a:r>
            <a:r>
              <a:rPr sz="4000" spc="-25" dirty="0"/>
              <a:t> </a:t>
            </a:r>
            <a:r>
              <a:rPr sz="4000" spc="-5" dirty="0"/>
              <a:t>Internet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687323" y="2133600"/>
            <a:ext cx="7738872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8194" y="1457909"/>
            <a:ext cx="4176395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Courier New"/>
                <a:cs typeface="Courier New"/>
              </a:rPr>
              <a:t>Sub MS Windows se poate da</a:t>
            </a:r>
            <a:r>
              <a:rPr sz="1600" spc="-10" dirty="0">
                <a:solidFill>
                  <a:srgbClr val="29292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ourier New"/>
                <a:cs typeface="Courier New"/>
              </a:rPr>
              <a:t>comanda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solidFill>
                  <a:srgbClr val="292929"/>
                </a:solidFill>
                <a:latin typeface="Courier New"/>
                <a:cs typeface="Courier New"/>
              </a:rPr>
              <a:t>netstat</a:t>
            </a:r>
            <a:r>
              <a:rPr sz="1600" b="1" spc="10" dirty="0">
                <a:solidFill>
                  <a:srgbClr val="29292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Courier New"/>
                <a:cs typeface="Courier New"/>
              </a:rPr>
              <a:t>–f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90473"/>
            <a:ext cx="640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Protocolul TCP-segmentul</a:t>
            </a:r>
            <a:r>
              <a:rPr sz="3600" spc="-100" dirty="0"/>
              <a:t> </a:t>
            </a:r>
            <a:r>
              <a:rPr sz="3600" dirty="0"/>
              <a:t>TCP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255212" y="2132308"/>
            <a:ext cx="6914367" cy="419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771271"/>
            <a:ext cx="7086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 TCP segmentul</a:t>
            </a:r>
            <a:r>
              <a:rPr sz="4000" spc="40" dirty="0"/>
              <a:t> </a:t>
            </a:r>
            <a:r>
              <a:rPr sz="4000" spc="-5" dirty="0"/>
              <a:t>TCP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29551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Antetul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TCP – biti de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control:</a:t>
            </a:r>
            <a:endParaRPr sz="2000">
              <a:latin typeface="Arial"/>
              <a:cs typeface="Arial"/>
            </a:endParaRPr>
          </a:p>
          <a:p>
            <a:pPr marL="12700" marR="631825">
              <a:lnSpc>
                <a:spcPct val="100000"/>
              </a:lnSpc>
              <a:buFont typeface="Arial"/>
              <a:buChar char="–"/>
              <a:tabLst>
                <a:tab pos="22479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URG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(URGence) – exista un pointer la un pachet de</a:t>
            </a:r>
            <a:r>
              <a:rPr sz="2000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date  urgente</a:t>
            </a:r>
            <a:endParaRPr sz="2000">
              <a:latin typeface="Arial"/>
              <a:cs typeface="Arial"/>
            </a:endParaRPr>
          </a:p>
          <a:p>
            <a:pPr marL="224790" marR="895985" indent="-224790">
              <a:lnSpc>
                <a:spcPts val="1920"/>
              </a:lnSpc>
              <a:spcBef>
                <a:spcPts val="464"/>
              </a:spcBef>
              <a:buFont typeface="Arial"/>
              <a:buChar char="–"/>
              <a:tabLst>
                <a:tab pos="224790" algn="l"/>
              </a:tabLst>
            </a:pPr>
            <a:r>
              <a:rPr sz="2000" b="1" spc="5" dirty="0">
                <a:solidFill>
                  <a:srgbClr val="292929"/>
                </a:solidFill>
                <a:latin typeface="Arial"/>
                <a:cs typeface="Arial"/>
              </a:rPr>
              <a:t>ACK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(ACKnowledgement) – exista un numar corect</a:t>
            </a:r>
            <a:r>
              <a:rPr sz="2000" spc="-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 confirmare (utilizat de receptorul</a:t>
            </a:r>
            <a:r>
              <a:rPr sz="20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TCP)</a:t>
            </a:r>
            <a:endParaRPr sz="2000">
              <a:latin typeface="Arial"/>
              <a:cs typeface="Arial"/>
            </a:endParaRPr>
          </a:p>
          <a:p>
            <a:pPr marL="224790" marR="923290" indent="-224790">
              <a:lnSpc>
                <a:spcPts val="1920"/>
              </a:lnSpc>
              <a:spcBef>
                <a:spcPts val="480"/>
              </a:spcBef>
              <a:buFont typeface="Arial"/>
              <a:buChar char="–"/>
              <a:tabLst>
                <a:tab pos="224790" algn="l"/>
              </a:tabLst>
            </a:pP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PSH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(PuSH) – datele vor fi transmise imediat</a:t>
            </a:r>
            <a:r>
              <a:rPr sz="20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aplicatiei  destinatare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22479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RST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(ReSeT) – reinitializeaza conexiunea</a:t>
            </a:r>
            <a:r>
              <a:rPr sz="2000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24790" marR="514984" indent="-224790">
              <a:lnSpc>
                <a:spcPct val="80000"/>
              </a:lnSpc>
              <a:spcBef>
                <a:spcPts val="480"/>
              </a:spcBef>
              <a:buFont typeface="Arial"/>
              <a:buChar char="–"/>
              <a:tabLst>
                <a:tab pos="224790" algn="l"/>
              </a:tabLst>
            </a:pP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SYN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(SYNchronize) – modulele TCP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emitator/receptor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vor  sincroniza numerele de secventa (folosit la stabilirea  conexiunii)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ts val="2160"/>
              </a:lnSpc>
              <a:buFont typeface="Arial"/>
              <a:buChar char="–"/>
              <a:tabLst>
                <a:tab pos="22479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FIN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(FINish) – indica inchiderea conexiunii (nu mai sunt</a:t>
            </a:r>
            <a:r>
              <a:rPr sz="200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trimise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ts val="216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numere de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secventa)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7110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 TCP-segmentul</a:t>
            </a:r>
            <a:r>
              <a:rPr sz="4000" spc="20" dirty="0"/>
              <a:t> </a:t>
            </a:r>
            <a:r>
              <a:rPr sz="4000" spc="-10" dirty="0"/>
              <a:t>TCP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35940" y="1537208"/>
            <a:ext cx="7954009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marR="1146175" indent="-44894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Numerele de secvenţă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răspuns/confirmare (Sequence an 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Acknowledgement</a:t>
            </a:r>
            <a:r>
              <a:rPr sz="18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marL="461009" marR="69215" indent="-448945">
              <a:lnSpc>
                <a:spcPct val="100000"/>
              </a:lnSpc>
              <a:spcBef>
                <a:spcPts val="43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Fiecare octet din fluxul de date de la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sursă către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destinație, este  numerotat.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Acest </a:t>
            </a:r>
            <a:r>
              <a:rPr sz="1800" i="1" spc="-10" dirty="0">
                <a:solidFill>
                  <a:srgbClr val="292929"/>
                </a:solidFill>
                <a:latin typeface="Arial"/>
                <a:cs typeface="Arial"/>
              </a:rPr>
              <a:t>număr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de ordine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fără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semn, lung de 32 de biți, porneşte  de la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valoare aleatoare la iniţializarea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conexiunii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și creşte cu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unu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pentru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fiecare octet trimis, astfel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că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dacă un segment conţine 10 octeţi de date,  segmentul următor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avea un număr de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ordine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mai mare cu</a:t>
            </a:r>
            <a:r>
              <a:rPr sz="18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10.</a:t>
            </a:r>
            <a:endParaRPr sz="1800">
              <a:latin typeface="Arial"/>
              <a:cs typeface="Arial"/>
            </a:endParaRPr>
          </a:p>
          <a:p>
            <a:pPr marL="461009" indent="-448945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Numărul de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ordine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din antet este numărul primului octet din</a:t>
            </a:r>
            <a:r>
              <a:rPr sz="18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datele</a:t>
            </a:r>
            <a:endParaRPr sz="180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segmentului.</a:t>
            </a:r>
            <a:endParaRPr sz="1800">
              <a:latin typeface="Arial"/>
              <a:cs typeface="Arial"/>
            </a:endParaRPr>
          </a:p>
          <a:p>
            <a:pPr marL="461009" marR="45085" indent="-448945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Destinaţia recunoaşte octeţii primiţi prin setarea valorilor corespunzătoare  ȋn câmpul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ACK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.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Câmpul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recunoaştere este activ doar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dacă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indicatorul/flagul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ACK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este poziţionat pe</a:t>
            </a:r>
            <a:r>
              <a:rPr sz="18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1(există).</a:t>
            </a:r>
            <a:endParaRPr sz="1800">
              <a:latin typeface="Arial"/>
              <a:cs typeface="Arial"/>
            </a:endParaRPr>
          </a:p>
          <a:p>
            <a:pPr marL="461009" marR="5080" indent="-448945">
              <a:lnSpc>
                <a:spcPct val="99500"/>
              </a:lnSpc>
              <a:spcBef>
                <a:spcPts val="44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Conexiunea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inversă, de la destinație la sursă, are propriul său număr de  ordine, întrucât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full_duplex. De asemenea,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notat faptul 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că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gazda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destinatie ar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putea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să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nu primească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imediat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întregul segment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ce  a fost trimis,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datorită fragmentării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IP, caz în care va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trebui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să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reconstruiască segmentul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înainte de 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trimite</a:t>
            </a:r>
            <a:r>
              <a:rPr sz="18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ACK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Segment TCP(continutul-ex.</a:t>
            </a:r>
            <a:r>
              <a:rPr sz="4000" spc="25" dirty="0"/>
              <a:t> </a:t>
            </a:r>
            <a:r>
              <a:rPr sz="4000" spc="-5" dirty="0"/>
              <a:t>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145844" y="1508201"/>
            <a:ext cx="5725795" cy="514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292929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Transmission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Control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Protocol, Src Port: 1028 (1028),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Dst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Port:</a:t>
            </a:r>
            <a:r>
              <a:rPr sz="1400" b="1" spc="-2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ssh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(22)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Seq:2966207870,</a:t>
            </a:r>
            <a:r>
              <a:rPr sz="1400" b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Ack:2559443804</a:t>
            </a:r>
            <a:endParaRPr sz="1400">
              <a:latin typeface="Arial"/>
              <a:cs typeface="Arial"/>
            </a:endParaRPr>
          </a:p>
          <a:p>
            <a:pPr marL="12700" marR="3070860">
              <a:lnSpc>
                <a:spcPct val="100000"/>
              </a:lnSpc>
            </a:pP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Source Port: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1028 (1028) 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Destination port: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ssh (22) 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Sequence number:</a:t>
            </a:r>
            <a:r>
              <a:rPr sz="1400" b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2966207870</a:t>
            </a:r>
            <a:endParaRPr sz="1400">
              <a:latin typeface="Arial"/>
              <a:cs typeface="Arial"/>
            </a:endParaRPr>
          </a:p>
          <a:p>
            <a:pPr marL="12700" marR="2341245">
              <a:lnSpc>
                <a:spcPct val="100000"/>
              </a:lnSpc>
            </a:pP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Next sequence number: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2966207918 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Acknowledgement number:</a:t>
            </a:r>
            <a:r>
              <a:rPr sz="14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2559443804 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Header length: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32</a:t>
            </a:r>
            <a:r>
              <a:rPr sz="1400" b="1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Flags: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0x0018 (PSH,</a:t>
            </a:r>
            <a:r>
              <a:rPr sz="1400" b="1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92929"/>
                </a:solidFill>
                <a:latin typeface="Arial"/>
                <a:cs typeface="Arial"/>
              </a:rPr>
              <a:t>ACK)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0... .... =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Congestion Window Reduced (CWR):Not</a:t>
            </a:r>
            <a:r>
              <a:rPr sz="1400" b="1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.0.. .... =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ECN-Echo: Not</a:t>
            </a:r>
            <a:r>
              <a:rPr sz="1400" b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..0. .... =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Urgent: Not</a:t>
            </a:r>
            <a:r>
              <a:rPr sz="1400" b="1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...1 .... =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Acknowledgement:</a:t>
            </a:r>
            <a:r>
              <a:rPr sz="1400" b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.... 1... =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Push:</a:t>
            </a:r>
            <a:r>
              <a:rPr sz="1400" b="1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.... .0.. = Reset: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Not</a:t>
            </a:r>
            <a:r>
              <a:rPr sz="1400" b="1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.... ..0. = </a:t>
            </a:r>
            <a:r>
              <a:rPr sz="1400" b="1" spc="-15" dirty="0">
                <a:solidFill>
                  <a:srgbClr val="292929"/>
                </a:solidFill>
                <a:latin typeface="Arial"/>
                <a:cs typeface="Arial"/>
              </a:rPr>
              <a:t>Syn: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Not</a:t>
            </a:r>
            <a:r>
              <a:rPr sz="1400" b="1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 marR="3376295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.... ...0 =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Fin: Not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set 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Window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size: 16192 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Checksum: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0x5f84</a:t>
            </a:r>
            <a:r>
              <a:rPr sz="1400" b="1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(correct)</a:t>
            </a:r>
            <a:endParaRPr sz="1400">
              <a:latin typeface="Arial"/>
              <a:cs typeface="Arial"/>
            </a:endParaRPr>
          </a:p>
          <a:p>
            <a:pPr marL="12700" marR="399796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Options: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(12</a:t>
            </a:r>
            <a:r>
              <a:rPr sz="1400" b="1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bytes) 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NOP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NOP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Time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stamp: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tsval 44887687,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tsecr</a:t>
            </a:r>
            <a:r>
              <a:rPr sz="1400" b="1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60917100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(48</a:t>
            </a:r>
            <a:r>
              <a:rPr sz="1400" b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Protocolul</a:t>
            </a:r>
            <a:r>
              <a:rPr sz="4000" spc="-5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(TCP)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781682"/>
            <a:ext cx="7362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Succesiunea pachetelor de date dintre doua masini (vezi starile automatului</a:t>
            </a:r>
            <a:r>
              <a:rPr sz="1600" spc="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TCP)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370" y="2413538"/>
            <a:ext cx="8110330" cy="3422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180580" cy="26231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Inchiderea</a:t>
            </a:r>
            <a:r>
              <a:rPr sz="2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conexiunii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Trebuie sa aiba loc cu acordul ambelor</a:t>
            </a:r>
            <a:r>
              <a:rPr sz="2400" spc="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parti</a:t>
            </a:r>
            <a:endParaRPr sz="2400">
              <a:latin typeface="Arial"/>
              <a:cs typeface="Arial"/>
            </a:endParaRPr>
          </a:p>
          <a:p>
            <a:pPr marL="267335" marR="85090" indent="-267335">
              <a:lnSpc>
                <a:spcPts val="2590"/>
              </a:lnSpc>
              <a:spcBef>
                <a:spcPts val="61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Conexiunile TCP fiind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full duplex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, cind o aplicatie  semnaleaza ca nu mai exista date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trimis, TCP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va inchide conexiunea doar intr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2400" spc="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directie: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ts val="2735"/>
              </a:lnSpc>
              <a:spcBef>
                <a:spcPts val="254"/>
              </a:spcBef>
              <a:buChar char="•"/>
              <a:tabLst>
                <a:tab pos="20320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 transmit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datele,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asteapta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confirmarea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primirii,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73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apoi se trimite un segment avind bitul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FIN</a:t>
            </a:r>
            <a:r>
              <a:rPr sz="240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setat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484745" cy="40862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 algn="just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Resetarea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conexiunii</a:t>
            </a:r>
            <a:endParaRPr sz="2400">
              <a:latin typeface="Arial"/>
              <a:cs typeface="Arial"/>
            </a:endParaRPr>
          </a:p>
          <a:p>
            <a:pPr marL="266700" indent="-254635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Inchiderea conexiunii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≡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inchiderea unui</a:t>
            </a:r>
            <a:r>
              <a:rPr sz="2400" spc="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fisier</a:t>
            </a:r>
            <a:endParaRPr sz="2400">
              <a:latin typeface="Arial"/>
              <a:cs typeface="Arial"/>
            </a:endParaRPr>
          </a:p>
          <a:p>
            <a:pPr marL="267335" marR="815975" indent="-267335" algn="just">
              <a:lnSpc>
                <a:spcPts val="2590"/>
              </a:lnSpc>
              <a:spcBef>
                <a:spcPts val="61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Uneori conditii anormale forteaza aplicatiile sau  software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 de retea sa distruga</a:t>
            </a:r>
            <a:r>
              <a:rPr sz="2400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conexiunea</a:t>
            </a:r>
            <a:endParaRPr sz="2400">
              <a:latin typeface="Arial"/>
              <a:cs typeface="Arial"/>
            </a:endParaRPr>
          </a:p>
          <a:p>
            <a:pPr marL="267335" marR="501650" indent="-267335" algn="just">
              <a:lnSpc>
                <a:spcPct val="90100"/>
              </a:lnSpc>
              <a:spcBef>
                <a:spcPts val="54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 resetarea conexiunii, o parte a comunicarii  initiaza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terminarea,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trimitind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segment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bitul  RST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setat</a:t>
            </a:r>
            <a:endParaRPr sz="2400">
              <a:latin typeface="Arial"/>
              <a:cs typeface="Arial"/>
            </a:endParaRPr>
          </a:p>
          <a:p>
            <a:pPr marL="267335" marR="254000" indent="-267335">
              <a:lnSpc>
                <a:spcPts val="2590"/>
              </a:lnSpc>
              <a:spcBef>
                <a:spcPts val="61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Cealalta parte abandoneaza conexiunea, fara a se  mai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transmite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eventuale date ramase</a:t>
            </a:r>
            <a:r>
              <a:rPr sz="24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netransmise</a:t>
            </a:r>
            <a:endParaRPr sz="2400">
              <a:latin typeface="Arial"/>
              <a:cs typeface="Arial"/>
            </a:endParaRPr>
          </a:p>
          <a:p>
            <a:pPr marL="267335" marR="5080" indent="-267335">
              <a:lnSpc>
                <a:spcPts val="2590"/>
              </a:lnSpc>
              <a:spcBef>
                <a:spcPts val="58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Transferul in ambele directii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este oprit,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buffer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sunt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golite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Nivelul</a:t>
            </a:r>
            <a:r>
              <a:rPr sz="4000" spc="-30" dirty="0"/>
              <a:t> </a:t>
            </a:r>
            <a:r>
              <a:rPr sz="4000" spc="-5" dirty="0"/>
              <a:t>transport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599680" cy="31965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1450" marR="1000760" indent="-171450">
              <a:lnSpc>
                <a:spcPct val="80000"/>
              </a:lnSpc>
              <a:spcBef>
                <a:spcPts val="58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Transmite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date de la mașina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sursă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mașina destinație</a:t>
            </a:r>
            <a:r>
              <a:rPr sz="20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 comunicare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end 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end-capăt 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la</a:t>
            </a:r>
            <a:r>
              <a:rPr sz="2000" i="1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capăt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Asigură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transportul datelor de la aplicație la</a:t>
            </a:r>
            <a:r>
              <a:rPr sz="20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aplicație</a:t>
            </a:r>
            <a:endParaRPr sz="2000">
              <a:latin typeface="Arial"/>
              <a:cs typeface="Arial"/>
            </a:endParaRPr>
          </a:p>
          <a:p>
            <a:pPr marL="171450" marR="731520" indent="-171450">
              <a:lnSpc>
                <a:spcPct val="80000"/>
              </a:lnSpc>
              <a:spcBef>
                <a:spcPts val="48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Asigură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fluxuri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octeți în mod fiabil 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reliable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), in cazul</a:t>
            </a:r>
            <a:r>
              <a:rPr sz="2000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unui  protocol orientat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conexiune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Oferă servicii mult mai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fiabile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decît nivelul retea</a:t>
            </a:r>
            <a:r>
              <a:rPr sz="2000" spc="-1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(IP)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ts val="216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pachetele pierdute/incorecte la nivelul retea pot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</a:t>
            </a:r>
            <a:endParaRPr sz="2000">
              <a:latin typeface="Arial"/>
              <a:cs typeface="Arial"/>
            </a:endParaRPr>
          </a:p>
          <a:p>
            <a:pPr marL="901065">
              <a:lnSpc>
                <a:spcPts val="216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detectate/corectate la nivelul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transport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spcBef>
                <a:spcPts val="5"/>
              </a:spcBef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Comunicații orientate flux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stream</a:t>
            </a:r>
            <a:r>
              <a:rPr sz="20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uri)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sau</a:t>
            </a:r>
            <a:r>
              <a:rPr sz="2000" spc="-1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datagrame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Conectare prin circuite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virtuale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Transfer de date via zone tampon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buffers)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299959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Fortarea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transmiterii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datelor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TCP poate divide fluxul de date in segmente de  dimensiuni diferite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pachetele vehiculate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1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aplicatii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dirty="0">
                <a:solidFill>
                  <a:srgbClr val="292929"/>
                </a:solidFill>
                <a:latin typeface="Cambria Math"/>
                <a:cs typeface="Cambria Math"/>
              </a:rPr>
              <a:t>⇒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eficienta</a:t>
            </a:r>
            <a:r>
              <a:rPr sz="2400" spc="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transmisiei</a:t>
            </a:r>
            <a:endParaRPr sz="2400">
              <a:latin typeface="Arial"/>
              <a:cs typeface="Arial"/>
            </a:endParaRPr>
          </a:p>
          <a:p>
            <a:pPr marL="12700" marR="906144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Uneori intervine situatia de 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transmite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datele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fara a se mai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astepta umplerea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buffer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elor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e.g.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aplicatii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interactive)</a:t>
            </a:r>
            <a:endParaRPr sz="2400">
              <a:latin typeface="Arial"/>
              <a:cs typeface="Arial"/>
            </a:endParaRPr>
          </a:p>
          <a:p>
            <a:pPr marL="12700" marR="77406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Fortarea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transmiterii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realizeaza prin 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push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:  se seteaza bitul PSH si se forteaza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transmiterea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segmentelor, indiferent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 starea de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umplere</a:t>
            </a:r>
            <a:r>
              <a:rPr sz="24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buffer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elor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7110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 TCP-segmentul</a:t>
            </a:r>
            <a:r>
              <a:rPr sz="4000" spc="20" dirty="0"/>
              <a:t> </a:t>
            </a:r>
            <a:r>
              <a:rPr sz="4000" spc="-10" dirty="0"/>
              <a:t>TCP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2008759"/>
            <a:ext cx="7504430" cy="405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indent="-448309" algn="just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1009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Campul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fereastra</a:t>
            </a:r>
            <a:endParaRPr sz="1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9900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Acest</a:t>
            </a:r>
            <a:r>
              <a:rPr sz="1800" spc="2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câmp</a:t>
            </a:r>
            <a:r>
              <a:rPr sz="1800" spc="2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este</a:t>
            </a:r>
            <a:r>
              <a:rPr sz="1800" spc="2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numit</a:t>
            </a:r>
            <a:r>
              <a:rPr sz="1800" spc="2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şi</a:t>
            </a:r>
            <a:r>
              <a:rPr sz="1800" spc="2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dimensiunea</a:t>
            </a:r>
            <a:r>
              <a:rPr sz="1800" spc="2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ferestrei</a:t>
            </a:r>
            <a:r>
              <a:rPr sz="1800" spc="2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1800" spc="2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avertizare,</a:t>
            </a:r>
            <a:r>
              <a:rPr sz="1800" spc="2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fiind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utilizat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controlul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fluxului.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  <a:buClr>
                <a:srgbClr val="CC9900"/>
              </a:buClr>
              <a:buSzPct val="69444"/>
              <a:buFont typeface="Wingdings"/>
              <a:buChar char=""/>
              <a:tabLst>
                <a:tab pos="53403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Destinaţia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o memorie buffer limitată, care poate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stoca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segmentele proaspăt sosite. Dacă aplicaţia nu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citeşte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segmentele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pe cât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repede vin,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cele din urmă buffer-ul se va</a:t>
            </a:r>
            <a:r>
              <a:rPr sz="180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umple.</a:t>
            </a:r>
            <a:endParaRPr sz="1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9900" algn="l"/>
              </a:tabLst>
            </a:pP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Mărimea ferestrei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este numărul de octeţi pe care serverul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este</a:t>
            </a:r>
            <a:r>
              <a:rPr sz="1800" spc="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dispus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  <a:spcBef>
                <a:spcPts val="5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să îi accepte, și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anume, cantitatea de buffer care a rămas. El pune acest  număr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segmentul următor, pe care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îl trimite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clientului (sursei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de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pachete). Dacă mărimea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ferestrei este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foarte mică, clientul poate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reduce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transmiterea până când fereastra creşte din nou. Câmpul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16 biți ne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dă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o fereastră de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până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la 65535 de octeţi, dar este o opţiune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antet de a 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mări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aceasta chiar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și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mai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mult.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24598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Controlul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fluxului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utilizeaza bitul ACK la nivelul comunicarii</a:t>
            </a:r>
            <a:r>
              <a:rPr sz="2400" spc="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duplex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Fereastra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glisanta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sliding</a:t>
            </a:r>
            <a:r>
              <a:rPr sz="2400" b="1" i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window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8382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Marimea ferestrei depinde de numarul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secventei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 confirmare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69644" y="1960905"/>
            <a:ext cx="4321175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484"/>
              </a:spcBef>
              <a:buChar char="•"/>
              <a:tabLst>
                <a:tab pos="140970" algn="l"/>
              </a:tabLst>
            </a:pP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Controlul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 fluxului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1 2 3 transmisi si</a:t>
            </a:r>
            <a:r>
              <a:rPr sz="16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confirmati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4 5 6 transmisi si</a:t>
            </a:r>
            <a:r>
              <a:rPr sz="16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neconfirmati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7 8 9 pot fi transmisi cit de curind</a:t>
            </a:r>
            <a:r>
              <a:rPr sz="16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posibil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10 11 nu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pot transmite fara mutarea</a:t>
            </a:r>
            <a:r>
              <a:rPr sz="1600" spc="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ferestrei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9842" y="3591369"/>
            <a:ext cx="7198594" cy="1574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4394" y="5438647"/>
            <a:ext cx="418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Fereastra glisanta la transmiterea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datelor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420609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Detecţia erorilor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retransmiterea datelor</a:t>
            </a:r>
            <a:endParaRPr sz="2400">
              <a:latin typeface="Arial"/>
              <a:cs typeface="Arial"/>
            </a:endParaRPr>
          </a:p>
          <a:p>
            <a:pPr marL="267335" marR="1198245" indent="-267335">
              <a:lnSpc>
                <a:spcPts val="2300"/>
              </a:lnSpc>
              <a:spcBef>
                <a:spcPts val="56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segment trimis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conţine un număr de  secvenţă</a:t>
            </a:r>
            <a:endParaRPr sz="2400">
              <a:latin typeface="Arial"/>
              <a:cs typeface="Arial"/>
            </a:endParaRPr>
          </a:p>
          <a:p>
            <a:pPr marL="460375" marR="5080" indent="-448309">
              <a:lnSpc>
                <a:spcPct val="80000"/>
              </a:lnSpc>
              <a:spcBef>
                <a:spcPts val="60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Sequence Number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 indicând poziţia octeţilor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transmişi  în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cadrul fluxului de</a:t>
            </a:r>
            <a:r>
              <a:rPr sz="24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267335" marR="173355" indent="-267335">
              <a:lnSpc>
                <a:spcPct val="80000"/>
              </a:lnSpc>
              <a:spcBef>
                <a:spcPts val="575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Gazda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destinatar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verifică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numărul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secvenţă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 fiecare segment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(se testează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dacă anumite  segmente se pierd,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sunt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duplicate sau nu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sunt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  ordine)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şi trimite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înapoi pentru fiecare segment un  număr de confirmare 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Acknowledgment Number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),  specificând numărul de secvenţă al următorului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octet care se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aşteaptă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 fi</a:t>
            </a:r>
            <a:r>
              <a:rPr sz="24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recepţionat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(TCP)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2002663"/>
            <a:ext cx="7466330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209040" indent="-268605">
              <a:lnSpc>
                <a:spcPct val="100000"/>
              </a:lnSpc>
              <a:spcBef>
                <a:spcPts val="10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Detectia erorilor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&amp;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retransmiterea  datelor</a:t>
            </a:r>
            <a:endParaRPr sz="3200">
              <a:latin typeface="Arial"/>
              <a:cs typeface="Arial"/>
            </a:endParaRPr>
          </a:p>
          <a:p>
            <a:pPr marL="351155" marR="5080" indent="-351155">
              <a:lnSpc>
                <a:spcPct val="100000"/>
              </a:lnSpc>
              <a:spcBef>
                <a:spcPts val="770"/>
              </a:spcBef>
              <a:buChar char="–"/>
              <a:tabLst>
                <a:tab pos="35115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Segmentele pierdute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sunt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detectate  folosindu</a:t>
            </a:r>
            <a:r>
              <a:rPr sz="32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se un </a:t>
            </a:r>
            <a:r>
              <a:rPr sz="3200" i="1" spc="-5" dirty="0">
                <a:solidFill>
                  <a:srgbClr val="292929"/>
                </a:solidFill>
                <a:latin typeface="Arial"/>
                <a:cs typeface="Arial"/>
              </a:rPr>
              <a:t>timer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 retransmisie</a:t>
            </a:r>
            <a:r>
              <a:rPr sz="32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datelor</a:t>
            </a:r>
            <a:endParaRPr sz="3200">
              <a:latin typeface="Arial"/>
              <a:cs typeface="Arial"/>
            </a:endParaRPr>
          </a:p>
          <a:p>
            <a:pPr marL="12700" marR="160655">
              <a:lnSpc>
                <a:spcPct val="120100"/>
              </a:lnSpc>
              <a:buChar char="–"/>
              <a:tabLst>
                <a:tab pos="35115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Pentru detectarea erorilor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utilizeaza 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292929"/>
                </a:solidFill>
                <a:latin typeface="Arial"/>
                <a:cs typeface="Arial"/>
              </a:rPr>
              <a:t>checksum</a:t>
            </a:r>
            <a:r>
              <a:rPr sz="32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uri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34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Protocolul</a:t>
            </a:r>
            <a:r>
              <a:rPr sz="4000" spc="-50" dirty="0"/>
              <a:t> </a:t>
            </a:r>
            <a:r>
              <a:rPr sz="4000" spc="-5" dirty="0"/>
              <a:t>(UDP)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60905"/>
            <a:ext cx="447294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Protocol de transport neorientat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conexiune, 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nesigur, minimal)folosit de ex. de protocolul</a:t>
            </a:r>
            <a:r>
              <a:rPr sz="16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DNS.</a:t>
            </a:r>
            <a:endParaRPr sz="160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40970" algn="l"/>
              </a:tabLst>
            </a:pP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RFC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768</a:t>
            </a:r>
            <a:endParaRPr sz="160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385"/>
              </a:spcBef>
              <a:buChar char="•"/>
              <a:tabLst>
                <a:tab pos="140970" algn="l"/>
              </a:tabLst>
            </a:pP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Ca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si TCP, utilizeaza</a:t>
            </a:r>
            <a:r>
              <a:rPr sz="16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  <a:p>
            <a:pPr marL="12700" marR="23495">
              <a:lnSpc>
                <a:spcPct val="120000"/>
              </a:lnSpc>
              <a:buChar char="•"/>
              <a:tabLst>
                <a:tab pos="140970" algn="l"/>
              </a:tabLst>
            </a:pP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Ca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si TCP,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pentru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oferi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servicii de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comunicare 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intre procese foloseste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porturi</a:t>
            </a:r>
            <a:endParaRPr sz="160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384"/>
              </a:spcBef>
              <a:buChar char="•"/>
              <a:tabLst>
                <a:tab pos="140970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Porturile TCP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independente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de porturile</a:t>
            </a:r>
            <a:r>
              <a:rPr sz="16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UDP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4810" y="4174933"/>
            <a:ext cx="6707523" cy="2332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5725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Protocoalele </a:t>
            </a:r>
            <a:r>
              <a:rPr sz="4000" spc="-10" dirty="0"/>
              <a:t>TCP </a:t>
            </a:r>
            <a:r>
              <a:rPr sz="4000" spc="-5" dirty="0"/>
              <a:t>si</a:t>
            </a:r>
            <a:r>
              <a:rPr sz="4000" dirty="0"/>
              <a:t> </a:t>
            </a:r>
            <a:r>
              <a:rPr sz="4000" spc="-5" dirty="0"/>
              <a:t>UDP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2002663"/>
            <a:ext cx="6824345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68605">
              <a:lnSpc>
                <a:spcPct val="100000"/>
              </a:lnSpc>
              <a:spcBef>
                <a:spcPts val="10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Ambele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bazeaza pe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IP,</a:t>
            </a:r>
            <a:r>
              <a:rPr sz="32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utilizeaza  porturi</a:t>
            </a:r>
            <a:endParaRPr sz="3200">
              <a:latin typeface="Arial"/>
              <a:cs typeface="Arial"/>
            </a:endParaRPr>
          </a:p>
          <a:p>
            <a:pPr marL="267970" indent="-255904">
              <a:lnSpc>
                <a:spcPct val="100000"/>
              </a:lnSpc>
              <a:spcBef>
                <a:spcPts val="770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Unitatea de transmisie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</a:t>
            </a:r>
            <a:r>
              <a:rPr sz="3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numeste:</a:t>
            </a:r>
            <a:endParaRPr sz="3200">
              <a:latin typeface="Arial"/>
              <a:cs typeface="Arial"/>
            </a:endParaRPr>
          </a:p>
          <a:p>
            <a:pPr marL="12700" marR="4161790">
              <a:lnSpc>
                <a:spcPts val="4610"/>
              </a:lnSpc>
              <a:spcBef>
                <a:spcPts val="275"/>
              </a:spcBef>
            </a:pP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Segment</a:t>
            </a:r>
            <a:r>
              <a:rPr sz="32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TCP  </a:t>
            </a: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Pachet</a:t>
            </a:r>
            <a:r>
              <a:rPr sz="3200" b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UDP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5725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Protocoalele </a:t>
            </a:r>
            <a:r>
              <a:rPr sz="4000" spc="-10" dirty="0"/>
              <a:t>TCP </a:t>
            </a:r>
            <a:r>
              <a:rPr sz="4000" spc="-5" dirty="0"/>
              <a:t>si</a:t>
            </a:r>
            <a:r>
              <a:rPr sz="4000" dirty="0"/>
              <a:t> </a:t>
            </a:r>
            <a:r>
              <a:rPr sz="4000" spc="-5" dirty="0"/>
              <a:t>UDP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014209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44930">
              <a:lnSpc>
                <a:spcPct val="11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UDP ofera servicii minimale de transport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(efort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minim de transmisie)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TCP ofera servicii orientate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conexiune,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full duplex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,  sigure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 transportul fluxurilor de</a:t>
            </a:r>
            <a:r>
              <a:rPr sz="24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octeti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(mai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sofisticat)</a:t>
            </a:r>
            <a:endParaRPr sz="2400">
              <a:latin typeface="Arial"/>
              <a:cs typeface="Arial"/>
            </a:endParaRPr>
          </a:p>
          <a:p>
            <a:pPr marL="12700" marR="601345">
              <a:lnSpc>
                <a:spcPct val="110000"/>
              </a:lnSpc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Utilizarea TCP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sau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UDP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depinde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aplicatie:  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email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transfer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fisiere, operare in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timp</a:t>
            </a:r>
            <a:r>
              <a:rPr sz="24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real,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transmisii multimedia in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timp</a:t>
            </a:r>
            <a:r>
              <a:rPr sz="24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real,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DNS,</a:t>
            </a:r>
            <a:r>
              <a:rPr sz="24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chat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,…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1015441"/>
            <a:ext cx="5586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Utilizarea protocoalelorTCP </a:t>
            </a:r>
            <a:r>
              <a:rPr sz="2800" spc="-5" dirty="0"/>
              <a:t>şi</a:t>
            </a:r>
            <a:r>
              <a:rPr sz="2800" spc="-25" dirty="0"/>
              <a:t> </a:t>
            </a:r>
            <a:r>
              <a:rPr sz="2800" spc="-10" dirty="0"/>
              <a:t>UDP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675131" y="2011679"/>
            <a:ext cx="7935468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Nivelul</a:t>
            </a:r>
            <a:r>
              <a:rPr sz="4000" spc="-30" dirty="0"/>
              <a:t> </a:t>
            </a:r>
            <a:r>
              <a:rPr sz="4000" spc="-5" dirty="0"/>
              <a:t>transport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2140" y="1920367"/>
            <a:ext cx="800227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 indent="-223520">
              <a:lnSpc>
                <a:spcPct val="100000"/>
              </a:lnSpc>
              <a:spcBef>
                <a:spcPts val="95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Calitatea serviciilor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nivel transport e dată</a:t>
            </a:r>
            <a:r>
              <a:rPr sz="28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292929"/>
                </a:solidFill>
                <a:latin typeface="Arial"/>
                <a:cs typeface="Arial"/>
              </a:rPr>
              <a:t>de: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Char char="–"/>
              <a:tabLst>
                <a:tab pos="310515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Rata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erorilor;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Char char="–"/>
              <a:tabLst>
                <a:tab pos="310515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Rata de</a:t>
            </a:r>
            <a:r>
              <a:rPr sz="2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transfer;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Char char="–"/>
              <a:tabLst>
                <a:tab pos="31051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Intârzierea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stabilirea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sau inchiderea</a:t>
            </a:r>
            <a:r>
              <a:rPr sz="28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conexiunii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Char char="–"/>
              <a:tabLst>
                <a:tab pos="31051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Protecția,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prioritatea, reziliența</a:t>
            </a:r>
            <a:r>
              <a:rPr sz="2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conexiunii</a:t>
            </a:r>
            <a:endParaRPr sz="2800">
              <a:latin typeface="Arial"/>
              <a:cs typeface="Arial"/>
            </a:endParaRPr>
          </a:p>
          <a:p>
            <a:pPr marL="12700" marR="456565">
              <a:lnSpc>
                <a:spcPct val="100000"/>
              </a:lnSpc>
              <a:spcBef>
                <a:spcPts val="5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Unitatea de date pentru transport este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TPDU 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292929"/>
                </a:solidFill>
                <a:latin typeface="Arial"/>
                <a:cs typeface="Arial"/>
              </a:rPr>
              <a:t>Transport Protocol Data </a:t>
            </a:r>
            <a:r>
              <a:rPr sz="2800" i="1" spc="-5" dirty="0">
                <a:solidFill>
                  <a:srgbClr val="292929"/>
                </a:solidFill>
                <a:latin typeface="Arial"/>
                <a:cs typeface="Arial"/>
              </a:rPr>
              <a:t>Unit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cu identificatorul:  </a:t>
            </a: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adresa IP:port ( </a:t>
            </a:r>
            <a:r>
              <a:rPr sz="2800" b="1" dirty="0">
                <a:solidFill>
                  <a:srgbClr val="292929"/>
                </a:solidFill>
                <a:latin typeface="Arial"/>
                <a:cs typeface="Arial"/>
              </a:rPr>
              <a:t>adică </a:t>
            </a: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se identifică hostul</a:t>
            </a:r>
            <a:r>
              <a:rPr sz="2800" b="1" spc="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292929"/>
                </a:solidFill>
                <a:latin typeface="Arial"/>
                <a:cs typeface="Arial"/>
              </a:rPr>
              <a:t>şi</a:t>
            </a:r>
            <a:endParaRPr sz="2800">
              <a:latin typeface="Arial"/>
              <a:cs typeface="Arial"/>
            </a:endParaRPr>
          </a:p>
          <a:p>
            <a:pPr marL="461009">
              <a:lnSpc>
                <a:spcPts val="2690"/>
              </a:lnSpc>
            </a:pP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procesul-aplicaţia din</a:t>
            </a:r>
            <a:r>
              <a:rPr sz="2800" b="1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host-socket-soclu)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Nivelul</a:t>
            </a:r>
            <a:r>
              <a:rPr sz="4000" spc="-30" dirty="0"/>
              <a:t> </a:t>
            </a:r>
            <a:r>
              <a:rPr sz="4000" spc="-5" dirty="0"/>
              <a:t>transport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31140" y="1934083"/>
            <a:ext cx="82854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Nivelul</a:t>
            </a:r>
            <a:r>
              <a:rPr sz="24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transport: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–primitive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LISTEN 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blocheaza pînă un proces</a:t>
            </a:r>
            <a:r>
              <a:rPr sz="24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încearcă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să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conecteze( porturile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sunt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deschise, de ex: portul</a:t>
            </a:r>
            <a:r>
              <a:rPr sz="2400" spc="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80)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  <a:tabLst>
                <a:tab pos="5916930" algn="l"/>
              </a:tabLst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CONNECT 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încearcă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să</a:t>
            </a:r>
            <a:r>
              <a:rPr sz="240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stabilească</a:t>
            </a:r>
            <a:r>
              <a:rPr sz="24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o	conexiune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SEND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transmite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 date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RECEIVE –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blocheaza pînă primește</a:t>
            </a:r>
            <a:r>
              <a:rPr sz="24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DISCONNECT –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eliberează</a:t>
            </a:r>
            <a:r>
              <a:rPr sz="24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conexiunea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–probleme</a:t>
            </a:r>
            <a:endParaRPr sz="2400">
              <a:latin typeface="Arial"/>
              <a:cs typeface="Arial"/>
            </a:endParaRPr>
          </a:p>
          <a:p>
            <a:pPr marL="460375" marR="1879600">
              <a:lnSpc>
                <a:spcPts val="2300"/>
              </a:lnSpc>
              <a:spcBef>
                <a:spcPts val="270"/>
              </a:spcBef>
              <a:buChar char="•"/>
              <a:tabLst>
                <a:tab pos="65151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duplicarea pachetelor, stabilirea/eliberarea  conexiunii, controlul</a:t>
            </a:r>
            <a:r>
              <a:rPr sz="240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fluxului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521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Porturi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20136"/>
            <a:ext cx="7392034" cy="3524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5585" indent="-223520">
              <a:lnSpc>
                <a:spcPct val="100000"/>
              </a:lnSpc>
              <a:spcBef>
                <a:spcPts val="770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Corespunzătoare adreselor IP la nivelul</a:t>
            </a:r>
            <a:r>
              <a:rPr sz="280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reţea</a:t>
            </a:r>
            <a:endParaRPr sz="2800">
              <a:latin typeface="Arial"/>
              <a:cs typeface="Arial"/>
            </a:endParaRPr>
          </a:p>
          <a:p>
            <a:pPr marL="235585" marR="506730" indent="-2355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35585" algn="l"/>
              </a:tabLst>
            </a:pP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Se asociază unei aplicații/serviciu și </a:t>
            </a:r>
            <a:r>
              <a:rPr sz="2800" b="1" spc="-10" dirty="0">
                <a:solidFill>
                  <a:srgbClr val="292929"/>
                </a:solidFill>
                <a:latin typeface="Arial"/>
                <a:cs typeface="Arial"/>
              </a:rPr>
              <a:t>nu  </a:t>
            </a: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unei</a:t>
            </a:r>
            <a:r>
              <a:rPr sz="28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Arial"/>
                <a:cs typeface="Arial"/>
              </a:rPr>
              <a:t>gazde</a:t>
            </a:r>
            <a:endParaRPr sz="2800">
              <a:latin typeface="Arial"/>
              <a:cs typeface="Arial"/>
            </a:endParaRPr>
          </a:p>
          <a:p>
            <a:pPr marL="12700" marR="916940">
              <a:lnSpc>
                <a:spcPts val="4040"/>
              </a:lnSpc>
              <a:spcBef>
                <a:spcPts val="240"/>
              </a:spcBef>
              <a:buChar char="•"/>
              <a:tabLst>
                <a:tab pos="236220" algn="l"/>
              </a:tabLst>
            </a:pP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proces poate oferi mai multe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servicii 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(poate utiliza mai multe</a:t>
            </a:r>
            <a:r>
              <a:rPr sz="2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porturi)</a:t>
            </a:r>
            <a:endParaRPr sz="2800">
              <a:latin typeface="Arial"/>
              <a:cs typeface="Arial"/>
            </a:endParaRPr>
          </a:p>
          <a:p>
            <a:pPr marL="235585" indent="-223520">
              <a:lnSpc>
                <a:spcPct val="100000"/>
              </a:lnSpc>
              <a:spcBef>
                <a:spcPts val="420"/>
              </a:spcBef>
              <a:buChar char="•"/>
              <a:tabLst>
                <a:tab pos="236220" algn="l"/>
              </a:tabLst>
            </a:pP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serviciu poate corespunde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mai</a:t>
            </a:r>
            <a:r>
              <a:rPr sz="2800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multe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procese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521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Porturi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28191" y="1920136"/>
            <a:ext cx="7384415" cy="4464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0 –</a:t>
            </a:r>
            <a:r>
              <a:rPr sz="2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65535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0 –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1023 rezervate,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0 – 512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servicii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sistem 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RFC 1700 </a:t>
            </a:r>
            <a:r>
              <a:rPr sz="2800" i="1" dirty="0">
                <a:solidFill>
                  <a:srgbClr val="292929"/>
                </a:solidFill>
                <a:latin typeface="Arial"/>
                <a:cs typeface="Arial"/>
              </a:rPr>
              <a:t>Internet </a:t>
            </a:r>
            <a:r>
              <a:rPr sz="2800" i="1" spc="-5" dirty="0">
                <a:solidFill>
                  <a:srgbClr val="292929"/>
                </a:solidFill>
                <a:latin typeface="Arial"/>
                <a:cs typeface="Arial"/>
              </a:rPr>
              <a:t>Assigned Number</a:t>
            </a:r>
            <a:r>
              <a:rPr sz="2800" i="1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292929"/>
                </a:solidFill>
                <a:latin typeface="Arial"/>
                <a:cs typeface="Arial"/>
              </a:rPr>
              <a:t>Authority</a:t>
            </a:r>
            <a:endParaRPr sz="2800">
              <a:latin typeface="Arial"/>
              <a:cs typeface="Arial"/>
            </a:endParaRPr>
          </a:p>
          <a:p>
            <a:pPr marL="460375">
              <a:lnSpc>
                <a:spcPts val="3120"/>
              </a:lnSpc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(IANA)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Serviciile</a:t>
            </a:r>
            <a:r>
              <a:rPr sz="28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sistem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au porturi precizate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în</a:t>
            </a:r>
            <a:r>
              <a:rPr sz="2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fișierul</a:t>
            </a:r>
            <a:endParaRPr sz="28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</a:pPr>
            <a:r>
              <a:rPr sz="2800" b="1" dirty="0">
                <a:solidFill>
                  <a:srgbClr val="292929"/>
                </a:solidFill>
                <a:latin typeface="Arial"/>
                <a:cs typeface="Arial"/>
              </a:rPr>
              <a:t>/etc/services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Exemple: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22 –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SSH,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23 –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telnet,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25 – SMTP, 80 –</a:t>
            </a:r>
            <a:r>
              <a:rPr sz="28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HTTP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18694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443-HTTPS,	53-DNS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521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Porturi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2777426" y="2651077"/>
            <a:ext cx="4035541" cy="279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6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Protocoale(UDP)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57810" indent="-222885">
              <a:lnSpc>
                <a:spcPct val="100000"/>
              </a:lnSpc>
              <a:spcBef>
                <a:spcPts val="765"/>
              </a:spcBef>
              <a:buSzPct val="116666"/>
              <a:buFont typeface="Arial"/>
              <a:buChar char="•"/>
              <a:tabLst>
                <a:tab pos="258445" algn="l"/>
              </a:tabLst>
            </a:pPr>
            <a:r>
              <a:rPr i="0" spc="-5" dirty="0">
                <a:latin typeface="Arial"/>
                <a:cs typeface="Arial"/>
              </a:rPr>
              <a:t>UDP </a:t>
            </a:r>
            <a:r>
              <a:rPr b="0" i="0" spc="-5" dirty="0">
                <a:latin typeface="Arial"/>
                <a:cs typeface="Arial"/>
              </a:rPr>
              <a:t>(</a:t>
            </a:r>
            <a:r>
              <a:rPr spc="-5" dirty="0"/>
              <a:t>User Datagram</a:t>
            </a:r>
            <a:r>
              <a:rPr spc="35" dirty="0"/>
              <a:t> </a:t>
            </a:r>
            <a:r>
              <a:rPr dirty="0"/>
              <a:t>Protocol</a:t>
            </a:r>
            <a:r>
              <a:rPr b="0" i="0" dirty="0">
                <a:latin typeface="Arial"/>
                <a:cs typeface="Arial"/>
              </a:rPr>
              <a:t>)</a:t>
            </a:r>
          </a:p>
          <a:p>
            <a:pPr marL="289560" indent="-254635">
              <a:lnSpc>
                <a:spcPct val="100000"/>
              </a:lnSpc>
              <a:spcBef>
                <a:spcPts val="675"/>
              </a:spcBef>
              <a:buChar char="–"/>
              <a:tabLst>
                <a:tab pos="290195" algn="l"/>
              </a:tabLst>
            </a:pPr>
            <a:r>
              <a:rPr b="0" i="0" spc="-5" dirty="0">
                <a:latin typeface="Arial"/>
                <a:cs typeface="Arial"/>
              </a:rPr>
              <a:t>Servicii neorientate</a:t>
            </a:r>
            <a:r>
              <a:rPr b="0" i="0" spc="-5" dirty="0">
                <a:latin typeface="Cambria Math"/>
                <a:cs typeface="Cambria Math"/>
              </a:rPr>
              <a:t>‐</a:t>
            </a:r>
            <a:r>
              <a:rPr b="0" i="0" spc="-5" dirty="0">
                <a:latin typeface="Arial"/>
                <a:cs typeface="Arial"/>
              </a:rPr>
              <a:t>conexiune,</a:t>
            </a:r>
            <a:r>
              <a:rPr b="0" i="0" spc="65" dirty="0">
                <a:latin typeface="Arial"/>
                <a:cs typeface="Arial"/>
              </a:rPr>
              <a:t> </a:t>
            </a:r>
            <a:r>
              <a:rPr b="0" i="0" spc="-5" dirty="0">
                <a:latin typeface="Arial"/>
                <a:cs typeface="Arial"/>
              </a:rPr>
              <a:t>nesigure</a:t>
            </a:r>
          </a:p>
          <a:p>
            <a:pPr marL="289560" indent="-254635">
              <a:lnSpc>
                <a:spcPct val="100000"/>
              </a:lnSpc>
              <a:spcBef>
                <a:spcPts val="575"/>
              </a:spcBef>
              <a:buChar char="–"/>
              <a:tabLst>
                <a:tab pos="290195" algn="l"/>
              </a:tabLst>
            </a:pPr>
            <a:r>
              <a:rPr b="0" i="0" spc="-5" dirty="0">
                <a:latin typeface="Arial"/>
                <a:cs typeface="Arial"/>
              </a:rPr>
              <a:t>Nu ofera nici </a:t>
            </a:r>
            <a:r>
              <a:rPr b="0" i="0" dirty="0">
                <a:latin typeface="Arial"/>
                <a:cs typeface="Arial"/>
              </a:rPr>
              <a:t>o </a:t>
            </a:r>
            <a:r>
              <a:rPr b="0" i="0" spc="-5" dirty="0">
                <a:latin typeface="Arial"/>
                <a:cs typeface="Arial"/>
              </a:rPr>
              <a:t>calitate suplimentară </a:t>
            </a:r>
            <a:r>
              <a:rPr b="0" i="0" dirty="0">
                <a:latin typeface="Arial"/>
                <a:cs typeface="Arial"/>
              </a:rPr>
              <a:t>a</a:t>
            </a:r>
            <a:r>
              <a:rPr b="0" i="0" spc="35" dirty="0">
                <a:latin typeface="Arial"/>
                <a:cs typeface="Arial"/>
              </a:rPr>
              <a:t> </a:t>
            </a:r>
            <a:r>
              <a:rPr b="0" i="0" spc="-5" dirty="0">
                <a:latin typeface="Arial"/>
                <a:cs typeface="Arial"/>
              </a:rPr>
              <a:t>serviciilor</a:t>
            </a:r>
          </a:p>
          <a:p>
            <a:pPr marL="289560" indent="-254635">
              <a:lnSpc>
                <a:spcPct val="100000"/>
              </a:lnSpc>
              <a:spcBef>
                <a:spcPts val="580"/>
              </a:spcBef>
              <a:buChar char="–"/>
              <a:tabLst>
                <a:tab pos="290195" algn="l"/>
              </a:tabLst>
            </a:pPr>
            <a:r>
              <a:rPr b="0" i="0" spc="-5" dirty="0">
                <a:latin typeface="Arial"/>
                <a:cs typeface="Arial"/>
              </a:rPr>
              <a:t>Nu </a:t>
            </a:r>
            <a:r>
              <a:rPr b="0" i="0" dirty="0">
                <a:latin typeface="Arial"/>
                <a:cs typeface="Arial"/>
              </a:rPr>
              <a:t>recurge </a:t>
            </a:r>
            <a:r>
              <a:rPr b="0" i="0" spc="-5" dirty="0">
                <a:latin typeface="Arial"/>
                <a:cs typeface="Arial"/>
              </a:rPr>
              <a:t>la negocieri </a:t>
            </a:r>
            <a:r>
              <a:rPr b="0" i="0" dirty="0">
                <a:latin typeface="Arial"/>
                <a:cs typeface="Arial"/>
              </a:rPr>
              <a:t>sau </a:t>
            </a:r>
            <a:r>
              <a:rPr b="0" i="0" spc="-5" dirty="0">
                <a:latin typeface="Arial"/>
                <a:cs typeface="Arial"/>
              </a:rPr>
              <a:t>la </a:t>
            </a:r>
            <a:r>
              <a:rPr b="0" i="0" dirty="0">
                <a:latin typeface="Arial"/>
                <a:cs typeface="Arial"/>
              </a:rPr>
              <a:t>confirmări </a:t>
            </a:r>
            <a:r>
              <a:rPr b="0" i="0" spc="-5" dirty="0">
                <a:latin typeface="Arial"/>
                <a:cs typeface="Arial"/>
              </a:rPr>
              <a:t>ale primirii</a:t>
            </a:r>
            <a:r>
              <a:rPr b="0" i="0" spc="30" dirty="0">
                <a:latin typeface="Arial"/>
                <a:cs typeface="Arial"/>
              </a:rPr>
              <a:t> </a:t>
            </a:r>
            <a:r>
              <a:rPr b="0" i="0" spc="-10" dirty="0">
                <a:latin typeface="Arial"/>
                <a:cs typeface="Arial"/>
              </a:rPr>
              <a:t>datelor</a:t>
            </a:r>
          </a:p>
          <a:p>
            <a:pPr marL="289560" indent="-254635">
              <a:lnSpc>
                <a:spcPct val="100000"/>
              </a:lnSpc>
              <a:spcBef>
                <a:spcPts val="575"/>
              </a:spcBef>
              <a:buChar char="–"/>
              <a:tabLst>
                <a:tab pos="290195" algn="l"/>
              </a:tabLst>
            </a:pPr>
            <a:r>
              <a:rPr b="0" i="0" spc="-5" dirty="0">
                <a:latin typeface="Arial"/>
                <a:cs typeface="Arial"/>
              </a:rPr>
              <a:t>Utilizat la apelul procedurilor la</a:t>
            </a:r>
            <a:r>
              <a:rPr b="0" i="0" spc="70" dirty="0">
                <a:latin typeface="Arial"/>
                <a:cs typeface="Arial"/>
              </a:rPr>
              <a:t> </a:t>
            </a:r>
            <a:r>
              <a:rPr b="0" i="0" spc="-5" dirty="0">
                <a:latin typeface="Arial"/>
                <a:cs typeface="Arial"/>
              </a:rPr>
              <a:t>distanță</a:t>
            </a:r>
          </a:p>
          <a:p>
            <a:pPr marL="35560">
              <a:lnSpc>
                <a:spcPct val="100000"/>
              </a:lnSpc>
              <a:spcBef>
                <a:spcPts val="580"/>
              </a:spcBef>
            </a:pPr>
            <a:r>
              <a:rPr b="0" i="0" spc="-5" dirty="0">
                <a:latin typeface="Arial"/>
                <a:cs typeface="Arial"/>
              </a:rPr>
              <a:t>via RPC (</a:t>
            </a:r>
            <a:r>
              <a:rPr b="0" spc="-5" dirty="0">
                <a:latin typeface="Arial"/>
                <a:cs typeface="Arial"/>
              </a:rPr>
              <a:t>Remote Procedure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Call</a:t>
            </a:r>
            <a:r>
              <a:rPr b="0" i="0" spc="-5" dirty="0">
                <a:latin typeface="Arial"/>
                <a:cs typeface="Arial"/>
              </a:rPr>
              <a:t>)</a:t>
            </a:r>
          </a:p>
          <a:p>
            <a:pPr marL="483870" marR="30480" indent="-448945">
              <a:lnSpc>
                <a:spcPct val="100000"/>
              </a:lnSpc>
              <a:spcBef>
                <a:spcPts val="575"/>
              </a:spcBef>
              <a:tabLst>
                <a:tab pos="4840605" algn="l"/>
              </a:tabLst>
            </a:pPr>
            <a:r>
              <a:rPr b="0" i="0" dirty="0">
                <a:latin typeface="Arial"/>
                <a:cs typeface="Arial"/>
              </a:rPr>
              <a:t>- E </a:t>
            </a:r>
            <a:r>
              <a:rPr b="0" i="0" spc="-5" dirty="0">
                <a:latin typeface="Arial"/>
                <a:cs typeface="Arial"/>
              </a:rPr>
              <a:t>mai simplu si rapid, fiind folosit mai ales in aplicatiile de  </a:t>
            </a:r>
            <a:r>
              <a:rPr b="0" i="0" dirty="0">
                <a:latin typeface="Arial"/>
                <a:cs typeface="Arial"/>
              </a:rPr>
              <a:t>timp </a:t>
            </a:r>
            <a:r>
              <a:rPr b="0" i="0" spc="-5" dirty="0">
                <a:latin typeface="Arial"/>
                <a:cs typeface="Arial"/>
              </a:rPr>
              <a:t>real(VoIP) </a:t>
            </a:r>
            <a:r>
              <a:rPr b="0" i="0" dirty="0">
                <a:latin typeface="Arial"/>
                <a:cs typeface="Arial"/>
              </a:rPr>
              <a:t>si </a:t>
            </a:r>
            <a:r>
              <a:rPr b="0" i="0" spc="-5" dirty="0">
                <a:latin typeface="Arial"/>
                <a:cs typeface="Arial"/>
              </a:rPr>
              <a:t>aplicatii unice, adica </a:t>
            </a:r>
            <a:r>
              <a:rPr b="0" i="0" dirty="0">
                <a:latin typeface="Arial"/>
                <a:cs typeface="Arial"/>
              </a:rPr>
              <a:t>o </a:t>
            </a:r>
            <a:r>
              <a:rPr b="0" i="0" spc="-5" dirty="0">
                <a:latin typeface="Arial"/>
                <a:cs typeface="Arial"/>
              </a:rPr>
              <a:t>singura </a:t>
            </a:r>
            <a:r>
              <a:rPr b="0" i="0" dirty="0">
                <a:latin typeface="Arial"/>
                <a:cs typeface="Arial"/>
              </a:rPr>
              <a:t>cerere si  </a:t>
            </a:r>
            <a:r>
              <a:rPr b="0" i="0" spc="-5" dirty="0">
                <a:latin typeface="Arial"/>
                <a:cs typeface="Arial"/>
              </a:rPr>
              <a:t>un singur raspuns(</a:t>
            </a:r>
            <a:r>
              <a:rPr b="0" i="0" spc="75" dirty="0">
                <a:latin typeface="Arial"/>
                <a:cs typeface="Arial"/>
              </a:rPr>
              <a:t> </a:t>
            </a:r>
            <a:r>
              <a:rPr b="0" i="0" spc="-5" dirty="0">
                <a:latin typeface="Arial"/>
                <a:cs typeface="Arial"/>
              </a:rPr>
              <a:t>de</a:t>
            </a:r>
            <a:r>
              <a:rPr b="0" i="0" spc="15" dirty="0">
                <a:latin typeface="Arial"/>
                <a:cs typeface="Arial"/>
              </a:rPr>
              <a:t> </a:t>
            </a:r>
            <a:r>
              <a:rPr b="0" i="0" spc="-5" dirty="0">
                <a:latin typeface="Arial"/>
                <a:cs typeface="Arial"/>
              </a:rPr>
              <a:t>exemplu	</a:t>
            </a:r>
            <a:r>
              <a:rPr b="0" i="0" spc="-10" dirty="0">
                <a:latin typeface="Arial"/>
                <a:cs typeface="Arial"/>
              </a:rPr>
              <a:t>DNS)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1903</Words>
  <Application>Microsoft Office PowerPoint</Application>
  <PresentationFormat>On-screen Show (4:3)</PresentationFormat>
  <Paragraphs>214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Retele de calculatoare</vt:lpstr>
      <vt:lpstr>PowerPoint Presentation</vt:lpstr>
      <vt:lpstr>Nivelul transport</vt:lpstr>
      <vt:lpstr>Nivelul transport</vt:lpstr>
      <vt:lpstr>Nivelul transport</vt:lpstr>
      <vt:lpstr>Porturi</vt:lpstr>
      <vt:lpstr>Porturi</vt:lpstr>
      <vt:lpstr>Porturi</vt:lpstr>
      <vt:lpstr>Protocoale(UDP)</vt:lpstr>
      <vt:lpstr>Protocoale(TCP)</vt:lpstr>
      <vt:lpstr>Protocoale(UDP)</vt:lpstr>
      <vt:lpstr>Protocoale(TCP)</vt:lpstr>
      <vt:lpstr>Protocoale(TCP)</vt:lpstr>
      <vt:lpstr>Protocoale(TCP)</vt:lpstr>
      <vt:lpstr>Protocolul(TCP)-modalitati de stabilire a unei conexiuni</vt:lpstr>
      <vt:lpstr>Stabilirea conexiunii, trimiterea datelor si  inchiderea conexiunii TCP</vt:lpstr>
      <vt:lpstr>Modalitati de inchidere a unei conexiuniiTCP</vt:lpstr>
      <vt:lpstr>PowerPoint Presentation</vt:lpstr>
      <vt:lpstr>Protocolul TCP</vt:lpstr>
      <vt:lpstr>PowerPoint Presentation</vt:lpstr>
      <vt:lpstr>PowerPoint Presentation</vt:lpstr>
      <vt:lpstr>Conexiuni pe Internet</vt:lpstr>
      <vt:lpstr>Protocolul TCP-segmentul TCP</vt:lpstr>
      <vt:lpstr>Protocolul TCP segmentul TCP</vt:lpstr>
      <vt:lpstr>Protocolul TCP-segmentul TCP</vt:lpstr>
      <vt:lpstr>Segment TCP(continutul-ex. )</vt:lpstr>
      <vt:lpstr>PowerPoint Presentation</vt:lpstr>
      <vt:lpstr>Protocolul (TCP)</vt:lpstr>
      <vt:lpstr>Protocolul (TCP)</vt:lpstr>
      <vt:lpstr>Protocolul (TCP)</vt:lpstr>
      <vt:lpstr>Protocolul TCP-segmentul TCP</vt:lpstr>
      <vt:lpstr>Protocolul (TCP)</vt:lpstr>
      <vt:lpstr>Protocolul (TCP)</vt:lpstr>
      <vt:lpstr>Protocolul (TCP)</vt:lpstr>
      <vt:lpstr>Protocolul (TCP)</vt:lpstr>
      <vt:lpstr>Protocolul (UDP)</vt:lpstr>
      <vt:lpstr>Protocoalele TCP si UDP</vt:lpstr>
      <vt:lpstr>Protocoalele TCP si UDP</vt:lpstr>
      <vt:lpstr>Utilizarea protocoalelorTCP şi UDP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Creditarea agentilor economici</dc:title>
  <dc:creator/>
  <cp:lastModifiedBy>SERGIU JECAN</cp:lastModifiedBy>
  <cp:revision>2</cp:revision>
  <dcterms:created xsi:type="dcterms:W3CDTF">2019-10-16T13:10:38Z</dcterms:created>
  <dcterms:modified xsi:type="dcterms:W3CDTF">2019-12-03T10:34:41Z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2019-10-16T00:00:00Z</vt:filetime>
  </property>
</Properties>
</file>