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9" r:id="rId7"/>
    <p:sldId id="270" r:id="rId8"/>
    <p:sldId id="27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2A5839-E4DC-4928-B74A-C3453F9DF0B3}"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E2998-A49C-42E5-8895-98DD0322CB12}" type="slidenum">
              <a:rPr lang="en-US" smtClean="0"/>
              <a:t>‹#›</a:t>
            </a:fld>
            <a:endParaRPr lang="en-US"/>
          </a:p>
        </p:txBody>
      </p:sp>
    </p:spTree>
    <p:extLst>
      <p:ext uri="{BB962C8B-B14F-4D97-AF65-F5344CB8AC3E}">
        <p14:creationId xmlns:p14="http://schemas.microsoft.com/office/powerpoint/2010/main" val="3012129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2A5839-E4DC-4928-B74A-C3453F9DF0B3}"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E2998-A49C-42E5-8895-98DD0322CB12}" type="slidenum">
              <a:rPr lang="en-US" smtClean="0"/>
              <a:t>‹#›</a:t>
            </a:fld>
            <a:endParaRPr lang="en-US"/>
          </a:p>
        </p:txBody>
      </p:sp>
    </p:spTree>
    <p:extLst>
      <p:ext uri="{BB962C8B-B14F-4D97-AF65-F5344CB8AC3E}">
        <p14:creationId xmlns:p14="http://schemas.microsoft.com/office/powerpoint/2010/main" val="3539811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2A5839-E4DC-4928-B74A-C3453F9DF0B3}"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E2998-A49C-42E5-8895-98DD0322CB12}" type="slidenum">
              <a:rPr lang="en-US" smtClean="0"/>
              <a:t>‹#›</a:t>
            </a:fld>
            <a:endParaRPr lang="en-US"/>
          </a:p>
        </p:txBody>
      </p:sp>
    </p:spTree>
    <p:extLst>
      <p:ext uri="{BB962C8B-B14F-4D97-AF65-F5344CB8AC3E}">
        <p14:creationId xmlns:p14="http://schemas.microsoft.com/office/powerpoint/2010/main" val="2433371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2A5839-E4DC-4928-B74A-C3453F9DF0B3}"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E2998-A49C-42E5-8895-98DD0322CB12}" type="slidenum">
              <a:rPr lang="en-US" smtClean="0"/>
              <a:t>‹#›</a:t>
            </a:fld>
            <a:endParaRPr lang="en-US"/>
          </a:p>
        </p:txBody>
      </p:sp>
    </p:spTree>
    <p:extLst>
      <p:ext uri="{BB962C8B-B14F-4D97-AF65-F5344CB8AC3E}">
        <p14:creationId xmlns:p14="http://schemas.microsoft.com/office/powerpoint/2010/main" val="3765724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2A5839-E4DC-4928-B74A-C3453F9DF0B3}"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E2998-A49C-42E5-8895-98DD0322CB12}" type="slidenum">
              <a:rPr lang="en-US" smtClean="0"/>
              <a:t>‹#›</a:t>
            </a:fld>
            <a:endParaRPr lang="en-US"/>
          </a:p>
        </p:txBody>
      </p:sp>
    </p:spTree>
    <p:extLst>
      <p:ext uri="{BB962C8B-B14F-4D97-AF65-F5344CB8AC3E}">
        <p14:creationId xmlns:p14="http://schemas.microsoft.com/office/powerpoint/2010/main" val="3082648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2A5839-E4DC-4928-B74A-C3453F9DF0B3}" type="datetimeFigureOut">
              <a:rPr lang="en-US" smtClean="0"/>
              <a:t>12/17/2022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E2998-A49C-42E5-8895-98DD0322CB12}" type="slidenum">
              <a:rPr lang="en-US" smtClean="0"/>
              <a:t>‹#›</a:t>
            </a:fld>
            <a:endParaRPr lang="en-US"/>
          </a:p>
        </p:txBody>
      </p:sp>
    </p:spTree>
    <p:extLst>
      <p:ext uri="{BB962C8B-B14F-4D97-AF65-F5344CB8AC3E}">
        <p14:creationId xmlns:p14="http://schemas.microsoft.com/office/powerpoint/2010/main" val="1524948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2A5839-E4DC-4928-B74A-C3453F9DF0B3}" type="datetimeFigureOut">
              <a:rPr lang="en-US" smtClean="0"/>
              <a:t>12/17/2022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0E2998-A49C-42E5-8895-98DD0322CB12}" type="slidenum">
              <a:rPr lang="en-US" smtClean="0"/>
              <a:t>‹#›</a:t>
            </a:fld>
            <a:endParaRPr lang="en-US"/>
          </a:p>
        </p:txBody>
      </p:sp>
    </p:spTree>
    <p:extLst>
      <p:ext uri="{BB962C8B-B14F-4D97-AF65-F5344CB8AC3E}">
        <p14:creationId xmlns:p14="http://schemas.microsoft.com/office/powerpoint/2010/main" val="648995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2A5839-E4DC-4928-B74A-C3453F9DF0B3}" type="datetimeFigureOut">
              <a:rPr lang="en-US" smtClean="0"/>
              <a:t>12/17/2022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0E2998-A49C-42E5-8895-98DD0322CB12}" type="slidenum">
              <a:rPr lang="en-US" smtClean="0"/>
              <a:t>‹#›</a:t>
            </a:fld>
            <a:endParaRPr lang="en-US"/>
          </a:p>
        </p:txBody>
      </p:sp>
    </p:spTree>
    <p:extLst>
      <p:ext uri="{BB962C8B-B14F-4D97-AF65-F5344CB8AC3E}">
        <p14:creationId xmlns:p14="http://schemas.microsoft.com/office/powerpoint/2010/main" val="2047423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2A5839-E4DC-4928-B74A-C3453F9DF0B3}" type="datetimeFigureOut">
              <a:rPr lang="en-US" smtClean="0"/>
              <a:t>12/17/2022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0E2998-A49C-42E5-8895-98DD0322CB12}" type="slidenum">
              <a:rPr lang="en-US" smtClean="0"/>
              <a:t>‹#›</a:t>
            </a:fld>
            <a:endParaRPr lang="en-US"/>
          </a:p>
        </p:txBody>
      </p:sp>
    </p:spTree>
    <p:extLst>
      <p:ext uri="{BB962C8B-B14F-4D97-AF65-F5344CB8AC3E}">
        <p14:creationId xmlns:p14="http://schemas.microsoft.com/office/powerpoint/2010/main" val="2090899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2A5839-E4DC-4928-B74A-C3453F9DF0B3}" type="datetimeFigureOut">
              <a:rPr lang="en-US" smtClean="0"/>
              <a:t>12/17/2022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E2998-A49C-42E5-8895-98DD0322CB12}" type="slidenum">
              <a:rPr lang="en-US" smtClean="0"/>
              <a:t>‹#›</a:t>
            </a:fld>
            <a:endParaRPr lang="en-US"/>
          </a:p>
        </p:txBody>
      </p:sp>
    </p:spTree>
    <p:extLst>
      <p:ext uri="{BB962C8B-B14F-4D97-AF65-F5344CB8AC3E}">
        <p14:creationId xmlns:p14="http://schemas.microsoft.com/office/powerpoint/2010/main" val="2118395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2A5839-E4DC-4928-B74A-C3453F9DF0B3}" type="datetimeFigureOut">
              <a:rPr lang="en-US" smtClean="0"/>
              <a:t>12/17/2022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E2998-A49C-42E5-8895-98DD0322CB12}" type="slidenum">
              <a:rPr lang="en-US" smtClean="0"/>
              <a:t>‹#›</a:t>
            </a:fld>
            <a:endParaRPr lang="en-US"/>
          </a:p>
        </p:txBody>
      </p:sp>
    </p:spTree>
    <p:extLst>
      <p:ext uri="{BB962C8B-B14F-4D97-AF65-F5344CB8AC3E}">
        <p14:creationId xmlns:p14="http://schemas.microsoft.com/office/powerpoint/2010/main" val="2240925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2A5839-E4DC-4928-B74A-C3453F9DF0B3}" type="datetimeFigureOut">
              <a:rPr lang="en-US" smtClean="0"/>
              <a:t>12/17/2022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0E2998-A49C-42E5-8895-98DD0322CB12}" type="slidenum">
              <a:rPr lang="en-US" smtClean="0"/>
              <a:t>‹#›</a:t>
            </a:fld>
            <a:endParaRPr lang="en-US"/>
          </a:p>
        </p:txBody>
      </p:sp>
    </p:spTree>
    <p:extLst>
      <p:ext uri="{BB962C8B-B14F-4D97-AF65-F5344CB8AC3E}">
        <p14:creationId xmlns:p14="http://schemas.microsoft.com/office/powerpoint/2010/main" val="3939639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Securitate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0348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r>
              <a:rPr lang="ro-RO" sz="2000" b="1" dirty="0"/>
              <a:t>Confidențialitatea</a:t>
            </a:r>
            <a:r>
              <a:rPr lang="ro-RO" sz="2000" dirty="0"/>
              <a:t/>
            </a:r>
            <a:br>
              <a:rPr lang="ro-RO" sz="2000" dirty="0"/>
            </a:br>
            <a:r>
              <a:rPr lang="ro-RO" sz="2000" dirty="0"/>
              <a:t>Este definită conform ISO (organizația mondială pentru standardizare) ca fiind asigurarea accesabilității informației doar de către persoanele autorizate în accesarea și folosirea acestor informații.</a:t>
            </a:r>
            <a:br>
              <a:rPr lang="ro-RO" sz="2000" dirty="0"/>
            </a:br>
            <a:r>
              <a:rPr lang="ro-RO" sz="2000" dirty="0"/>
              <a:t>Cea mai eficientă metodă de asigurare a confidențialității informațiilor este criptografia. Astfel, datele cu caracter privat și sensibile sunt </a:t>
            </a:r>
            <a:r>
              <a:rPr lang="ro-RO" sz="2000" dirty="0" err="1"/>
              <a:t>encriptate</a:t>
            </a:r>
            <a:r>
              <a:rPr lang="ro-RO" sz="2000" dirty="0"/>
              <a:t> de către sursă și decriptate de către persoana autorizată.</a:t>
            </a:r>
            <a:br>
              <a:rPr lang="ro-RO" sz="2000" dirty="0"/>
            </a:br>
            <a:r>
              <a:rPr lang="ro-RO" sz="2000" dirty="0"/>
              <a:t>Asigurarea confidențialității este critică în aplicațiile care folosesc tranzacții bancare online. De asemenea confidențialitatea este necesară și în menținerea caracterului privat al datelor cu caracter personal.</a:t>
            </a:r>
          </a:p>
        </p:txBody>
      </p:sp>
    </p:spTree>
    <p:extLst>
      <p:ext uri="{BB962C8B-B14F-4D97-AF65-F5344CB8AC3E}">
        <p14:creationId xmlns:p14="http://schemas.microsoft.com/office/powerpoint/2010/main" val="1516881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r>
              <a:rPr lang="ro-RO" sz="2400" b="1" dirty="0"/>
              <a:t>Integritatea datelor și a informațiilor </a:t>
            </a:r>
            <a:r>
              <a:rPr lang="ro-RO" sz="2400" dirty="0"/>
              <a:t/>
            </a:r>
            <a:br>
              <a:rPr lang="ro-RO" sz="2400" dirty="0"/>
            </a:br>
            <a:r>
              <a:rPr lang="ro-RO" sz="2400" dirty="0"/>
              <a:t>Are ca obiectiv asigurarea că informațiile ajung la persoanele autorizate nealterate, în formă identică cu informațiile de la sursă, iar modificările asupra datelor se fac doar de către persoanele care au autorizație.</a:t>
            </a:r>
            <a:br>
              <a:rPr lang="ro-RO" sz="2400" dirty="0"/>
            </a:br>
            <a:r>
              <a:rPr lang="ro-RO" sz="2400" dirty="0"/>
              <a:t>Integritatea informațiilor poate fi compromisă de către persoane în mod accidental sau în mod voit. De asemenea alterarea datelor în mod accidental se poate întâmpla și din cauza disfuncționalității sistemelor informatice.</a:t>
            </a:r>
            <a:br>
              <a:rPr lang="ro-RO" sz="2400" dirty="0"/>
            </a:br>
            <a:r>
              <a:rPr lang="ro-RO" sz="2400" dirty="0"/>
              <a:t>De </a:t>
            </a:r>
            <a:r>
              <a:rPr lang="ro-RO" sz="2400" dirty="0" err="1"/>
              <a:t>accea</a:t>
            </a:r>
            <a:r>
              <a:rPr lang="ro-RO" sz="2400" dirty="0"/>
              <a:t> se impun algoritmi de verificare a integrității </a:t>
            </a:r>
            <a:r>
              <a:rPr lang="ro-RO" sz="2400" dirty="0"/>
              <a:t>datelor</a:t>
            </a:r>
            <a:r>
              <a:rPr lang="en-US" sz="2400" dirty="0"/>
              <a:t> – HASH.</a:t>
            </a:r>
            <a:endParaRPr lang="ro-RO" sz="2400" dirty="0"/>
          </a:p>
        </p:txBody>
      </p:sp>
    </p:spTree>
    <p:extLst>
      <p:ext uri="{BB962C8B-B14F-4D97-AF65-F5344CB8AC3E}">
        <p14:creationId xmlns:p14="http://schemas.microsoft.com/office/powerpoint/2010/main" val="3177863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r>
              <a:rPr lang="ro-RO" sz="2400" b="1" dirty="0"/>
              <a:t>Disponibilitatea</a:t>
            </a:r>
            <a:r>
              <a:rPr lang="ro-RO" sz="2400" dirty="0"/>
              <a:t/>
            </a:r>
            <a:br>
              <a:rPr lang="ro-RO" sz="2400" dirty="0"/>
            </a:br>
            <a:r>
              <a:rPr lang="ro-RO" sz="2400" dirty="0"/>
              <a:t>Se referă la asigurarea accesului la informație, atunci când este cerută și implică în principiu disponibilitatea sistemelor informatice de a oferi informația. Internetul a perfecționat acest principiu prin introducerea conceptului de disponibilitate permanentă (</a:t>
            </a:r>
            <a:r>
              <a:rPr lang="ro-RO" sz="2400" dirty="0" err="1"/>
              <a:t>High</a:t>
            </a:r>
            <a:r>
              <a:rPr lang="ro-RO" sz="2400" dirty="0"/>
              <a:t> </a:t>
            </a:r>
            <a:r>
              <a:rPr lang="ro-RO" sz="2400" dirty="0" err="1"/>
              <a:t>Availability</a:t>
            </a:r>
            <a:r>
              <a:rPr lang="ro-RO" sz="2400" dirty="0"/>
              <a:t>), fiind o necesitate absolută a traseului </a:t>
            </a:r>
            <a:r>
              <a:rPr lang="ro-RO" sz="2400" dirty="0" err="1"/>
              <a:t>informție</a:t>
            </a:r>
            <a:r>
              <a:rPr lang="ro-RO" sz="2400" dirty="0"/>
              <a:t>-utilizator. Sistemele informatice care oferă informație în internet trebuie să asigure disponibilitatea permanentă, să prevină prin soluții tehnice întreruperile de serviciu din cauze diverse (căderi de tensiune în rețeaua electrică,  </a:t>
            </a:r>
            <a:r>
              <a:rPr lang="ro-RO" sz="2400" dirty="0" err="1"/>
              <a:t>disfunționalități</a:t>
            </a:r>
            <a:r>
              <a:rPr lang="ro-RO" sz="2400" dirty="0"/>
              <a:t> hardware, etc) și  prevenirea atacurilor de tip </a:t>
            </a:r>
            <a:r>
              <a:rPr lang="ro-RO" sz="2400" dirty="0" err="1"/>
              <a:t>Denial</a:t>
            </a:r>
            <a:r>
              <a:rPr lang="ro-RO" sz="2400" dirty="0"/>
              <a:t> of Service.</a:t>
            </a:r>
          </a:p>
        </p:txBody>
      </p:sp>
    </p:spTree>
    <p:extLst>
      <p:ext uri="{BB962C8B-B14F-4D97-AF65-F5344CB8AC3E}">
        <p14:creationId xmlns:p14="http://schemas.microsoft.com/office/powerpoint/2010/main" val="856419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r>
              <a:rPr lang="ro-RO" sz="2000" dirty="0"/>
              <a:t>Pe lângă cele 3 principii enumerate, confidențialitate, integritate, disponibilitate, în 2002, Don Parker a propus adițional alte 3: posesia, autenticitatea și utilitatea</a:t>
            </a:r>
            <a:r>
              <a:rPr lang="ro-RO" sz="2000" dirty="0"/>
              <a:t>.</a:t>
            </a:r>
            <a:endParaRPr lang="en-US" sz="2000" dirty="0"/>
          </a:p>
          <a:p>
            <a:r>
              <a:rPr lang="ro-RO" sz="2000" b="1" dirty="0"/>
              <a:t>Non-repudierea</a:t>
            </a:r>
            <a:r>
              <a:rPr lang="ro-RO" sz="2000" dirty="0"/>
              <a:t/>
            </a:r>
            <a:br>
              <a:rPr lang="ro-RO" sz="2000" dirty="0"/>
            </a:br>
            <a:r>
              <a:rPr lang="ro-RO" sz="2000" dirty="0"/>
              <a:t>În termeni juridici non-repudierea înseamnă </a:t>
            </a:r>
            <a:r>
              <a:rPr lang="ro-RO" sz="2000" dirty="0" err="1"/>
              <a:t>imposibiliatea</a:t>
            </a:r>
            <a:r>
              <a:rPr lang="ro-RO" sz="2000" dirty="0"/>
              <a:t> ca persoanele angajate în schimbul de informații să nege trimiterea, respectiv recepționarea informației. </a:t>
            </a:r>
            <a:endParaRPr lang="en-US" sz="2000" dirty="0"/>
          </a:p>
          <a:p>
            <a:endParaRPr lang="en-US" sz="2000" dirty="0"/>
          </a:p>
          <a:p>
            <a:r>
              <a:rPr lang="ro-RO" sz="2000" b="1" dirty="0" err="1"/>
              <a:t>Autenti</a:t>
            </a:r>
            <a:r>
              <a:rPr lang="en-US" sz="2000" b="1"/>
              <a:t>ficare </a:t>
            </a:r>
            <a:r>
              <a:rPr lang="en-US" sz="2000" b="1" dirty="0"/>
              <a:t>vs. </a:t>
            </a:r>
            <a:r>
              <a:rPr lang="en-US" sz="2000" b="1" dirty="0" err="1"/>
              <a:t>Autorizare</a:t>
            </a:r>
            <a:r>
              <a:rPr lang="ro-RO" sz="2000" dirty="0"/>
              <a:t/>
            </a:r>
            <a:br>
              <a:rPr lang="ro-RO" sz="2000" dirty="0"/>
            </a:br>
            <a:endParaRPr lang="ro-RO" sz="2000" dirty="0"/>
          </a:p>
        </p:txBody>
      </p:sp>
    </p:spTree>
    <p:extLst>
      <p:ext uri="{BB962C8B-B14F-4D97-AF65-F5344CB8AC3E}">
        <p14:creationId xmlns:p14="http://schemas.microsoft.com/office/powerpoint/2010/main" val="1382579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pPr marL="609600" indent="-609600">
              <a:lnSpc>
                <a:spcPct val="80000"/>
              </a:lnSpc>
            </a:pPr>
            <a:r>
              <a:rPr lang="ro-RO" sz="1800" dirty="0"/>
              <a:t>Motivele hackerilor</a:t>
            </a:r>
          </a:p>
          <a:p>
            <a:pPr marL="723900" lvl="1" indent="-274638">
              <a:lnSpc>
                <a:spcPct val="80000"/>
              </a:lnSpc>
            </a:pPr>
            <a:r>
              <a:rPr lang="ro-RO" sz="1800" dirty="0"/>
              <a:t>Prestigiul - </a:t>
            </a:r>
            <a:r>
              <a:rPr lang="ro-RO" sz="1800" dirty="0" err="1"/>
              <a:t>hacking</a:t>
            </a:r>
            <a:r>
              <a:rPr lang="ro-RO" sz="1800" dirty="0"/>
              <a:t> benign orientat spre încălcarea </a:t>
            </a:r>
            <a:r>
              <a:rPr lang="ro-RO" sz="1800" dirty="0" err="1"/>
              <a:t>protecţiilor</a:t>
            </a:r>
            <a:r>
              <a:rPr lang="ro-RO" sz="1800" dirty="0"/>
              <a:t> </a:t>
            </a:r>
            <a:r>
              <a:rPr lang="ro-RO" sz="1800" dirty="0" err="1"/>
              <a:t>şi</a:t>
            </a:r>
            <a:r>
              <a:rPr lang="ro-RO" sz="1800" dirty="0"/>
              <a:t> nu spre accesarea de resurse protejate</a:t>
            </a:r>
          </a:p>
          <a:p>
            <a:pPr marL="1423988" lvl="2" indent="-457200">
              <a:lnSpc>
                <a:spcPct val="80000"/>
              </a:lnSpc>
            </a:pPr>
            <a:r>
              <a:rPr lang="ro-RO" sz="1600" dirty="0"/>
              <a:t>util în testarea </a:t>
            </a:r>
            <a:r>
              <a:rPr lang="ro-RO" sz="1600" dirty="0" err="1"/>
              <a:t>securităţii</a:t>
            </a:r>
            <a:r>
              <a:rPr lang="ro-RO" sz="1600" dirty="0"/>
              <a:t>;</a:t>
            </a:r>
          </a:p>
          <a:p>
            <a:pPr marL="723900" lvl="1" indent="-274638">
              <a:lnSpc>
                <a:spcPct val="80000"/>
              </a:lnSpc>
            </a:pPr>
            <a:r>
              <a:rPr lang="ro-RO" sz="1800" dirty="0"/>
              <a:t>Curiozitatea – implică accesarea de resurse protejate dar nu </a:t>
            </a:r>
            <a:r>
              <a:rPr lang="ro-RO" sz="1800" dirty="0" err="1"/>
              <a:t>şi</a:t>
            </a:r>
            <a:r>
              <a:rPr lang="ro-RO" sz="1800" dirty="0"/>
              <a:t> exploatarea lor</a:t>
            </a:r>
          </a:p>
          <a:p>
            <a:pPr marL="1423988" lvl="2" indent="-457200">
              <a:lnSpc>
                <a:spcPct val="80000"/>
              </a:lnSpc>
            </a:pPr>
            <a:r>
              <a:rPr lang="ro-RO" sz="1600" dirty="0" err="1"/>
              <a:t>read-only</a:t>
            </a:r>
            <a:r>
              <a:rPr lang="ro-RO" sz="1600" dirty="0"/>
              <a:t> </a:t>
            </a:r>
            <a:r>
              <a:rPr lang="ro-RO" sz="1600" dirty="0" err="1"/>
              <a:t>hacking</a:t>
            </a:r>
            <a:endParaRPr lang="ro-RO" sz="1600" dirty="0"/>
          </a:p>
          <a:p>
            <a:pPr marL="723900" lvl="1" indent="-274638">
              <a:lnSpc>
                <a:spcPct val="80000"/>
              </a:lnSpc>
            </a:pPr>
            <a:r>
              <a:rPr lang="ro-RO" sz="1800" dirty="0"/>
              <a:t>Utilizarea – implică exploatarea resurselor protejate în interesul hackerului, fără a bloca accesul proprietarului la resurse</a:t>
            </a:r>
          </a:p>
          <a:p>
            <a:pPr marL="1423988" lvl="2" indent="-457200">
              <a:lnSpc>
                <a:spcPct val="80000"/>
              </a:lnSpc>
            </a:pPr>
            <a:r>
              <a:rPr lang="ro-RO" sz="1600" dirty="0"/>
              <a:t>spyware, </a:t>
            </a:r>
            <a:r>
              <a:rPr lang="ro-RO" sz="1600" dirty="0" err="1"/>
              <a:t>viruşi</a:t>
            </a:r>
            <a:r>
              <a:rPr lang="ro-RO" sz="1600" dirty="0"/>
              <a:t> de e-mail</a:t>
            </a:r>
          </a:p>
          <a:p>
            <a:pPr marL="723900" lvl="1" indent="-274638">
              <a:lnSpc>
                <a:spcPct val="80000"/>
              </a:lnSpc>
            </a:pPr>
            <a:r>
              <a:rPr lang="ro-RO" sz="1800" dirty="0"/>
              <a:t>Vandalizarea – implică blocarea accesului proprietarului la resurse fără beneficii directe pentru hacker</a:t>
            </a:r>
          </a:p>
          <a:p>
            <a:pPr marL="1423988" lvl="2" indent="-457200">
              <a:lnSpc>
                <a:spcPct val="80000"/>
              </a:lnSpc>
            </a:pPr>
            <a:r>
              <a:rPr lang="ro-RO" sz="1600" dirty="0"/>
              <a:t>modificarea GUI (frecvent la site-uri Web), distrugerea datelor sau blocarea </a:t>
            </a:r>
            <a:r>
              <a:rPr lang="ro-RO" sz="1600" dirty="0" err="1"/>
              <a:t>funcţionalităţii</a:t>
            </a:r>
            <a:r>
              <a:rPr lang="ro-RO" sz="1600" dirty="0"/>
              <a:t> (</a:t>
            </a:r>
            <a:r>
              <a:rPr lang="ro-RO" sz="1600" dirty="0" err="1"/>
              <a:t>denial</a:t>
            </a:r>
            <a:r>
              <a:rPr lang="ro-RO" sz="1600" dirty="0"/>
              <a:t>-of-service)</a:t>
            </a:r>
          </a:p>
          <a:p>
            <a:pPr marL="723900" lvl="1" indent="-274638">
              <a:lnSpc>
                <a:spcPct val="80000"/>
              </a:lnSpc>
            </a:pPr>
            <a:r>
              <a:rPr lang="ro-RO" sz="1800" dirty="0"/>
              <a:t>Furtul – exploatarea resurselor în interesul hackerului </a:t>
            </a:r>
            <a:r>
              <a:rPr lang="ro-RO" sz="1800" dirty="0" err="1"/>
              <a:t>şi</a:t>
            </a:r>
            <a:r>
              <a:rPr lang="ro-RO" sz="1800" dirty="0"/>
              <a:t> blocarea accesului proprietarului la resurse</a:t>
            </a:r>
          </a:p>
          <a:p>
            <a:pPr marL="1423988" lvl="2" indent="-457200">
              <a:lnSpc>
                <a:spcPct val="80000"/>
              </a:lnSpc>
            </a:pPr>
            <a:r>
              <a:rPr lang="ro-RO" sz="1600" dirty="0"/>
              <a:t>furtul de numere de card, bunuri </a:t>
            </a:r>
            <a:r>
              <a:rPr lang="ro-RO" sz="1600" dirty="0" err="1"/>
              <a:t>şi</a:t>
            </a:r>
            <a:r>
              <a:rPr lang="ro-RO" sz="1600" dirty="0"/>
              <a:t> servicii, date personale</a:t>
            </a:r>
          </a:p>
        </p:txBody>
      </p:sp>
    </p:spTree>
    <p:extLst>
      <p:ext uri="{BB962C8B-B14F-4D97-AF65-F5344CB8AC3E}">
        <p14:creationId xmlns:p14="http://schemas.microsoft.com/office/powerpoint/2010/main" val="1698635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0"/>
            <a:ext cx="7158038" cy="1752600"/>
          </a:xfrm>
        </p:spPr>
        <p:txBody>
          <a:bodyPr>
            <a:normAutofit fontScale="90000"/>
          </a:bodyPr>
          <a:lstStyle/>
          <a:p>
            <a:r>
              <a:rPr lang="ro-RO" dirty="0" smtClean="0"/>
              <a:t>“</a:t>
            </a:r>
            <a:r>
              <a:rPr lang="en-US" dirty="0" smtClean="0"/>
              <a:t>P</a:t>
            </a:r>
            <a:r>
              <a:rPr lang="ro-RO" dirty="0" err="1" smtClean="0"/>
              <a:t>ortret</a:t>
            </a:r>
            <a:r>
              <a:rPr lang="ro-RO" dirty="0" smtClean="0"/>
              <a:t> </a:t>
            </a:r>
            <a:r>
              <a:rPr lang="ro-RO" dirty="0"/>
              <a:t>robot“</a:t>
            </a:r>
            <a:r>
              <a:rPr lang="en-US" dirty="0"/>
              <a:t> al </a:t>
            </a:r>
            <a:r>
              <a:rPr lang="en-US" dirty="0" err="1"/>
              <a:t>atacatorului</a:t>
            </a:r>
            <a:r>
              <a:rPr lang="en-US" dirty="0"/>
              <a:t> cybernetic - </a:t>
            </a:r>
            <a:r>
              <a:rPr lang="ro-RO" dirty="0"/>
              <a:t>tipul "</a:t>
            </a:r>
            <a:r>
              <a:rPr lang="ro-RO" dirty="0" err="1"/>
              <a:t>criminalităţii</a:t>
            </a:r>
            <a:r>
              <a:rPr lang="ro-RO" dirty="0"/>
              <a:t> gulerelor albe"</a:t>
            </a:r>
          </a:p>
        </p:txBody>
      </p:sp>
      <p:sp>
        <p:nvSpPr>
          <p:cNvPr id="3" name="Content Placeholder 2"/>
          <p:cNvSpPr>
            <a:spLocks noGrp="1"/>
          </p:cNvSpPr>
          <p:nvPr>
            <p:ph idx="1"/>
          </p:nvPr>
        </p:nvSpPr>
        <p:spPr>
          <a:xfrm>
            <a:off x="2286001" y="1905000"/>
            <a:ext cx="7661275" cy="3810000"/>
          </a:xfrm>
        </p:spPr>
        <p:txBody>
          <a:bodyPr/>
          <a:lstStyle/>
          <a:p>
            <a:r>
              <a:rPr lang="en-US" dirty="0" smtClean="0"/>
              <a:t>- </a:t>
            </a:r>
            <a:r>
              <a:rPr lang="ro-RO" dirty="0" smtClean="0"/>
              <a:t>bărbat </a:t>
            </a:r>
            <a:r>
              <a:rPr lang="ro-RO" dirty="0"/>
              <a:t>cu vârsta cuprinsă între 15 </a:t>
            </a:r>
            <a:r>
              <a:rPr lang="ro-RO" dirty="0" err="1"/>
              <a:t>şi</a:t>
            </a:r>
            <a:r>
              <a:rPr lang="ro-RO" dirty="0"/>
              <a:t> 45 de ani, având un statut social bun, fără antecedente penale, inteligent </a:t>
            </a:r>
            <a:r>
              <a:rPr lang="ro-RO" dirty="0" err="1"/>
              <a:t>şi</a:t>
            </a:r>
            <a:r>
              <a:rPr lang="ro-RO" dirty="0"/>
              <a:t> motivat. În multe cazuri, autorul este chiar salariat al întreprinderii atacate, sau </a:t>
            </a:r>
            <a:r>
              <a:rPr lang="ro-RO" dirty="0" err="1"/>
              <a:t>cunoaşte</a:t>
            </a:r>
            <a:r>
              <a:rPr lang="ro-RO" dirty="0"/>
              <a:t> modul de </a:t>
            </a:r>
            <a:r>
              <a:rPr lang="ro-RO" dirty="0" err="1"/>
              <a:t>funcţionare</a:t>
            </a:r>
            <a:r>
              <a:rPr lang="ro-RO" dirty="0"/>
              <a:t> a sistemului atacat.</a:t>
            </a:r>
          </a:p>
          <a:p>
            <a:endParaRPr lang="ro-RO" dirty="0"/>
          </a:p>
        </p:txBody>
      </p:sp>
    </p:spTree>
    <p:extLst>
      <p:ext uri="{BB962C8B-B14F-4D97-AF65-F5344CB8AC3E}">
        <p14:creationId xmlns:p14="http://schemas.microsoft.com/office/powerpoint/2010/main" val="828774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r>
              <a:rPr lang="en-US" dirty="0" smtClean="0"/>
              <a:t>Parole</a:t>
            </a:r>
          </a:p>
          <a:p>
            <a:r>
              <a:rPr lang="en-US" dirty="0" err="1" smtClean="0"/>
              <a:t>Distributia</a:t>
            </a:r>
            <a:r>
              <a:rPr lang="en-US" dirty="0" smtClean="0"/>
              <a:t> </a:t>
            </a:r>
            <a:r>
              <a:rPr lang="en-US" dirty="0" err="1" smtClean="0"/>
              <a:t>initiala</a:t>
            </a:r>
            <a:r>
              <a:rPr lang="en-US" dirty="0" smtClean="0"/>
              <a:t> a </a:t>
            </a:r>
            <a:r>
              <a:rPr lang="en-US" dirty="0" err="1" smtClean="0"/>
              <a:t>parolelor</a:t>
            </a:r>
            <a:endParaRPr lang="en-US" dirty="0" smtClean="0"/>
          </a:p>
          <a:p>
            <a:r>
              <a:rPr lang="en-US" dirty="0" err="1" smtClean="0"/>
              <a:t>Ingineria</a:t>
            </a:r>
            <a:r>
              <a:rPr lang="en-US" dirty="0" smtClean="0"/>
              <a:t> </a:t>
            </a:r>
            <a:r>
              <a:rPr lang="en-US" dirty="0" err="1" smtClean="0"/>
              <a:t>sociala</a:t>
            </a:r>
            <a:endParaRPr lang="ro-RO" dirty="0"/>
          </a:p>
        </p:txBody>
      </p:sp>
    </p:spTree>
    <p:extLst>
      <p:ext uri="{BB962C8B-B14F-4D97-AF65-F5344CB8AC3E}">
        <p14:creationId xmlns:p14="http://schemas.microsoft.com/office/powerpoint/2010/main" val="1584743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220</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Securitate</vt:lpstr>
      <vt:lpstr>PowerPoint Presentation</vt:lpstr>
      <vt:lpstr>PowerPoint Presentation</vt:lpstr>
      <vt:lpstr>PowerPoint Presentation</vt:lpstr>
      <vt:lpstr>PowerPoint Presentation</vt:lpstr>
      <vt:lpstr>PowerPoint Presentation</vt:lpstr>
      <vt:lpstr>“Portret robot“ al atacatorului cybernetic - tipul "criminalităţii gulerelor albe"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Securitate</dc:title>
  <dc:creator>Sergiu</dc:creator>
  <cp:lastModifiedBy>Sergiu</cp:lastModifiedBy>
  <cp:revision>1</cp:revision>
  <dcterms:created xsi:type="dcterms:W3CDTF">2022-12-17T14:26:47Z</dcterms:created>
  <dcterms:modified xsi:type="dcterms:W3CDTF">2022-12-17T14:27:03Z</dcterms:modified>
</cp:coreProperties>
</file>