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99" r:id="rId2"/>
    <p:sldId id="256" r:id="rId3"/>
    <p:sldId id="311" r:id="rId4"/>
    <p:sldId id="301" r:id="rId5"/>
    <p:sldId id="312" r:id="rId6"/>
    <p:sldId id="302" r:id="rId7"/>
    <p:sldId id="313" r:id="rId8"/>
    <p:sldId id="303" r:id="rId9"/>
    <p:sldId id="314" r:id="rId10"/>
    <p:sldId id="304" r:id="rId11"/>
    <p:sldId id="305" r:id="rId12"/>
    <p:sldId id="306" r:id="rId13"/>
    <p:sldId id="307" r:id="rId14"/>
    <p:sldId id="308" r:id="rId15"/>
    <p:sldId id="309" r:id="rId16"/>
    <p:sldId id="310" r:id="rId17"/>
    <p:sldId id="300"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 id="280" r:id="rId42"/>
    <p:sldId id="281" r:id="rId43"/>
    <p:sldId id="282" r:id="rId44"/>
    <p:sldId id="283" r:id="rId45"/>
    <p:sldId id="284" r:id="rId46"/>
    <p:sldId id="285" r:id="rId47"/>
    <p:sldId id="286" r:id="rId48"/>
    <p:sldId id="287" r:id="rId49"/>
    <p:sldId id="288" r:id="rId50"/>
    <p:sldId id="289" r:id="rId51"/>
    <p:sldId id="290" r:id="rId52"/>
    <p:sldId id="291" r:id="rId53"/>
    <p:sldId id="292" r:id="rId54"/>
    <p:sldId id="293" r:id="rId55"/>
    <p:sldId id="294" r:id="rId56"/>
    <p:sldId id="295" r:id="rId57"/>
    <p:sldId id="296" r:id="rId58"/>
    <p:sldId id="297" r:id="rId59"/>
    <p:sldId id="298" r:id="rId60"/>
  </p:sldIdLst>
  <p:sldSz cx="9144000" cy="6858000" type="screen4x3"/>
  <p:notesSz cx="9144000" cy="6858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1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ro-RO"/>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CDCBEF5C-A673-40C6-A2AE-D572D51F82BD}" type="datetimeFigureOut">
              <a:rPr lang="ro-RO" smtClean="0"/>
              <a:t>20.11.2019</a:t>
            </a:fld>
            <a:endParaRPr lang="ro-RO"/>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ro-RO"/>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ro-RO"/>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988EE161-C962-4418-9F79-11761CD8ABBC}" type="slidenum">
              <a:rPr lang="ro-RO" smtClean="0"/>
              <a:t>‹#›</a:t>
            </a:fld>
            <a:endParaRPr lang="ro-RO"/>
          </a:p>
        </p:txBody>
      </p:sp>
    </p:spTree>
    <p:extLst>
      <p:ext uri="{BB962C8B-B14F-4D97-AF65-F5344CB8AC3E}">
        <p14:creationId xmlns:p14="http://schemas.microsoft.com/office/powerpoint/2010/main" val="3670972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988EE161-C962-4418-9F79-11761CD8ABBC}" type="slidenum">
              <a:rPr lang="ro-RO" smtClean="0"/>
              <a:t>15</a:t>
            </a:fld>
            <a:endParaRPr lang="ro-RO"/>
          </a:p>
        </p:txBody>
      </p:sp>
    </p:spTree>
    <p:extLst>
      <p:ext uri="{BB962C8B-B14F-4D97-AF65-F5344CB8AC3E}">
        <p14:creationId xmlns:p14="http://schemas.microsoft.com/office/powerpoint/2010/main" val="10886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16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Tahoma"/>
                <a:cs typeface="Tahom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17576" y="1098803"/>
            <a:ext cx="437515" cy="474345"/>
          </a:xfrm>
          <a:custGeom>
            <a:avLst/>
            <a:gdLst/>
            <a:ahLst/>
            <a:cxnLst/>
            <a:rect l="l" t="t" r="r" b="b"/>
            <a:pathLst>
              <a:path w="437515" h="474344">
                <a:moveTo>
                  <a:pt x="0" y="473963"/>
                </a:moveTo>
                <a:lnTo>
                  <a:pt x="437387" y="473963"/>
                </a:lnTo>
                <a:lnTo>
                  <a:pt x="437387" y="0"/>
                </a:lnTo>
                <a:lnTo>
                  <a:pt x="0" y="0"/>
                </a:lnTo>
                <a:lnTo>
                  <a:pt x="0" y="473963"/>
                </a:lnTo>
                <a:close/>
              </a:path>
            </a:pathLst>
          </a:custGeom>
          <a:solidFill>
            <a:srgbClr val="FFCF00"/>
          </a:solidFill>
        </p:spPr>
        <p:txBody>
          <a:bodyPr wrap="square" lIns="0" tIns="0" rIns="0" bIns="0" rtlCol="0"/>
          <a:lstStyle/>
          <a:p>
            <a:endParaRPr/>
          </a:p>
        </p:txBody>
      </p:sp>
      <p:sp>
        <p:nvSpPr>
          <p:cNvPr id="17" name="bk object 17"/>
          <p:cNvSpPr/>
          <p:nvPr/>
        </p:nvSpPr>
        <p:spPr>
          <a:xfrm>
            <a:off x="800100" y="1098803"/>
            <a:ext cx="329184" cy="473963"/>
          </a:xfrm>
          <a:prstGeom prst="rect">
            <a:avLst/>
          </a:prstGeom>
          <a:blipFill>
            <a:blip r:embed="rId7" cstate="print"/>
            <a:stretch>
              <a:fillRect/>
            </a:stretch>
          </a:blipFill>
        </p:spPr>
        <p:txBody>
          <a:bodyPr wrap="square" lIns="0" tIns="0" rIns="0" bIns="0" rtlCol="0"/>
          <a:lstStyle/>
          <a:p>
            <a:endParaRPr/>
          </a:p>
        </p:txBody>
      </p:sp>
      <p:sp>
        <p:nvSpPr>
          <p:cNvPr id="18" name="bk object 18"/>
          <p:cNvSpPr/>
          <p:nvPr/>
        </p:nvSpPr>
        <p:spPr>
          <a:xfrm>
            <a:off x="541019" y="1520952"/>
            <a:ext cx="422275" cy="474345"/>
          </a:xfrm>
          <a:custGeom>
            <a:avLst/>
            <a:gdLst/>
            <a:ahLst/>
            <a:cxnLst/>
            <a:rect l="l" t="t" r="r" b="b"/>
            <a:pathLst>
              <a:path w="422275" h="474344">
                <a:moveTo>
                  <a:pt x="0" y="473963"/>
                </a:moveTo>
                <a:lnTo>
                  <a:pt x="422148" y="473963"/>
                </a:lnTo>
                <a:lnTo>
                  <a:pt x="422148" y="0"/>
                </a:lnTo>
                <a:lnTo>
                  <a:pt x="0" y="0"/>
                </a:lnTo>
                <a:lnTo>
                  <a:pt x="0" y="473963"/>
                </a:lnTo>
                <a:close/>
              </a:path>
            </a:pathLst>
          </a:custGeom>
          <a:solidFill>
            <a:srgbClr val="3333CC"/>
          </a:solidFill>
        </p:spPr>
        <p:txBody>
          <a:bodyPr wrap="square" lIns="0" tIns="0" rIns="0" bIns="0" rtlCol="0"/>
          <a:lstStyle/>
          <a:p>
            <a:endParaRPr/>
          </a:p>
        </p:txBody>
      </p:sp>
      <p:sp>
        <p:nvSpPr>
          <p:cNvPr id="2" name="Holder 2"/>
          <p:cNvSpPr>
            <a:spLocks noGrp="1"/>
          </p:cNvSpPr>
          <p:nvPr>
            <p:ph type="title"/>
          </p:nvPr>
        </p:nvSpPr>
        <p:spPr>
          <a:xfrm>
            <a:off x="3700907" y="2751531"/>
            <a:ext cx="1742185" cy="452119"/>
          </a:xfrm>
          <a:prstGeom prst="rect">
            <a:avLst/>
          </a:prstGeom>
        </p:spPr>
        <p:txBody>
          <a:bodyPr wrap="square" lIns="0" tIns="0" rIns="0" bIns="0">
            <a:spAutoFit/>
          </a:bodyPr>
          <a:lstStyle>
            <a:lvl1pPr>
              <a:defRPr sz="2800" b="0" i="0">
                <a:solidFill>
                  <a:schemeClr val="tx1"/>
                </a:solidFill>
                <a:latin typeface="Tahoma"/>
                <a:cs typeface="Tahoma"/>
              </a:defRPr>
            </a:lvl1pPr>
          </a:lstStyle>
          <a:p>
            <a:endParaRPr/>
          </a:p>
        </p:txBody>
      </p:sp>
      <p:sp>
        <p:nvSpPr>
          <p:cNvPr id="3" name="Holder 3"/>
          <p:cNvSpPr>
            <a:spLocks noGrp="1"/>
          </p:cNvSpPr>
          <p:nvPr>
            <p:ph type="body" idx="1"/>
          </p:nvPr>
        </p:nvSpPr>
        <p:spPr>
          <a:xfrm>
            <a:off x="688340" y="1764563"/>
            <a:ext cx="8188959" cy="3671570"/>
          </a:xfrm>
          <a:prstGeom prst="rect">
            <a:avLst/>
          </a:prstGeom>
        </p:spPr>
        <p:txBody>
          <a:bodyPr wrap="square" lIns="0" tIns="0" rIns="0" bIns="0">
            <a:spAutoFit/>
          </a:bodyPr>
          <a:lstStyle>
            <a:lvl1pPr>
              <a:defRPr sz="16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11/20/2019</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betterbuys.com/estimating-password-cracking-times/"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hyperlink" Target="http://nmap.org/" TargetMode="Externa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1.jp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Layout" Target="../slideLayouts/slideLayout4.xml"/><Relationship Id="rId5" Type="http://schemas.openxmlformats.org/officeDocument/2006/relationships/image" Target="../media/image27.jpg"/><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Layout" Target="../slideLayouts/slideLayout4.xml"/><Relationship Id="rId5" Type="http://schemas.openxmlformats.org/officeDocument/2006/relationships/image" Target="../media/image28.jpg"/><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png"/><Relationship Id="rId1" Type="http://schemas.openxmlformats.org/officeDocument/2006/relationships/slideLayout" Target="../slideLayouts/slideLayout4.xml"/><Relationship Id="rId5" Type="http://schemas.openxmlformats.org/officeDocument/2006/relationships/image" Target="../media/image34.jpg"/><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0.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51531"/>
            <a:ext cx="7086599" cy="430887"/>
          </a:xfrm>
        </p:spPr>
        <p:txBody>
          <a:bodyPr/>
          <a:lstStyle/>
          <a:p>
            <a:r>
              <a:rPr lang="en-US" dirty="0" err="1" smtClean="0"/>
              <a:t>Securitatea</a:t>
            </a:r>
            <a:r>
              <a:rPr lang="en-US" dirty="0" smtClean="0"/>
              <a:t> in </a:t>
            </a:r>
            <a:r>
              <a:rPr lang="en-US" dirty="0" err="1" smtClean="0"/>
              <a:t>retelele</a:t>
            </a:r>
            <a:r>
              <a:rPr lang="en-US" dirty="0" smtClean="0"/>
              <a:t> de </a:t>
            </a:r>
            <a:r>
              <a:rPr lang="en-US" dirty="0" err="1" smtClean="0"/>
              <a:t>calculatoare</a:t>
            </a:r>
            <a:endParaRPr lang="ro-RO" dirty="0"/>
          </a:p>
        </p:txBody>
      </p:sp>
      <p:sp>
        <p:nvSpPr>
          <p:cNvPr id="3" name="Text Placeholder 2"/>
          <p:cNvSpPr>
            <a:spLocks noGrp="1"/>
          </p:cNvSpPr>
          <p:nvPr>
            <p:ph type="body" idx="1"/>
          </p:nvPr>
        </p:nvSpPr>
        <p:spPr>
          <a:xfrm>
            <a:off x="688340" y="1764563"/>
            <a:ext cx="8188959" cy="246221"/>
          </a:xfrm>
        </p:spPr>
        <p:txBody>
          <a:bodyPr/>
          <a:lstStyle/>
          <a:p>
            <a:endParaRPr lang="ro-RO" dirty="0"/>
          </a:p>
        </p:txBody>
      </p:sp>
    </p:spTree>
    <p:extLst>
      <p:ext uri="{BB962C8B-B14F-4D97-AF65-F5344CB8AC3E}">
        <p14:creationId xmlns:p14="http://schemas.microsoft.com/office/powerpoint/2010/main" val="371453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352" y="1520952"/>
            <a:ext cx="368808" cy="47396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6492" y="1447800"/>
            <a:ext cx="560832" cy="4221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8001" y="990600"/>
            <a:ext cx="0" cy="1053465"/>
          </a:xfrm>
          <a:custGeom>
            <a:avLst/>
            <a:gdLst/>
            <a:ahLst/>
            <a:cxnLst/>
            <a:rect l="l" t="t" r="r" b="b"/>
            <a:pathLst>
              <a:path h="1053464">
                <a:moveTo>
                  <a:pt x="0" y="0"/>
                </a:moveTo>
                <a:lnTo>
                  <a:pt x="0" y="1053084"/>
                </a:lnTo>
              </a:path>
            </a:pathLst>
          </a:custGeom>
          <a:ln w="32004">
            <a:solidFill>
              <a:srgbClr val="1C1C1C"/>
            </a:solidFill>
          </a:ln>
        </p:spPr>
        <p:txBody>
          <a:bodyPr wrap="square" lIns="0" tIns="0" rIns="0" bIns="0" rtlCol="0"/>
          <a:lstStyle/>
          <a:p>
            <a:endParaRPr/>
          </a:p>
        </p:txBody>
      </p:sp>
      <p:sp>
        <p:nvSpPr>
          <p:cNvPr id="5" name="object 5"/>
          <p:cNvSpPr/>
          <p:nvPr/>
        </p:nvSpPr>
        <p:spPr>
          <a:xfrm>
            <a:off x="443483" y="1781555"/>
            <a:ext cx="8226552" cy="32003"/>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145844" y="961390"/>
            <a:ext cx="7599045" cy="452120"/>
          </a:xfrm>
          <a:prstGeom prst="rect">
            <a:avLst/>
          </a:prstGeom>
        </p:spPr>
        <p:txBody>
          <a:bodyPr vert="horz" wrap="square" lIns="0" tIns="12065" rIns="0" bIns="0" rtlCol="0">
            <a:spAutoFit/>
          </a:bodyPr>
          <a:lstStyle/>
          <a:p>
            <a:pPr marL="12700">
              <a:lnSpc>
                <a:spcPct val="100000"/>
              </a:lnSpc>
              <a:spcBef>
                <a:spcPts val="95"/>
              </a:spcBef>
            </a:pPr>
            <a:r>
              <a:rPr spc="-5" dirty="0">
                <a:solidFill>
                  <a:srgbClr val="333399"/>
                </a:solidFill>
              </a:rPr>
              <a:t>Securitatea </a:t>
            </a:r>
            <a:r>
              <a:rPr spc="-10" dirty="0">
                <a:solidFill>
                  <a:srgbClr val="333399"/>
                </a:solidFill>
              </a:rPr>
              <a:t>retelelor </a:t>
            </a:r>
            <a:r>
              <a:rPr spc="-5" dirty="0">
                <a:solidFill>
                  <a:srgbClr val="333399"/>
                </a:solidFill>
              </a:rPr>
              <a:t>de</a:t>
            </a:r>
            <a:r>
              <a:rPr spc="95" dirty="0">
                <a:solidFill>
                  <a:srgbClr val="333399"/>
                </a:solidFill>
              </a:rPr>
              <a:t> </a:t>
            </a:r>
            <a:r>
              <a:rPr spc="-5" dirty="0" err="1" smtClean="0">
                <a:solidFill>
                  <a:srgbClr val="333399"/>
                </a:solidFill>
              </a:rPr>
              <a:t>calculatoare</a:t>
            </a:r>
            <a:endParaRPr spc="-5" dirty="0">
              <a:solidFill>
                <a:srgbClr val="333399"/>
              </a:solidFill>
            </a:endParaRPr>
          </a:p>
        </p:txBody>
      </p:sp>
      <p:sp>
        <p:nvSpPr>
          <p:cNvPr id="7" name="object 7"/>
          <p:cNvSpPr txBox="1"/>
          <p:nvPr/>
        </p:nvSpPr>
        <p:spPr>
          <a:xfrm>
            <a:off x="794004" y="1813560"/>
            <a:ext cx="117475" cy="181610"/>
          </a:xfrm>
          <a:prstGeom prst="rect">
            <a:avLst/>
          </a:prstGeom>
          <a:solidFill>
            <a:srgbClr val="3333CC"/>
          </a:solidFill>
        </p:spPr>
        <p:txBody>
          <a:bodyPr vert="horz" wrap="square" lIns="0" tIns="0" rIns="0" bIns="0" rtlCol="0">
            <a:spAutoFit/>
          </a:bodyPr>
          <a:lstStyle/>
          <a:p>
            <a:pPr>
              <a:lnSpc>
                <a:spcPts val="1070"/>
              </a:lnSpc>
            </a:pPr>
            <a:r>
              <a:rPr sz="950" spc="5" dirty="0">
                <a:solidFill>
                  <a:srgbClr val="3333CC"/>
                </a:solidFill>
                <a:latin typeface="Wingdings"/>
                <a:cs typeface="Wingdings"/>
              </a:rPr>
              <a:t></a:t>
            </a:r>
            <a:endParaRPr sz="950">
              <a:latin typeface="Wingdings"/>
              <a:cs typeface="Wingdings"/>
            </a:endParaRPr>
          </a:p>
        </p:txBody>
      </p:sp>
      <p:sp>
        <p:nvSpPr>
          <p:cNvPr id="8" name="object 8"/>
          <p:cNvSpPr txBox="1"/>
          <p:nvPr/>
        </p:nvSpPr>
        <p:spPr>
          <a:xfrm>
            <a:off x="741536" y="2629515"/>
            <a:ext cx="7609840" cy="3336170"/>
          </a:xfrm>
          <a:prstGeom prst="rect">
            <a:avLst/>
          </a:prstGeom>
        </p:spPr>
        <p:txBody>
          <a:bodyPr vert="horz" wrap="square" lIns="0" tIns="12065" rIns="0" bIns="0" rtlCol="0">
            <a:spAutoFit/>
          </a:bodyPr>
          <a:lstStyle/>
          <a:p>
            <a:r>
              <a:rPr lang="ro-RO" sz="1600" dirty="0" smtClean="0"/>
              <a:t>Pe lângă cele 3 principii enumerate, confidențialitate, integritate, disponibilitate, în 2002, Don Parker a propus adițional alte 3: posesia, autenticitatea și utilitatea.</a:t>
            </a:r>
            <a:endParaRPr lang="en-US" sz="1600" dirty="0" smtClean="0"/>
          </a:p>
          <a:p>
            <a:r>
              <a:rPr lang="ro-RO" sz="1600" b="1" dirty="0" smtClean="0"/>
              <a:t>Non-repudierea</a:t>
            </a:r>
            <a:r>
              <a:rPr lang="ro-RO" sz="1600" dirty="0" smtClean="0"/>
              <a:t/>
            </a:r>
            <a:br>
              <a:rPr lang="ro-RO" sz="1600" dirty="0" smtClean="0"/>
            </a:br>
            <a:r>
              <a:rPr lang="ro-RO" sz="1600" dirty="0" smtClean="0"/>
              <a:t>În termeni juridici non-repudierea înseamnă </a:t>
            </a:r>
            <a:r>
              <a:rPr lang="ro-RO" sz="1600" dirty="0" err="1" smtClean="0"/>
              <a:t>imposibiliatea</a:t>
            </a:r>
            <a:r>
              <a:rPr lang="ro-RO" sz="1600" dirty="0" smtClean="0"/>
              <a:t> ca persoanele angajate în schimbul de informații să nege trimiterea, respectiv recepționarea informației. </a:t>
            </a:r>
            <a:endParaRPr lang="en-US" sz="1600" dirty="0" smtClean="0"/>
          </a:p>
          <a:p>
            <a:endParaRPr lang="en-US" sz="1600" dirty="0" smtClean="0"/>
          </a:p>
          <a:p>
            <a:r>
              <a:rPr lang="ro-RO" sz="1600" b="1" dirty="0" err="1" smtClean="0"/>
              <a:t>Autenti</a:t>
            </a:r>
            <a:r>
              <a:rPr lang="en-US" sz="1600" b="1" dirty="0" err="1" smtClean="0"/>
              <a:t>ficare</a:t>
            </a:r>
            <a:r>
              <a:rPr lang="en-US" sz="1600" b="1" dirty="0" smtClean="0"/>
              <a:t> vs. </a:t>
            </a:r>
            <a:r>
              <a:rPr lang="en-US" sz="1600" b="1" dirty="0" err="1" smtClean="0"/>
              <a:t>Autorizare</a:t>
            </a:r>
            <a:endParaRPr lang="en-US" sz="1600" b="1" dirty="0" smtClean="0"/>
          </a:p>
          <a:p>
            <a:endParaRPr lang="en-US" sz="1600" b="1" dirty="0"/>
          </a:p>
          <a:p>
            <a:endParaRPr lang="en-US" sz="1600" b="1" dirty="0" smtClean="0"/>
          </a:p>
          <a:p>
            <a:endParaRPr lang="en-US" sz="1600" b="1" dirty="0"/>
          </a:p>
          <a:p>
            <a:pPr marL="0" lvl="1"/>
            <a:r>
              <a:rPr lang="en-US" sz="1600" dirty="0" err="1" smtClean="0"/>
              <a:t>PenTesting</a:t>
            </a:r>
            <a:r>
              <a:rPr lang="en-US" sz="1600" dirty="0" smtClean="0"/>
              <a:t> – Kali Linux</a:t>
            </a:r>
            <a:endParaRPr lang="ro-RO" sz="1600" dirty="0" smtClean="0"/>
          </a:p>
          <a:p>
            <a:r>
              <a:rPr lang="ro-RO" sz="1600" dirty="0" smtClean="0"/>
              <a:t/>
            </a:r>
            <a:br>
              <a:rPr lang="ro-RO" sz="1600" dirty="0" smtClean="0"/>
            </a:br>
            <a:endParaRPr lang="ro-RO" sz="1600" dirty="0"/>
          </a:p>
        </p:txBody>
      </p:sp>
      <p:sp>
        <p:nvSpPr>
          <p:cNvPr id="9" name="object 9"/>
          <p:cNvSpPr txBox="1"/>
          <p:nvPr/>
        </p:nvSpPr>
        <p:spPr>
          <a:xfrm>
            <a:off x="764540" y="1953894"/>
            <a:ext cx="8097520" cy="258404"/>
          </a:xfrm>
          <a:prstGeom prst="rect">
            <a:avLst/>
          </a:prstGeom>
        </p:spPr>
        <p:txBody>
          <a:bodyPr vert="horz" wrap="square" lIns="0" tIns="12065" rIns="0" bIns="0" rtlCol="0">
            <a:spAutoFit/>
          </a:bodyPr>
          <a:lstStyle/>
          <a:p>
            <a:pPr marL="355600" marR="50800">
              <a:lnSpc>
                <a:spcPct val="100000"/>
              </a:lnSpc>
              <a:spcBef>
                <a:spcPts val="95"/>
              </a:spcBef>
            </a:pPr>
            <a:endParaRPr sz="1600" dirty="0">
              <a:latin typeface="Tahoma"/>
              <a:cs typeface="Tahoma"/>
            </a:endParaRPr>
          </a:p>
        </p:txBody>
      </p:sp>
    </p:spTree>
    <p:extLst>
      <p:ext uri="{BB962C8B-B14F-4D97-AF65-F5344CB8AC3E}">
        <p14:creationId xmlns:p14="http://schemas.microsoft.com/office/powerpoint/2010/main" val="37264981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352" y="1520952"/>
            <a:ext cx="368808" cy="47396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6492" y="1447800"/>
            <a:ext cx="560832" cy="4221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8001" y="990600"/>
            <a:ext cx="0" cy="1053465"/>
          </a:xfrm>
          <a:custGeom>
            <a:avLst/>
            <a:gdLst/>
            <a:ahLst/>
            <a:cxnLst/>
            <a:rect l="l" t="t" r="r" b="b"/>
            <a:pathLst>
              <a:path h="1053464">
                <a:moveTo>
                  <a:pt x="0" y="0"/>
                </a:moveTo>
                <a:lnTo>
                  <a:pt x="0" y="1053084"/>
                </a:lnTo>
              </a:path>
            </a:pathLst>
          </a:custGeom>
          <a:ln w="32004">
            <a:solidFill>
              <a:srgbClr val="1C1C1C"/>
            </a:solidFill>
          </a:ln>
        </p:spPr>
        <p:txBody>
          <a:bodyPr wrap="square" lIns="0" tIns="0" rIns="0" bIns="0" rtlCol="0"/>
          <a:lstStyle/>
          <a:p>
            <a:endParaRPr/>
          </a:p>
        </p:txBody>
      </p:sp>
      <p:sp>
        <p:nvSpPr>
          <p:cNvPr id="5" name="object 5"/>
          <p:cNvSpPr/>
          <p:nvPr/>
        </p:nvSpPr>
        <p:spPr>
          <a:xfrm>
            <a:off x="443483" y="1781555"/>
            <a:ext cx="8226552" cy="32003"/>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145844" y="961390"/>
            <a:ext cx="7599045" cy="452120"/>
          </a:xfrm>
          <a:prstGeom prst="rect">
            <a:avLst/>
          </a:prstGeom>
        </p:spPr>
        <p:txBody>
          <a:bodyPr vert="horz" wrap="square" lIns="0" tIns="12065" rIns="0" bIns="0" rtlCol="0">
            <a:spAutoFit/>
          </a:bodyPr>
          <a:lstStyle/>
          <a:p>
            <a:pPr marL="12700">
              <a:lnSpc>
                <a:spcPct val="100000"/>
              </a:lnSpc>
              <a:spcBef>
                <a:spcPts val="95"/>
              </a:spcBef>
            </a:pPr>
            <a:r>
              <a:rPr spc="-5" dirty="0">
                <a:solidFill>
                  <a:srgbClr val="333399"/>
                </a:solidFill>
              </a:rPr>
              <a:t>Securitatea </a:t>
            </a:r>
            <a:r>
              <a:rPr spc="-10" dirty="0">
                <a:solidFill>
                  <a:srgbClr val="333399"/>
                </a:solidFill>
              </a:rPr>
              <a:t>retelelor </a:t>
            </a:r>
            <a:r>
              <a:rPr spc="-5" dirty="0">
                <a:solidFill>
                  <a:srgbClr val="333399"/>
                </a:solidFill>
              </a:rPr>
              <a:t>de</a:t>
            </a:r>
            <a:r>
              <a:rPr spc="95" dirty="0">
                <a:solidFill>
                  <a:srgbClr val="333399"/>
                </a:solidFill>
              </a:rPr>
              <a:t> </a:t>
            </a:r>
            <a:r>
              <a:rPr spc="-5" dirty="0" err="1" smtClean="0">
                <a:solidFill>
                  <a:srgbClr val="333399"/>
                </a:solidFill>
              </a:rPr>
              <a:t>calculatoare</a:t>
            </a:r>
            <a:endParaRPr spc="-5" dirty="0">
              <a:solidFill>
                <a:srgbClr val="333399"/>
              </a:solidFill>
            </a:endParaRPr>
          </a:p>
        </p:txBody>
      </p:sp>
      <p:sp>
        <p:nvSpPr>
          <p:cNvPr id="7" name="object 7"/>
          <p:cNvSpPr txBox="1"/>
          <p:nvPr/>
        </p:nvSpPr>
        <p:spPr>
          <a:xfrm>
            <a:off x="794004" y="1813560"/>
            <a:ext cx="117475" cy="181610"/>
          </a:xfrm>
          <a:prstGeom prst="rect">
            <a:avLst/>
          </a:prstGeom>
          <a:solidFill>
            <a:srgbClr val="3333CC"/>
          </a:solidFill>
        </p:spPr>
        <p:txBody>
          <a:bodyPr vert="horz" wrap="square" lIns="0" tIns="0" rIns="0" bIns="0" rtlCol="0">
            <a:spAutoFit/>
          </a:bodyPr>
          <a:lstStyle/>
          <a:p>
            <a:pPr>
              <a:lnSpc>
                <a:spcPts val="1070"/>
              </a:lnSpc>
            </a:pPr>
            <a:r>
              <a:rPr sz="950" spc="5" dirty="0">
                <a:solidFill>
                  <a:srgbClr val="3333CC"/>
                </a:solidFill>
                <a:latin typeface="Wingdings"/>
                <a:cs typeface="Wingdings"/>
              </a:rPr>
              <a:t></a:t>
            </a:r>
            <a:endParaRPr sz="950">
              <a:latin typeface="Wingdings"/>
              <a:cs typeface="Wingdings"/>
            </a:endParaRPr>
          </a:p>
        </p:txBody>
      </p:sp>
      <p:sp>
        <p:nvSpPr>
          <p:cNvPr id="8" name="object 8"/>
          <p:cNvSpPr txBox="1"/>
          <p:nvPr/>
        </p:nvSpPr>
        <p:spPr>
          <a:xfrm>
            <a:off x="741536" y="2629515"/>
            <a:ext cx="7609840" cy="3613169"/>
          </a:xfrm>
          <a:prstGeom prst="rect">
            <a:avLst/>
          </a:prstGeom>
        </p:spPr>
        <p:txBody>
          <a:bodyPr vert="horz" wrap="square" lIns="0" tIns="12065" rIns="0" bIns="0" rtlCol="0">
            <a:spAutoFit/>
          </a:bodyPr>
          <a:lstStyle/>
          <a:p>
            <a:pPr marL="609600" indent="-609600"/>
            <a:r>
              <a:rPr lang="ro-RO" b="1" dirty="0" err="1"/>
              <a:t>Vulnerabilităţi</a:t>
            </a:r>
            <a:r>
              <a:rPr lang="ro-RO" b="1" dirty="0"/>
              <a:t> implicite – </a:t>
            </a:r>
            <a:r>
              <a:rPr lang="ro-RO" dirty="0"/>
              <a:t>nu necesită atac din partea hackerilor, sunt rezultate ale </a:t>
            </a:r>
            <a:r>
              <a:rPr lang="ro-RO" dirty="0" err="1"/>
              <a:t>neglijenţei</a:t>
            </a:r>
            <a:r>
              <a:rPr lang="ro-RO" dirty="0"/>
              <a:t> utilizatorilor</a:t>
            </a:r>
          </a:p>
          <a:p>
            <a:pPr marL="723900" lvl="1" indent="-274638"/>
            <a:r>
              <a:rPr lang="ro-RO" dirty="0"/>
              <a:t>Pachetele cookie</a:t>
            </a:r>
          </a:p>
          <a:p>
            <a:pPr marL="723900" lvl="1" indent="-274638"/>
            <a:r>
              <a:rPr lang="ro-RO" dirty="0"/>
              <a:t>Parolele memorate pe </a:t>
            </a:r>
            <a:r>
              <a:rPr lang="ro-RO" dirty="0" err="1"/>
              <a:t>PCuri</a:t>
            </a:r>
            <a:r>
              <a:rPr lang="ro-RO" dirty="0"/>
              <a:t> publice</a:t>
            </a:r>
          </a:p>
          <a:p>
            <a:pPr marL="723900" lvl="1" indent="-274638"/>
            <a:r>
              <a:rPr lang="ro-RO" dirty="0"/>
              <a:t>Istoricul navigărilor</a:t>
            </a:r>
          </a:p>
          <a:p>
            <a:pPr marL="609600" indent="-609600"/>
            <a:r>
              <a:rPr lang="ro-RO" dirty="0"/>
              <a:t>Toate acestea sunt </a:t>
            </a:r>
            <a:r>
              <a:rPr lang="ro-RO" b="1" dirty="0"/>
              <a:t>date latente</a:t>
            </a:r>
            <a:r>
              <a:rPr lang="ro-RO" dirty="0"/>
              <a:t> care ar trebui </a:t>
            </a:r>
            <a:r>
              <a:rPr lang="ro-RO" dirty="0" err="1"/>
              <a:t>şterse</a:t>
            </a:r>
            <a:r>
              <a:rPr lang="ro-RO" dirty="0"/>
              <a:t> cu regularitate de utilizator dar sunt de regulă ignorate</a:t>
            </a:r>
          </a:p>
          <a:p>
            <a:pPr marL="609600" indent="-609600"/>
            <a:r>
              <a:rPr lang="ro-RO" dirty="0"/>
              <a:t>Rolul datelor latente este să </a:t>
            </a:r>
            <a:r>
              <a:rPr lang="ro-RO" dirty="0" err="1"/>
              <a:t>îmbunătăţească</a:t>
            </a:r>
            <a:r>
              <a:rPr lang="ro-RO" dirty="0"/>
              <a:t> utilizabilitatea (completarea automată a formularelor, memorarea parolei, </a:t>
            </a:r>
            <a:r>
              <a:rPr lang="ro-RO" dirty="0" err="1"/>
              <a:t>funcţionarea</a:t>
            </a:r>
            <a:r>
              <a:rPr lang="ro-RO" dirty="0"/>
              <a:t> butonului Back în browser)</a:t>
            </a:r>
          </a:p>
          <a:p>
            <a:pPr marL="609600" indent="-609600"/>
            <a:r>
              <a:rPr lang="ro-RO" dirty="0"/>
              <a:t>Un browser creator de date latente trebuie să se achite de </a:t>
            </a:r>
            <a:r>
              <a:rPr lang="ro-RO" dirty="0" err="1"/>
              <a:t>obligaţia</a:t>
            </a:r>
            <a:r>
              <a:rPr lang="ro-RO" dirty="0"/>
              <a:t> de a oferi căi de </a:t>
            </a:r>
            <a:r>
              <a:rPr lang="ro-RO" dirty="0" err="1"/>
              <a:t>ştergere</a:t>
            </a:r>
            <a:r>
              <a:rPr lang="ro-RO" dirty="0"/>
              <a:t> sau criptare a acestora, răspunderea revenind astfel utilizatorului</a:t>
            </a:r>
          </a:p>
        </p:txBody>
      </p:sp>
      <p:sp>
        <p:nvSpPr>
          <p:cNvPr id="9" name="object 9"/>
          <p:cNvSpPr txBox="1"/>
          <p:nvPr/>
        </p:nvSpPr>
        <p:spPr>
          <a:xfrm>
            <a:off x="764540" y="1953894"/>
            <a:ext cx="8097520" cy="258404"/>
          </a:xfrm>
          <a:prstGeom prst="rect">
            <a:avLst/>
          </a:prstGeom>
        </p:spPr>
        <p:txBody>
          <a:bodyPr vert="horz" wrap="square" lIns="0" tIns="12065" rIns="0" bIns="0" rtlCol="0">
            <a:spAutoFit/>
          </a:bodyPr>
          <a:lstStyle/>
          <a:p>
            <a:pPr marL="355600" marR="50800">
              <a:lnSpc>
                <a:spcPct val="100000"/>
              </a:lnSpc>
              <a:spcBef>
                <a:spcPts val="95"/>
              </a:spcBef>
            </a:pPr>
            <a:endParaRPr sz="1600" dirty="0">
              <a:latin typeface="Tahoma"/>
              <a:cs typeface="Tahoma"/>
            </a:endParaRPr>
          </a:p>
        </p:txBody>
      </p:sp>
    </p:spTree>
    <p:extLst>
      <p:ext uri="{BB962C8B-B14F-4D97-AF65-F5344CB8AC3E}">
        <p14:creationId xmlns:p14="http://schemas.microsoft.com/office/powerpoint/2010/main" val="40729490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352" y="1520952"/>
            <a:ext cx="368808" cy="47396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6492" y="1447800"/>
            <a:ext cx="560832" cy="4221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8001" y="990600"/>
            <a:ext cx="0" cy="1053465"/>
          </a:xfrm>
          <a:custGeom>
            <a:avLst/>
            <a:gdLst/>
            <a:ahLst/>
            <a:cxnLst/>
            <a:rect l="l" t="t" r="r" b="b"/>
            <a:pathLst>
              <a:path h="1053464">
                <a:moveTo>
                  <a:pt x="0" y="0"/>
                </a:moveTo>
                <a:lnTo>
                  <a:pt x="0" y="1053084"/>
                </a:lnTo>
              </a:path>
            </a:pathLst>
          </a:custGeom>
          <a:ln w="32004">
            <a:solidFill>
              <a:srgbClr val="1C1C1C"/>
            </a:solidFill>
          </a:ln>
        </p:spPr>
        <p:txBody>
          <a:bodyPr wrap="square" lIns="0" tIns="0" rIns="0" bIns="0" rtlCol="0"/>
          <a:lstStyle/>
          <a:p>
            <a:endParaRPr/>
          </a:p>
        </p:txBody>
      </p:sp>
      <p:sp>
        <p:nvSpPr>
          <p:cNvPr id="5" name="object 5"/>
          <p:cNvSpPr/>
          <p:nvPr/>
        </p:nvSpPr>
        <p:spPr>
          <a:xfrm>
            <a:off x="443483" y="1781555"/>
            <a:ext cx="8226552" cy="32003"/>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145844" y="961390"/>
            <a:ext cx="7599045" cy="452120"/>
          </a:xfrm>
          <a:prstGeom prst="rect">
            <a:avLst/>
          </a:prstGeom>
        </p:spPr>
        <p:txBody>
          <a:bodyPr vert="horz" wrap="square" lIns="0" tIns="12065" rIns="0" bIns="0" rtlCol="0">
            <a:spAutoFit/>
          </a:bodyPr>
          <a:lstStyle/>
          <a:p>
            <a:pPr marL="12700">
              <a:lnSpc>
                <a:spcPct val="100000"/>
              </a:lnSpc>
              <a:spcBef>
                <a:spcPts val="95"/>
              </a:spcBef>
            </a:pPr>
            <a:r>
              <a:rPr spc="-5" dirty="0">
                <a:solidFill>
                  <a:srgbClr val="333399"/>
                </a:solidFill>
              </a:rPr>
              <a:t>Securitatea </a:t>
            </a:r>
            <a:r>
              <a:rPr spc="-10" dirty="0">
                <a:solidFill>
                  <a:srgbClr val="333399"/>
                </a:solidFill>
              </a:rPr>
              <a:t>retelelor </a:t>
            </a:r>
            <a:r>
              <a:rPr spc="-5" dirty="0">
                <a:solidFill>
                  <a:srgbClr val="333399"/>
                </a:solidFill>
              </a:rPr>
              <a:t>de</a:t>
            </a:r>
            <a:r>
              <a:rPr spc="95" dirty="0">
                <a:solidFill>
                  <a:srgbClr val="333399"/>
                </a:solidFill>
              </a:rPr>
              <a:t> </a:t>
            </a:r>
            <a:r>
              <a:rPr spc="-5" dirty="0" err="1" smtClean="0">
                <a:solidFill>
                  <a:srgbClr val="333399"/>
                </a:solidFill>
              </a:rPr>
              <a:t>calculatoare</a:t>
            </a:r>
            <a:endParaRPr spc="-5" dirty="0">
              <a:solidFill>
                <a:srgbClr val="333399"/>
              </a:solidFill>
            </a:endParaRPr>
          </a:p>
        </p:txBody>
      </p:sp>
      <p:sp>
        <p:nvSpPr>
          <p:cNvPr id="7" name="object 7"/>
          <p:cNvSpPr txBox="1"/>
          <p:nvPr/>
        </p:nvSpPr>
        <p:spPr>
          <a:xfrm>
            <a:off x="794004" y="1813560"/>
            <a:ext cx="117475" cy="181610"/>
          </a:xfrm>
          <a:prstGeom prst="rect">
            <a:avLst/>
          </a:prstGeom>
          <a:solidFill>
            <a:srgbClr val="3333CC"/>
          </a:solidFill>
        </p:spPr>
        <p:txBody>
          <a:bodyPr vert="horz" wrap="square" lIns="0" tIns="0" rIns="0" bIns="0" rtlCol="0">
            <a:spAutoFit/>
          </a:bodyPr>
          <a:lstStyle/>
          <a:p>
            <a:pPr>
              <a:lnSpc>
                <a:spcPts val="1070"/>
              </a:lnSpc>
            </a:pPr>
            <a:r>
              <a:rPr sz="950" spc="5" dirty="0">
                <a:solidFill>
                  <a:srgbClr val="3333CC"/>
                </a:solidFill>
                <a:latin typeface="Wingdings"/>
                <a:cs typeface="Wingdings"/>
              </a:rPr>
              <a:t></a:t>
            </a:r>
            <a:endParaRPr sz="950">
              <a:latin typeface="Wingdings"/>
              <a:cs typeface="Wingdings"/>
            </a:endParaRPr>
          </a:p>
        </p:txBody>
      </p:sp>
      <p:sp>
        <p:nvSpPr>
          <p:cNvPr id="8" name="object 8"/>
          <p:cNvSpPr txBox="1"/>
          <p:nvPr/>
        </p:nvSpPr>
        <p:spPr>
          <a:xfrm>
            <a:off x="741536" y="2629515"/>
            <a:ext cx="7609840" cy="4167166"/>
          </a:xfrm>
          <a:prstGeom prst="rect">
            <a:avLst/>
          </a:prstGeom>
        </p:spPr>
        <p:txBody>
          <a:bodyPr vert="horz" wrap="square" lIns="0" tIns="12065" rIns="0" bIns="0" rtlCol="0">
            <a:spAutoFit/>
          </a:bodyPr>
          <a:lstStyle/>
          <a:p>
            <a:pPr marL="609600" indent="-609600"/>
            <a:r>
              <a:rPr lang="ro-RO" b="1" dirty="0"/>
              <a:t>Datele latente</a:t>
            </a:r>
            <a:r>
              <a:rPr lang="ro-RO" dirty="0"/>
              <a:t> pot fi dovezi juridice.</a:t>
            </a:r>
          </a:p>
          <a:p>
            <a:pPr marL="723900" lvl="1" indent="-274638"/>
            <a:r>
              <a:rPr lang="ro-RO" dirty="0" err="1"/>
              <a:t>Ştergerea</a:t>
            </a:r>
            <a:r>
              <a:rPr lang="ro-RO" dirty="0"/>
              <a:t> de </a:t>
            </a:r>
            <a:r>
              <a:rPr lang="ro-RO" dirty="0" err="1"/>
              <a:t>fişiere</a:t>
            </a:r>
            <a:r>
              <a:rPr lang="ro-RO" dirty="0"/>
              <a:t> şi formatarea logică a discului nu </a:t>
            </a:r>
            <a:r>
              <a:rPr lang="ro-RO" dirty="0" err="1"/>
              <a:t>şterg</a:t>
            </a:r>
            <a:r>
              <a:rPr lang="ro-RO" dirty="0"/>
              <a:t> efectiv </a:t>
            </a:r>
            <a:r>
              <a:rPr lang="ro-RO" dirty="0" err="1"/>
              <a:t>informaţia</a:t>
            </a:r>
            <a:r>
              <a:rPr lang="ro-RO" dirty="0"/>
              <a:t>, ci o marchează în vederea suprascrierii</a:t>
            </a:r>
          </a:p>
          <a:p>
            <a:pPr marL="723900" lvl="1" indent="-274638"/>
            <a:r>
              <a:rPr lang="ro-RO" dirty="0"/>
              <a:t>La crearea de noi </a:t>
            </a:r>
            <a:r>
              <a:rPr lang="ro-RO" dirty="0" err="1"/>
              <a:t>fişiere</a:t>
            </a:r>
            <a:r>
              <a:rPr lang="ro-RO" dirty="0"/>
              <a:t>, o parte din aceste zone sunt suprascrise, dar o parte rămân libere şi </a:t>
            </a:r>
            <a:r>
              <a:rPr lang="ro-RO" dirty="0" err="1"/>
              <a:t>informaţia</a:t>
            </a:r>
            <a:r>
              <a:rPr lang="ro-RO" dirty="0"/>
              <a:t> “</a:t>
            </a:r>
            <a:r>
              <a:rPr lang="ro-RO" dirty="0" err="1"/>
              <a:t>ştearsă</a:t>
            </a:r>
            <a:r>
              <a:rPr lang="ro-RO" dirty="0"/>
              <a:t>” constituie </a:t>
            </a:r>
            <a:r>
              <a:rPr lang="ro-RO" b="1" dirty="0"/>
              <a:t>date latente</a:t>
            </a:r>
            <a:r>
              <a:rPr lang="ro-RO" dirty="0"/>
              <a:t> ce pot fi recuperate</a:t>
            </a:r>
          </a:p>
          <a:p>
            <a:pPr marL="723900" lvl="1" indent="-274638"/>
            <a:r>
              <a:rPr lang="ro-RO" dirty="0"/>
              <a:t>Un </a:t>
            </a:r>
            <a:r>
              <a:rPr lang="ro-RO" dirty="0" err="1"/>
              <a:t>fişier</a:t>
            </a:r>
            <a:r>
              <a:rPr lang="ro-RO" dirty="0"/>
              <a:t> se stochează într-un număr întreg de clustere şi de regulă ultimul cluster incomplet acoperit păstrează în continuare date latente care nu vor fi suprascrise de alte </a:t>
            </a:r>
            <a:r>
              <a:rPr lang="ro-RO" dirty="0" err="1"/>
              <a:t>fişiere</a:t>
            </a:r>
            <a:endParaRPr lang="ro-RO" dirty="0"/>
          </a:p>
          <a:p>
            <a:pPr marL="723900" lvl="1" indent="-274638"/>
            <a:r>
              <a:rPr lang="ro-RO" dirty="0"/>
              <a:t>Datele latente pot fi </a:t>
            </a:r>
            <a:r>
              <a:rPr lang="ro-RO" dirty="0" err="1"/>
              <a:t>fişiere</a:t>
            </a:r>
            <a:r>
              <a:rPr lang="ro-RO" dirty="0"/>
              <a:t> temporare, parole şi alte date utile în investigarea juridică</a:t>
            </a:r>
          </a:p>
          <a:p>
            <a:pPr marL="723900" lvl="1" indent="-274638"/>
            <a:r>
              <a:rPr lang="ro-RO" dirty="0" err="1"/>
              <a:t>Piraţii</a:t>
            </a:r>
            <a:r>
              <a:rPr lang="ro-RO" dirty="0"/>
              <a:t> software care </a:t>
            </a:r>
            <a:r>
              <a:rPr lang="ro-RO" dirty="0" err="1"/>
              <a:t>îşi</a:t>
            </a:r>
            <a:r>
              <a:rPr lang="ro-RO" dirty="0"/>
              <a:t> </a:t>
            </a:r>
            <a:r>
              <a:rPr lang="ro-RO" dirty="0" err="1"/>
              <a:t>formatează</a:t>
            </a:r>
            <a:r>
              <a:rPr lang="ro-RO" dirty="0"/>
              <a:t> discurile sunt </a:t>
            </a:r>
            <a:r>
              <a:rPr lang="ro-RO" dirty="0" err="1"/>
              <a:t>verificaţi</a:t>
            </a:r>
            <a:r>
              <a:rPr lang="ro-RO" dirty="0"/>
              <a:t> prin extragere de date latente cu instrumente software specializate</a:t>
            </a:r>
          </a:p>
          <a:p>
            <a:pPr marL="723900" lvl="1" indent="-274638"/>
            <a:r>
              <a:rPr lang="ro-RO" dirty="0"/>
              <a:t>Modul de tratare a </a:t>
            </a:r>
            <a:r>
              <a:rPr lang="ro-RO" dirty="0" err="1"/>
              <a:t>latenţei</a:t>
            </a:r>
            <a:r>
              <a:rPr lang="ro-RO" dirty="0"/>
              <a:t> datelor </a:t>
            </a:r>
            <a:r>
              <a:rPr lang="ro-RO" dirty="0" err="1"/>
              <a:t>dpdv</a:t>
            </a:r>
            <a:r>
              <a:rPr lang="ro-RO" dirty="0"/>
              <a:t> al testerului va trebui indicată în </a:t>
            </a:r>
            <a:r>
              <a:rPr lang="ro-RO" dirty="0" err="1"/>
              <a:t>specificaţii</a:t>
            </a:r>
            <a:endParaRPr lang="ro-RO" dirty="0"/>
          </a:p>
        </p:txBody>
      </p:sp>
      <p:sp>
        <p:nvSpPr>
          <p:cNvPr id="9" name="object 9"/>
          <p:cNvSpPr txBox="1"/>
          <p:nvPr/>
        </p:nvSpPr>
        <p:spPr>
          <a:xfrm>
            <a:off x="764540" y="1953894"/>
            <a:ext cx="8097520" cy="258404"/>
          </a:xfrm>
          <a:prstGeom prst="rect">
            <a:avLst/>
          </a:prstGeom>
        </p:spPr>
        <p:txBody>
          <a:bodyPr vert="horz" wrap="square" lIns="0" tIns="12065" rIns="0" bIns="0" rtlCol="0">
            <a:spAutoFit/>
          </a:bodyPr>
          <a:lstStyle/>
          <a:p>
            <a:pPr marL="355600" marR="50800">
              <a:lnSpc>
                <a:spcPct val="100000"/>
              </a:lnSpc>
              <a:spcBef>
                <a:spcPts val="95"/>
              </a:spcBef>
            </a:pPr>
            <a:endParaRPr sz="1600" dirty="0">
              <a:latin typeface="Tahoma"/>
              <a:cs typeface="Tahoma"/>
            </a:endParaRPr>
          </a:p>
        </p:txBody>
      </p:sp>
    </p:spTree>
    <p:extLst>
      <p:ext uri="{BB962C8B-B14F-4D97-AF65-F5344CB8AC3E}">
        <p14:creationId xmlns:p14="http://schemas.microsoft.com/office/powerpoint/2010/main" val="18270922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352" y="1520952"/>
            <a:ext cx="368808" cy="47396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6492" y="1447800"/>
            <a:ext cx="560832" cy="4221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8001" y="990600"/>
            <a:ext cx="0" cy="1053465"/>
          </a:xfrm>
          <a:custGeom>
            <a:avLst/>
            <a:gdLst/>
            <a:ahLst/>
            <a:cxnLst/>
            <a:rect l="l" t="t" r="r" b="b"/>
            <a:pathLst>
              <a:path h="1053464">
                <a:moveTo>
                  <a:pt x="0" y="0"/>
                </a:moveTo>
                <a:lnTo>
                  <a:pt x="0" y="1053084"/>
                </a:lnTo>
              </a:path>
            </a:pathLst>
          </a:custGeom>
          <a:ln w="32004">
            <a:solidFill>
              <a:srgbClr val="1C1C1C"/>
            </a:solidFill>
          </a:ln>
        </p:spPr>
        <p:txBody>
          <a:bodyPr wrap="square" lIns="0" tIns="0" rIns="0" bIns="0" rtlCol="0"/>
          <a:lstStyle/>
          <a:p>
            <a:endParaRPr/>
          </a:p>
        </p:txBody>
      </p:sp>
      <p:sp>
        <p:nvSpPr>
          <p:cNvPr id="5" name="object 5"/>
          <p:cNvSpPr/>
          <p:nvPr/>
        </p:nvSpPr>
        <p:spPr>
          <a:xfrm>
            <a:off x="443483" y="1781555"/>
            <a:ext cx="8226552" cy="32003"/>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145844" y="961390"/>
            <a:ext cx="7599045" cy="452120"/>
          </a:xfrm>
          <a:prstGeom prst="rect">
            <a:avLst/>
          </a:prstGeom>
        </p:spPr>
        <p:txBody>
          <a:bodyPr vert="horz" wrap="square" lIns="0" tIns="12065" rIns="0" bIns="0" rtlCol="0">
            <a:spAutoFit/>
          </a:bodyPr>
          <a:lstStyle/>
          <a:p>
            <a:pPr marL="12700">
              <a:lnSpc>
                <a:spcPct val="100000"/>
              </a:lnSpc>
              <a:spcBef>
                <a:spcPts val="95"/>
              </a:spcBef>
            </a:pPr>
            <a:r>
              <a:rPr spc="-5" dirty="0">
                <a:solidFill>
                  <a:srgbClr val="333399"/>
                </a:solidFill>
              </a:rPr>
              <a:t>Securitatea </a:t>
            </a:r>
            <a:r>
              <a:rPr spc="-10" dirty="0">
                <a:solidFill>
                  <a:srgbClr val="333399"/>
                </a:solidFill>
              </a:rPr>
              <a:t>retelelor </a:t>
            </a:r>
            <a:r>
              <a:rPr spc="-5" dirty="0">
                <a:solidFill>
                  <a:srgbClr val="333399"/>
                </a:solidFill>
              </a:rPr>
              <a:t>de</a:t>
            </a:r>
            <a:r>
              <a:rPr spc="95" dirty="0">
                <a:solidFill>
                  <a:srgbClr val="333399"/>
                </a:solidFill>
              </a:rPr>
              <a:t> </a:t>
            </a:r>
            <a:r>
              <a:rPr spc="-5" dirty="0" err="1" smtClean="0">
                <a:solidFill>
                  <a:srgbClr val="333399"/>
                </a:solidFill>
              </a:rPr>
              <a:t>calculatoare</a:t>
            </a:r>
            <a:endParaRPr spc="-5" dirty="0">
              <a:solidFill>
                <a:srgbClr val="333399"/>
              </a:solidFill>
            </a:endParaRPr>
          </a:p>
        </p:txBody>
      </p:sp>
      <p:sp>
        <p:nvSpPr>
          <p:cNvPr id="7" name="object 7"/>
          <p:cNvSpPr txBox="1"/>
          <p:nvPr/>
        </p:nvSpPr>
        <p:spPr>
          <a:xfrm>
            <a:off x="794004" y="1813560"/>
            <a:ext cx="117475" cy="181610"/>
          </a:xfrm>
          <a:prstGeom prst="rect">
            <a:avLst/>
          </a:prstGeom>
          <a:solidFill>
            <a:srgbClr val="3333CC"/>
          </a:solidFill>
        </p:spPr>
        <p:txBody>
          <a:bodyPr vert="horz" wrap="square" lIns="0" tIns="0" rIns="0" bIns="0" rtlCol="0">
            <a:spAutoFit/>
          </a:bodyPr>
          <a:lstStyle/>
          <a:p>
            <a:pPr>
              <a:lnSpc>
                <a:spcPts val="1070"/>
              </a:lnSpc>
            </a:pPr>
            <a:r>
              <a:rPr sz="950" spc="5" dirty="0">
                <a:solidFill>
                  <a:srgbClr val="3333CC"/>
                </a:solidFill>
                <a:latin typeface="Wingdings"/>
                <a:cs typeface="Wingdings"/>
              </a:rPr>
              <a:t></a:t>
            </a:r>
            <a:endParaRPr sz="950">
              <a:latin typeface="Wingdings"/>
              <a:cs typeface="Wingdings"/>
            </a:endParaRPr>
          </a:p>
        </p:txBody>
      </p:sp>
      <p:sp>
        <p:nvSpPr>
          <p:cNvPr id="8" name="object 8"/>
          <p:cNvSpPr txBox="1"/>
          <p:nvPr/>
        </p:nvSpPr>
        <p:spPr>
          <a:xfrm>
            <a:off x="741536" y="2629515"/>
            <a:ext cx="7609840" cy="3613169"/>
          </a:xfrm>
          <a:prstGeom prst="rect">
            <a:avLst/>
          </a:prstGeom>
        </p:spPr>
        <p:txBody>
          <a:bodyPr vert="horz" wrap="square" lIns="0" tIns="12065" rIns="0" bIns="0" rtlCol="0">
            <a:spAutoFit/>
          </a:bodyPr>
          <a:lstStyle/>
          <a:p>
            <a:pPr marL="609600" indent="-609600">
              <a:lnSpc>
                <a:spcPct val="80000"/>
              </a:lnSpc>
            </a:pPr>
            <a:r>
              <a:rPr lang="ro-RO" dirty="0"/>
              <a:t>Motivele hackerilor</a:t>
            </a:r>
          </a:p>
          <a:p>
            <a:pPr marL="723900" lvl="1" indent="-274638">
              <a:lnSpc>
                <a:spcPct val="80000"/>
              </a:lnSpc>
            </a:pPr>
            <a:r>
              <a:rPr lang="ro-RO" dirty="0"/>
              <a:t>Prestigiul - </a:t>
            </a:r>
            <a:r>
              <a:rPr lang="ro-RO" dirty="0" err="1"/>
              <a:t>hacking</a:t>
            </a:r>
            <a:r>
              <a:rPr lang="ro-RO" dirty="0"/>
              <a:t> benign orientat spre încălcarea </a:t>
            </a:r>
            <a:r>
              <a:rPr lang="ro-RO" dirty="0" err="1"/>
              <a:t>protecţiilor</a:t>
            </a:r>
            <a:r>
              <a:rPr lang="ro-RO" dirty="0"/>
              <a:t> şi nu spre accesarea de resurse protejate</a:t>
            </a:r>
          </a:p>
          <a:p>
            <a:pPr marL="1423988" lvl="2" indent="-457200">
              <a:lnSpc>
                <a:spcPct val="80000"/>
              </a:lnSpc>
            </a:pPr>
            <a:r>
              <a:rPr lang="ro-RO" sz="1600" dirty="0" smtClean="0"/>
              <a:t>util în testarea </a:t>
            </a:r>
            <a:r>
              <a:rPr lang="ro-RO" sz="1600" dirty="0" err="1" smtClean="0"/>
              <a:t>securităţii</a:t>
            </a:r>
            <a:r>
              <a:rPr lang="ro-RO" sz="1600" dirty="0" smtClean="0"/>
              <a:t>;</a:t>
            </a:r>
          </a:p>
          <a:p>
            <a:pPr marL="723900" lvl="1" indent="-274638">
              <a:lnSpc>
                <a:spcPct val="80000"/>
              </a:lnSpc>
            </a:pPr>
            <a:r>
              <a:rPr lang="ro-RO" dirty="0"/>
              <a:t>Curiozitatea – implică accesarea de resurse protejate dar nu şi exploatarea lor</a:t>
            </a:r>
          </a:p>
          <a:p>
            <a:pPr marL="1423988" lvl="2" indent="-457200">
              <a:lnSpc>
                <a:spcPct val="80000"/>
              </a:lnSpc>
            </a:pPr>
            <a:r>
              <a:rPr lang="ro-RO" sz="1600" dirty="0" err="1" smtClean="0"/>
              <a:t>read-only</a:t>
            </a:r>
            <a:r>
              <a:rPr lang="ro-RO" sz="1600" dirty="0" smtClean="0"/>
              <a:t> </a:t>
            </a:r>
            <a:r>
              <a:rPr lang="ro-RO" sz="1600" dirty="0" err="1" smtClean="0"/>
              <a:t>hacking</a:t>
            </a:r>
            <a:endParaRPr lang="ro-RO" sz="1600" dirty="0" smtClean="0"/>
          </a:p>
          <a:p>
            <a:pPr marL="723900" lvl="1" indent="-274638">
              <a:lnSpc>
                <a:spcPct val="80000"/>
              </a:lnSpc>
            </a:pPr>
            <a:r>
              <a:rPr lang="ro-RO" dirty="0"/>
              <a:t>Utilizarea – implică exploatarea resurselor protejate în interesul hackerului, fără a bloca accesul proprietarului la resurse</a:t>
            </a:r>
          </a:p>
          <a:p>
            <a:pPr marL="1423988" lvl="2" indent="-457200">
              <a:lnSpc>
                <a:spcPct val="80000"/>
              </a:lnSpc>
            </a:pPr>
            <a:r>
              <a:rPr lang="ro-RO" sz="1600" dirty="0" smtClean="0"/>
              <a:t>spyware, </a:t>
            </a:r>
            <a:r>
              <a:rPr lang="ro-RO" sz="1600" dirty="0" err="1" smtClean="0"/>
              <a:t>viruşi</a:t>
            </a:r>
            <a:r>
              <a:rPr lang="ro-RO" sz="1600" dirty="0" smtClean="0"/>
              <a:t> de e-mail</a:t>
            </a:r>
          </a:p>
          <a:p>
            <a:pPr marL="723900" lvl="1" indent="-274638">
              <a:lnSpc>
                <a:spcPct val="80000"/>
              </a:lnSpc>
            </a:pPr>
            <a:r>
              <a:rPr lang="ro-RO" dirty="0"/>
              <a:t>Vandalizarea – implică blocarea accesului proprietarului la resurse fără beneficii directe pentru hacker</a:t>
            </a:r>
          </a:p>
          <a:p>
            <a:pPr marL="1423988" lvl="2" indent="-457200">
              <a:lnSpc>
                <a:spcPct val="80000"/>
              </a:lnSpc>
            </a:pPr>
            <a:r>
              <a:rPr lang="ro-RO" sz="1600" dirty="0" smtClean="0"/>
              <a:t>modificarea GUI (frecvent la site-uri Web), distrugerea datelor sau blocarea </a:t>
            </a:r>
            <a:r>
              <a:rPr lang="ro-RO" sz="1600" dirty="0" err="1" smtClean="0"/>
              <a:t>funcţionalităţii</a:t>
            </a:r>
            <a:r>
              <a:rPr lang="ro-RO" sz="1600" dirty="0" smtClean="0"/>
              <a:t> (</a:t>
            </a:r>
            <a:r>
              <a:rPr lang="ro-RO" sz="1600" dirty="0" err="1" smtClean="0"/>
              <a:t>denial</a:t>
            </a:r>
            <a:r>
              <a:rPr lang="ro-RO" sz="1600" dirty="0" smtClean="0"/>
              <a:t>-of-service)</a:t>
            </a:r>
          </a:p>
          <a:p>
            <a:pPr marL="723900" lvl="1" indent="-274638">
              <a:lnSpc>
                <a:spcPct val="80000"/>
              </a:lnSpc>
            </a:pPr>
            <a:r>
              <a:rPr lang="ro-RO" dirty="0"/>
              <a:t>Furtul – exploatarea resurselor în interesul hackerului şi blocarea accesului proprietarului la resurse</a:t>
            </a:r>
          </a:p>
          <a:p>
            <a:pPr marL="1423988" lvl="2" indent="-457200">
              <a:lnSpc>
                <a:spcPct val="80000"/>
              </a:lnSpc>
            </a:pPr>
            <a:r>
              <a:rPr lang="ro-RO" sz="1600" dirty="0" smtClean="0"/>
              <a:t>furtul de numere de card, bunuri şi servicii, date personale</a:t>
            </a:r>
            <a:endParaRPr lang="ro-RO" sz="1600" dirty="0"/>
          </a:p>
        </p:txBody>
      </p:sp>
      <p:sp>
        <p:nvSpPr>
          <p:cNvPr id="9" name="object 9"/>
          <p:cNvSpPr txBox="1"/>
          <p:nvPr/>
        </p:nvSpPr>
        <p:spPr>
          <a:xfrm>
            <a:off x="764540" y="1953894"/>
            <a:ext cx="8097520" cy="258404"/>
          </a:xfrm>
          <a:prstGeom prst="rect">
            <a:avLst/>
          </a:prstGeom>
        </p:spPr>
        <p:txBody>
          <a:bodyPr vert="horz" wrap="square" lIns="0" tIns="12065" rIns="0" bIns="0" rtlCol="0">
            <a:spAutoFit/>
          </a:bodyPr>
          <a:lstStyle/>
          <a:p>
            <a:pPr marL="355600" marR="50800">
              <a:lnSpc>
                <a:spcPct val="100000"/>
              </a:lnSpc>
              <a:spcBef>
                <a:spcPts val="95"/>
              </a:spcBef>
            </a:pPr>
            <a:endParaRPr sz="1600" dirty="0">
              <a:latin typeface="Tahoma"/>
              <a:cs typeface="Tahoma"/>
            </a:endParaRPr>
          </a:p>
        </p:txBody>
      </p:sp>
    </p:spTree>
    <p:extLst>
      <p:ext uri="{BB962C8B-B14F-4D97-AF65-F5344CB8AC3E}">
        <p14:creationId xmlns:p14="http://schemas.microsoft.com/office/powerpoint/2010/main" val="25179491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352" y="1520952"/>
            <a:ext cx="368808" cy="47396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6492" y="1447800"/>
            <a:ext cx="560832" cy="4221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8001" y="990600"/>
            <a:ext cx="0" cy="1053465"/>
          </a:xfrm>
          <a:custGeom>
            <a:avLst/>
            <a:gdLst/>
            <a:ahLst/>
            <a:cxnLst/>
            <a:rect l="l" t="t" r="r" b="b"/>
            <a:pathLst>
              <a:path h="1053464">
                <a:moveTo>
                  <a:pt x="0" y="0"/>
                </a:moveTo>
                <a:lnTo>
                  <a:pt x="0" y="1053084"/>
                </a:lnTo>
              </a:path>
            </a:pathLst>
          </a:custGeom>
          <a:ln w="32004">
            <a:solidFill>
              <a:srgbClr val="1C1C1C"/>
            </a:solidFill>
          </a:ln>
        </p:spPr>
        <p:txBody>
          <a:bodyPr wrap="square" lIns="0" tIns="0" rIns="0" bIns="0" rtlCol="0"/>
          <a:lstStyle/>
          <a:p>
            <a:endParaRPr/>
          </a:p>
        </p:txBody>
      </p:sp>
      <p:sp>
        <p:nvSpPr>
          <p:cNvPr id="5" name="object 5"/>
          <p:cNvSpPr/>
          <p:nvPr/>
        </p:nvSpPr>
        <p:spPr>
          <a:xfrm>
            <a:off x="443483" y="1781555"/>
            <a:ext cx="8226552" cy="32003"/>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145844" y="961390"/>
            <a:ext cx="7599045" cy="452120"/>
          </a:xfrm>
          <a:prstGeom prst="rect">
            <a:avLst/>
          </a:prstGeom>
        </p:spPr>
        <p:txBody>
          <a:bodyPr vert="horz" wrap="square" lIns="0" tIns="12065" rIns="0" bIns="0" rtlCol="0">
            <a:spAutoFit/>
          </a:bodyPr>
          <a:lstStyle/>
          <a:p>
            <a:pPr marL="12700">
              <a:lnSpc>
                <a:spcPct val="100000"/>
              </a:lnSpc>
              <a:spcBef>
                <a:spcPts val="95"/>
              </a:spcBef>
            </a:pPr>
            <a:r>
              <a:rPr spc="-5" dirty="0">
                <a:solidFill>
                  <a:srgbClr val="333399"/>
                </a:solidFill>
              </a:rPr>
              <a:t>Securitatea </a:t>
            </a:r>
            <a:r>
              <a:rPr spc="-10" dirty="0">
                <a:solidFill>
                  <a:srgbClr val="333399"/>
                </a:solidFill>
              </a:rPr>
              <a:t>retelelor </a:t>
            </a:r>
            <a:r>
              <a:rPr spc="-5" dirty="0">
                <a:solidFill>
                  <a:srgbClr val="333399"/>
                </a:solidFill>
              </a:rPr>
              <a:t>de</a:t>
            </a:r>
            <a:r>
              <a:rPr spc="95" dirty="0">
                <a:solidFill>
                  <a:srgbClr val="333399"/>
                </a:solidFill>
              </a:rPr>
              <a:t> </a:t>
            </a:r>
            <a:r>
              <a:rPr spc="-5" dirty="0" err="1" smtClean="0">
                <a:solidFill>
                  <a:srgbClr val="333399"/>
                </a:solidFill>
              </a:rPr>
              <a:t>calculatoare</a:t>
            </a:r>
            <a:endParaRPr spc="-5" dirty="0">
              <a:solidFill>
                <a:srgbClr val="333399"/>
              </a:solidFill>
            </a:endParaRPr>
          </a:p>
        </p:txBody>
      </p:sp>
      <p:sp>
        <p:nvSpPr>
          <p:cNvPr id="7" name="object 7"/>
          <p:cNvSpPr txBox="1"/>
          <p:nvPr/>
        </p:nvSpPr>
        <p:spPr>
          <a:xfrm>
            <a:off x="794004" y="1813560"/>
            <a:ext cx="117475" cy="181610"/>
          </a:xfrm>
          <a:prstGeom prst="rect">
            <a:avLst/>
          </a:prstGeom>
          <a:solidFill>
            <a:srgbClr val="3333CC"/>
          </a:solidFill>
        </p:spPr>
        <p:txBody>
          <a:bodyPr vert="horz" wrap="square" lIns="0" tIns="0" rIns="0" bIns="0" rtlCol="0">
            <a:spAutoFit/>
          </a:bodyPr>
          <a:lstStyle/>
          <a:p>
            <a:pPr>
              <a:lnSpc>
                <a:spcPts val="1070"/>
              </a:lnSpc>
            </a:pPr>
            <a:r>
              <a:rPr sz="950" spc="5" dirty="0">
                <a:solidFill>
                  <a:srgbClr val="3333CC"/>
                </a:solidFill>
                <a:latin typeface="Wingdings"/>
                <a:cs typeface="Wingdings"/>
              </a:rPr>
              <a:t></a:t>
            </a:r>
            <a:endParaRPr sz="950">
              <a:latin typeface="Wingdings"/>
              <a:cs typeface="Wingdings"/>
            </a:endParaRPr>
          </a:p>
        </p:txBody>
      </p:sp>
      <p:sp>
        <p:nvSpPr>
          <p:cNvPr id="8" name="object 8"/>
          <p:cNvSpPr txBox="1"/>
          <p:nvPr/>
        </p:nvSpPr>
        <p:spPr>
          <a:xfrm>
            <a:off x="741536" y="2629515"/>
            <a:ext cx="7609840" cy="2228174"/>
          </a:xfrm>
          <a:prstGeom prst="rect">
            <a:avLst/>
          </a:prstGeom>
        </p:spPr>
        <p:txBody>
          <a:bodyPr vert="horz" wrap="square" lIns="0" tIns="12065" rIns="0" bIns="0" rtlCol="0">
            <a:spAutoFit/>
          </a:bodyPr>
          <a:lstStyle/>
          <a:p>
            <a:pPr marL="609600" indent="-609600"/>
            <a:r>
              <a:rPr lang="ro-RO" dirty="0" smtClean="0"/>
              <a:t>“</a:t>
            </a:r>
            <a:r>
              <a:rPr lang="en-US" dirty="0" smtClean="0"/>
              <a:t>P</a:t>
            </a:r>
            <a:r>
              <a:rPr lang="ro-RO" dirty="0" err="1" smtClean="0"/>
              <a:t>ortret</a:t>
            </a:r>
            <a:r>
              <a:rPr lang="ro-RO" dirty="0" smtClean="0"/>
              <a:t> robot“</a:t>
            </a:r>
            <a:r>
              <a:rPr lang="en-US" dirty="0" smtClean="0"/>
              <a:t> al </a:t>
            </a:r>
            <a:r>
              <a:rPr lang="en-US" dirty="0" err="1" smtClean="0"/>
              <a:t>atacatorului</a:t>
            </a:r>
            <a:r>
              <a:rPr lang="en-US" dirty="0" smtClean="0"/>
              <a:t> cybernetic - </a:t>
            </a:r>
            <a:r>
              <a:rPr lang="ro-RO" dirty="0" smtClean="0"/>
              <a:t>tipul "</a:t>
            </a:r>
            <a:r>
              <a:rPr lang="ro-RO" dirty="0" err="1" smtClean="0"/>
              <a:t>criminalităţii</a:t>
            </a:r>
            <a:r>
              <a:rPr lang="ro-RO" dirty="0" smtClean="0"/>
              <a:t> gulerelor albe“</a:t>
            </a:r>
            <a:endParaRPr lang="en-US" dirty="0" smtClean="0"/>
          </a:p>
          <a:p>
            <a:pPr marL="609600" indent="-609600"/>
            <a:endParaRPr lang="en-US" dirty="0"/>
          </a:p>
          <a:p>
            <a:pPr marL="609600" indent="-609600"/>
            <a:endParaRPr lang="en-US" dirty="0" smtClean="0"/>
          </a:p>
          <a:p>
            <a:pPr marL="609600" indent="-609600"/>
            <a:r>
              <a:rPr lang="en-US" dirty="0" smtClean="0"/>
              <a:t>- </a:t>
            </a:r>
            <a:r>
              <a:rPr lang="ro-RO" dirty="0" smtClean="0"/>
              <a:t>bărbat cu vârsta cuprinsă între 15 şi 45 de ani, având un statut social bun, fără antecedente penale, inteligent şi motivat. În multe cazuri, autorul este chiar salariat al întreprinderii atacate, sau </a:t>
            </a:r>
            <a:r>
              <a:rPr lang="ro-RO" dirty="0" err="1" smtClean="0"/>
              <a:t>cunoaşte</a:t>
            </a:r>
            <a:r>
              <a:rPr lang="ro-RO" dirty="0" smtClean="0"/>
              <a:t> modul de </a:t>
            </a:r>
            <a:r>
              <a:rPr lang="ro-RO" dirty="0" err="1" smtClean="0"/>
              <a:t>funcţionare</a:t>
            </a:r>
            <a:r>
              <a:rPr lang="ro-RO" dirty="0" smtClean="0"/>
              <a:t> a sistemului atacat.</a:t>
            </a:r>
          </a:p>
          <a:p>
            <a:pPr marL="609600" indent="-609600"/>
            <a:endParaRPr lang="ro-RO" dirty="0"/>
          </a:p>
        </p:txBody>
      </p:sp>
      <p:sp>
        <p:nvSpPr>
          <p:cNvPr id="9" name="object 9"/>
          <p:cNvSpPr txBox="1"/>
          <p:nvPr/>
        </p:nvSpPr>
        <p:spPr>
          <a:xfrm>
            <a:off x="764540" y="1953894"/>
            <a:ext cx="8097520" cy="258404"/>
          </a:xfrm>
          <a:prstGeom prst="rect">
            <a:avLst/>
          </a:prstGeom>
        </p:spPr>
        <p:txBody>
          <a:bodyPr vert="horz" wrap="square" lIns="0" tIns="12065" rIns="0" bIns="0" rtlCol="0">
            <a:spAutoFit/>
          </a:bodyPr>
          <a:lstStyle/>
          <a:p>
            <a:pPr marL="355600" marR="50800">
              <a:lnSpc>
                <a:spcPct val="100000"/>
              </a:lnSpc>
              <a:spcBef>
                <a:spcPts val="95"/>
              </a:spcBef>
            </a:pPr>
            <a:endParaRPr sz="1600" dirty="0">
              <a:latin typeface="Tahoma"/>
              <a:cs typeface="Tahoma"/>
            </a:endParaRPr>
          </a:p>
        </p:txBody>
      </p:sp>
    </p:spTree>
    <p:extLst>
      <p:ext uri="{BB962C8B-B14F-4D97-AF65-F5344CB8AC3E}">
        <p14:creationId xmlns:p14="http://schemas.microsoft.com/office/powerpoint/2010/main" val="16574607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352" y="1520952"/>
            <a:ext cx="368808" cy="473963"/>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26492" y="1447800"/>
            <a:ext cx="560832" cy="422148"/>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778001" y="990600"/>
            <a:ext cx="0" cy="1053465"/>
          </a:xfrm>
          <a:custGeom>
            <a:avLst/>
            <a:gdLst/>
            <a:ahLst/>
            <a:cxnLst/>
            <a:rect l="l" t="t" r="r" b="b"/>
            <a:pathLst>
              <a:path h="1053464">
                <a:moveTo>
                  <a:pt x="0" y="0"/>
                </a:moveTo>
                <a:lnTo>
                  <a:pt x="0" y="1053084"/>
                </a:lnTo>
              </a:path>
            </a:pathLst>
          </a:custGeom>
          <a:ln w="32004">
            <a:solidFill>
              <a:srgbClr val="1C1C1C"/>
            </a:solidFill>
          </a:ln>
        </p:spPr>
        <p:txBody>
          <a:bodyPr wrap="square" lIns="0" tIns="0" rIns="0" bIns="0" rtlCol="0"/>
          <a:lstStyle/>
          <a:p>
            <a:endParaRPr/>
          </a:p>
        </p:txBody>
      </p:sp>
      <p:sp>
        <p:nvSpPr>
          <p:cNvPr id="5" name="object 5"/>
          <p:cNvSpPr/>
          <p:nvPr/>
        </p:nvSpPr>
        <p:spPr>
          <a:xfrm>
            <a:off x="443483" y="1781555"/>
            <a:ext cx="8226552" cy="32003"/>
          </a:xfrm>
          <a:prstGeom prst="rect">
            <a:avLst/>
          </a:prstGeom>
          <a:blipFill>
            <a:blip r:embed="rId5"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145844" y="961390"/>
            <a:ext cx="7599045" cy="452120"/>
          </a:xfrm>
          <a:prstGeom prst="rect">
            <a:avLst/>
          </a:prstGeom>
        </p:spPr>
        <p:txBody>
          <a:bodyPr vert="horz" wrap="square" lIns="0" tIns="12065" rIns="0" bIns="0" rtlCol="0">
            <a:spAutoFit/>
          </a:bodyPr>
          <a:lstStyle/>
          <a:p>
            <a:pPr marL="12700">
              <a:lnSpc>
                <a:spcPct val="100000"/>
              </a:lnSpc>
              <a:spcBef>
                <a:spcPts val="95"/>
              </a:spcBef>
            </a:pPr>
            <a:r>
              <a:rPr spc="-5" dirty="0">
                <a:solidFill>
                  <a:srgbClr val="333399"/>
                </a:solidFill>
              </a:rPr>
              <a:t>Securitatea </a:t>
            </a:r>
            <a:r>
              <a:rPr spc="-10" dirty="0">
                <a:solidFill>
                  <a:srgbClr val="333399"/>
                </a:solidFill>
              </a:rPr>
              <a:t>retelelor </a:t>
            </a:r>
            <a:r>
              <a:rPr spc="-5" dirty="0">
                <a:solidFill>
                  <a:srgbClr val="333399"/>
                </a:solidFill>
              </a:rPr>
              <a:t>de</a:t>
            </a:r>
            <a:r>
              <a:rPr spc="95" dirty="0">
                <a:solidFill>
                  <a:srgbClr val="333399"/>
                </a:solidFill>
              </a:rPr>
              <a:t> </a:t>
            </a:r>
            <a:r>
              <a:rPr spc="-5" dirty="0" err="1" smtClean="0">
                <a:solidFill>
                  <a:srgbClr val="333399"/>
                </a:solidFill>
              </a:rPr>
              <a:t>calculatoare</a:t>
            </a:r>
            <a:endParaRPr spc="-5" dirty="0">
              <a:solidFill>
                <a:srgbClr val="333399"/>
              </a:solidFill>
            </a:endParaRPr>
          </a:p>
        </p:txBody>
      </p:sp>
      <p:sp>
        <p:nvSpPr>
          <p:cNvPr id="7" name="object 7"/>
          <p:cNvSpPr txBox="1"/>
          <p:nvPr/>
        </p:nvSpPr>
        <p:spPr>
          <a:xfrm>
            <a:off x="794004" y="1813560"/>
            <a:ext cx="117475" cy="181610"/>
          </a:xfrm>
          <a:prstGeom prst="rect">
            <a:avLst/>
          </a:prstGeom>
          <a:solidFill>
            <a:srgbClr val="3333CC"/>
          </a:solidFill>
        </p:spPr>
        <p:txBody>
          <a:bodyPr vert="horz" wrap="square" lIns="0" tIns="0" rIns="0" bIns="0" rtlCol="0">
            <a:spAutoFit/>
          </a:bodyPr>
          <a:lstStyle/>
          <a:p>
            <a:pPr>
              <a:lnSpc>
                <a:spcPts val="1070"/>
              </a:lnSpc>
            </a:pPr>
            <a:r>
              <a:rPr sz="950" spc="5" dirty="0">
                <a:solidFill>
                  <a:srgbClr val="3333CC"/>
                </a:solidFill>
                <a:latin typeface="Wingdings"/>
                <a:cs typeface="Wingdings"/>
              </a:rPr>
              <a:t></a:t>
            </a:r>
            <a:endParaRPr sz="950">
              <a:latin typeface="Wingdings"/>
              <a:cs typeface="Wingdings"/>
            </a:endParaRPr>
          </a:p>
        </p:txBody>
      </p:sp>
      <p:sp>
        <p:nvSpPr>
          <p:cNvPr id="8" name="object 8"/>
          <p:cNvSpPr txBox="1"/>
          <p:nvPr/>
        </p:nvSpPr>
        <p:spPr>
          <a:xfrm>
            <a:off x="741536" y="2629515"/>
            <a:ext cx="7609840" cy="843180"/>
          </a:xfrm>
          <a:prstGeom prst="rect">
            <a:avLst/>
          </a:prstGeom>
        </p:spPr>
        <p:txBody>
          <a:bodyPr vert="horz" wrap="square" lIns="0" tIns="12065" rIns="0" bIns="0" rtlCol="0">
            <a:spAutoFit/>
          </a:bodyPr>
          <a:lstStyle/>
          <a:p>
            <a:r>
              <a:rPr lang="en-US" dirty="0" smtClean="0"/>
              <a:t>Parole</a:t>
            </a:r>
          </a:p>
          <a:p>
            <a:r>
              <a:rPr lang="en-US" dirty="0" err="1" smtClean="0"/>
              <a:t>Distributia</a:t>
            </a:r>
            <a:r>
              <a:rPr lang="en-US" dirty="0" smtClean="0"/>
              <a:t> </a:t>
            </a:r>
            <a:r>
              <a:rPr lang="en-US" dirty="0" err="1" smtClean="0"/>
              <a:t>initiala</a:t>
            </a:r>
            <a:r>
              <a:rPr lang="en-US" dirty="0" smtClean="0"/>
              <a:t> a </a:t>
            </a:r>
            <a:r>
              <a:rPr lang="en-US" dirty="0" err="1" smtClean="0"/>
              <a:t>parolelor</a:t>
            </a:r>
            <a:endParaRPr lang="en-US" dirty="0" smtClean="0"/>
          </a:p>
          <a:p>
            <a:r>
              <a:rPr lang="en-US" dirty="0" err="1" smtClean="0"/>
              <a:t>Ingineria</a:t>
            </a:r>
            <a:r>
              <a:rPr lang="en-US" dirty="0" smtClean="0"/>
              <a:t> </a:t>
            </a:r>
            <a:r>
              <a:rPr lang="en-US" dirty="0" err="1" smtClean="0"/>
              <a:t>sociala</a:t>
            </a:r>
            <a:endParaRPr lang="ro-RO" dirty="0"/>
          </a:p>
        </p:txBody>
      </p:sp>
      <p:sp>
        <p:nvSpPr>
          <p:cNvPr id="9" name="object 9"/>
          <p:cNvSpPr txBox="1"/>
          <p:nvPr/>
        </p:nvSpPr>
        <p:spPr>
          <a:xfrm>
            <a:off x="764540" y="1953894"/>
            <a:ext cx="8097520" cy="258404"/>
          </a:xfrm>
          <a:prstGeom prst="rect">
            <a:avLst/>
          </a:prstGeom>
        </p:spPr>
        <p:txBody>
          <a:bodyPr vert="horz" wrap="square" lIns="0" tIns="12065" rIns="0" bIns="0" rtlCol="0">
            <a:spAutoFit/>
          </a:bodyPr>
          <a:lstStyle/>
          <a:p>
            <a:pPr marL="355600" marR="50800">
              <a:lnSpc>
                <a:spcPct val="100000"/>
              </a:lnSpc>
              <a:spcBef>
                <a:spcPts val="95"/>
              </a:spcBef>
            </a:pPr>
            <a:endParaRPr sz="1600" dirty="0">
              <a:latin typeface="Tahoma"/>
              <a:cs typeface="Tahoma"/>
            </a:endParaRPr>
          </a:p>
        </p:txBody>
      </p:sp>
      <p:sp>
        <p:nvSpPr>
          <p:cNvPr id="10" name="TextBox 9"/>
          <p:cNvSpPr txBox="1"/>
          <p:nvPr/>
        </p:nvSpPr>
        <p:spPr>
          <a:xfrm>
            <a:off x="741536" y="4033651"/>
            <a:ext cx="7130796" cy="369332"/>
          </a:xfrm>
          <a:prstGeom prst="rect">
            <a:avLst/>
          </a:prstGeom>
          <a:noFill/>
        </p:spPr>
        <p:txBody>
          <a:bodyPr wrap="square" rtlCol="0">
            <a:spAutoFit/>
          </a:bodyPr>
          <a:lstStyle/>
          <a:p>
            <a:r>
              <a:rPr lang="en-US" dirty="0" smtClean="0"/>
              <a:t>In cat </a:t>
            </a:r>
            <a:r>
              <a:rPr lang="en-US" dirty="0" err="1" smtClean="0"/>
              <a:t>timp</a:t>
            </a:r>
            <a:r>
              <a:rPr lang="en-US" dirty="0" smtClean="0"/>
              <a:t> se </a:t>
            </a:r>
            <a:r>
              <a:rPr lang="en-US" dirty="0" err="1" smtClean="0"/>
              <a:t>sparge</a:t>
            </a:r>
            <a:r>
              <a:rPr lang="en-US" dirty="0" smtClean="0"/>
              <a:t> o </a:t>
            </a:r>
            <a:r>
              <a:rPr lang="en-US" dirty="0" err="1" smtClean="0"/>
              <a:t>parola</a:t>
            </a:r>
            <a:r>
              <a:rPr lang="en-US" dirty="0" smtClean="0"/>
              <a:t> din 12 </a:t>
            </a:r>
            <a:r>
              <a:rPr lang="en-US" dirty="0" err="1" smtClean="0"/>
              <a:t>caractere</a:t>
            </a:r>
            <a:r>
              <a:rPr lang="en-US" dirty="0" smtClean="0"/>
              <a:t>?  2mil de </a:t>
            </a:r>
            <a:r>
              <a:rPr lang="en-US" dirty="0" err="1" smtClean="0"/>
              <a:t>combinatii</a:t>
            </a:r>
            <a:r>
              <a:rPr lang="en-US" dirty="0" smtClean="0"/>
              <a:t>/sec</a:t>
            </a:r>
            <a:endParaRPr lang="ro-RO" dirty="0"/>
          </a:p>
        </p:txBody>
      </p:sp>
      <p:sp>
        <p:nvSpPr>
          <p:cNvPr id="11" name="TextBox 10"/>
          <p:cNvSpPr txBox="1"/>
          <p:nvPr/>
        </p:nvSpPr>
        <p:spPr>
          <a:xfrm>
            <a:off x="802411" y="4572000"/>
            <a:ext cx="7130796" cy="1477328"/>
          </a:xfrm>
          <a:prstGeom prst="rect">
            <a:avLst/>
          </a:prstGeom>
          <a:noFill/>
        </p:spPr>
        <p:txBody>
          <a:bodyPr wrap="square" rtlCol="0">
            <a:spAutoFit/>
          </a:bodyPr>
          <a:lstStyle/>
          <a:p>
            <a:endParaRPr lang="en-US" dirty="0"/>
          </a:p>
          <a:p>
            <a:r>
              <a:rPr lang="en-US" dirty="0" err="1" smtClean="0"/>
              <a:t>n^k</a:t>
            </a:r>
            <a:r>
              <a:rPr lang="en-US" dirty="0" smtClean="0"/>
              <a:t>  </a:t>
            </a:r>
            <a:r>
              <a:rPr lang="en-US" dirty="0" smtClean="0"/>
              <a:t>(n=94 </a:t>
            </a:r>
            <a:r>
              <a:rPr lang="en-US" dirty="0" err="1" smtClean="0"/>
              <a:t>caractere</a:t>
            </a:r>
            <a:r>
              <a:rPr lang="en-US" dirty="0" smtClean="0"/>
              <a:t> (10 </a:t>
            </a:r>
            <a:r>
              <a:rPr lang="en-US" dirty="0" err="1" smtClean="0"/>
              <a:t>cifre</a:t>
            </a:r>
            <a:r>
              <a:rPr lang="en-US" dirty="0" smtClean="0"/>
              <a:t> 52 car 32 special car); k=12 ) = </a:t>
            </a:r>
            <a:r>
              <a:rPr lang="ro-RO" dirty="0" smtClean="0"/>
              <a:t>475</a:t>
            </a:r>
            <a:r>
              <a:rPr lang="en-US" dirty="0" smtClean="0"/>
              <a:t>.</a:t>
            </a:r>
            <a:r>
              <a:rPr lang="ro-RO" dirty="0" smtClean="0"/>
              <a:t>920</a:t>
            </a:r>
            <a:r>
              <a:rPr lang="en-US" dirty="0" smtClean="0"/>
              <a:t>.</a:t>
            </a:r>
            <a:r>
              <a:rPr lang="ro-RO" dirty="0" smtClean="0"/>
              <a:t>314</a:t>
            </a:r>
            <a:r>
              <a:rPr lang="en-US" dirty="0" smtClean="0"/>
              <a:t>.</a:t>
            </a:r>
            <a:r>
              <a:rPr lang="ro-RO" dirty="0" smtClean="0"/>
              <a:t>814</a:t>
            </a:r>
            <a:r>
              <a:rPr lang="en-US" dirty="0" smtClean="0"/>
              <a:t>.</a:t>
            </a:r>
            <a:r>
              <a:rPr lang="ro-RO" dirty="0" smtClean="0"/>
              <a:t>253</a:t>
            </a:r>
            <a:r>
              <a:rPr lang="en-US" dirty="0" smtClean="0"/>
              <a:t>.</a:t>
            </a:r>
            <a:r>
              <a:rPr lang="ro-RO" dirty="0" smtClean="0"/>
              <a:t>376</a:t>
            </a:r>
            <a:r>
              <a:rPr lang="en-US" dirty="0" smtClean="0"/>
              <a:t>.</a:t>
            </a:r>
            <a:r>
              <a:rPr lang="ro-RO" dirty="0" smtClean="0"/>
              <a:t>475</a:t>
            </a:r>
            <a:r>
              <a:rPr lang="en-US" dirty="0" smtClean="0"/>
              <a:t>.</a:t>
            </a:r>
            <a:r>
              <a:rPr lang="ro-RO" dirty="0" smtClean="0"/>
              <a:t>136</a:t>
            </a:r>
            <a:r>
              <a:rPr lang="en-US" dirty="0" smtClean="0"/>
              <a:t> / </a:t>
            </a:r>
            <a:r>
              <a:rPr lang="ro-RO" dirty="0" smtClean="0"/>
              <a:t>31622400</a:t>
            </a:r>
            <a:r>
              <a:rPr lang="en-US" dirty="0" smtClean="0"/>
              <a:t> = 7,5 </a:t>
            </a:r>
            <a:r>
              <a:rPr lang="en-US" dirty="0" err="1" smtClean="0"/>
              <a:t>miliarde</a:t>
            </a:r>
            <a:r>
              <a:rPr lang="en-US" dirty="0" smtClean="0"/>
              <a:t> de </a:t>
            </a:r>
            <a:r>
              <a:rPr lang="en-US" dirty="0" err="1" smtClean="0"/>
              <a:t>ani</a:t>
            </a:r>
            <a:endParaRPr lang="en-US" dirty="0" smtClean="0"/>
          </a:p>
          <a:p>
            <a:r>
              <a:rPr lang="ro-RO" dirty="0" smtClean="0">
                <a:hlinkClick r:id="rId6"/>
              </a:rPr>
              <a:t>https://www.betterbuys.com/estimating-password-cracking-times/</a:t>
            </a:r>
            <a:endParaRPr lang="en-US" dirty="0" smtClean="0"/>
          </a:p>
          <a:p>
            <a:endParaRPr lang="ro-RO" dirty="0"/>
          </a:p>
        </p:txBody>
      </p:sp>
    </p:spTree>
    <p:extLst>
      <p:ext uri="{BB962C8B-B14F-4D97-AF65-F5344CB8AC3E}">
        <p14:creationId xmlns:p14="http://schemas.microsoft.com/office/powerpoint/2010/main" val="4164067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2" nodeType="clickEffect">
                                  <p:stCondLst>
                                    <p:cond delay="0"/>
                                  </p:stCondLst>
                                  <p:childTnLst>
                                    <p:set>
                                      <p:cBhvr>
                                        <p:cTn id="22" dur="1" fill="hold">
                                          <p:stCondLst>
                                            <p:cond delay="0"/>
                                          </p:stCondLst>
                                        </p:cTn>
                                        <p:tgtEl>
                                          <p:spTgt spid="11">
                                            <p:txEl>
                                              <p:pRg st="1" end="1"/>
                                            </p:txEl>
                                          </p:spTgt>
                                        </p:tgtEl>
                                        <p:attrNameLst>
                                          <p:attrName>style.visibility</p:attrName>
                                        </p:attrNameLst>
                                      </p:cBhvr>
                                      <p:to>
                                        <p:strVal val="visible"/>
                                      </p:to>
                                    </p:set>
                                  </p:childTnLst>
                                </p:cTn>
                              </p:par>
                              <p:par>
                                <p:cTn id="23" presetID="1" presetClass="entr" presetSubtype="0" fill="hold" grpId="2" nodeType="withEffect">
                                  <p:stCondLst>
                                    <p:cond delay="0"/>
                                  </p:stCondLst>
                                  <p:childTnLst>
                                    <p:set>
                                      <p:cBhvr>
                                        <p:cTn id="2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build="allAtOnce"/>
      <p:bldP spid="11" grpId="2"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352" y="1520952"/>
            <a:ext cx="368808" cy="47396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6492" y="1447800"/>
            <a:ext cx="560832" cy="4221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8001" y="990600"/>
            <a:ext cx="0" cy="1053465"/>
          </a:xfrm>
          <a:custGeom>
            <a:avLst/>
            <a:gdLst/>
            <a:ahLst/>
            <a:cxnLst/>
            <a:rect l="l" t="t" r="r" b="b"/>
            <a:pathLst>
              <a:path h="1053464">
                <a:moveTo>
                  <a:pt x="0" y="0"/>
                </a:moveTo>
                <a:lnTo>
                  <a:pt x="0" y="1053084"/>
                </a:lnTo>
              </a:path>
            </a:pathLst>
          </a:custGeom>
          <a:ln w="32004">
            <a:solidFill>
              <a:srgbClr val="1C1C1C"/>
            </a:solidFill>
          </a:ln>
        </p:spPr>
        <p:txBody>
          <a:bodyPr wrap="square" lIns="0" tIns="0" rIns="0" bIns="0" rtlCol="0"/>
          <a:lstStyle/>
          <a:p>
            <a:endParaRPr/>
          </a:p>
        </p:txBody>
      </p:sp>
      <p:sp>
        <p:nvSpPr>
          <p:cNvPr id="5" name="object 5"/>
          <p:cNvSpPr/>
          <p:nvPr/>
        </p:nvSpPr>
        <p:spPr>
          <a:xfrm>
            <a:off x="443483" y="1781555"/>
            <a:ext cx="8226552" cy="32003"/>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145844" y="961390"/>
            <a:ext cx="7599045" cy="452120"/>
          </a:xfrm>
          <a:prstGeom prst="rect">
            <a:avLst/>
          </a:prstGeom>
        </p:spPr>
        <p:txBody>
          <a:bodyPr vert="horz" wrap="square" lIns="0" tIns="12065" rIns="0" bIns="0" rtlCol="0">
            <a:spAutoFit/>
          </a:bodyPr>
          <a:lstStyle/>
          <a:p>
            <a:pPr marL="12700">
              <a:lnSpc>
                <a:spcPct val="100000"/>
              </a:lnSpc>
              <a:spcBef>
                <a:spcPts val="95"/>
              </a:spcBef>
            </a:pPr>
            <a:r>
              <a:rPr spc="-5" dirty="0">
                <a:solidFill>
                  <a:srgbClr val="333399"/>
                </a:solidFill>
              </a:rPr>
              <a:t>Securitatea </a:t>
            </a:r>
            <a:r>
              <a:rPr spc="-10" dirty="0">
                <a:solidFill>
                  <a:srgbClr val="333399"/>
                </a:solidFill>
              </a:rPr>
              <a:t>retelelor </a:t>
            </a:r>
            <a:r>
              <a:rPr spc="-5" dirty="0">
                <a:solidFill>
                  <a:srgbClr val="333399"/>
                </a:solidFill>
              </a:rPr>
              <a:t>de</a:t>
            </a:r>
            <a:r>
              <a:rPr spc="95" dirty="0">
                <a:solidFill>
                  <a:srgbClr val="333399"/>
                </a:solidFill>
              </a:rPr>
              <a:t> </a:t>
            </a:r>
            <a:r>
              <a:rPr spc="-5" dirty="0" err="1" smtClean="0">
                <a:solidFill>
                  <a:srgbClr val="333399"/>
                </a:solidFill>
              </a:rPr>
              <a:t>calculatoare</a:t>
            </a:r>
            <a:endParaRPr spc="-5" dirty="0">
              <a:solidFill>
                <a:srgbClr val="333399"/>
              </a:solidFill>
            </a:endParaRPr>
          </a:p>
        </p:txBody>
      </p:sp>
      <p:sp>
        <p:nvSpPr>
          <p:cNvPr id="7" name="object 7"/>
          <p:cNvSpPr txBox="1"/>
          <p:nvPr/>
        </p:nvSpPr>
        <p:spPr>
          <a:xfrm>
            <a:off x="794004" y="1813560"/>
            <a:ext cx="117475" cy="181610"/>
          </a:xfrm>
          <a:prstGeom prst="rect">
            <a:avLst/>
          </a:prstGeom>
          <a:solidFill>
            <a:srgbClr val="3333CC"/>
          </a:solidFill>
        </p:spPr>
        <p:txBody>
          <a:bodyPr vert="horz" wrap="square" lIns="0" tIns="0" rIns="0" bIns="0" rtlCol="0">
            <a:spAutoFit/>
          </a:bodyPr>
          <a:lstStyle/>
          <a:p>
            <a:pPr>
              <a:lnSpc>
                <a:spcPts val="1070"/>
              </a:lnSpc>
            </a:pPr>
            <a:r>
              <a:rPr sz="950" spc="5" dirty="0">
                <a:solidFill>
                  <a:srgbClr val="3333CC"/>
                </a:solidFill>
                <a:latin typeface="Wingdings"/>
                <a:cs typeface="Wingdings"/>
              </a:rPr>
              <a:t></a:t>
            </a:r>
            <a:endParaRPr sz="950">
              <a:latin typeface="Wingdings"/>
              <a:cs typeface="Wingdings"/>
            </a:endParaRPr>
          </a:p>
        </p:txBody>
      </p:sp>
      <p:sp>
        <p:nvSpPr>
          <p:cNvPr id="8" name="object 8"/>
          <p:cNvSpPr txBox="1"/>
          <p:nvPr/>
        </p:nvSpPr>
        <p:spPr>
          <a:xfrm>
            <a:off x="741536" y="2629515"/>
            <a:ext cx="7609840" cy="3613169"/>
          </a:xfrm>
          <a:prstGeom prst="rect">
            <a:avLst/>
          </a:prstGeom>
        </p:spPr>
        <p:txBody>
          <a:bodyPr vert="horz" wrap="square" lIns="0" tIns="12065" rIns="0" bIns="0" rtlCol="0">
            <a:spAutoFit/>
          </a:bodyPr>
          <a:lstStyle/>
          <a:p>
            <a:pPr marL="609600" indent="-609600"/>
            <a:r>
              <a:rPr lang="ro-RO" b="1" dirty="0" err="1"/>
              <a:t>Vulnerabilităţi</a:t>
            </a:r>
            <a:r>
              <a:rPr lang="ro-RO" b="1" dirty="0"/>
              <a:t> implicite – </a:t>
            </a:r>
            <a:r>
              <a:rPr lang="ro-RO" dirty="0"/>
              <a:t>nu necesită atac din partea hackerilor, sunt rezultate ale </a:t>
            </a:r>
            <a:r>
              <a:rPr lang="ro-RO" dirty="0" err="1"/>
              <a:t>neglijenţei</a:t>
            </a:r>
            <a:r>
              <a:rPr lang="ro-RO" dirty="0"/>
              <a:t> utilizatorilor</a:t>
            </a:r>
          </a:p>
          <a:p>
            <a:pPr marL="723900" lvl="1" indent="-274638"/>
            <a:r>
              <a:rPr lang="ro-RO" dirty="0"/>
              <a:t>Pachetele cookie</a:t>
            </a:r>
          </a:p>
          <a:p>
            <a:pPr marL="723900" lvl="1" indent="-274638"/>
            <a:r>
              <a:rPr lang="ro-RO" dirty="0"/>
              <a:t>Parolele memorate pe </a:t>
            </a:r>
            <a:r>
              <a:rPr lang="ro-RO" dirty="0" err="1"/>
              <a:t>PCuri</a:t>
            </a:r>
            <a:r>
              <a:rPr lang="ro-RO" dirty="0"/>
              <a:t> publice</a:t>
            </a:r>
          </a:p>
          <a:p>
            <a:pPr marL="723900" lvl="1" indent="-274638"/>
            <a:r>
              <a:rPr lang="ro-RO" dirty="0"/>
              <a:t>Istoricul navigărilor</a:t>
            </a:r>
          </a:p>
          <a:p>
            <a:pPr marL="609600" indent="-609600"/>
            <a:r>
              <a:rPr lang="ro-RO" dirty="0"/>
              <a:t>Toate acestea sunt </a:t>
            </a:r>
            <a:r>
              <a:rPr lang="ro-RO" b="1" dirty="0"/>
              <a:t>date latente</a:t>
            </a:r>
            <a:r>
              <a:rPr lang="ro-RO" dirty="0"/>
              <a:t> care ar trebui </a:t>
            </a:r>
            <a:r>
              <a:rPr lang="ro-RO" dirty="0" err="1"/>
              <a:t>şterse</a:t>
            </a:r>
            <a:r>
              <a:rPr lang="ro-RO" dirty="0"/>
              <a:t> cu regularitate de utilizator dar sunt de regulă ignorate</a:t>
            </a:r>
          </a:p>
          <a:p>
            <a:pPr marL="609600" indent="-609600"/>
            <a:r>
              <a:rPr lang="ro-RO" dirty="0"/>
              <a:t>Rolul datelor latente este să </a:t>
            </a:r>
            <a:r>
              <a:rPr lang="ro-RO" dirty="0" err="1"/>
              <a:t>îmbunătăţească</a:t>
            </a:r>
            <a:r>
              <a:rPr lang="ro-RO" dirty="0"/>
              <a:t> utilizabilitatea (completarea automată a formularelor, memorarea parolei, </a:t>
            </a:r>
            <a:r>
              <a:rPr lang="ro-RO" dirty="0" err="1"/>
              <a:t>funcţionarea</a:t>
            </a:r>
            <a:r>
              <a:rPr lang="ro-RO" dirty="0"/>
              <a:t> butonului Back în browser)</a:t>
            </a:r>
          </a:p>
          <a:p>
            <a:pPr marL="609600" indent="-609600"/>
            <a:r>
              <a:rPr lang="ro-RO" dirty="0"/>
              <a:t>Un browser creator de date latente trebuie să se achite de </a:t>
            </a:r>
            <a:r>
              <a:rPr lang="ro-RO" dirty="0" err="1"/>
              <a:t>obligaţia</a:t>
            </a:r>
            <a:r>
              <a:rPr lang="ro-RO" dirty="0"/>
              <a:t> de a oferi căi de </a:t>
            </a:r>
            <a:r>
              <a:rPr lang="ro-RO" dirty="0" err="1"/>
              <a:t>ştergere</a:t>
            </a:r>
            <a:r>
              <a:rPr lang="ro-RO" dirty="0"/>
              <a:t> sau criptare a acestora, răspunderea revenind astfel utilizatorului</a:t>
            </a:r>
          </a:p>
        </p:txBody>
      </p:sp>
      <p:sp>
        <p:nvSpPr>
          <p:cNvPr id="9" name="object 9"/>
          <p:cNvSpPr txBox="1"/>
          <p:nvPr/>
        </p:nvSpPr>
        <p:spPr>
          <a:xfrm>
            <a:off x="764540" y="1953894"/>
            <a:ext cx="8097520" cy="258404"/>
          </a:xfrm>
          <a:prstGeom prst="rect">
            <a:avLst/>
          </a:prstGeom>
        </p:spPr>
        <p:txBody>
          <a:bodyPr vert="horz" wrap="square" lIns="0" tIns="12065" rIns="0" bIns="0" rtlCol="0">
            <a:spAutoFit/>
          </a:bodyPr>
          <a:lstStyle/>
          <a:p>
            <a:pPr marL="355600" marR="50800">
              <a:lnSpc>
                <a:spcPct val="100000"/>
              </a:lnSpc>
              <a:spcBef>
                <a:spcPts val="95"/>
              </a:spcBef>
            </a:pPr>
            <a:endParaRPr sz="1600" dirty="0">
              <a:latin typeface="Tahoma"/>
              <a:cs typeface="Tahoma"/>
            </a:endParaRPr>
          </a:p>
        </p:txBody>
      </p:sp>
    </p:spTree>
    <p:extLst>
      <p:ext uri="{BB962C8B-B14F-4D97-AF65-F5344CB8AC3E}">
        <p14:creationId xmlns:p14="http://schemas.microsoft.com/office/powerpoint/2010/main" val="14997318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352" y="1520952"/>
            <a:ext cx="368808" cy="47396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6492" y="1447800"/>
            <a:ext cx="560832" cy="4221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8001" y="990600"/>
            <a:ext cx="0" cy="1053465"/>
          </a:xfrm>
          <a:custGeom>
            <a:avLst/>
            <a:gdLst/>
            <a:ahLst/>
            <a:cxnLst/>
            <a:rect l="l" t="t" r="r" b="b"/>
            <a:pathLst>
              <a:path h="1053464">
                <a:moveTo>
                  <a:pt x="0" y="0"/>
                </a:moveTo>
                <a:lnTo>
                  <a:pt x="0" y="1053084"/>
                </a:lnTo>
              </a:path>
            </a:pathLst>
          </a:custGeom>
          <a:ln w="32004">
            <a:solidFill>
              <a:srgbClr val="1C1C1C"/>
            </a:solidFill>
          </a:ln>
        </p:spPr>
        <p:txBody>
          <a:bodyPr wrap="square" lIns="0" tIns="0" rIns="0" bIns="0" rtlCol="0"/>
          <a:lstStyle/>
          <a:p>
            <a:endParaRPr/>
          </a:p>
        </p:txBody>
      </p:sp>
      <p:sp>
        <p:nvSpPr>
          <p:cNvPr id="5" name="object 5"/>
          <p:cNvSpPr/>
          <p:nvPr/>
        </p:nvSpPr>
        <p:spPr>
          <a:xfrm>
            <a:off x="443483" y="1781555"/>
            <a:ext cx="8226552" cy="32003"/>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145844" y="961390"/>
            <a:ext cx="7599045" cy="452120"/>
          </a:xfrm>
          <a:prstGeom prst="rect">
            <a:avLst/>
          </a:prstGeom>
        </p:spPr>
        <p:txBody>
          <a:bodyPr vert="horz" wrap="square" lIns="0" tIns="12065" rIns="0" bIns="0" rtlCol="0">
            <a:spAutoFit/>
          </a:bodyPr>
          <a:lstStyle/>
          <a:p>
            <a:pPr marL="12700">
              <a:lnSpc>
                <a:spcPct val="100000"/>
              </a:lnSpc>
              <a:spcBef>
                <a:spcPts val="95"/>
              </a:spcBef>
            </a:pPr>
            <a:r>
              <a:rPr spc="-5" dirty="0">
                <a:solidFill>
                  <a:srgbClr val="333399"/>
                </a:solidFill>
              </a:rPr>
              <a:t>Securitatea </a:t>
            </a:r>
            <a:r>
              <a:rPr spc="-10" dirty="0">
                <a:solidFill>
                  <a:srgbClr val="333399"/>
                </a:solidFill>
              </a:rPr>
              <a:t>retelelor </a:t>
            </a:r>
            <a:r>
              <a:rPr spc="-5" dirty="0">
                <a:solidFill>
                  <a:srgbClr val="333399"/>
                </a:solidFill>
              </a:rPr>
              <a:t>de</a:t>
            </a:r>
            <a:r>
              <a:rPr spc="95" dirty="0">
                <a:solidFill>
                  <a:srgbClr val="333399"/>
                </a:solidFill>
              </a:rPr>
              <a:t> </a:t>
            </a:r>
            <a:r>
              <a:rPr spc="-5" dirty="0">
                <a:solidFill>
                  <a:srgbClr val="333399"/>
                </a:solidFill>
              </a:rPr>
              <a:t>calculatoare(firewall-uri)</a:t>
            </a:r>
          </a:p>
        </p:txBody>
      </p:sp>
      <p:sp>
        <p:nvSpPr>
          <p:cNvPr id="7" name="object 7"/>
          <p:cNvSpPr txBox="1"/>
          <p:nvPr/>
        </p:nvSpPr>
        <p:spPr>
          <a:xfrm>
            <a:off x="794004" y="1813560"/>
            <a:ext cx="117475" cy="181610"/>
          </a:xfrm>
          <a:prstGeom prst="rect">
            <a:avLst/>
          </a:prstGeom>
          <a:solidFill>
            <a:srgbClr val="3333CC"/>
          </a:solidFill>
        </p:spPr>
        <p:txBody>
          <a:bodyPr vert="horz" wrap="square" lIns="0" tIns="0" rIns="0" bIns="0" rtlCol="0">
            <a:spAutoFit/>
          </a:bodyPr>
          <a:lstStyle/>
          <a:p>
            <a:pPr>
              <a:lnSpc>
                <a:spcPts val="1070"/>
              </a:lnSpc>
            </a:pPr>
            <a:r>
              <a:rPr sz="950" spc="5" dirty="0">
                <a:solidFill>
                  <a:srgbClr val="3333CC"/>
                </a:solidFill>
                <a:latin typeface="Wingdings"/>
                <a:cs typeface="Wingdings"/>
              </a:rPr>
              <a:t></a:t>
            </a:r>
            <a:endParaRPr sz="950">
              <a:latin typeface="Wingdings"/>
              <a:cs typeface="Wingdings"/>
            </a:endParaRPr>
          </a:p>
        </p:txBody>
      </p:sp>
      <p:sp>
        <p:nvSpPr>
          <p:cNvPr id="8" name="object 8"/>
          <p:cNvSpPr txBox="1"/>
          <p:nvPr/>
        </p:nvSpPr>
        <p:spPr>
          <a:xfrm>
            <a:off x="1107744" y="1710054"/>
            <a:ext cx="7609840" cy="269240"/>
          </a:xfrm>
          <a:prstGeom prst="rect">
            <a:avLst/>
          </a:prstGeom>
        </p:spPr>
        <p:txBody>
          <a:bodyPr vert="horz" wrap="square" lIns="0" tIns="12065" rIns="0" bIns="0" rtlCol="0">
            <a:spAutoFit/>
          </a:bodyPr>
          <a:lstStyle/>
          <a:p>
            <a:pPr marL="12700">
              <a:lnSpc>
                <a:spcPct val="100000"/>
              </a:lnSpc>
              <a:spcBef>
                <a:spcPts val="95"/>
              </a:spcBef>
            </a:pPr>
            <a:r>
              <a:rPr sz="1600" spc="-10" dirty="0">
                <a:latin typeface="Tahoma"/>
                <a:cs typeface="Tahoma"/>
              </a:rPr>
              <a:t>Reţelele </a:t>
            </a:r>
            <a:r>
              <a:rPr sz="1600" spc="-5" dirty="0">
                <a:latin typeface="Tahoma"/>
                <a:cs typeface="Tahoma"/>
              </a:rPr>
              <a:t>de </a:t>
            </a:r>
            <a:r>
              <a:rPr sz="1600" spc="-10" dirty="0">
                <a:latin typeface="Tahoma"/>
                <a:cs typeface="Tahoma"/>
              </a:rPr>
              <a:t>calculatoare sunt </a:t>
            </a:r>
            <a:r>
              <a:rPr sz="1600" spc="-5" dirty="0">
                <a:latin typeface="Tahoma"/>
                <a:cs typeface="Tahoma"/>
              </a:rPr>
              <a:t>o </a:t>
            </a:r>
            <a:r>
              <a:rPr sz="1600" spc="-10" dirty="0">
                <a:latin typeface="Tahoma"/>
                <a:cs typeface="Tahoma"/>
              </a:rPr>
              <a:t>resursă </a:t>
            </a:r>
            <a:r>
              <a:rPr sz="1600" spc="-5" dirty="0">
                <a:latin typeface="Tahoma"/>
                <a:cs typeface="Tahoma"/>
              </a:rPr>
              <a:t>partajată, </a:t>
            </a:r>
            <a:r>
              <a:rPr sz="1600" spc="-10" dirty="0">
                <a:latin typeface="Tahoma"/>
                <a:cs typeface="Tahoma"/>
              </a:rPr>
              <a:t>folosită </a:t>
            </a:r>
            <a:r>
              <a:rPr sz="1600" spc="-5" dirty="0">
                <a:latin typeface="Tahoma"/>
                <a:cs typeface="Tahoma"/>
              </a:rPr>
              <a:t>de </a:t>
            </a:r>
            <a:r>
              <a:rPr sz="1600" spc="-10" dirty="0">
                <a:latin typeface="Tahoma"/>
                <a:cs typeface="Tahoma"/>
              </a:rPr>
              <a:t>către </a:t>
            </a:r>
            <a:r>
              <a:rPr sz="1600" spc="-5" dirty="0">
                <a:latin typeface="Tahoma"/>
                <a:cs typeface="Tahoma"/>
              </a:rPr>
              <a:t>mai multe</a:t>
            </a:r>
            <a:r>
              <a:rPr sz="1600" spc="275" dirty="0">
                <a:latin typeface="Tahoma"/>
                <a:cs typeface="Tahoma"/>
              </a:rPr>
              <a:t> </a:t>
            </a:r>
            <a:r>
              <a:rPr sz="1600" spc="-5" dirty="0">
                <a:latin typeface="Tahoma"/>
                <a:cs typeface="Tahoma"/>
              </a:rPr>
              <a:t>aplicaţii</a:t>
            </a:r>
            <a:endParaRPr sz="1600">
              <a:latin typeface="Tahoma"/>
              <a:cs typeface="Tahoma"/>
            </a:endParaRPr>
          </a:p>
        </p:txBody>
      </p:sp>
      <p:sp>
        <p:nvSpPr>
          <p:cNvPr id="9" name="object 9"/>
          <p:cNvSpPr txBox="1"/>
          <p:nvPr/>
        </p:nvSpPr>
        <p:spPr>
          <a:xfrm>
            <a:off x="764540" y="1953894"/>
            <a:ext cx="8097520" cy="4122420"/>
          </a:xfrm>
          <a:prstGeom prst="rect">
            <a:avLst/>
          </a:prstGeom>
        </p:spPr>
        <p:txBody>
          <a:bodyPr vert="horz" wrap="square" lIns="0" tIns="12065" rIns="0" bIns="0" rtlCol="0">
            <a:spAutoFit/>
          </a:bodyPr>
          <a:lstStyle/>
          <a:p>
            <a:pPr marL="355600" marR="50800">
              <a:lnSpc>
                <a:spcPct val="100000"/>
              </a:lnSpc>
              <a:spcBef>
                <a:spcPts val="95"/>
              </a:spcBef>
            </a:pPr>
            <a:r>
              <a:rPr sz="1600" spc="-5" dirty="0">
                <a:latin typeface="Tahoma"/>
                <a:cs typeface="Tahoma"/>
              </a:rPr>
              <a:t>în diverse scopuri. </a:t>
            </a:r>
            <a:r>
              <a:rPr sz="1600" spc="-10" dirty="0">
                <a:latin typeface="Tahoma"/>
                <a:cs typeface="Tahoma"/>
              </a:rPr>
              <a:t>Uneori, </a:t>
            </a:r>
            <a:r>
              <a:rPr sz="1600" spc="-5" dirty="0">
                <a:latin typeface="Tahoma"/>
                <a:cs typeface="Tahoma"/>
              </a:rPr>
              <a:t>datele </a:t>
            </a:r>
            <a:r>
              <a:rPr sz="1600" spc="-10" dirty="0">
                <a:latin typeface="Tahoma"/>
                <a:cs typeface="Tahoma"/>
              </a:rPr>
              <a:t>transmise între procesele </a:t>
            </a:r>
            <a:r>
              <a:rPr sz="1600" spc="-5" dirty="0">
                <a:latin typeface="Tahoma"/>
                <a:cs typeface="Tahoma"/>
              </a:rPr>
              <a:t>aplicaţie </a:t>
            </a:r>
            <a:r>
              <a:rPr sz="1600" spc="-10" dirty="0">
                <a:latin typeface="Tahoma"/>
                <a:cs typeface="Tahoma"/>
              </a:rPr>
              <a:t>sunt confidenţiale  </a:t>
            </a:r>
            <a:r>
              <a:rPr sz="1600" spc="-5" dirty="0">
                <a:latin typeface="Tahoma"/>
                <a:cs typeface="Tahoma"/>
              </a:rPr>
              <a:t>şi ar fi </a:t>
            </a:r>
            <a:r>
              <a:rPr sz="1600" dirty="0">
                <a:latin typeface="Tahoma"/>
                <a:cs typeface="Tahoma"/>
              </a:rPr>
              <a:t>de </a:t>
            </a:r>
            <a:r>
              <a:rPr sz="1600" spc="-5" dirty="0">
                <a:latin typeface="Tahoma"/>
                <a:cs typeface="Tahoma"/>
              </a:rPr>
              <a:t>dorit ca ele să nu </a:t>
            </a:r>
            <a:r>
              <a:rPr sz="1600" spc="-10" dirty="0">
                <a:latin typeface="Tahoma"/>
                <a:cs typeface="Tahoma"/>
              </a:rPr>
              <a:t>fie citite </a:t>
            </a:r>
            <a:r>
              <a:rPr sz="1600" spc="-5" dirty="0">
                <a:latin typeface="Tahoma"/>
                <a:cs typeface="Tahoma"/>
              </a:rPr>
              <a:t>decât de cei </a:t>
            </a:r>
            <a:r>
              <a:rPr sz="1600" spc="-10" dirty="0">
                <a:latin typeface="Tahoma"/>
                <a:cs typeface="Tahoma"/>
              </a:rPr>
              <a:t>cărora </a:t>
            </a:r>
            <a:r>
              <a:rPr sz="1600" spc="-5" dirty="0">
                <a:latin typeface="Tahoma"/>
                <a:cs typeface="Tahoma"/>
              </a:rPr>
              <a:t>li se</a:t>
            </a:r>
            <a:r>
              <a:rPr sz="1600" spc="70" dirty="0">
                <a:latin typeface="Tahoma"/>
                <a:cs typeface="Tahoma"/>
              </a:rPr>
              <a:t> </a:t>
            </a:r>
            <a:r>
              <a:rPr sz="1600" spc="-10" dirty="0">
                <a:latin typeface="Tahoma"/>
                <a:cs typeface="Tahoma"/>
              </a:rPr>
              <a:t>adresează.</a:t>
            </a:r>
            <a:endParaRPr sz="1600" dirty="0">
              <a:latin typeface="Tahoma"/>
              <a:cs typeface="Tahoma"/>
            </a:endParaRPr>
          </a:p>
          <a:p>
            <a:pPr marL="355600" marR="279400" indent="-343535">
              <a:lnSpc>
                <a:spcPct val="100000"/>
              </a:lnSpc>
              <a:spcBef>
                <a:spcPts val="384"/>
              </a:spcBef>
              <a:buClr>
                <a:srgbClr val="3333CC"/>
              </a:buClr>
              <a:buSzPct val="59375"/>
              <a:buFont typeface="Wingdings"/>
              <a:buChar char=""/>
              <a:tabLst>
                <a:tab pos="355600" algn="l"/>
                <a:tab pos="356235" algn="l"/>
                <a:tab pos="2527935" algn="l"/>
              </a:tabLst>
            </a:pPr>
            <a:r>
              <a:rPr sz="1600" spc="-10" dirty="0">
                <a:latin typeface="Tahoma"/>
                <a:cs typeface="Tahoma"/>
              </a:rPr>
              <a:t>Suita </a:t>
            </a:r>
            <a:r>
              <a:rPr sz="1600" spc="-5" dirty="0">
                <a:latin typeface="Tahoma"/>
                <a:cs typeface="Tahoma"/>
              </a:rPr>
              <a:t>de </a:t>
            </a:r>
            <a:r>
              <a:rPr sz="1600" spc="-10" dirty="0">
                <a:latin typeface="Tahoma"/>
                <a:cs typeface="Tahoma"/>
              </a:rPr>
              <a:t>protocoale </a:t>
            </a:r>
            <a:r>
              <a:rPr sz="1600" spc="-5" dirty="0">
                <a:latin typeface="Tahoma"/>
                <a:cs typeface="Tahoma"/>
              </a:rPr>
              <a:t>TCP/IP s-a </a:t>
            </a:r>
            <a:r>
              <a:rPr sz="1600" spc="-10" dirty="0">
                <a:latin typeface="Tahoma"/>
                <a:cs typeface="Tahoma"/>
              </a:rPr>
              <a:t>dezvoltat </a:t>
            </a:r>
            <a:r>
              <a:rPr sz="1600" spc="-5" dirty="0">
                <a:latin typeface="Tahoma"/>
                <a:cs typeface="Tahoma"/>
              </a:rPr>
              <a:t>la început într-un mediu academic „sigur”.  </a:t>
            </a:r>
            <a:r>
              <a:rPr sz="1600" spc="-10" dirty="0">
                <a:latin typeface="Tahoma"/>
                <a:cs typeface="Tahoma"/>
              </a:rPr>
              <a:t>Din </a:t>
            </a:r>
            <a:r>
              <a:rPr sz="1600" spc="-5" dirty="0">
                <a:latin typeface="Tahoma"/>
                <a:cs typeface="Tahoma"/>
              </a:rPr>
              <a:t>acest</a:t>
            </a:r>
            <a:r>
              <a:rPr sz="1600" spc="35" dirty="0">
                <a:latin typeface="Tahoma"/>
                <a:cs typeface="Tahoma"/>
              </a:rPr>
              <a:t> </a:t>
            </a:r>
            <a:r>
              <a:rPr sz="1600" spc="-5" dirty="0">
                <a:latin typeface="Tahoma"/>
                <a:cs typeface="Tahoma"/>
              </a:rPr>
              <a:t>motiv,</a:t>
            </a:r>
            <a:r>
              <a:rPr sz="1600" spc="50" dirty="0">
                <a:latin typeface="Tahoma"/>
                <a:cs typeface="Tahoma"/>
              </a:rPr>
              <a:t> </a:t>
            </a:r>
            <a:r>
              <a:rPr sz="1600" spc="-10" dirty="0">
                <a:latin typeface="Tahoma"/>
                <a:cs typeface="Tahoma"/>
              </a:rPr>
              <a:t>inițial,	</a:t>
            </a:r>
            <a:r>
              <a:rPr sz="1600" spc="-5" dirty="0">
                <a:latin typeface="Tahoma"/>
                <a:cs typeface="Tahoma"/>
              </a:rPr>
              <a:t>nu s-a acordat </a:t>
            </a:r>
            <a:r>
              <a:rPr sz="1600" spc="-10" dirty="0">
                <a:latin typeface="Tahoma"/>
                <a:cs typeface="Tahoma"/>
              </a:rPr>
              <a:t>atenție </a:t>
            </a:r>
            <a:r>
              <a:rPr sz="1600" spc="-5" dirty="0">
                <a:latin typeface="Tahoma"/>
                <a:cs typeface="Tahoma"/>
              </a:rPr>
              <a:t>procesului de </a:t>
            </a:r>
            <a:r>
              <a:rPr sz="1600" spc="-10" dirty="0">
                <a:latin typeface="Tahoma"/>
                <a:cs typeface="Tahoma"/>
              </a:rPr>
              <a:t>securizare </a:t>
            </a:r>
            <a:r>
              <a:rPr sz="1600" spc="-5" dirty="0">
                <a:latin typeface="Tahoma"/>
                <a:cs typeface="Tahoma"/>
              </a:rPr>
              <a:t>sau  </a:t>
            </a:r>
            <a:r>
              <a:rPr sz="1600" spc="-10" dirty="0">
                <a:latin typeface="Tahoma"/>
                <a:cs typeface="Tahoma"/>
              </a:rPr>
              <a:t>autentificare </a:t>
            </a:r>
            <a:r>
              <a:rPr sz="1600" spc="-5" dirty="0">
                <a:latin typeface="Tahoma"/>
                <a:cs typeface="Tahoma"/>
              </a:rPr>
              <a:t>în </a:t>
            </a:r>
            <a:r>
              <a:rPr sz="1600" spc="-10" dirty="0">
                <a:latin typeface="Tahoma"/>
                <a:cs typeface="Tahoma"/>
              </a:rPr>
              <a:t>cadrul acestor</a:t>
            </a:r>
            <a:r>
              <a:rPr sz="1600" spc="50" dirty="0">
                <a:latin typeface="Tahoma"/>
                <a:cs typeface="Tahoma"/>
              </a:rPr>
              <a:t> </a:t>
            </a:r>
            <a:r>
              <a:rPr sz="1600" spc="-10" dirty="0">
                <a:latin typeface="Tahoma"/>
                <a:cs typeface="Tahoma"/>
              </a:rPr>
              <a:t>protocoale.</a:t>
            </a:r>
            <a:endParaRPr sz="1600" dirty="0">
              <a:latin typeface="Tahoma"/>
              <a:cs typeface="Tahoma"/>
            </a:endParaRPr>
          </a:p>
          <a:p>
            <a:pPr marL="355600" marR="5080" indent="-343535">
              <a:lnSpc>
                <a:spcPct val="100000"/>
              </a:lnSpc>
              <a:spcBef>
                <a:spcPts val="385"/>
              </a:spcBef>
              <a:buClr>
                <a:srgbClr val="3333CC"/>
              </a:buClr>
              <a:buSzPct val="59375"/>
              <a:buFont typeface="Wingdings"/>
              <a:buChar char=""/>
              <a:tabLst>
                <a:tab pos="355600" algn="l"/>
                <a:tab pos="356235" algn="l"/>
              </a:tabLst>
            </a:pPr>
            <a:r>
              <a:rPr sz="1600" spc="-10" dirty="0">
                <a:latin typeface="Tahoma"/>
                <a:cs typeface="Tahoma"/>
              </a:rPr>
              <a:t>Există tendința </a:t>
            </a:r>
            <a:r>
              <a:rPr sz="1600" spc="-5" dirty="0">
                <a:latin typeface="Tahoma"/>
                <a:cs typeface="Tahoma"/>
              </a:rPr>
              <a:t>ca </a:t>
            </a:r>
            <a:r>
              <a:rPr sz="1600" spc="-10" dirty="0">
                <a:latin typeface="Tahoma"/>
                <a:cs typeface="Tahoma"/>
              </a:rPr>
              <a:t>tot </a:t>
            </a:r>
            <a:r>
              <a:rPr sz="1600" spc="-5" dirty="0">
                <a:latin typeface="Tahoma"/>
                <a:cs typeface="Tahoma"/>
              </a:rPr>
              <a:t>mai multe aplicaţii „răuvoitoare” </a:t>
            </a:r>
            <a:r>
              <a:rPr sz="1600" spc="-10" dirty="0">
                <a:latin typeface="Tahoma"/>
                <a:cs typeface="Tahoma"/>
              </a:rPr>
              <a:t>create sau achiziţionate </a:t>
            </a:r>
            <a:r>
              <a:rPr sz="1600" spc="-5" dirty="0">
                <a:latin typeface="Tahoma"/>
                <a:cs typeface="Tahoma"/>
              </a:rPr>
              <a:t>de </a:t>
            </a:r>
            <a:r>
              <a:rPr sz="1600" spc="-10" dirty="0">
                <a:latin typeface="Tahoma"/>
                <a:cs typeface="Tahoma"/>
              </a:rPr>
              <a:t>inşi  </a:t>
            </a:r>
            <a:r>
              <a:rPr sz="1600" spc="-5" dirty="0">
                <a:latin typeface="Tahoma"/>
                <a:cs typeface="Tahoma"/>
              </a:rPr>
              <a:t>cu preocupări </a:t>
            </a:r>
            <a:r>
              <a:rPr sz="1600" spc="-10" dirty="0">
                <a:latin typeface="Tahoma"/>
                <a:cs typeface="Tahoma"/>
              </a:rPr>
              <a:t>distructive, </a:t>
            </a:r>
            <a:r>
              <a:rPr sz="1600" spc="-5" dirty="0">
                <a:latin typeface="Tahoma"/>
                <a:cs typeface="Tahoma"/>
              </a:rPr>
              <a:t>să </a:t>
            </a:r>
            <a:r>
              <a:rPr sz="1600" spc="-10" dirty="0">
                <a:latin typeface="Tahoma"/>
                <a:cs typeface="Tahoma"/>
              </a:rPr>
              <a:t>fie </a:t>
            </a:r>
            <a:r>
              <a:rPr sz="1600" spc="-5" dirty="0">
                <a:latin typeface="Tahoma"/>
                <a:cs typeface="Tahoma"/>
              </a:rPr>
              <a:t>rulate în </a:t>
            </a:r>
            <a:r>
              <a:rPr sz="1600" spc="-10" dirty="0">
                <a:latin typeface="Tahoma"/>
                <a:cs typeface="Tahoma"/>
              </a:rPr>
              <a:t>reţele, </a:t>
            </a:r>
            <a:r>
              <a:rPr sz="1600" spc="-5" dirty="0">
                <a:latin typeface="Tahoma"/>
                <a:cs typeface="Tahoma"/>
              </a:rPr>
              <a:t>cu diverse scopuri </a:t>
            </a:r>
            <a:r>
              <a:rPr sz="1600" spc="-10" dirty="0">
                <a:latin typeface="Tahoma"/>
                <a:cs typeface="Tahoma"/>
              </a:rPr>
              <a:t>malefice. </a:t>
            </a:r>
            <a:r>
              <a:rPr sz="1600" spc="-5" dirty="0">
                <a:latin typeface="Tahoma"/>
                <a:cs typeface="Tahoma"/>
              </a:rPr>
              <a:t>Trebuie  să </a:t>
            </a:r>
            <a:r>
              <a:rPr sz="1600" spc="-10" dirty="0">
                <a:latin typeface="Tahoma"/>
                <a:cs typeface="Tahoma"/>
              </a:rPr>
              <a:t>prevenim </a:t>
            </a:r>
            <a:r>
              <a:rPr sz="1600" spc="-5" dirty="0">
                <a:latin typeface="Tahoma"/>
                <a:cs typeface="Tahoma"/>
              </a:rPr>
              <a:t>aceste aplicaţii </a:t>
            </a:r>
            <a:r>
              <a:rPr sz="1600" spc="-10" dirty="0">
                <a:latin typeface="Tahoma"/>
                <a:cs typeface="Tahoma"/>
              </a:rPr>
              <a:t>sau </a:t>
            </a:r>
            <a:r>
              <a:rPr sz="1600" spc="-5" dirty="0">
                <a:latin typeface="Tahoma"/>
                <a:cs typeface="Tahoma"/>
              </a:rPr>
              <a:t>să împiedicăm rularea lor. </a:t>
            </a:r>
            <a:r>
              <a:rPr sz="1600" spc="-10" dirty="0">
                <a:latin typeface="Tahoma"/>
                <a:cs typeface="Tahoma"/>
              </a:rPr>
              <a:t>Unele </a:t>
            </a:r>
            <a:r>
              <a:rPr sz="1600" spc="-5" dirty="0">
                <a:latin typeface="Tahoma"/>
                <a:cs typeface="Tahoma"/>
              </a:rPr>
              <a:t>dintre aceste aplicaţii  pot duce</a:t>
            </a:r>
            <a:r>
              <a:rPr sz="1600" dirty="0">
                <a:latin typeface="Tahoma"/>
                <a:cs typeface="Tahoma"/>
              </a:rPr>
              <a:t> </a:t>
            </a:r>
            <a:r>
              <a:rPr sz="1600" spc="-5" dirty="0">
                <a:latin typeface="Tahoma"/>
                <a:cs typeface="Tahoma"/>
              </a:rPr>
              <a:t>la:</a:t>
            </a:r>
            <a:endParaRPr sz="1600" dirty="0">
              <a:latin typeface="Tahoma"/>
              <a:cs typeface="Tahoma"/>
            </a:endParaRPr>
          </a:p>
          <a:p>
            <a:pPr marL="355600" indent="-343535">
              <a:lnSpc>
                <a:spcPts val="1895"/>
              </a:lnSpc>
              <a:spcBef>
                <a:spcPts val="385"/>
              </a:spcBef>
              <a:buClr>
                <a:srgbClr val="3333CC"/>
              </a:buClr>
              <a:buSzPct val="59375"/>
              <a:buFont typeface="Wingdings"/>
              <a:buChar char=""/>
              <a:tabLst>
                <a:tab pos="355600" algn="l"/>
                <a:tab pos="356235" algn="l"/>
              </a:tabLst>
            </a:pPr>
            <a:r>
              <a:rPr sz="1600" spc="-5" dirty="0">
                <a:latin typeface="Tahoma"/>
                <a:cs typeface="Tahoma"/>
              </a:rPr>
              <a:t>aglomerarea </a:t>
            </a:r>
            <a:r>
              <a:rPr sz="1600" spc="-10" dirty="0">
                <a:latin typeface="Tahoma"/>
                <a:cs typeface="Tahoma"/>
              </a:rPr>
              <a:t>calculatorului </a:t>
            </a:r>
            <a:r>
              <a:rPr sz="1600" spc="-5" dirty="0">
                <a:latin typeface="Tahoma"/>
                <a:cs typeface="Tahoma"/>
              </a:rPr>
              <a:t>cu atât </a:t>
            </a:r>
            <a:r>
              <a:rPr sz="1600" dirty="0">
                <a:latin typeface="Tahoma"/>
                <a:cs typeface="Tahoma"/>
              </a:rPr>
              <a:t>de </a:t>
            </a:r>
            <a:r>
              <a:rPr sz="1600" spc="-5" dirty="0">
                <a:latin typeface="Tahoma"/>
                <a:cs typeface="Tahoma"/>
              </a:rPr>
              <a:t>mult </a:t>
            </a:r>
            <a:r>
              <a:rPr sz="1600" spc="-10" dirty="0">
                <a:latin typeface="Tahoma"/>
                <a:cs typeface="Tahoma"/>
              </a:rPr>
              <a:t>trafic, </a:t>
            </a:r>
            <a:r>
              <a:rPr sz="1600" spc="-5" dirty="0">
                <a:latin typeface="Tahoma"/>
                <a:cs typeface="Tahoma"/>
              </a:rPr>
              <a:t>încât </a:t>
            </a:r>
            <a:r>
              <a:rPr sz="1600" spc="-10" dirty="0">
                <a:latin typeface="Tahoma"/>
                <a:cs typeface="Tahoma"/>
              </a:rPr>
              <a:t>traficul real </a:t>
            </a:r>
            <a:r>
              <a:rPr sz="1600" spc="-5" dirty="0">
                <a:latin typeface="Tahoma"/>
                <a:cs typeface="Tahoma"/>
              </a:rPr>
              <a:t>nu poate</a:t>
            </a:r>
            <a:r>
              <a:rPr sz="1600" spc="155" dirty="0">
                <a:latin typeface="Tahoma"/>
                <a:cs typeface="Tahoma"/>
              </a:rPr>
              <a:t> </a:t>
            </a:r>
            <a:r>
              <a:rPr sz="1600" spc="-10" dirty="0">
                <a:latin typeface="Tahoma"/>
                <a:cs typeface="Tahoma"/>
              </a:rPr>
              <a:t>fi</a:t>
            </a:r>
            <a:endParaRPr sz="1600" dirty="0">
              <a:latin typeface="Tahoma"/>
              <a:cs typeface="Tahoma"/>
            </a:endParaRPr>
          </a:p>
          <a:p>
            <a:pPr marL="355600" marR="421640">
              <a:lnSpc>
                <a:spcPts val="1920"/>
              </a:lnSpc>
              <a:spcBef>
                <a:spcPts val="90"/>
              </a:spcBef>
            </a:pPr>
            <a:r>
              <a:rPr sz="1600" spc="-5" dirty="0">
                <a:latin typeface="Tahoma"/>
                <a:cs typeface="Tahoma"/>
              </a:rPr>
              <a:t>administrat. Acest </a:t>
            </a:r>
            <a:r>
              <a:rPr sz="1600" spc="-10" dirty="0">
                <a:latin typeface="Tahoma"/>
                <a:cs typeface="Tahoma"/>
              </a:rPr>
              <a:t>procedeu </a:t>
            </a:r>
            <a:r>
              <a:rPr sz="1600" spc="-5" dirty="0">
                <a:latin typeface="Tahoma"/>
                <a:cs typeface="Tahoma"/>
              </a:rPr>
              <a:t>poartă numele </a:t>
            </a:r>
            <a:r>
              <a:rPr sz="1600" dirty="0">
                <a:latin typeface="Tahoma"/>
                <a:cs typeface="Tahoma"/>
              </a:rPr>
              <a:t>de </a:t>
            </a:r>
            <a:r>
              <a:rPr sz="1650" i="1" spc="-30" dirty="0">
                <a:latin typeface="Tahoma"/>
                <a:cs typeface="Tahoma"/>
              </a:rPr>
              <a:t>negarea service-ului(DoS-Denial </a:t>
            </a:r>
            <a:r>
              <a:rPr sz="1650" i="1" spc="-25" dirty="0">
                <a:latin typeface="Tahoma"/>
                <a:cs typeface="Tahoma"/>
              </a:rPr>
              <a:t>of  </a:t>
            </a:r>
            <a:r>
              <a:rPr sz="1650" i="1" spc="-30" dirty="0">
                <a:latin typeface="Tahoma"/>
                <a:cs typeface="Tahoma"/>
              </a:rPr>
              <a:t>Service)</a:t>
            </a:r>
            <a:endParaRPr sz="1650" dirty="0">
              <a:latin typeface="Tahoma"/>
              <a:cs typeface="Tahoma"/>
            </a:endParaRPr>
          </a:p>
          <a:p>
            <a:pPr marL="355600" marR="79375" indent="-343535">
              <a:lnSpc>
                <a:spcPct val="100000"/>
              </a:lnSpc>
              <a:spcBef>
                <a:spcPts val="320"/>
              </a:spcBef>
              <a:buClr>
                <a:srgbClr val="3333CC"/>
              </a:buClr>
              <a:buSzPct val="59375"/>
              <a:buFont typeface="Wingdings"/>
              <a:buChar char=""/>
              <a:tabLst>
                <a:tab pos="355600" algn="l"/>
                <a:tab pos="356235" algn="l"/>
              </a:tabLst>
            </a:pPr>
            <a:r>
              <a:rPr sz="1600" spc="-5" dirty="0">
                <a:latin typeface="Tahoma"/>
                <a:cs typeface="Tahoma"/>
              </a:rPr>
              <a:t>„câștigarea” </a:t>
            </a:r>
            <a:r>
              <a:rPr sz="1600" spc="-10" dirty="0">
                <a:latin typeface="Tahoma"/>
                <a:cs typeface="Tahoma"/>
              </a:rPr>
              <a:t>accesului </a:t>
            </a:r>
            <a:r>
              <a:rPr sz="1600" spc="-5" dirty="0">
                <a:latin typeface="Tahoma"/>
                <a:cs typeface="Tahoma"/>
              </a:rPr>
              <a:t>la </a:t>
            </a:r>
            <a:r>
              <a:rPr sz="1600" spc="-10" dirty="0">
                <a:latin typeface="Tahoma"/>
                <a:cs typeface="Tahoma"/>
              </a:rPr>
              <a:t>calculator, fapt </a:t>
            </a:r>
            <a:r>
              <a:rPr sz="1600" spc="-5" dirty="0">
                <a:latin typeface="Tahoma"/>
                <a:cs typeface="Tahoma"/>
              </a:rPr>
              <a:t>ce poate </a:t>
            </a:r>
            <a:r>
              <a:rPr sz="1600" spc="-10" dirty="0">
                <a:latin typeface="Tahoma"/>
                <a:cs typeface="Tahoma"/>
              </a:rPr>
              <a:t>determina citirea, scrierea sau  ștergerea </a:t>
            </a:r>
            <a:r>
              <a:rPr sz="1600" spc="-5" dirty="0">
                <a:latin typeface="Tahoma"/>
                <a:cs typeface="Tahoma"/>
              </a:rPr>
              <a:t>unor </a:t>
            </a:r>
            <a:r>
              <a:rPr sz="1600" spc="-10" dirty="0">
                <a:latin typeface="Tahoma"/>
                <a:cs typeface="Tahoma"/>
              </a:rPr>
              <a:t>fișiere </a:t>
            </a:r>
            <a:r>
              <a:rPr sz="1600" spc="-5" dirty="0">
                <a:latin typeface="Tahoma"/>
                <a:cs typeface="Tahoma"/>
              </a:rPr>
              <a:t>private sau rularea pe calculator a unor programe </a:t>
            </a:r>
            <a:r>
              <a:rPr sz="1600" spc="-10" dirty="0">
                <a:latin typeface="Tahoma"/>
                <a:cs typeface="Tahoma"/>
              </a:rPr>
              <a:t>neautorizate,  cum </a:t>
            </a:r>
            <a:r>
              <a:rPr sz="1600" spc="-5" dirty="0">
                <a:latin typeface="Tahoma"/>
                <a:cs typeface="Tahoma"/>
              </a:rPr>
              <a:t>ar </a:t>
            </a:r>
            <a:r>
              <a:rPr sz="1600" spc="-10" dirty="0">
                <a:latin typeface="Tahoma"/>
                <a:cs typeface="Tahoma"/>
              </a:rPr>
              <a:t>fi trimiterea </a:t>
            </a:r>
            <a:r>
              <a:rPr sz="1600" spc="-5" dirty="0">
                <a:latin typeface="Tahoma"/>
                <a:cs typeface="Tahoma"/>
              </a:rPr>
              <a:t>de spam-uri. De </a:t>
            </a:r>
            <a:r>
              <a:rPr sz="1600" spc="-10" dirty="0">
                <a:latin typeface="Tahoma"/>
                <a:cs typeface="Tahoma"/>
              </a:rPr>
              <a:t>asemenea, utilizarea calculatorului, respectiv,  pentru </a:t>
            </a:r>
            <a:r>
              <a:rPr sz="1600" spc="-5" dirty="0">
                <a:latin typeface="Tahoma"/>
                <a:cs typeface="Tahoma"/>
              </a:rPr>
              <a:t>atacarea altor </a:t>
            </a:r>
            <a:r>
              <a:rPr sz="1600" spc="-10" dirty="0">
                <a:latin typeface="Tahoma"/>
                <a:cs typeface="Tahoma"/>
              </a:rPr>
              <a:t>calculatoare, este </a:t>
            </a:r>
            <a:r>
              <a:rPr sz="1600" spc="-5" dirty="0">
                <a:latin typeface="Tahoma"/>
                <a:cs typeface="Tahoma"/>
              </a:rPr>
              <a:t>o altă metodă </a:t>
            </a:r>
            <a:r>
              <a:rPr sz="1600" spc="-10" dirty="0">
                <a:latin typeface="Tahoma"/>
                <a:cs typeface="Tahoma"/>
              </a:rPr>
              <a:t>frecvent utilizată </a:t>
            </a:r>
            <a:r>
              <a:rPr sz="1600" spc="-5" dirty="0">
                <a:latin typeface="Tahoma"/>
                <a:cs typeface="Tahoma"/>
              </a:rPr>
              <a:t>de</a:t>
            </a:r>
            <a:r>
              <a:rPr sz="1600" spc="275" dirty="0">
                <a:latin typeface="Tahoma"/>
                <a:cs typeface="Tahoma"/>
              </a:rPr>
              <a:t> </a:t>
            </a:r>
            <a:r>
              <a:rPr sz="1600" spc="-5" dirty="0">
                <a:latin typeface="Tahoma"/>
                <a:cs typeface="Tahoma"/>
              </a:rPr>
              <a:t>atacatori.</a:t>
            </a:r>
            <a:endParaRPr sz="1600" dirty="0">
              <a:latin typeface="Tahoma"/>
              <a:cs typeface="Tahoma"/>
            </a:endParaRPr>
          </a:p>
        </p:txBody>
      </p:sp>
    </p:spTree>
    <p:extLst>
      <p:ext uri="{BB962C8B-B14F-4D97-AF65-F5344CB8AC3E}">
        <p14:creationId xmlns:p14="http://schemas.microsoft.com/office/powerpoint/2010/main" val="18320356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352" y="1520952"/>
            <a:ext cx="368808" cy="47396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6492" y="1447800"/>
            <a:ext cx="560832" cy="4221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8001" y="990600"/>
            <a:ext cx="0" cy="1053465"/>
          </a:xfrm>
          <a:custGeom>
            <a:avLst/>
            <a:gdLst/>
            <a:ahLst/>
            <a:cxnLst/>
            <a:rect l="l" t="t" r="r" b="b"/>
            <a:pathLst>
              <a:path h="1053464">
                <a:moveTo>
                  <a:pt x="0" y="0"/>
                </a:moveTo>
                <a:lnTo>
                  <a:pt x="0" y="1053084"/>
                </a:lnTo>
              </a:path>
            </a:pathLst>
          </a:custGeom>
          <a:ln w="32004">
            <a:solidFill>
              <a:srgbClr val="1C1C1C"/>
            </a:solidFill>
          </a:ln>
        </p:spPr>
        <p:txBody>
          <a:bodyPr wrap="square" lIns="0" tIns="0" rIns="0" bIns="0" rtlCol="0"/>
          <a:lstStyle/>
          <a:p>
            <a:endParaRPr/>
          </a:p>
        </p:txBody>
      </p:sp>
      <p:sp>
        <p:nvSpPr>
          <p:cNvPr id="5" name="object 5"/>
          <p:cNvSpPr/>
          <p:nvPr/>
        </p:nvSpPr>
        <p:spPr>
          <a:xfrm>
            <a:off x="443483" y="1781555"/>
            <a:ext cx="8226552" cy="32003"/>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069644" y="687069"/>
            <a:ext cx="3686175" cy="452120"/>
          </a:xfrm>
          <a:prstGeom prst="rect">
            <a:avLst/>
          </a:prstGeom>
        </p:spPr>
        <p:txBody>
          <a:bodyPr vert="horz" wrap="square" lIns="0" tIns="12065" rIns="0" bIns="0" rtlCol="0">
            <a:spAutoFit/>
          </a:bodyPr>
          <a:lstStyle/>
          <a:p>
            <a:pPr marL="12700">
              <a:lnSpc>
                <a:spcPct val="100000"/>
              </a:lnSpc>
              <a:spcBef>
                <a:spcPts val="95"/>
              </a:spcBef>
            </a:pPr>
            <a:r>
              <a:rPr spc="-5" dirty="0">
                <a:solidFill>
                  <a:srgbClr val="333399"/>
                </a:solidFill>
              </a:rPr>
              <a:t>Atacuri asupra</a:t>
            </a:r>
            <a:r>
              <a:rPr spc="10" dirty="0">
                <a:solidFill>
                  <a:srgbClr val="333399"/>
                </a:solidFill>
              </a:rPr>
              <a:t> </a:t>
            </a:r>
            <a:r>
              <a:rPr spc="-10" dirty="0">
                <a:solidFill>
                  <a:srgbClr val="333399"/>
                </a:solidFill>
              </a:rPr>
              <a:t>rețelelor</a:t>
            </a:r>
          </a:p>
        </p:txBody>
      </p:sp>
      <p:sp>
        <p:nvSpPr>
          <p:cNvPr id="7" name="object 7"/>
          <p:cNvSpPr txBox="1"/>
          <p:nvPr/>
        </p:nvSpPr>
        <p:spPr>
          <a:xfrm>
            <a:off x="764540" y="1943226"/>
            <a:ext cx="116839" cy="172085"/>
          </a:xfrm>
          <a:prstGeom prst="rect">
            <a:avLst/>
          </a:prstGeom>
        </p:spPr>
        <p:txBody>
          <a:bodyPr vert="horz" wrap="square" lIns="0" tIns="13970" rIns="0" bIns="0" rtlCol="0">
            <a:spAutoFit/>
          </a:bodyPr>
          <a:lstStyle/>
          <a:p>
            <a:pPr marL="12700">
              <a:lnSpc>
                <a:spcPct val="100000"/>
              </a:lnSpc>
              <a:spcBef>
                <a:spcPts val="110"/>
              </a:spcBef>
            </a:pPr>
            <a:r>
              <a:rPr sz="950" spc="5" dirty="0">
                <a:solidFill>
                  <a:srgbClr val="3333CC"/>
                </a:solidFill>
                <a:latin typeface="Wingdings"/>
                <a:cs typeface="Wingdings"/>
              </a:rPr>
              <a:t></a:t>
            </a:r>
            <a:endParaRPr sz="950">
              <a:latin typeface="Wingdings"/>
              <a:cs typeface="Wingdings"/>
            </a:endParaRPr>
          </a:p>
        </p:txBody>
      </p:sp>
      <p:sp>
        <p:nvSpPr>
          <p:cNvPr id="8" name="object 8"/>
          <p:cNvSpPr txBox="1"/>
          <p:nvPr/>
        </p:nvSpPr>
        <p:spPr>
          <a:xfrm>
            <a:off x="764540" y="2034057"/>
            <a:ext cx="8101965" cy="4192904"/>
          </a:xfrm>
          <a:prstGeom prst="rect">
            <a:avLst/>
          </a:prstGeom>
        </p:spPr>
        <p:txBody>
          <a:bodyPr vert="horz" wrap="square" lIns="0" tIns="132715" rIns="0" bIns="0" rtlCol="0">
            <a:spAutoFit/>
          </a:bodyPr>
          <a:lstStyle/>
          <a:p>
            <a:pPr marL="12700">
              <a:lnSpc>
                <a:spcPct val="100000"/>
              </a:lnSpc>
              <a:spcBef>
                <a:spcPts val="1045"/>
              </a:spcBef>
            </a:pPr>
            <a:r>
              <a:rPr sz="1600" b="1" spc="-10" dirty="0">
                <a:latin typeface="Tahoma"/>
                <a:cs typeface="Tahoma"/>
              </a:rPr>
              <a:t>„Inundațiile” SYN(SYN</a:t>
            </a:r>
            <a:r>
              <a:rPr sz="1600" b="1" spc="125" dirty="0">
                <a:latin typeface="Tahoma"/>
                <a:cs typeface="Tahoma"/>
              </a:rPr>
              <a:t> </a:t>
            </a:r>
            <a:r>
              <a:rPr sz="1600" b="1" spc="-10" dirty="0">
                <a:latin typeface="Tahoma"/>
                <a:cs typeface="Tahoma"/>
              </a:rPr>
              <a:t>floodings)</a:t>
            </a:r>
            <a:endParaRPr sz="1600">
              <a:latin typeface="Tahoma"/>
              <a:cs typeface="Tahoma"/>
            </a:endParaRPr>
          </a:p>
          <a:p>
            <a:pPr marL="12700">
              <a:lnSpc>
                <a:spcPct val="100000"/>
              </a:lnSpc>
              <a:spcBef>
                <a:spcPts val="950"/>
              </a:spcBef>
            </a:pPr>
            <a:r>
              <a:rPr sz="1600" spc="-5" dirty="0">
                <a:latin typeface="Tahoma"/>
                <a:cs typeface="Tahoma"/>
              </a:rPr>
              <a:t>Acesta </a:t>
            </a:r>
            <a:r>
              <a:rPr sz="1600" spc="-10" dirty="0">
                <a:latin typeface="Tahoma"/>
                <a:cs typeface="Tahoma"/>
              </a:rPr>
              <a:t>este </a:t>
            </a:r>
            <a:r>
              <a:rPr sz="1600" spc="-5" dirty="0">
                <a:latin typeface="Tahoma"/>
                <a:cs typeface="Tahoma"/>
              </a:rPr>
              <a:t>un atac de </a:t>
            </a:r>
            <a:r>
              <a:rPr sz="1600" spc="-10" dirty="0">
                <a:latin typeface="Tahoma"/>
                <a:cs typeface="Tahoma"/>
              </a:rPr>
              <a:t>tip refuz </a:t>
            </a:r>
            <a:r>
              <a:rPr sz="1600" spc="-5" dirty="0">
                <a:latin typeface="Tahoma"/>
                <a:cs typeface="Tahoma"/>
              </a:rPr>
              <a:t>al</a:t>
            </a:r>
            <a:r>
              <a:rPr sz="1600" spc="65" dirty="0">
                <a:latin typeface="Tahoma"/>
                <a:cs typeface="Tahoma"/>
              </a:rPr>
              <a:t> </a:t>
            </a:r>
            <a:r>
              <a:rPr sz="1600" spc="-10" dirty="0">
                <a:latin typeface="Tahoma"/>
                <a:cs typeface="Tahoma"/>
              </a:rPr>
              <a:t>serviciului.</a:t>
            </a:r>
            <a:endParaRPr sz="1600">
              <a:latin typeface="Tahoma"/>
              <a:cs typeface="Tahoma"/>
            </a:endParaRPr>
          </a:p>
          <a:p>
            <a:pPr marL="12700" algn="just">
              <a:lnSpc>
                <a:spcPct val="100000"/>
              </a:lnSpc>
              <a:spcBef>
                <a:spcPts val="1345"/>
              </a:spcBef>
            </a:pPr>
            <a:r>
              <a:rPr sz="1600" spc="-5" dirty="0">
                <a:latin typeface="Tahoma"/>
                <a:cs typeface="Tahoma"/>
              </a:rPr>
              <a:t>O </a:t>
            </a:r>
            <a:r>
              <a:rPr sz="1600" spc="-10" dirty="0">
                <a:latin typeface="Tahoma"/>
                <a:cs typeface="Tahoma"/>
              </a:rPr>
              <a:t>conexiune </a:t>
            </a:r>
            <a:r>
              <a:rPr sz="1600" spc="-5" dirty="0">
                <a:latin typeface="Tahoma"/>
                <a:cs typeface="Tahoma"/>
              </a:rPr>
              <a:t>TCP </a:t>
            </a:r>
            <a:r>
              <a:rPr sz="1600" spc="-10" dirty="0">
                <a:latin typeface="Tahoma"/>
                <a:cs typeface="Tahoma"/>
              </a:rPr>
              <a:t>începe </a:t>
            </a:r>
            <a:r>
              <a:rPr sz="1600" spc="-5" dirty="0">
                <a:latin typeface="Tahoma"/>
                <a:cs typeface="Tahoma"/>
              </a:rPr>
              <a:t>cu un </a:t>
            </a:r>
            <a:r>
              <a:rPr sz="1600" spc="-10" dirty="0">
                <a:latin typeface="Tahoma"/>
                <a:cs typeface="Tahoma"/>
              </a:rPr>
              <a:t>SYN </a:t>
            </a:r>
            <a:r>
              <a:rPr sz="1600" dirty="0">
                <a:latin typeface="Tahoma"/>
                <a:cs typeface="Tahoma"/>
              </a:rPr>
              <a:t>de </a:t>
            </a:r>
            <a:r>
              <a:rPr sz="1600" spc="-5" dirty="0">
                <a:latin typeface="Tahoma"/>
                <a:cs typeface="Tahoma"/>
              </a:rPr>
              <a:t>la</a:t>
            </a:r>
            <a:r>
              <a:rPr sz="1600" spc="50" dirty="0">
                <a:latin typeface="Tahoma"/>
                <a:cs typeface="Tahoma"/>
              </a:rPr>
              <a:t> </a:t>
            </a:r>
            <a:r>
              <a:rPr sz="1600" spc="-10" dirty="0">
                <a:latin typeface="Tahoma"/>
                <a:cs typeface="Tahoma"/>
              </a:rPr>
              <a:t>client.</a:t>
            </a:r>
            <a:endParaRPr sz="1600">
              <a:latin typeface="Tahoma"/>
              <a:cs typeface="Tahoma"/>
            </a:endParaRPr>
          </a:p>
          <a:p>
            <a:pPr marL="355600" marR="138430" algn="just">
              <a:lnSpc>
                <a:spcPct val="150000"/>
              </a:lnSpc>
              <a:spcBef>
                <a:spcPts val="385"/>
              </a:spcBef>
            </a:pPr>
            <a:r>
              <a:rPr sz="1600" spc="-10" dirty="0">
                <a:latin typeface="Tahoma"/>
                <a:cs typeface="Tahoma"/>
              </a:rPr>
              <a:t>Serverul constată </a:t>
            </a:r>
            <a:r>
              <a:rPr sz="1600" spc="-5" dirty="0">
                <a:latin typeface="Tahoma"/>
                <a:cs typeface="Tahoma"/>
              </a:rPr>
              <a:t>acest </a:t>
            </a:r>
            <a:r>
              <a:rPr sz="1600" spc="-10" dirty="0">
                <a:latin typeface="Tahoma"/>
                <a:cs typeface="Tahoma"/>
              </a:rPr>
              <a:t>lucru </a:t>
            </a:r>
            <a:r>
              <a:rPr sz="1600" spc="-5" dirty="0">
                <a:latin typeface="Tahoma"/>
                <a:cs typeface="Tahoma"/>
              </a:rPr>
              <a:t>și răspunde prin </a:t>
            </a:r>
            <a:r>
              <a:rPr sz="1600" spc="-10" dirty="0">
                <a:latin typeface="Tahoma"/>
                <a:cs typeface="Tahoma"/>
              </a:rPr>
              <a:t>trimiterea </a:t>
            </a:r>
            <a:r>
              <a:rPr sz="1600" spc="-5" dirty="0">
                <a:latin typeface="Tahoma"/>
                <a:cs typeface="Tahoma"/>
              </a:rPr>
              <a:t>unui pachet </a:t>
            </a:r>
            <a:r>
              <a:rPr sz="1600" dirty="0">
                <a:latin typeface="Tahoma"/>
                <a:cs typeface="Tahoma"/>
              </a:rPr>
              <a:t>de </a:t>
            </a:r>
            <a:r>
              <a:rPr sz="1600" spc="-5" dirty="0">
                <a:latin typeface="Tahoma"/>
                <a:cs typeface="Tahoma"/>
              </a:rPr>
              <a:t>răspuns ACK  cu propriul SYN. De </a:t>
            </a:r>
            <a:r>
              <a:rPr sz="1600" spc="-10" dirty="0">
                <a:latin typeface="Tahoma"/>
                <a:cs typeface="Tahoma"/>
              </a:rPr>
              <a:t>asemenea, serverul salvează </a:t>
            </a:r>
            <a:r>
              <a:rPr sz="1600" spc="-5" dirty="0">
                <a:latin typeface="Tahoma"/>
                <a:cs typeface="Tahoma"/>
              </a:rPr>
              <a:t>o parte din </a:t>
            </a:r>
            <a:r>
              <a:rPr sz="1600" spc="-10" dirty="0">
                <a:latin typeface="Tahoma"/>
                <a:cs typeface="Tahoma"/>
              </a:rPr>
              <a:t>informația referitoare </a:t>
            </a:r>
            <a:r>
              <a:rPr sz="1600" spc="-5" dirty="0">
                <a:latin typeface="Tahoma"/>
                <a:cs typeface="Tahoma"/>
              </a:rPr>
              <a:t>la  această nouă posibilă</a:t>
            </a:r>
            <a:r>
              <a:rPr sz="1600" spc="35" dirty="0">
                <a:latin typeface="Tahoma"/>
                <a:cs typeface="Tahoma"/>
              </a:rPr>
              <a:t> </a:t>
            </a:r>
            <a:r>
              <a:rPr sz="1600" spc="-10" dirty="0">
                <a:latin typeface="Tahoma"/>
                <a:cs typeface="Tahoma"/>
              </a:rPr>
              <a:t>conexiune.</a:t>
            </a:r>
            <a:endParaRPr sz="1600">
              <a:latin typeface="Tahoma"/>
              <a:cs typeface="Tahoma"/>
            </a:endParaRPr>
          </a:p>
          <a:p>
            <a:pPr marL="355600" marR="5080">
              <a:lnSpc>
                <a:spcPct val="150000"/>
              </a:lnSpc>
              <a:spcBef>
                <a:spcPts val="385"/>
              </a:spcBef>
            </a:pPr>
            <a:r>
              <a:rPr sz="1600" spc="-5" dirty="0">
                <a:latin typeface="Tahoma"/>
                <a:cs typeface="Tahoma"/>
              </a:rPr>
              <a:t>O inundație </a:t>
            </a:r>
            <a:r>
              <a:rPr sz="1600" spc="-10" dirty="0">
                <a:latin typeface="Tahoma"/>
                <a:cs typeface="Tahoma"/>
              </a:rPr>
              <a:t>SYN </a:t>
            </a:r>
            <a:r>
              <a:rPr sz="1600" spc="-5" dirty="0">
                <a:latin typeface="Tahoma"/>
                <a:cs typeface="Tahoma"/>
              </a:rPr>
              <a:t>are loc atunci </a:t>
            </a:r>
            <a:r>
              <a:rPr sz="1600" spc="-10" dirty="0">
                <a:latin typeface="Tahoma"/>
                <a:cs typeface="Tahoma"/>
              </a:rPr>
              <a:t>când </a:t>
            </a:r>
            <a:r>
              <a:rPr sz="1600" spc="-5" dirty="0">
                <a:latin typeface="Tahoma"/>
                <a:cs typeface="Tahoma"/>
              </a:rPr>
              <a:t>atacatorul </a:t>
            </a:r>
            <a:r>
              <a:rPr sz="1600" spc="-10" dirty="0">
                <a:latin typeface="Tahoma"/>
                <a:cs typeface="Tahoma"/>
              </a:rPr>
              <a:t>trimite </a:t>
            </a:r>
            <a:r>
              <a:rPr sz="1600" spc="-5" dirty="0">
                <a:latin typeface="Tahoma"/>
                <a:cs typeface="Tahoma"/>
              </a:rPr>
              <a:t>foarte multe </a:t>
            </a:r>
            <a:r>
              <a:rPr sz="1600" spc="-10" dirty="0">
                <a:latin typeface="Tahoma"/>
                <a:cs typeface="Tahoma"/>
              </a:rPr>
              <a:t>segmente deschise  </a:t>
            </a:r>
            <a:r>
              <a:rPr sz="1600" spc="-5" dirty="0">
                <a:latin typeface="Tahoma"/>
                <a:cs typeface="Tahoma"/>
              </a:rPr>
              <a:t>de </a:t>
            </a:r>
            <a:r>
              <a:rPr sz="1600" spc="-10" dirty="0">
                <a:latin typeface="Tahoma"/>
                <a:cs typeface="Tahoma"/>
              </a:rPr>
              <a:t>SYN </a:t>
            </a:r>
            <a:r>
              <a:rPr sz="1600" spc="-5" dirty="0">
                <a:latin typeface="Tahoma"/>
                <a:cs typeface="Tahoma"/>
              </a:rPr>
              <a:t>și nu </a:t>
            </a:r>
            <a:r>
              <a:rPr sz="1600" spc="-10" dirty="0">
                <a:latin typeface="Tahoma"/>
                <a:cs typeface="Tahoma"/>
              </a:rPr>
              <a:t>finalizează/completează niciodată </a:t>
            </a:r>
            <a:r>
              <a:rPr sz="1600" spc="-5" dirty="0">
                <a:latin typeface="Tahoma"/>
                <a:cs typeface="Tahoma"/>
              </a:rPr>
              <a:t>dialogul ȋn </a:t>
            </a:r>
            <a:r>
              <a:rPr sz="1600" spc="-10" dirty="0">
                <a:latin typeface="Tahoma"/>
                <a:cs typeface="Tahoma"/>
              </a:rPr>
              <a:t>trei</a:t>
            </a:r>
            <a:r>
              <a:rPr sz="1600" spc="165" dirty="0">
                <a:latin typeface="Tahoma"/>
                <a:cs typeface="Tahoma"/>
              </a:rPr>
              <a:t> </a:t>
            </a:r>
            <a:r>
              <a:rPr sz="1600" spc="-10" dirty="0">
                <a:latin typeface="Tahoma"/>
                <a:cs typeface="Tahoma"/>
              </a:rPr>
              <a:t>faze(handshake).</a:t>
            </a:r>
            <a:endParaRPr sz="1600">
              <a:latin typeface="Tahoma"/>
              <a:cs typeface="Tahoma"/>
            </a:endParaRPr>
          </a:p>
          <a:p>
            <a:pPr marL="355600">
              <a:lnSpc>
                <a:spcPct val="100000"/>
              </a:lnSpc>
              <a:spcBef>
                <a:spcPts val="960"/>
              </a:spcBef>
            </a:pPr>
            <a:r>
              <a:rPr sz="1600" spc="-10" dirty="0">
                <a:latin typeface="Tahoma"/>
                <a:cs typeface="Tahoma"/>
              </a:rPr>
              <a:t>Fiecare </a:t>
            </a:r>
            <a:r>
              <a:rPr sz="1600" spc="-5" dirty="0">
                <a:latin typeface="Tahoma"/>
                <a:cs typeface="Tahoma"/>
              </a:rPr>
              <a:t>SYN </a:t>
            </a:r>
            <a:r>
              <a:rPr sz="1600" spc="-10" dirty="0">
                <a:latin typeface="Tahoma"/>
                <a:cs typeface="Tahoma"/>
              </a:rPr>
              <a:t>consumă </a:t>
            </a:r>
            <a:r>
              <a:rPr sz="1600" spc="-5" dirty="0">
                <a:latin typeface="Tahoma"/>
                <a:cs typeface="Tahoma"/>
              </a:rPr>
              <a:t>resurse ale </a:t>
            </a:r>
            <a:r>
              <a:rPr sz="1600" spc="-10" dirty="0">
                <a:latin typeface="Tahoma"/>
                <a:cs typeface="Tahoma"/>
              </a:rPr>
              <a:t>serverului, </a:t>
            </a:r>
            <a:r>
              <a:rPr sz="1600" spc="-5" dirty="0">
                <a:latin typeface="Tahoma"/>
                <a:cs typeface="Tahoma"/>
              </a:rPr>
              <a:t>care nu devin disponibile până când nu</a:t>
            </a:r>
            <a:r>
              <a:rPr sz="1600" spc="150" dirty="0">
                <a:latin typeface="Tahoma"/>
                <a:cs typeface="Tahoma"/>
              </a:rPr>
              <a:t> </a:t>
            </a:r>
            <a:r>
              <a:rPr sz="1600" spc="-5" dirty="0">
                <a:latin typeface="Tahoma"/>
                <a:cs typeface="Tahoma"/>
              </a:rPr>
              <a:t>a</a:t>
            </a:r>
            <a:endParaRPr sz="1600">
              <a:latin typeface="Tahoma"/>
              <a:cs typeface="Tahoma"/>
            </a:endParaRPr>
          </a:p>
          <a:p>
            <a:pPr marL="355600" marR="753745">
              <a:lnSpc>
                <a:spcPct val="150000"/>
              </a:lnSpc>
              <a:spcBef>
                <a:spcPts val="5"/>
              </a:spcBef>
            </a:pPr>
            <a:r>
              <a:rPr sz="1600" spc="-10" dirty="0">
                <a:latin typeface="Tahoma"/>
                <a:cs typeface="Tahoma"/>
              </a:rPr>
              <a:t>trecut </a:t>
            </a:r>
            <a:r>
              <a:rPr sz="1600" spc="-5" dirty="0">
                <a:latin typeface="Tahoma"/>
                <a:cs typeface="Tahoma"/>
              </a:rPr>
              <a:t>o anumită perioadă de timp. </a:t>
            </a:r>
            <a:r>
              <a:rPr sz="1600" spc="-10" dirty="0">
                <a:latin typeface="Tahoma"/>
                <a:cs typeface="Tahoma"/>
              </a:rPr>
              <a:t>Serverul </a:t>
            </a:r>
            <a:r>
              <a:rPr sz="1600" spc="-5" dirty="0">
                <a:latin typeface="Tahoma"/>
                <a:cs typeface="Tahoma"/>
              </a:rPr>
              <a:t>poate să nu dispună </a:t>
            </a:r>
            <a:r>
              <a:rPr sz="1600" dirty="0">
                <a:latin typeface="Tahoma"/>
                <a:cs typeface="Tahoma"/>
              </a:rPr>
              <a:t>de </a:t>
            </a:r>
            <a:r>
              <a:rPr sz="1600" spc="-10" dirty="0">
                <a:latin typeface="Tahoma"/>
                <a:cs typeface="Tahoma"/>
              </a:rPr>
              <a:t>suficientă  </a:t>
            </a:r>
            <a:r>
              <a:rPr sz="1600" spc="-5" dirty="0">
                <a:latin typeface="Tahoma"/>
                <a:cs typeface="Tahoma"/>
              </a:rPr>
              <a:t>memorie </a:t>
            </a:r>
            <a:r>
              <a:rPr sz="1600" spc="-10" dirty="0">
                <a:latin typeface="Tahoma"/>
                <a:cs typeface="Tahoma"/>
              </a:rPr>
              <a:t>pentru </a:t>
            </a:r>
            <a:r>
              <a:rPr sz="1600" spc="-5" dirty="0">
                <a:latin typeface="Tahoma"/>
                <a:cs typeface="Tahoma"/>
              </a:rPr>
              <a:t>a administra </a:t>
            </a:r>
            <a:r>
              <a:rPr sz="1600" spc="-10" dirty="0">
                <a:latin typeface="Tahoma"/>
                <a:cs typeface="Tahoma"/>
              </a:rPr>
              <a:t>cereri </a:t>
            </a:r>
            <a:r>
              <a:rPr sz="1600" spc="-5" dirty="0">
                <a:latin typeface="Tahoma"/>
                <a:cs typeface="Tahoma"/>
              </a:rPr>
              <a:t>reale de conexiune</a:t>
            </a:r>
            <a:r>
              <a:rPr sz="1600" spc="35" dirty="0">
                <a:latin typeface="Tahoma"/>
                <a:cs typeface="Tahoma"/>
              </a:rPr>
              <a:t> </a:t>
            </a:r>
            <a:r>
              <a:rPr sz="1600" spc="-5" dirty="0">
                <a:latin typeface="Tahoma"/>
                <a:cs typeface="Tahoma"/>
              </a:rPr>
              <a:t>TCP.</a:t>
            </a:r>
            <a:endParaRPr sz="1600">
              <a:latin typeface="Tahoma"/>
              <a:cs typeface="Tahom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352" y="1520952"/>
            <a:ext cx="368808" cy="47396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6492" y="1447800"/>
            <a:ext cx="560832" cy="4221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8001" y="990600"/>
            <a:ext cx="0" cy="1053465"/>
          </a:xfrm>
          <a:custGeom>
            <a:avLst/>
            <a:gdLst/>
            <a:ahLst/>
            <a:cxnLst/>
            <a:rect l="l" t="t" r="r" b="b"/>
            <a:pathLst>
              <a:path h="1053464">
                <a:moveTo>
                  <a:pt x="0" y="0"/>
                </a:moveTo>
                <a:lnTo>
                  <a:pt x="0" y="1053084"/>
                </a:lnTo>
              </a:path>
            </a:pathLst>
          </a:custGeom>
          <a:ln w="32004">
            <a:solidFill>
              <a:srgbClr val="1C1C1C"/>
            </a:solidFill>
          </a:ln>
        </p:spPr>
        <p:txBody>
          <a:bodyPr wrap="square" lIns="0" tIns="0" rIns="0" bIns="0" rtlCol="0"/>
          <a:lstStyle/>
          <a:p>
            <a:endParaRPr/>
          </a:p>
        </p:txBody>
      </p:sp>
      <p:sp>
        <p:nvSpPr>
          <p:cNvPr id="5" name="object 5"/>
          <p:cNvSpPr/>
          <p:nvPr/>
        </p:nvSpPr>
        <p:spPr>
          <a:xfrm>
            <a:off x="443483" y="1781555"/>
            <a:ext cx="8226552" cy="32003"/>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145844" y="961390"/>
            <a:ext cx="3686175" cy="452120"/>
          </a:xfrm>
          <a:prstGeom prst="rect">
            <a:avLst/>
          </a:prstGeom>
        </p:spPr>
        <p:txBody>
          <a:bodyPr vert="horz" wrap="square" lIns="0" tIns="12065" rIns="0" bIns="0" rtlCol="0">
            <a:spAutoFit/>
          </a:bodyPr>
          <a:lstStyle/>
          <a:p>
            <a:pPr marL="12700">
              <a:lnSpc>
                <a:spcPct val="100000"/>
              </a:lnSpc>
              <a:spcBef>
                <a:spcPts val="95"/>
              </a:spcBef>
            </a:pPr>
            <a:r>
              <a:rPr spc="-5" dirty="0">
                <a:solidFill>
                  <a:srgbClr val="333399"/>
                </a:solidFill>
              </a:rPr>
              <a:t>Atacuri asupra</a:t>
            </a:r>
            <a:r>
              <a:rPr spc="10" dirty="0">
                <a:solidFill>
                  <a:srgbClr val="333399"/>
                </a:solidFill>
              </a:rPr>
              <a:t> </a:t>
            </a:r>
            <a:r>
              <a:rPr spc="-10" dirty="0">
                <a:solidFill>
                  <a:srgbClr val="333399"/>
                </a:solidFill>
              </a:rPr>
              <a:t>rețelelor</a:t>
            </a:r>
          </a:p>
        </p:txBody>
      </p:sp>
      <p:sp>
        <p:nvSpPr>
          <p:cNvPr id="7" name="object 7"/>
          <p:cNvSpPr txBox="1"/>
          <p:nvPr/>
        </p:nvSpPr>
        <p:spPr>
          <a:xfrm>
            <a:off x="764540" y="1862454"/>
            <a:ext cx="8070215" cy="3950335"/>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Tahoma"/>
                <a:cs typeface="Tahoma"/>
              </a:rPr>
              <a:t>Refuzul distribuit al serviciului(Distributed </a:t>
            </a:r>
            <a:r>
              <a:rPr sz="1600" b="1" spc="-10" dirty="0">
                <a:latin typeface="Tahoma"/>
                <a:cs typeface="Tahoma"/>
              </a:rPr>
              <a:t>Denial </a:t>
            </a:r>
            <a:r>
              <a:rPr sz="1600" b="1" spc="-5" dirty="0">
                <a:latin typeface="Tahoma"/>
                <a:cs typeface="Tahoma"/>
              </a:rPr>
              <a:t>of</a:t>
            </a:r>
            <a:r>
              <a:rPr sz="1600" b="1" spc="215" dirty="0">
                <a:latin typeface="Tahoma"/>
                <a:cs typeface="Tahoma"/>
              </a:rPr>
              <a:t> </a:t>
            </a:r>
            <a:r>
              <a:rPr sz="1600" b="1" spc="-5" dirty="0">
                <a:latin typeface="Tahoma"/>
                <a:cs typeface="Tahoma"/>
              </a:rPr>
              <a:t>Service-DDoS)</a:t>
            </a:r>
            <a:endParaRPr sz="1600">
              <a:latin typeface="Tahoma"/>
              <a:cs typeface="Tahoma"/>
            </a:endParaRPr>
          </a:p>
          <a:p>
            <a:pPr>
              <a:lnSpc>
                <a:spcPct val="100000"/>
              </a:lnSpc>
              <a:spcBef>
                <a:spcPts val="30"/>
              </a:spcBef>
            </a:pPr>
            <a:endParaRPr sz="2800">
              <a:latin typeface="Times New Roman"/>
              <a:cs typeface="Times New Roman"/>
            </a:endParaRPr>
          </a:p>
          <a:p>
            <a:pPr marL="104139" indent="-92075">
              <a:lnSpc>
                <a:spcPct val="100000"/>
              </a:lnSpc>
              <a:buClr>
                <a:srgbClr val="3333CC"/>
              </a:buClr>
              <a:buSzPct val="53125"/>
              <a:buFont typeface="Wingdings"/>
              <a:buChar char=""/>
              <a:tabLst>
                <a:tab pos="104775" algn="l"/>
              </a:tabLst>
            </a:pPr>
            <a:r>
              <a:rPr sz="1600" spc="-5" dirty="0">
                <a:latin typeface="Tahoma"/>
                <a:cs typeface="Tahoma"/>
              </a:rPr>
              <a:t>Acest </a:t>
            </a:r>
            <a:r>
              <a:rPr sz="1600" spc="-10" dirty="0">
                <a:latin typeface="Tahoma"/>
                <a:cs typeface="Tahoma"/>
              </a:rPr>
              <a:t>tip </a:t>
            </a:r>
            <a:r>
              <a:rPr sz="1600" dirty="0">
                <a:latin typeface="Tahoma"/>
                <a:cs typeface="Tahoma"/>
              </a:rPr>
              <a:t>de </a:t>
            </a:r>
            <a:r>
              <a:rPr sz="1600" spc="-5" dirty="0">
                <a:latin typeface="Tahoma"/>
                <a:cs typeface="Tahoma"/>
              </a:rPr>
              <a:t>atac </a:t>
            </a:r>
            <a:r>
              <a:rPr sz="1600" spc="-10" dirty="0">
                <a:latin typeface="Tahoma"/>
                <a:cs typeface="Tahoma"/>
              </a:rPr>
              <a:t>este </a:t>
            </a:r>
            <a:r>
              <a:rPr sz="1600" spc="-5" dirty="0">
                <a:latin typeface="Tahoma"/>
                <a:cs typeface="Tahoma"/>
              </a:rPr>
              <a:t>din categoria inundațiilor</a:t>
            </a:r>
            <a:r>
              <a:rPr sz="1600" spc="135" dirty="0">
                <a:latin typeface="Tahoma"/>
                <a:cs typeface="Tahoma"/>
              </a:rPr>
              <a:t> </a:t>
            </a:r>
            <a:r>
              <a:rPr sz="1600" spc="-5" dirty="0">
                <a:latin typeface="Tahoma"/>
                <a:cs typeface="Tahoma"/>
              </a:rPr>
              <a:t>SYN.</a:t>
            </a:r>
            <a:endParaRPr sz="1600">
              <a:latin typeface="Tahoma"/>
              <a:cs typeface="Tahoma"/>
            </a:endParaRPr>
          </a:p>
          <a:p>
            <a:pPr marL="12700" marR="662305">
              <a:lnSpc>
                <a:spcPct val="147400"/>
              </a:lnSpc>
              <a:spcBef>
                <a:spcPts val="439"/>
              </a:spcBef>
              <a:tabLst>
                <a:tab pos="1094740" algn="l"/>
              </a:tabLst>
            </a:pPr>
            <a:r>
              <a:rPr sz="1600" spc="-10" dirty="0">
                <a:latin typeface="Tahoma"/>
                <a:cs typeface="Tahoma"/>
              </a:rPr>
              <a:t>Mii </a:t>
            </a:r>
            <a:r>
              <a:rPr sz="1600" spc="-5" dirty="0">
                <a:latin typeface="Tahoma"/>
                <a:cs typeface="Tahoma"/>
              </a:rPr>
              <a:t>de </a:t>
            </a:r>
            <a:r>
              <a:rPr sz="1600" spc="-10" dirty="0">
                <a:latin typeface="Tahoma"/>
                <a:cs typeface="Tahoma"/>
              </a:rPr>
              <a:t>calculatoare </a:t>
            </a:r>
            <a:r>
              <a:rPr sz="1600" spc="-5" dirty="0">
                <a:latin typeface="Tahoma"/>
                <a:cs typeface="Tahoma"/>
              </a:rPr>
              <a:t>gazdă, </a:t>
            </a:r>
            <a:r>
              <a:rPr sz="1600" spc="-10" dirty="0">
                <a:latin typeface="Tahoma"/>
                <a:cs typeface="Tahoma"/>
              </a:rPr>
              <a:t>slab </a:t>
            </a:r>
            <a:r>
              <a:rPr sz="1600" spc="-5" dirty="0">
                <a:latin typeface="Tahoma"/>
                <a:cs typeface="Tahoma"/>
              </a:rPr>
              <a:t>protejate, </a:t>
            </a:r>
            <a:r>
              <a:rPr sz="1600" spc="-10" dirty="0">
                <a:latin typeface="Tahoma"/>
                <a:cs typeface="Tahoma"/>
              </a:rPr>
              <a:t>sunt </a:t>
            </a:r>
            <a:r>
              <a:rPr sz="1600" spc="-5" dirty="0">
                <a:latin typeface="Tahoma"/>
                <a:cs typeface="Tahoma"/>
              </a:rPr>
              <a:t>subminate de </a:t>
            </a:r>
            <a:r>
              <a:rPr sz="1600" spc="-10" dirty="0">
                <a:latin typeface="Tahoma"/>
                <a:cs typeface="Tahoma"/>
              </a:rPr>
              <a:t>răufăcători/spărgători  </a:t>
            </a:r>
            <a:r>
              <a:rPr sz="1600" spc="-5" dirty="0">
                <a:latin typeface="Tahoma"/>
                <a:cs typeface="Tahoma"/>
              </a:rPr>
              <a:t>(crackers).	Aceste gazde </a:t>
            </a:r>
            <a:r>
              <a:rPr sz="1600" spc="-10" dirty="0">
                <a:latin typeface="Tahoma"/>
                <a:cs typeface="Tahoma"/>
              </a:rPr>
              <a:t>sunt denumite</a:t>
            </a:r>
            <a:r>
              <a:rPr sz="1600" spc="35" dirty="0">
                <a:latin typeface="Tahoma"/>
                <a:cs typeface="Tahoma"/>
              </a:rPr>
              <a:t> </a:t>
            </a:r>
            <a:r>
              <a:rPr sz="1600" spc="-15" dirty="0">
                <a:latin typeface="Tahoma"/>
                <a:cs typeface="Tahoma"/>
              </a:rPr>
              <a:t>„fantome”(</a:t>
            </a:r>
            <a:r>
              <a:rPr sz="1650" i="1" spc="-15" dirty="0">
                <a:latin typeface="Tahoma"/>
                <a:cs typeface="Tahoma"/>
              </a:rPr>
              <a:t>zombies)</a:t>
            </a:r>
            <a:r>
              <a:rPr sz="1600" spc="-15" dirty="0">
                <a:latin typeface="Tahoma"/>
                <a:cs typeface="Tahoma"/>
              </a:rPr>
              <a:t>.</a:t>
            </a:r>
            <a:endParaRPr sz="1600">
              <a:latin typeface="Tahoma"/>
              <a:cs typeface="Tahoma"/>
            </a:endParaRPr>
          </a:p>
          <a:p>
            <a:pPr marL="12700">
              <a:lnSpc>
                <a:spcPct val="100000"/>
              </a:lnSpc>
              <a:spcBef>
                <a:spcPts val="1330"/>
              </a:spcBef>
            </a:pPr>
            <a:r>
              <a:rPr sz="1600" spc="-5" dirty="0">
                <a:latin typeface="Tahoma"/>
                <a:cs typeface="Tahoma"/>
              </a:rPr>
              <a:t>La un </a:t>
            </a:r>
            <a:r>
              <a:rPr sz="1600" spc="-10" dirty="0">
                <a:latin typeface="Tahoma"/>
                <a:cs typeface="Tahoma"/>
              </a:rPr>
              <a:t>semnal, toate </a:t>
            </a:r>
            <a:r>
              <a:rPr sz="1600" spc="-5" dirty="0">
                <a:latin typeface="Tahoma"/>
                <a:cs typeface="Tahoma"/>
              </a:rPr>
              <a:t>„fantomele” </a:t>
            </a:r>
            <a:r>
              <a:rPr sz="1600" spc="-10" dirty="0">
                <a:latin typeface="Tahoma"/>
                <a:cs typeface="Tahoma"/>
              </a:rPr>
              <a:t>trimit cereri </a:t>
            </a:r>
            <a:r>
              <a:rPr sz="1600" spc="-5" dirty="0">
                <a:latin typeface="Tahoma"/>
                <a:cs typeface="Tahoma"/>
              </a:rPr>
              <a:t>HTTP unui </a:t>
            </a:r>
            <a:r>
              <a:rPr sz="1600" spc="-10" dirty="0">
                <a:latin typeface="Tahoma"/>
                <a:cs typeface="Tahoma"/>
              </a:rPr>
              <a:t>server victimă.</a:t>
            </a:r>
            <a:r>
              <a:rPr sz="1600" spc="210" dirty="0">
                <a:latin typeface="Tahoma"/>
                <a:cs typeface="Tahoma"/>
              </a:rPr>
              <a:t> </a:t>
            </a:r>
            <a:r>
              <a:rPr sz="1600" spc="-5" dirty="0">
                <a:latin typeface="Tahoma"/>
                <a:cs typeface="Tahoma"/>
              </a:rPr>
              <a:t>Supraîncărcarea</a:t>
            </a:r>
            <a:endParaRPr sz="1600">
              <a:latin typeface="Tahoma"/>
              <a:cs typeface="Tahoma"/>
            </a:endParaRPr>
          </a:p>
          <a:p>
            <a:pPr marL="12700">
              <a:lnSpc>
                <a:spcPct val="100000"/>
              </a:lnSpc>
              <a:spcBef>
                <a:spcPts val="960"/>
              </a:spcBef>
            </a:pPr>
            <a:r>
              <a:rPr sz="1600" spc="-10" dirty="0">
                <a:latin typeface="Tahoma"/>
                <a:cs typeface="Tahoma"/>
              </a:rPr>
              <a:t>reduce drastic nivelul </a:t>
            </a:r>
            <a:r>
              <a:rPr sz="1600" dirty="0">
                <a:latin typeface="Tahoma"/>
                <a:cs typeface="Tahoma"/>
              </a:rPr>
              <a:t>de </a:t>
            </a:r>
            <a:r>
              <a:rPr sz="1600" spc="-10" dirty="0">
                <a:latin typeface="Tahoma"/>
                <a:cs typeface="Tahoma"/>
              </a:rPr>
              <a:t>servicii oferit </a:t>
            </a:r>
            <a:r>
              <a:rPr sz="1600" spc="-5" dirty="0">
                <a:latin typeface="Tahoma"/>
                <a:cs typeface="Tahoma"/>
              </a:rPr>
              <a:t>de </a:t>
            </a:r>
            <a:r>
              <a:rPr sz="1600" spc="-10" dirty="0">
                <a:latin typeface="Tahoma"/>
                <a:cs typeface="Tahoma"/>
              </a:rPr>
              <a:t>server, </a:t>
            </a:r>
            <a:r>
              <a:rPr sz="1600" spc="-5" dirty="0">
                <a:latin typeface="Tahoma"/>
                <a:cs typeface="Tahoma"/>
              </a:rPr>
              <a:t>chiar până la </a:t>
            </a:r>
            <a:r>
              <a:rPr sz="1600" spc="-10" dirty="0">
                <a:latin typeface="Tahoma"/>
                <a:cs typeface="Tahoma"/>
              </a:rPr>
              <a:t>zero, </a:t>
            </a:r>
            <a:r>
              <a:rPr sz="1600" spc="-5" dirty="0">
                <a:latin typeface="Tahoma"/>
                <a:cs typeface="Tahoma"/>
              </a:rPr>
              <a:t>altor</a:t>
            </a:r>
            <a:r>
              <a:rPr sz="1600" spc="204" dirty="0">
                <a:latin typeface="Tahoma"/>
                <a:cs typeface="Tahoma"/>
              </a:rPr>
              <a:t> </a:t>
            </a:r>
            <a:r>
              <a:rPr sz="1600" spc="-5" dirty="0">
                <a:latin typeface="Tahoma"/>
                <a:cs typeface="Tahoma"/>
              </a:rPr>
              <a:t>calculatoare.</a:t>
            </a:r>
            <a:endParaRPr sz="1600">
              <a:latin typeface="Tahoma"/>
              <a:cs typeface="Tahoma"/>
            </a:endParaRPr>
          </a:p>
          <a:p>
            <a:pPr marL="12700" marR="414020">
              <a:lnSpc>
                <a:spcPct val="150000"/>
              </a:lnSpc>
              <a:spcBef>
                <a:spcPts val="5"/>
              </a:spcBef>
            </a:pPr>
            <a:r>
              <a:rPr sz="1600" spc="-5" dirty="0">
                <a:latin typeface="Tahoma"/>
                <a:cs typeface="Tahoma"/>
              </a:rPr>
              <a:t>Acest </a:t>
            </a:r>
            <a:r>
              <a:rPr sz="1600" spc="-10" dirty="0">
                <a:latin typeface="Tahoma"/>
                <a:cs typeface="Tahoma"/>
              </a:rPr>
              <a:t>procedeu este folosit pentru </a:t>
            </a:r>
            <a:r>
              <a:rPr sz="1600" spc="-5" dirty="0">
                <a:latin typeface="Tahoma"/>
                <a:cs typeface="Tahoma"/>
              </a:rPr>
              <a:t>a </a:t>
            </a:r>
            <a:r>
              <a:rPr sz="1600" spc="-10" dirty="0">
                <a:latin typeface="Tahoma"/>
                <a:cs typeface="Tahoma"/>
              </a:rPr>
              <a:t>supraîncărca </a:t>
            </a:r>
            <a:r>
              <a:rPr sz="1600" spc="-5" dirty="0">
                <a:latin typeface="Tahoma"/>
                <a:cs typeface="Tahoma"/>
              </a:rPr>
              <a:t>gazda/serverul, (din motive cel mai  adesea, </a:t>
            </a:r>
            <a:r>
              <a:rPr sz="1600" spc="-10" dirty="0">
                <a:latin typeface="Tahoma"/>
                <a:cs typeface="Tahoma"/>
              </a:rPr>
              <a:t>politice) </a:t>
            </a:r>
            <a:r>
              <a:rPr sz="1600" spc="-5" dirty="0">
                <a:latin typeface="Tahoma"/>
                <a:cs typeface="Tahoma"/>
              </a:rPr>
              <a:t>de </a:t>
            </a:r>
            <a:r>
              <a:rPr sz="1600" spc="-10" dirty="0">
                <a:latin typeface="Tahoma"/>
                <a:cs typeface="Tahoma"/>
              </a:rPr>
              <a:t>către cracker sau </a:t>
            </a:r>
            <a:r>
              <a:rPr sz="1600" spc="-5" dirty="0">
                <a:latin typeface="Tahoma"/>
                <a:cs typeface="Tahoma"/>
              </a:rPr>
              <a:t>ca parte a unui atac mai amplu </a:t>
            </a:r>
            <a:r>
              <a:rPr sz="1600" spc="-10" dirty="0">
                <a:latin typeface="Tahoma"/>
                <a:cs typeface="Tahoma"/>
              </a:rPr>
              <a:t>împotriva</a:t>
            </a:r>
            <a:r>
              <a:rPr sz="1600" spc="229" dirty="0">
                <a:latin typeface="Tahoma"/>
                <a:cs typeface="Tahoma"/>
              </a:rPr>
              <a:t> </a:t>
            </a:r>
            <a:r>
              <a:rPr sz="1600" spc="-10" dirty="0">
                <a:latin typeface="Tahoma"/>
                <a:cs typeface="Tahoma"/>
              </a:rPr>
              <a:t>unei</a:t>
            </a:r>
            <a:endParaRPr sz="1600">
              <a:latin typeface="Tahoma"/>
              <a:cs typeface="Tahoma"/>
            </a:endParaRPr>
          </a:p>
          <a:p>
            <a:pPr marL="12700">
              <a:lnSpc>
                <a:spcPct val="100000"/>
              </a:lnSpc>
              <a:spcBef>
                <a:spcPts val="960"/>
              </a:spcBef>
            </a:pPr>
            <a:r>
              <a:rPr sz="1600" spc="-5" dirty="0">
                <a:latin typeface="Tahoma"/>
                <a:cs typeface="Tahoma"/>
              </a:rPr>
              <a:t>gazde comerciale (de </a:t>
            </a:r>
            <a:r>
              <a:rPr sz="1600" spc="-10" dirty="0">
                <a:latin typeface="Tahoma"/>
                <a:cs typeface="Tahoma"/>
              </a:rPr>
              <a:t>exemplu, </a:t>
            </a:r>
            <a:r>
              <a:rPr sz="1600" spc="-5" dirty="0">
                <a:latin typeface="Tahoma"/>
                <a:cs typeface="Tahoma"/>
              </a:rPr>
              <a:t>un </a:t>
            </a:r>
            <a:r>
              <a:rPr sz="1600" spc="-10" dirty="0">
                <a:latin typeface="Tahoma"/>
                <a:cs typeface="Tahoma"/>
              </a:rPr>
              <a:t>site </a:t>
            </a:r>
            <a:r>
              <a:rPr sz="1600" spc="-5" dirty="0">
                <a:latin typeface="Tahoma"/>
                <a:cs typeface="Tahoma"/>
              </a:rPr>
              <a:t>de pariuri) </a:t>
            </a:r>
            <a:r>
              <a:rPr sz="1600" spc="-10" dirty="0">
                <a:latin typeface="Tahoma"/>
                <a:cs typeface="Tahoma"/>
              </a:rPr>
              <a:t>cu </a:t>
            </a:r>
            <a:r>
              <a:rPr sz="1600" spc="-5" dirty="0">
                <a:latin typeface="Tahoma"/>
                <a:cs typeface="Tahoma"/>
              </a:rPr>
              <a:t>scopul de </a:t>
            </a:r>
            <a:r>
              <a:rPr sz="1600" dirty="0">
                <a:latin typeface="Tahoma"/>
                <a:cs typeface="Tahoma"/>
              </a:rPr>
              <a:t>a-l </a:t>
            </a:r>
            <a:r>
              <a:rPr sz="1600" spc="-5" dirty="0">
                <a:latin typeface="Tahoma"/>
                <a:cs typeface="Tahoma"/>
              </a:rPr>
              <a:t>determina să</a:t>
            </a:r>
            <a:r>
              <a:rPr sz="1600" spc="185" dirty="0">
                <a:latin typeface="Tahoma"/>
                <a:cs typeface="Tahoma"/>
              </a:rPr>
              <a:t> </a:t>
            </a:r>
            <a:r>
              <a:rPr sz="1600" spc="-10" dirty="0">
                <a:latin typeface="Tahoma"/>
                <a:cs typeface="Tahoma"/>
              </a:rPr>
              <a:t>plătească</a:t>
            </a:r>
            <a:endParaRPr sz="1600">
              <a:latin typeface="Tahoma"/>
              <a:cs typeface="Tahoma"/>
            </a:endParaRPr>
          </a:p>
          <a:p>
            <a:pPr marL="12700">
              <a:lnSpc>
                <a:spcPct val="100000"/>
              </a:lnSpc>
              <a:spcBef>
                <a:spcPts val="960"/>
              </a:spcBef>
            </a:pPr>
            <a:r>
              <a:rPr sz="1600" spc="-5" dirty="0">
                <a:latin typeface="Tahoma"/>
                <a:cs typeface="Tahoma"/>
              </a:rPr>
              <a:t>o</a:t>
            </a:r>
            <a:r>
              <a:rPr sz="1600" spc="5" dirty="0">
                <a:latin typeface="Tahoma"/>
                <a:cs typeface="Tahoma"/>
              </a:rPr>
              <a:t> </a:t>
            </a:r>
            <a:r>
              <a:rPr sz="1600" spc="-5" dirty="0">
                <a:latin typeface="Tahoma"/>
                <a:cs typeface="Tahoma"/>
              </a:rPr>
              <a:t>răscumpărare.</a:t>
            </a:r>
            <a:endParaRPr sz="1600">
              <a:latin typeface="Tahoma"/>
              <a:cs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352" y="1520952"/>
            <a:ext cx="368808" cy="47396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6492" y="1447800"/>
            <a:ext cx="560832" cy="4221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8001" y="990600"/>
            <a:ext cx="0" cy="1053465"/>
          </a:xfrm>
          <a:custGeom>
            <a:avLst/>
            <a:gdLst/>
            <a:ahLst/>
            <a:cxnLst/>
            <a:rect l="l" t="t" r="r" b="b"/>
            <a:pathLst>
              <a:path h="1053464">
                <a:moveTo>
                  <a:pt x="0" y="0"/>
                </a:moveTo>
                <a:lnTo>
                  <a:pt x="0" y="1053084"/>
                </a:lnTo>
              </a:path>
            </a:pathLst>
          </a:custGeom>
          <a:ln w="32004">
            <a:solidFill>
              <a:srgbClr val="1C1C1C"/>
            </a:solidFill>
          </a:ln>
        </p:spPr>
        <p:txBody>
          <a:bodyPr wrap="square" lIns="0" tIns="0" rIns="0" bIns="0" rtlCol="0"/>
          <a:lstStyle/>
          <a:p>
            <a:endParaRPr/>
          </a:p>
        </p:txBody>
      </p:sp>
      <p:sp>
        <p:nvSpPr>
          <p:cNvPr id="5" name="object 5"/>
          <p:cNvSpPr/>
          <p:nvPr/>
        </p:nvSpPr>
        <p:spPr>
          <a:xfrm>
            <a:off x="443483" y="1781555"/>
            <a:ext cx="8226552" cy="32003"/>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145844" y="961390"/>
            <a:ext cx="7599045" cy="452120"/>
          </a:xfrm>
          <a:prstGeom prst="rect">
            <a:avLst/>
          </a:prstGeom>
        </p:spPr>
        <p:txBody>
          <a:bodyPr vert="horz" wrap="square" lIns="0" tIns="12065" rIns="0" bIns="0" rtlCol="0">
            <a:spAutoFit/>
          </a:bodyPr>
          <a:lstStyle/>
          <a:p>
            <a:pPr marL="12700">
              <a:lnSpc>
                <a:spcPct val="100000"/>
              </a:lnSpc>
              <a:spcBef>
                <a:spcPts val="95"/>
              </a:spcBef>
            </a:pPr>
            <a:r>
              <a:rPr spc="-5" dirty="0">
                <a:solidFill>
                  <a:srgbClr val="333399"/>
                </a:solidFill>
              </a:rPr>
              <a:t>Securitatea </a:t>
            </a:r>
            <a:r>
              <a:rPr spc="-10" dirty="0">
                <a:solidFill>
                  <a:srgbClr val="333399"/>
                </a:solidFill>
              </a:rPr>
              <a:t>retelelor </a:t>
            </a:r>
            <a:r>
              <a:rPr spc="-5" dirty="0">
                <a:solidFill>
                  <a:srgbClr val="333399"/>
                </a:solidFill>
              </a:rPr>
              <a:t>de</a:t>
            </a:r>
            <a:r>
              <a:rPr spc="95" dirty="0">
                <a:solidFill>
                  <a:srgbClr val="333399"/>
                </a:solidFill>
              </a:rPr>
              <a:t> </a:t>
            </a:r>
            <a:r>
              <a:rPr spc="-5" dirty="0" err="1" smtClean="0">
                <a:solidFill>
                  <a:srgbClr val="333399"/>
                </a:solidFill>
              </a:rPr>
              <a:t>calculatoare</a:t>
            </a:r>
            <a:endParaRPr spc="-5" dirty="0">
              <a:solidFill>
                <a:srgbClr val="333399"/>
              </a:solidFill>
            </a:endParaRPr>
          </a:p>
        </p:txBody>
      </p:sp>
      <p:sp>
        <p:nvSpPr>
          <p:cNvPr id="7" name="object 7"/>
          <p:cNvSpPr txBox="1"/>
          <p:nvPr/>
        </p:nvSpPr>
        <p:spPr>
          <a:xfrm>
            <a:off x="794004" y="1813560"/>
            <a:ext cx="117475" cy="181610"/>
          </a:xfrm>
          <a:prstGeom prst="rect">
            <a:avLst/>
          </a:prstGeom>
          <a:solidFill>
            <a:srgbClr val="3333CC"/>
          </a:solidFill>
        </p:spPr>
        <p:txBody>
          <a:bodyPr vert="horz" wrap="square" lIns="0" tIns="0" rIns="0" bIns="0" rtlCol="0">
            <a:spAutoFit/>
          </a:bodyPr>
          <a:lstStyle/>
          <a:p>
            <a:pPr>
              <a:lnSpc>
                <a:spcPts val="1070"/>
              </a:lnSpc>
            </a:pPr>
            <a:r>
              <a:rPr sz="950" spc="5" dirty="0">
                <a:solidFill>
                  <a:srgbClr val="3333CC"/>
                </a:solidFill>
                <a:latin typeface="Wingdings"/>
                <a:cs typeface="Wingdings"/>
              </a:rPr>
              <a:t></a:t>
            </a:r>
            <a:endParaRPr sz="950">
              <a:latin typeface="Wingdings"/>
              <a:cs typeface="Wingdings"/>
            </a:endParaRPr>
          </a:p>
        </p:txBody>
      </p:sp>
      <p:sp>
        <p:nvSpPr>
          <p:cNvPr id="8" name="object 8"/>
          <p:cNvSpPr txBox="1"/>
          <p:nvPr/>
        </p:nvSpPr>
        <p:spPr>
          <a:xfrm>
            <a:off x="741536" y="2629515"/>
            <a:ext cx="7609840" cy="3410036"/>
          </a:xfrm>
          <a:prstGeom prst="rect">
            <a:avLst/>
          </a:prstGeom>
        </p:spPr>
        <p:txBody>
          <a:bodyPr vert="horz" wrap="square" lIns="0" tIns="12065" rIns="0" bIns="0" rtlCol="0">
            <a:spAutoFit/>
          </a:bodyPr>
          <a:lstStyle/>
          <a:p>
            <a:pPr marL="609600" indent="-609600">
              <a:lnSpc>
                <a:spcPct val="80000"/>
              </a:lnSpc>
            </a:pPr>
            <a:r>
              <a:rPr lang="en-US" sz="1600" b="1" dirty="0" err="1" smtClean="0"/>
              <a:t>Terminologie</a:t>
            </a:r>
            <a:r>
              <a:rPr lang="en-US" sz="1600" b="1" dirty="0" smtClean="0"/>
              <a:t>:</a:t>
            </a:r>
          </a:p>
          <a:p>
            <a:pPr marL="609600" indent="-609600">
              <a:lnSpc>
                <a:spcPct val="80000"/>
              </a:lnSpc>
            </a:pPr>
            <a:endParaRPr lang="en-US" sz="1600" b="1" dirty="0"/>
          </a:p>
          <a:p>
            <a:r>
              <a:rPr lang="ro-RO" sz="1600" b="1" dirty="0"/>
              <a:t>Securitatea </a:t>
            </a:r>
            <a:r>
              <a:rPr lang="ro-RO" sz="1600" dirty="0"/>
              <a:t>reprezintă abilitatea de a evita neplăcerile produse de </a:t>
            </a:r>
            <a:r>
              <a:rPr lang="ro-RO" sz="1600" b="1" dirty="0"/>
              <a:t>orice </a:t>
            </a:r>
            <a:r>
              <a:rPr lang="ro-RO" sz="1600" dirty="0"/>
              <a:t>risc, </a:t>
            </a:r>
            <a:r>
              <a:rPr lang="ro-RO" sz="1600" dirty="0" err="1"/>
              <a:t>ameninţare</a:t>
            </a:r>
            <a:r>
              <a:rPr lang="ro-RO" sz="1600" dirty="0"/>
              <a:t> sau pericol, deziderat imposibil de realizat în practică.</a:t>
            </a:r>
          </a:p>
          <a:p>
            <a:endParaRPr lang="en-US" sz="1600" b="1" dirty="0" smtClean="0"/>
          </a:p>
          <a:p>
            <a:r>
              <a:rPr lang="ro-RO" sz="1600" b="1" dirty="0" smtClean="0"/>
              <a:t>Incidentul </a:t>
            </a:r>
            <a:r>
              <a:rPr lang="ro-RO" sz="1600" b="1" dirty="0"/>
              <a:t>de securitate </a:t>
            </a:r>
            <a:r>
              <a:rPr lang="ro-RO" sz="1600" dirty="0" err="1"/>
              <a:t>defineşte</a:t>
            </a:r>
            <a:r>
              <a:rPr lang="ro-RO" sz="1600" b="1" dirty="0"/>
              <a:t> </a:t>
            </a:r>
            <a:r>
              <a:rPr lang="ro-RO" sz="1600" dirty="0"/>
              <a:t>evenimentul apărut în cadrul </a:t>
            </a:r>
            <a:r>
              <a:rPr lang="ro-RO" sz="1600" dirty="0" err="1"/>
              <a:t>reţelei</a:t>
            </a:r>
            <a:r>
              <a:rPr lang="ro-RO" sz="1600" dirty="0"/>
              <a:t>, cu </a:t>
            </a:r>
            <a:r>
              <a:rPr lang="ro-RO" sz="1600" dirty="0" err="1"/>
              <a:t>implicaţii</a:t>
            </a:r>
            <a:r>
              <a:rPr lang="ro-RO" sz="1600" dirty="0"/>
              <a:t> asupra </a:t>
            </a:r>
            <a:r>
              <a:rPr lang="ro-RO" sz="1600" dirty="0" err="1"/>
              <a:t>securităţii</a:t>
            </a:r>
            <a:r>
              <a:rPr lang="ro-RO" sz="1600" dirty="0"/>
              <a:t> unui calculator sau a </a:t>
            </a:r>
            <a:r>
              <a:rPr lang="ro-RO" sz="1600" dirty="0" err="1"/>
              <a:t>reţelei</a:t>
            </a:r>
            <a:r>
              <a:rPr lang="ro-RO" sz="1600" dirty="0"/>
              <a:t>, provenind din interiorul ori exteriorul </a:t>
            </a:r>
            <a:r>
              <a:rPr lang="ro-RO" sz="1600" dirty="0" err="1"/>
              <a:t>reţelei</a:t>
            </a:r>
            <a:r>
              <a:rPr lang="ro-RO" sz="1600" dirty="0"/>
              <a:t>.</a:t>
            </a:r>
          </a:p>
          <a:p>
            <a:endParaRPr lang="en-US" sz="1600" dirty="0" smtClean="0"/>
          </a:p>
          <a:p>
            <a:r>
              <a:rPr lang="ro-RO" sz="1600" dirty="0" smtClean="0"/>
              <a:t>Putem </a:t>
            </a:r>
            <a:r>
              <a:rPr lang="ro-RO" sz="1600" dirty="0"/>
              <a:t>defini </a:t>
            </a:r>
            <a:r>
              <a:rPr lang="ro-RO" sz="1600" b="1" dirty="0"/>
              <a:t>vulnerabilitatea</a:t>
            </a:r>
            <a:r>
              <a:rPr lang="ro-RO" sz="1600" dirty="0"/>
              <a:t> ca o slăbiciune a unui sistem hard / soft ce permite utilizatorilor </a:t>
            </a:r>
            <a:r>
              <a:rPr lang="ro-RO" sz="1600" dirty="0" err="1"/>
              <a:t>neautorizaţi</a:t>
            </a:r>
            <a:r>
              <a:rPr lang="ro-RO" sz="1600" dirty="0"/>
              <a:t> să aibă acces asupra sa.  Nici un sistem nu este 100% sigur, iar </a:t>
            </a:r>
            <a:r>
              <a:rPr lang="ro-RO" sz="1600" dirty="0" err="1"/>
              <a:t>vulnerabilităţile</a:t>
            </a:r>
            <a:r>
              <a:rPr lang="ro-RO" sz="1600" dirty="0"/>
              <a:t> apar şi datorită proastei administrări.</a:t>
            </a:r>
          </a:p>
          <a:p>
            <a:pPr marL="609600" indent="-609600">
              <a:lnSpc>
                <a:spcPct val="80000"/>
              </a:lnSpc>
            </a:pPr>
            <a:endParaRPr lang="en-US" sz="1600" b="1" dirty="0" smtClean="0"/>
          </a:p>
          <a:p>
            <a:pPr marL="609600" indent="-609600">
              <a:lnSpc>
                <a:spcPct val="80000"/>
              </a:lnSpc>
            </a:pPr>
            <a:endParaRPr lang="en-US" sz="1600" b="1" dirty="0"/>
          </a:p>
          <a:p>
            <a:pPr marL="609600" indent="-609600">
              <a:lnSpc>
                <a:spcPct val="80000"/>
              </a:lnSpc>
            </a:pPr>
            <a:r>
              <a:rPr lang="ro-RO" sz="1600" b="1" dirty="0" smtClean="0"/>
              <a:t>Vulnerabilitate</a:t>
            </a:r>
            <a:r>
              <a:rPr lang="ro-RO" sz="1600" dirty="0" smtClean="0"/>
              <a:t> = caracteristica unui produs care permite altora decât proprietarului acces la nivelul de </a:t>
            </a:r>
            <a:r>
              <a:rPr lang="ro-RO" sz="1600" dirty="0" err="1" smtClean="0"/>
              <a:t>confidenţialitate</a:t>
            </a:r>
            <a:r>
              <a:rPr lang="ro-RO" sz="1600" dirty="0" smtClean="0"/>
              <a:t>, integritate şi disponibilitate</a:t>
            </a:r>
            <a:endParaRPr lang="en-US" sz="1600" dirty="0" smtClean="0"/>
          </a:p>
        </p:txBody>
      </p:sp>
      <p:sp>
        <p:nvSpPr>
          <p:cNvPr id="9" name="object 9"/>
          <p:cNvSpPr txBox="1"/>
          <p:nvPr/>
        </p:nvSpPr>
        <p:spPr>
          <a:xfrm>
            <a:off x="764540" y="1953894"/>
            <a:ext cx="8097520" cy="258404"/>
          </a:xfrm>
          <a:prstGeom prst="rect">
            <a:avLst/>
          </a:prstGeom>
        </p:spPr>
        <p:txBody>
          <a:bodyPr vert="horz" wrap="square" lIns="0" tIns="12065" rIns="0" bIns="0" rtlCol="0">
            <a:spAutoFit/>
          </a:bodyPr>
          <a:lstStyle/>
          <a:p>
            <a:pPr marL="355600" marR="50800">
              <a:lnSpc>
                <a:spcPct val="100000"/>
              </a:lnSpc>
              <a:spcBef>
                <a:spcPts val="95"/>
              </a:spcBef>
            </a:pPr>
            <a:endParaRPr sz="1600" dirty="0">
              <a:latin typeface="Tahoma"/>
              <a:cs typeface="Tahom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352" y="1520952"/>
            <a:ext cx="368808" cy="47396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6492" y="1447800"/>
            <a:ext cx="560832" cy="4221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8001" y="990600"/>
            <a:ext cx="0" cy="1053465"/>
          </a:xfrm>
          <a:custGeom>
            <a:avLst/>
            <a:gdLst/>
            <a:ahLst/>
            <a:cxnLst/>
            <a:rect l="l" t="t" r="r" b="b"/>
            <a:pathLst>
              <a:path h="1053464">
                <a:moveTo>
                  <a:pt x="0" y="0"/>
                </a:moveTo>
                <a:lnTo>
                  <a:pt x="0" y="1053084"/>
                </a:lnTo>
              </a:path>
            </a:pathLst>
          </a:custGeom>
          <a:ln w="32004">
            <a:solidFill>
              <a:srgbClr val="1C1C1C"/>
            </a:solidFill>
          </a:ln>
        </p:spPr>
        <p:txBody>
          <a:bodyPr wrap="square" lIns="0" tIns="0" rIns="0" bIns="0" rtlCol="0"/>
          <a:lstStyle/>
          <a:p>
            <a:endParaRPr/>
          </a:p>
        </p:txBody>
      </p:sp>
      <p:sp>
        <p:nvSpPr>
          <p:cNvPr id="5" name="object 5"/>
          <p:cNvSpPr/>
          <p:nvPr/>
        </p:nvSpPr>
        <p:spPr>
          <a:xfrm>
            <a:off x="443483" y="1781555"/>
            <a:ext cx="8226552" cy="32003"/>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145844" y="961390"/>
            <a:ext cx="3686175" cy="452120"/>
          </a:xfrm>
          <a:prstGeom prst="rect">
            <a:avLst/>
          </a:prstGeom>
        </p:spPr>
        <p:txBody>
          <a:bodyPr vert="horz" wrap="square" lIns="0" tIns="12065" rIns="0" bIns="0" rtlCol="0">
            <a:spAutoFit/>
          </a:bodyPr>
          <a:lstStyle/>
          <a:p>
            <a:pPr marL="12700">
              <a:lnSpc>
                <a:spcPct val="100000"/>
              </a:lnSpc>
              <a:spcBef>
                <a:spcPts val="95"/>
              </a:spcBef>
            </a:pPr>
            <a:r>
              <a:rPr spc="-5" dirty="0">
                <a:solidFill>
                  <a:srgbClr val="333399"/>
                </a:solidFill>
              </a:rPr>
              <a:t>Atacuri asupra</a:t>
            </a:r>
            <a:r>
              <a:rPr spc="10" dirty="0">
                <a:solidFill>
                  <a:srgbClr val="333399"/>
                </a:solidFill>
              </a:rPr>
              <a:t> </a:t>
            </a:r>
            <a:r>
              <a:rPr spc="-10" dirty="0">
                <a:solidFill>
                  <a:srgbClr val="333399"/>
                </a:solidFill>
              </a:rPr>
              <a:t>rețelelor</a:t>
            </a:r>
          </a:p>
        </p:txBody>
      </p:sp>
      <p:sp>
        <p:nvSpPr>
          <p:cNvPr id="7" name="object 7"/>
          <p:cNvSpPr txBox="1"/>
          <p:nvPr/>
        </p:nvSpPr>
        <p:spPr>
          <a:xfrm>
            <a:off x="764540" y="1813077"/>
            <a:ext cx="8096884" cy="4366895"/>
          </a:xfrm>
          <a:prstGeom prst="rect">
            <a:avLst/>
          </a:prstGeom>
        </p:spPr>
        <p:txBody>
          <a:bodyPr vert="horz" wrap="square" lIns="0" tIns="61594" rIns="0" bIns="0" rtlCol="0">
            <a:spAutoFit/>
          </a:bodyPr>
          <a:lstStyle/>
          <a:p>
            <a:pPr marL="12700">
              <a:lnSpc>
                <a:spcPct val="100000"/>
              </a:lnSpc>
              <a:spcBef>
                <a:spcPts val="484"/>
              </a:spcBef>
            </a:pPr>
            <a:r>
              <a:rPr sz="1600" b="1" spc="-5" dirty="0">
                <a:latin typeface="Tahoma"/>
                <a:cs typeface="Tahoma"/>
              </a:rPr>
              <a:t>Atacuri datorate implementărilor </a:t>
            </a:r>
            <a:r>
              <a:rPr sz="1600" b="1" spc="-10" dirty="0">
                <a:latin typeface="Tahoma"/>
                <a:cs typeface="Tahoma"/>
              </a:rPr>
              <a:t>unor</a:t>
            </a:r>
            <a:r>
              <a:rPr sz="1600" b="1" spc="155" dirty="0">
                <a:latin typeface="Tahoma"/>
                <a:cs typeface="Tahoma"/>
              </a:rPr>
              <a:t> </a:t>
            </a:r>
            <a:r>
              <a:rPr sz="1600" b="1" spc="-10" dirty="0">
                <a:latin typeface="Tahoma"/>
                <a:cs typeface="Tahoma"/>
              </a:rPr>
              <a:t>protocoale</a:t>
            </a:r>
            <a:endParaRPr sz="1600">
              <a:latin typeface="Tahoma"/>
              <a:cs typeface="Tahoma"/>
            </a:endParaRPr>
          </a:p>
          <a:p>
            <a:pPr marL="163830" indent="-151765">
              <a:lnSpc>
                <a:spcPct val="100000"/>
              </a:lnSpc>
              <a:spcBef>
                <a:spcPts val="380"/>
              </a:spcBef>
              <a:buClr>
                <a:srgbClr val="3333CC"/>
              </a:buClr>
              <a:buSzPct val="59375"/>
              <a:buFont typeface="Wingdings"/>
              <a:buChar char=""/>
              <a:tabLst>
                <a:tab pos="164465" algn="l"/>
              </a:tabLst>
            </a:pPr>
            <a:r>
              <a:rPr sz="1600" spc="-10" dirty="0">
                <a:latin typeface="Tahoma"/>
                <a:cs typeface="Tahoma"/>
              </a:rPr>
              <a:t>Multe implementări </a:t>
            </a:r>
            <a:r>
              <a:rPr sz="1600" spc="-5" dirty="0">
                <a:latin typeface="Tahoma"/>
                <a:cs typeface="Tahoma"/>
              </a:rPr>
              <a:t>ale </a:t>
            </a:r>
            <a:r>
              <a:rPr sz="1600" spc="-10" dirty="0">
                <a:latin typeface="Tahoma"/>
                <a:cs typeface="Tahoma"/>
              </a:rPr>
              <a:t>protocoalelor </a:t>
            </a:r>
            <a:r>
              <a:rPr sz="1600" spc="-5" dirty="0">
                <a:latin typeface="Tahoma"/>
                <a:cs typeface="Tahoma"/>
              </a:rPr>
              <a:t>din </a:t>
            </a:r>
            <a:r>
              <a:rPr sz="1600" spc="-10" dirty="0">
                <a:latin typeface="Tahoma"/>
                <a:cs typeface="Tahoma"/>
              </a:rPr>
              <a:t>suita </a:t>
            </a:r>
            <a:r>
              <a:rPr sz="1600" spc="-5" dirty="0">
                <a:latin typeface="Tahoma"/>
                <a:cs typeface="Tahoma"/>
              </a:rPr>
              <a:t>TCP/IP au bug-uri/carenţe</a:t>
            </a:r>
            <a:r>
              <a:rPr sz="1600" spc="195" dirty="0">
                <a:latin typeface="Tahoma"/>
                <a:cs typeface="Tahoma"/>
              </a:rPr>
              <a:t> </a:t>
            </a:r>
            <a:r>
              <a:rPr sz="1600" spc="-5" dirty="0">
                <a:latin typeface="Tahoma"/>
                <a:cs typeface="Tahoma"/>
              </a:rPr>
              <a:t>ascunse.</a:t>
            </a:r>
            <a:endParaRPr sz="1600">
              <a:latin typeface="Tahoma"/>
              <a:cs typeface="Tahoma"/>
            </a:endParaRPr>
          </a:p>
          <a:p>
            <a:pPr marL="12700" marR="106045">
              <a:lnSpc>
                <a:spcPct val="99400"/>
              </a:lnSpc>
              <a:spcBef>
                <a:spcPts val="15"/>
              </a:spcBef>
            </a:pPr>
            <a:r>
              <a:rPr sz="1600" spc="-5" dirty="0">
                <a:latin typeface="Tahoma"/>
                <a:cs typeface="Tahoma"/>
              </a:rPr>
              <a:t>Acestea pot </a:t>
            </a:r>
            <a:r>
              <a:rPr sz="1600" spc="-10" dirty="0">
                <a:latin typeface="Tahoma"/>
                <a:cs typeface="Tahoma"/>
              </a:rPr>
              <a:t>fi, uneori, </a:t>
            </a:r>
            <a:r>
              <a:rPr sz="1600" spc="-5" dirty="0">
                <a:latin typeface="Tahoma"/>
                <a:cs typeface="Tahoma"/>
              </a:rPr>
              <a:t>exploatate de </a:t>
            </a:r>
            <a:r>
              <a:rPr sz="1600" spc="-10" dirty="0">
                <a:latin typeface="Tahoma"/>
                <a:cs typeface="Tahoma"/>
              </a:rPr>
              <a:t>răufăcători. </a:t>
            </a:r>
            <a:r>
              <a:rPr sz="1600" spc="-5" dirty="0">
                <a:latin typeface="Tahoma"/>
                <a:cs typeface="Tahoma"/>
              </a:rPr>
              <a:t>De exemplu, unele </a:t>
            </a:r>
            <a:r>
              <a:rPr sz="1600" spc="-10" dirty="0">
                <a:latin typeface="Tahoma"/>
                <a:cs typeface="Tahoma"/>
              </a:rPr>
              <a:t>calculatoare sunt  </a:t>
            </a:r>
            <a:r>
              <a:rPr sz="1600" spc="-5" dirty="0">
                <a:latin typeface="Tahoma"/>
                <a:cs typeface="Tahoma"/>
              </a:rPr>
              <a:t>vulnerabile la </a:t>
            </a:r>
            <a:r>
              <a:rPr sz="1600" spc="-10" dirty="0">
                <a:latin typeface="Tahoma"/>
                <a:cs typeface="Tahoma"/>
              </a:rPr>
              <a:t>pachetele </a:t>
            </a:r>
            <a:r>
              <a:rPr sz="1600" spc="-5" dirty="0">
                <a:latin typeface="Tahoma"/>
                <a:cs typeface="Tahoma"/>
              </a:rPr>
              <a:t>foarte mari, </a:t>
            </a:r>
            <a:r>
              <a:rPr sz="1600" spc="-10" dirty="0">
                <a:latin typeface="Tahoma"/>
                <a:cs typeface="Tahoma"/>
              </a:rPr>
              <a:t>transmise </a:t>
            </a:r>
            <a:r>
              <a:rPr sz="1600" spc="-5" dirty="0">
                <a:latin typeface="Tahoma"/>
                <a:cs typeface="Tahoma"/>
              </a:rPr>
              <a:t>prin </a:t>
            </a:r>
            <a:r>
              <a:rPr sz="1600" spc="-10" dirty="0">
                <a:latin typeface="Tahoma"/>
                <a:cs typeface="Tahoma"/>
              </a:rPr>
              <a:t>utilizarea comenzilor </a:t>
            </a:r>
            <a:r>
              <a:rPr sz="1600" b="1" spc="-5" dirty="0">
                <a:latin typeface="Tahoma"/>
                <a:cs typeface="Tahoma"/>
              </a:rPr>
              <a:t>ping</a:t>
            </a:r>
            <a:r>
              <a:rPr sz="1600" spc="-5" dirty="0">
                <a:latin typeface="Tahoma"/>
                <a:cs typeface="Tahoma"/>
              </a:rPr>
              <a:t>, </a:t>
            </a:r>
            <a:r>
              <a:rPr sz="1600" spc="-10" dirty="0">
                <a:latin typeface="Tahoma"/>
                <a:cs typeface="Tahoma"/>
              </a:rPr>
              <a:t>și suferă  </a:t>
            </a:r>
            <a:r>
              <a:rPr sz="1600" spc="-5" dirty="0">
                <a:latin typeface="Tahoma"/>
                <a:cs typeface="Tahoma"/>
              </a:rPr>
              <a:t>astfel atacuri </a:t>
            </a:r>
            <a:r>
              <a:rPr sz="1600" spc="-10" dirty="0">
                <a:latin typeface="Tahoma"/>
                <a:cs typeface="Tahoma"/>
              </a:rPr>
              <a:t>denumite </a:t>
            </a:r>
            <a:r>
              <a:rPr sz="1650" i="1" spc="-25" dirty="0">
                <a:latin typeface="Tahoma"/>
                <a:cs typeface="Tahoma"/>
              </a:rPr>
              <a:t>ping-uri ale morții</a:t>
            </a:r>
            <a:r>
              <a:rPr sz="1600" spc="-25" dirty="0">
                <a:latin typeface="Tahoma"/>
                <a:cs typeface="Tahoma"/>
              </a:rPr>
              <a:t>. </a:t>
            </a:r>
            <a:r>
              <a:rPr sz="1600" spc="-5" dirty="0">
                <a:latin typeface="Tahoma"/>
                <a:cs typeface="Tahoma"/>
              </a:rPr>
              <a:t>Aceste pachete </a:t>
            </a:r>
            <a:r>
              <a:rPr sz="1600" spc="-10" dirty="0">
                <a:latin typeface="Tahoma"/>
                <a:cs typeface="Tahoma"/>
              </a:rPr>
              <a:t>sunt </a:t>
            </a:r>
            <a:r>
              <a:rPr sz="1600" spc="-5" dirty="0">
                <a:latin typeface="Tahoma"/>
                <a:cs typeface="Tahoma"/>
              </a:rPr>
              <a:t>mult mai mari decât </a:t>
            </a:r>
            <a:r>
              <a:rPr sz="1600" spc="-10" dirty="0">
                <a:latin typeface="Tahoma"/>
                <a:cs typeface="Tahoma"/>
              </a:rPr>
              <a:t>MTU  </a:t>
            </a:r>
            <a:r>
              <a:rPr sz="1600" spc="-5" dirty="0">
                <a:latin typeface="Tahoma"/>
                <a:cs typeface="Tahoma"/>
              </a:rPr>
              <a:t>și </a:t>
            </a:r>
            <a:r>
              <a:rPr sz="1600" spc="-10" dirty="0">
                <a:latin typeface="Tahoma"/>
                <a:cs typeface="Tahoma"/>
              </a:rPr>
              <a:t>supraîncarcă bufferele interne, </a:t>
            </a:r>
            <a:r>
              <a:rPr sz="1600" spc="-5" dirty="0">
                <a:latin typeface="Tahoma"/>
                <a:cs typeface="Tahoma"/>
              </a:rPr>
              <a:t>atunci </a:t>
            </a:r>
            <a:r>
              <a:rPr sz="1600" spc="-10" dirty="0">
                <a:latin typeface="Tahoma"/>
                <a:cs typeface="Tahoma"/>
              </a:rPr>
              <a:t>cînd </a:t>
            </a:r>
            <a:r>
              <a:rPr sz="1600" spc="-5" dirty="0">
                <a:latin typeface="Tahoma"/>
                <a:cs typeface="Tahoma"/>
              </a:rPr>
              <a:t>gazda </a:t>
            </a:r>
            <a:r>
              <a:rPr sz="1600" spc="-10" dirty="0">
                <a:latin typeface="Tahoma"/>
                <a:cs typeface="Tahoma"/>
              </a:rPr>
              <a:t>încearcă </a:t>
            </a:r>
            <a:r>
              <a:rPr sz="1600" spc="-5" dirty="0">
                <a:latin typeface="Tahoma"/>
                <a:cs typeface="Tahoma"/>
              </a:rPr>
              <a:t>reasamblarea fragmentelor:  cel </a:t>
            </a:r>
            <a:r>
              <a:rPr sz="1600" spc="-10" dirty="0">
                <a:latin typeface="Tahoma"/>
                <a:cs typeface="Tahoma"/>
              </a:rPr>
              <a:t>care </a:t>
            </a:r>
            <a:r>
              <a:rPr sz="1600" spc="-5" dirty="0">
                <a:latin typeface="Tahoma"/>
                <a:cs typeface="Tahoma"/>
              </a:rPr>
              <a:t>le </a:t>
            </a:r>
            <a:r>
              <a:rPr sz="1600" spc="-10" dirty="0">
                <a:latin typeface="Tahoma"/>
                <a:cs typeface="Tahoma"/>
              </a:rPr>
              <a:t>scrie </a:t>
            </a:r>
            <a:r>
              <a:rPr sz="1600" spc="-5" dirty="0">
                <a:latin typeface="Tahoma"/>
                <a:cs typeface="Tahoma"/>
              </a:rPr>
              <a:t>nu se așteaptă ca pachetele </a:t>
            </a:r>
            <a:r>
              <a:rPr sz="1600" spc="-10" dirty="0">
                <a:latin typeface="Tahoma"/>
                <a:cs typeface="Tahoma"/>
              </a:rPr>
              <a:t>ICMP </a:t>
            </a:r>
            <a:r>
              <a:rPr sz="1600" spc="-5" dirty="0">
                <a:latin typeface="Tahoma"/>
                <a:cs typeface="Tahoma"/>
              </a:rPr>
              <a:t>să </a:t>
            </a:r>
            <a:r>
              <a:rPr sz="1600" spc="-10" dirty="0">
                <a:latin typeface="Tahoma"/>
                <a:cs typeface="Tahoma"/>
              </a:rPr>
              <a:t>fie </a:t>
            </a:r>
            <a:r>
              <a:rPr sz="1600" spc="-5" dirty="0">
                <a:latin typeface="Tahoma"/>
                <a:cs typeface="Tahoma"/>
              </a:rPr>
              <a:t>atât de mari. </a:t>
            </a:r>
            <a:r>
              <a:rPr sz="1600" spc="-10" dirty="0">
                <a:latin typeface="Tahoma"/>
                <a:cs typeface="Tahoma"/>
              </a:rPr>
              <a:t>Rezultatul </a:t>
            </a:r>
            <a:r>
              <a:rPr sz="1600" spc="-5" dirty="0">
                <a:latin typeface="Tahoma"/>
                <a:cs typeface="Tahoma"/>
              </a:rPr>
              <a:t>cel mai  </a:t>
            </a:r>
            <a:r>
              <a:rPr sz="1600" spc="-10" dirty="0">
                <a:latin typeface="Tahoma"/>
                <a:cs typeface="Tahoma"/>
              </a:rPr>
              <a:t>întâlnit este</a:t>
            </a:r>
            <a:r>
              <a:rPr sz="1600" spc="30" dirty="0">
                <a:latin typeface="Tahoma"/>
                <a:cs typeface="Tahoma"/>
              </a:rPr>
              <a:t> </a:t>
            </a:r>
            <a:r>
              <a:rPr sz="1600" spc="-10" dirty="0">
                <a:latin typeface="Tahoma"/>
                <a:cs typeface="Tahoma"/>
              </a:rPr>
              <a:t>crash-ul/clacarea.</a:t>
            </a:r>
            <a:endParaRPr sz="1600">
              <a:latin typeface="Tahoma"/>
              <a:cs typeface="Tahoma"/>
            </a:endParaRPr>
          </a:p>
          <a:p>
            <a:pPr marL="104139" indent="-92075">
              <a:lnSpc>
                <a:spcPct val="100000"/>
              </a:lnSpc>
              <a:spcBef>
                <a:spcPts val="384"/>
              </a:spcBef>
              <a:buClr>
                <a:srgbClr val="3333CC"/>
              </a:buClr>
              <a:buSzPct val="59375"/>
              <a:buFont typeface="Wingdings"/>
              <a:buChar char=""/>
              <a:tabLst>
                <a:tab pos="104775" algn="l"/>
              </a:tabLst>
            </a:pPr>
            <a:r>
              <a:rPr sz="1600" spc="-5" dirty="0">
                <a:latin typeface="Tahoma"/>
                <a:cs typeface="Tahoma"/>
              </a:rPr>
              <a:t>Cea </a:t>
            </a:r>
            <a:r>
              <a:rPr sz="1600" dirty="0">
                <a:latin typeface="Tahoma"/>
                <a:cs typeface="Tahoma"/>
              </a:rPr>
              <a:t>mai </a:t>
            </a:r>
            <a:r>
              <a:rPr sz="1600" spc="-5" dirty="0">
                <a:latin typeface="Tahoma"/>
                <a:cs typeface="Tahoma"/>
              </a:rPr>
              <a:t>simplă </a:t>
            </a:r>
            <a:r>
              <a:rPr sz="1600" spc="-10" dirty="0">
                <a:latin typeface="Tahoma"/>
                <a:cs typeface="Tahoma"/>
              </a:rPr>
              <a:t>soluție </a:t>
            </a:r>
            <a:r>
              <a:rPr sz="1600" spc="-5" dirty="0">
                <a:latin typeface="Tahoma"/>
                <a:cs typeface="Tahoma"/>
              </a:rPr>
              <a:t>este aceea </a:t>
            </a:r>
            <a:r>
              <a:rPr sz="1600" dirty="0">
                <a:latin typeface="Tahoma"/>
                <a:cs typeface="Tahoma"/>
              </a:rPr>
              <a:t>de </a:t>
            </a:r>
            <a:r>
              <a:rPr sz="1600" spc="-5" dirty="0">
                <a:latin typeface="Tahoma"/>
                <a:cs typeface="Tahoma"/>
              </a:rPr>
              <a:t>a ignora pachetele ICMP care </a:t>
            </a:r>
            <a:r>
              <a:rPr sz="1600" spc="-10" dirty="0">
                <a:latin typeface="Tahoma"/>
                <a:cs typeface="Tahoma"/>
              </a:rPr>
              <a:t>sunt </a:t>
            </a:r>
            <a:r>
              <a:rPr sz="1600" dirty="0">
                <a:latin typeface="Tahoma"/>
                <a:cs typeface="Tahoma"/>
              </a:rPr>
              <a:t>mai </a:t>
            </a:r>
            <a:r>
              <a:rPr sz="1600" spc="-5" dirty="0">
                <a:latin typeface="Tahoma"/>
                <a:cs typeface="Tahoma"/>
              </a:rPr>
              <a:t>mari</a:t>
            </a:r>
            <a:r>
              <a:rPr sz="1600" spc="215" dirty="0">
                <a:latin typeface="Tahoma"/>
                <a:cs typeface="Tahoma"/>
              </a:rPr>
              <a:t> </a:t>
            </a:r>
            <a:r>
              <a:rPr sz="1600" spc="-5" dirty="0">
                <a:latin typeface="Tahoma"/>
                <a:cs typeface="Tahoma"/>
              </a:rPr>
              <a:t>decât</a:t>
            </a:r>
            <a:endParaRPr sz="1600">
              <a:latin typeface="Tahoma"/>
              <a:cs typeface="Tahoma"/>
            </a:endParaRPr>
          </a:p>
          <a:p>
            <a:pPr marL="12700">
              <a:lnSpc>
                <a:spcPct val="100000"/>
              </a:lnSpc>
            </a:pPr>
            <a:r>
              <a:rPr sz="1600" spc="-5" dirty="0">
                <a:latin typeface="Tahoma"/>
                <a:cs typeface="Tahoma"/>
              </a:rPr>
              <a:t>MTU. </a:t>
            </a:r>
            <a:r>
              <a:rPr sz="1600" spc="-10" dirty="0">
                <a:latin typeface="Tahoma"/>
                <a:cs typeface="Tahoma"/>
              </a:rPr>
              <a:t>Pachetele ICMP reale </a:t>
            </a:r>
            <a:r>
              <a:rPr sz="1600" spc="-5" dirty="0">
                <a:latin typeface="Tahoma"/>
                <a:cs typeface="Tahoma"/>
              </a:rPr>
              <a:t>nu </a:t>
            </a:r>
            <a:r>
              <a:rPr sz="1600" spc="-10" dirty="0">
                <a:latin typeface="Tahoma"/>
                <a:cs typeface="Tahoma"/>
              </a:rPr>
              <a:t>sunt niciodată suficient </a:t>
            </a:r>
            <a:r>
              <a:rPr sz="1600" spc="-5" dirty="0">
                <a:latin typeface="Tahoma"/>
                <a:cs typeface="Tahoma"/>
              </a:rPr>
              <a:t>de mari/largi </a:t>
            </a:r>
            <a:r>
              <a:rPr sz="1600" spc="-10" dirty="0">
                <a:latin typeface="Tahoma"/>
                <a:cs typeface="Tahoma"/>
              </a:rPr>
              <a:t>astfel </a:t>
            </a:r>
            <a:r>
              <a:rPr sz="1600" spc="-5" dirty="0">
                <a:latin typeface="Tahoma"/>
                <a:cs typeface="Tahoma"/>
              </a:rPr>
              <a:t>ȋncât să</a:t>
            </a:r>
            <a:r>
              <a:rPr sz="1600" spc="220" dirty="0">
                <a:latin typeface="Tahoma"/>
                <a:cs typeface="Tahoma"/>
              </a:rPr>
              <a:t> </a:t>
            </a:r>
            <a:r>
              <a:rPr sz="1600" spc="-10" dirty="0">
                <a:latin typeface="Tahoma"/>
                <a:cs typeface="Tahoma"/>
              </a:rPr>
              <a:t>fie</a:t>
            </a:r>
            <a:endParaRPr sz="1600">
              <a:latin typeface="Tahoma"/>
              <a:cs typeface="Tahoma"/>
            </a:endParaRPr>
          </a:p>
          <a:p>
            <a:pPr marL="12700" marR="5080">
              <a:lnSpc>
                <a:spcPct val="100000"/>
              </a:lnSpc>
            </a:pPr>
            <a:r>
              <a:rPr sz="1600" spc="-10" dirty="0">
                <a:latin typeface="Tahoma"/>
                <a:cs typeface="Tahoma"/>
              </a:rPr>
              <a:t>necesară </a:t>
            </a:r>
            <a:r>
              <a:rPr sz="1600" spc="-5" dirty="0">
                <a:latin typeface="Tahoma"/>
                <a:cs typeface="Tahoma"/>
              </a:rPr>
              <a:t>o fragmentare a lor, </a:t>
            </a:r>
            <a:r>
              <a:rPr sz="1600" spc="-10" dirty="0">
                <a:latin typeface="Tahoma"/>
                <a:cs typeface="Tahoma"/>
              </a:rPr>
              <a:t>deci, </a:t>
            </a:r>
            <a:r>
              <a:rPr sz="1600" spc="-5" dirty="0">
                <a:latin typeface="Tahoma"/>
                <a:cs typeface="Tahoma"/>
              </a:rPr>
              <a:t>putem </a:t>
            </a:r>
            <a:r>
              <a:rPr sz="1600" spc="-10" dirty="0">
                <a:latin typeface="Tahoma"/>
                <a:cs typeface="Tahoma"/>
              </a:rPr>
              <a:t>renunța fără probleme </a:t>
            </a:r>
            <a:r>
              <a:rPr sz="1600" spc="-5" dirty="0">
                <a:latin typeface="Tahoma"/>
                <a:cs typeface="Tahoma"/>
              </a:rPr>
              <a:t>la fragmentele </a:t>
            </a:r>
            <a:r>
              <a:rPr sz="1600" spc="-10" dirty="0">
                <a:latin typeface="Tahoma"/>
                <a:cs typeface="Tahoma"/>
              </a:rPr>
              <a:t>ICMP. </a:t>
            </a:r>
            <a:r>
              <a:rPr sz="1600" spc="-5" dirty="0">
                <a:latin typeface="Tahoma"/>
                <a:cs typeface="Tahoma"/>
              </a:rPr>
              <a:t>O  altă </a:t>
            </a:r>
            <a:r>
              <a:rPr sz="1600" spc="-10" dirty="0">
                <a:latin typeface="Tahoma"/>
                <a:cs typeface="Tahoma"/>
              </a:rPr>
              <a:t>variantă este </a:t>
            </a:r>
            <a:r>
              <a:rPr sz="1600" spc="-5" dirty="0">
                <a:latin typeface="Tahoma"/>
                <a:cs typeface="Tahoma"/>
              </a:rPr>
              <a:t>de a </a:t>
            </a:r>
            <a:r>
              <a:rPr sz="1600" spc="-10" dirty="0">
                <a:latin typeface="Tahoma"/>
                <a:cs typeface="Tahoma"/>
              </a:rPr>
              <a:t>încerca </a:t>
            </a:r>
            <a:r>
              <a:rPr sz="1600" spc="-5" dirty="0">
                <a:latin typeface="Tahoma"/>
                <a:cs typeface="Tahoma"/>
              </a:rPr>
              <a:t>repararea/fixarea </a:t>
            </a:r>
            <a:r>
              <a:rPr sz="1600" spc="-10" dirty="0">
                <a:latin typeface="Tahoma"/>
                <a:cs typeface="Tahoma"/>
              </a:rPr>
              <a:t>codului </a:t>
            </a:r>
            <a:r>
              <a:rPr sz="1600" spc="-5" dirty="0">
                <a:latin typeface="Tahoma"/>
                <a:cs typeface="Tahoma"/>
              </a:rPr>
              <a:t>de reasamblare(adică asamblarea  pachetelor din</a:t>
            </a:r>
            <a:r>
              <a:rPr sz="1600" spc="10" dirty="0">
                <a:latin typeface="Tahoma"/>
                <a:cs typeface="Tahoma"/>
              </a:rPr>
              <a:t> </a:t>
            </a:r>
            <a:r>
              <a:rPr sz="1600" spc="-5" dirty="0">
                <a:latin typeface="Tahoma"/>
                <a:cs typeface="Tahoma"/>
              </a:rPr>
              <a:t>fragmente).</a:t>
            </a:r>
            <a:endParaRPr sz="1600">
              <a:latin typeface="Tahoma"/>
              <a:cs typeface="Tahoma"/>
            </a:endParaRPr>
          </a:p>
          <a:p>
            <a:pPr marL="12700" marR="49530">
              <a:lnSpc>
                <a:spcPct val="100000"/>
              </a:lnSpc>
              <a:spcBef>
                <a:spcPts val="335"/>
              </a:spcBef>
              <a:buClr>
                <a:srgbClr val="3333CC"/>
              </a:buClr>
              <a:buSzPct val="59375"/>
              <a:buFont typeface="Wingdings"/>
              <a:buChar char=""/>
              <a:tabLst>
                <a:tab pos="104775" algn="l"/>
              </a:tabLst>
            </a:pPr>
            <a:r>
              <a:rPr sz="1600" spc="-5" dirty="0">
                <a:latin typeface="Tahoma"/>
                <a:cs typeface="Tahoma"/>
              </a:rPr>
              <a:t>În </a:t>
            </a:r>
            <a:r>
              <a:rPr sz="1600" dirty="0">
                <a:latin typeface="Tahoma"/>
                <a:cs typeface="Tahoma"/>
              </a:rPr>
              <a:t>mod </a:t>
            </a:r>
            <a:r>
              <a:rPr sz="1600" spc="-5" dirty="0">
                <a:latin typeface="Tahoma"/>
                <a:cs typeface="Tahoma"/>
              </a:rPr>
              <a:t>similar, unele </a:t>
            </a:r>
            <a:r>
              <a:rPr sz="1600" spc="-10" dirty="0">
                <a:latin typeface="Tahoma"/>
                <a:cs typeface="Tahoma"/>
              </a:rPr>
              <a:t>sisteme </a:t>
            </a:r>
            <a:r>
              <a:rPr sz="1600" spc="-5" dirty="0">
                <a:latin typeface="Tahoma"/>
                <a:cs typeface="Tahoma"/>
              </a:rPr>
              <a:t>nu </a:t>
            </a:r>
            <a:r>
              <a:rPr sz="1600" dirty="0">
                <a:latin typeface="Tahoma"/>
                <a:cs typeface="Tahoma"/>
              </a:rPr>
              <a:t>pot </a:t>
            </a:r>
            <a:r>
              <a:rPr sz="1600" spc="-5" dirty="0">
                <a:latin typeface="Tahoma"/>
                <a:cs typeface="Tahoma"/>
              </a:rPr>
              <a:t>face față </a:t>
            </a:r>
            <a:r>
              <a:rPr sz="1600" spc="-10" dirty="0">
                <a:latin typeface="Tahoma"/>
                <a:cs typeface="Tahoma"/>
              </a:rPr>
              <a:t>la </a:t>
            </a:r>
            <a:r>
              <a:rPr sz="1650" i="1" spc="-35" dirty="0">
                <a:latin typeface="Tahoma"/>
                <a:cs typeface="Tahoma"/>
              </a:rPr>
              <a:t>fragmentele </a:t>
            </a:r>
            <a:r>
              <a:rPr sz="1650" i="1" spc="-30" dirty="0">
                <a:latin typeface="Tahoma"/>
                <a:cs typeface="Tahoma"/>
              </a:rPr>
              <a:t>bombă. </a:t>
            </a:r>
            <a:r>
              <a:rPr sz="1600" spc="-5" dirty="0">
                <a:latin typeface="Tahoma"/>
                <a:cs typeface="Tahoma"/>
              </a:rPr>
              <a:t>Acest </a:t>
            </a:r>
            <a:r>
              <a:rPr sz="1600" spc="-10" dirty="0">
                <a:latin typeface="Tahoma"/>
                <a:cs typeface="Tahoma"/>
              </a:rPr>
              <a:t>lucru </a:t>
            </a:r>
            <a:r>
              <a:rPr sz="1600" spc="-5" dirty="0">
                <a:latin typeface="Tahoma"/>
                <a:cs typeface="Tahoma"/>
              </a:rPr>
              <a:t>are loc  atunci </a:t>
            </a:r>
            <a:r>
              <a:rPr sz="1600" spc="-10" dirty="0">
                <a:latin typeface="Tahoma"/>
                <a:cs typeface="Tahoma"/>
              </a:rPr>
              <a:t>când </a:t>
            </a:r>
            <a:r>
              <a:rPr sz="1600" spc="-5" dirty="0">
                <a:latin typeface="Tahoma"/>
                <a:cs typeface="Tahoma"/>
              </a:rPr>
              <a:t>un număr de fragmente de pachete </a:t>
            </a:r>
            <a:r>
              <a:rPr sz="1600" spc="-10" dirty="0">
                <a:latin typeface="Tahoma"/>
                <a:cs typeface="Tahoma"/>
              </a:rPr>
              <a:t>sunt primite, </a:t>
            </a:r>
            <a:r>
              <a:rPr sz="1600" spc="-5" dirty="0">
                <a:latin typeface="Tahoma"/>
                <a:cs typeface="Tahoma"/>
              </a:rPr>
              <a:t>dar </a:t>
            </a:r>
            <a:r>
              <a:rPr sz="1600" spc="-10" dirty="0">
                <a:latin typeface="Tahoma"/>
                <a:cs typeface="Tahoma"/>
              </a:rPr>
              <a:t>toate </a:t>
            </a:r>
            <a:r>
              <a:rPr sz="1600" spc="-5" dirty="0">
                <a:latin typeface="Tahoma"/>
                <a:cs typeface="Tahoma"/>
              </a:rPr>
              <a:t>pachetele au </a:t>
            </a:r>
            <a:r>
              <a:rPr sz="1600" spc="-10" dirty="0">
                <a:latin typeface="Tahoma"/>
                <a:cs typeface="Tahoma"/>
              </a:rPr>
              <a:t>și  </a:t>
            </a:r>
            <a:r>
              <a:rPr sz="1600" spc="-5" dirty="0">
                <a:latin typeface="Tahoma"/>
                <a:cs typeface="Tahoma"/>
              </a:rPr>
              <a:t>fragmente lipsă și din acest motiv </a:t>
            </a:r>
            <a:r>
              <a:rPr sz="1600" spc="-10" dirty="0">
                <a:latin typeface="Tahoma"/>
                <a:cs typeface="Tahoma"/>
              </a:rPr>
              <a:t>ele </a:t>
            </a:r>
            <a:r>
              <a:rPr sz="1600" spc="-5" dirty="0">
                <a:latin typeface="Tahoma"/>
                <a:cs typeface="Tahoma"/>
              </a:rPr>
              <a:t>nu pot fi reasamblate. </a:t>
            </a:r>
            <a:r>
              <a:rPr sz="1600" spc="-10" dirty="0">
                <a:latin typeface="Tahoma"/>
                <a:cs typeface="Tahoma"/>
              </a:rPr>
              <a:t>Din </a:t>
            </a:r>
            <a:r>
              <a:rPr sz="1600" spc="-5" dirty="0">
                <a:latin typeface="Tahoma"/>
                <a:cs typeface="Tahoma"/>
              </a:rPr>
              <a:t>nou, </a:t>
            </a:r>
            <a:r>
              <a:rPr sz="1600" spc="-10" dirty="0">
                <a:latin typeface="Tahoma"/>
                <a:cs typeface="Tahoma"/>
              </a:rPr>
              <a:t>cauza problemei  constă </a:t>
            </a:r>
            <a:r>
              <a:rPr sz="1600" spc="-5" dirty="0">
                <a:latin typeface="Tahoma"/>
                <a:cs typeface="Tahoma"/>
              </a:rPr>
              <a:t>ȋn </a:t>
            </a:r>
            <a:r>
              <a:rPr sz="1600" spc="-10" dirty="0">
                <a:latin typeface="Tahoma"/>
                <a:cs typeface="Tahoma"/>
              </a:rPr>
              <a:t>insuficiența resurselor necesare </a:t>
            </a:r>
            <a:r>
              <a:rPr sz="1600" spc="-5" dirty="0">
                <a:latin typeface="Tahoma"/>
                <a:cs typeface="Tahoma"/>
              </a:rPr>
              <a:t>stocării</a:t>
            </a:r>
            <a:r>
              <a:rPr sz="1600" spc="125" dirty="0">
                <a:latin typeface="Tahoma"/>
                <a:cs typeface="Tahoma"/>
              </a:rPr>
              <a:t> </a:t>
            </a:r>
            <a:r>
              <a:rPr sz="1600" spc="-5" dirty="0">
                <a:latin typeface="Tahoma"/>
                <a:cs typeface="Tahoma"/>
              </a:rPr>
              <a:t>fragmentelor.</a:t>
            </a:r>
            <a:endParaRPr sz="1600">
              <a:latin typeface="Tahoma"/>
              <a:cs typeface="Tahom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352" y="1520952"/>
            <a:ext cx="368808" cy="47396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6492" y="1447800"/>
            <a:ext cx="560832" cy="4221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8001" y="990600"/>
            <a:ext cx="0" cy="1053465"/>
          </a:xfrm>
          <a:custGeom>
            <a:avLst/>
            <a:gdLst/>
            <a:ahLst/>
            <a:cxnLst/>
            <a:rect l="l" t="t" r="r" b="b"/>
            <a:pathLst>
              <a:path h="1053464">
                <a:moveTo>
                  <a:pt x="0" y="0"/>
                </a:moveTo>
                <a:lnTo>
                  <a:pt x="0" y="1053084"/>
                </a:lnTo>
              </a:path>
            </a:pathLst>
          </a:custGeom>
          <a:ln w="32004">
            <a:solidFill>
              <a:srgbClr val="1C1C1C"/>
            </a:solidFill>
          </a:ln>
        </p:spPr>
        <p:txBody>
          <a:bodyPr wrap="square" lIns="0" tIns="0" rIns="0" bIns="0" rtlCol="0"/>
          <a:lstStyle/>
          <a:p>
            <a:endParaRPr/>
          </a:p>
        </p:txBody>
      </p:sp>
      <p:sp>
        <p:nvSpPr>
          <p:cNvPr id="5" name="object 5"/>
          <p:cNvSpPr/>
          <p:nvPr/>
        </p:nvSpPr>
        <p:spPr>
          <a:xfrm>
            <a:off x="443483" y="1781555"/>
            <a:ext cx="8226552" cy="32003"/>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145844" y="961390"/>
            <a:ext cx="3686175" cy="452120"/>
          </a:xfrm>
          <a:prstGeom prst="rect">
            <a:avLst/>
          </a:prstGeom>
        </p:spPr>
        <p:txBody>
          <a:bodyPr vert="horz" wrap="square" lIns="0" tIns="12065" rIns="0" bIns="0" rtlCol="0">
            <a:spAutoFit/>
          </a:bodyPr>
          <a:lstStyle/>
          <a:p>
            <a:pPr marL="12700">
              <a:lnSpc>
                <a:spcPct val="100000"/>
              </a:lnSpc>
              <a:spcBef>
                <a:spcPts val="95"/>
              </a:spcBef>
            </a:pPr>
            <a:r>
              <a:rPr spc="-5" dirty="0">
                <a:solidFill>
                  <a:srgbClr val="333399"/>
                </a:solidFill>
              </a:rPr>
              <a:t>Atacuri asupra</a:t>
            </a:r>
            <a:r>
              <a:rPr spc="10" dirty="0">
                <a:solidFill>
                  <a:srgbClr val="333399"/>
                </a:solidFill>
              </a:rPr>
              <a:t> </a:t>
            </a:r>
            <a:r>
              <a:rPr spc="-10" dirty="0">
                <a:solidFill>
                  <a:srgbClr val="333399"/>
                </a:solidFill>
              </a:rPr>
              <a:t>rețelelor</a:t>
            </a:r>
          </a:p>
        </p:txBody>
      </p:sp>
      <p:sp>
        <p:nvSpPr>
          <p:cNvPr id="7" name="object 7"/>
          <p:cNvSpPr txBox="1"/>
          <p:nvPr/>
        </p:nvSpPr>
        <p:spPr>
          <a:xfrm>
            <a:off x="383540" y="1862454"/>
            <a:ext cx="8468995" cy="4853940"/>
          </a:xfrm>
          <a:prstGeom prst="rect">
            <a:avLst/>
          </a:prstGeom>
        </p:spPr>
        <p:txBody>
          <a:bodyPr vert="horz" wrap="square" lIns="0" tIns="12065" rIns="0" bIns="0" rtlCol="0">
            <a:spAutoFit/>
          </a:bodyPr>
          <a:lstStyle/>
          <a:p>
            <a:pPr marL="12700" marR="375285">
              <a:lnSpc>
                <a:spcPct val="100000"/>
              </a:lnSpc>
              <a:spcBef>
                <a:spcPts val="95"/>
              </a:spcBef>
            </a:pPr>
            <a:r>
              <a:rPr sz="1600" b="1" spc="-5" dirty="0">
                <a:latin typeface="Tahoma"/>
                <a:cs typeface="Tahoma"/>
              </a:rPr>
              <a:t>Malware </a:t>
            </a:r>
            <a:r>
              <a:rPr sz="1600" b="1" spc="-10" dirty="0">
                <a:latin typeface="Tahoma"/>
                <a:cs typeface="Tahoma"/>
              </a:rPr>
              <a:t>(mal</a:t>
            </a:r>
            <a:r>
              <a:rPr sz="1600" spc="-10" dirty="0">
                <a:latin typeface="Tahoma"/>
                <a:cs typeface="Tahoma"/>
              </a:rPr>
              <a:t>icious </a:t>
            </a:r>
            <a:r>
              <a:rPr sz="1600" spc="-5" dirty="0">
                <a:latin typeface="Tahoma"/>
                <a:cs typeface="Tahoma"/>
              </a:rPr>
              <a:t>soft</a:t>
            </a:r>
            <a:r>
              <a:rPr sz="1600" b="1" spc="-5" dirty="0">
                <a:latin typeface="Tahoma"/>
                <a:cs typeface="Tahoma"/>
              </a:rPr>
              <a:t>ware-</a:t>
            </a:r>
            <a:r>
              <a:rPr sz="1600" spc="-5" dirty="0">
                <a:latin typeface="Tahoma"/>
                <a:cs typeface="Tahoma"/>
              </a:rPr>
              <a:t>software </a:t>
            </a:r>
            <a:r>
              <a:rPr sz="1600" spc="-10" dirty="0">
                <a:latin typeface="Tahoma"/>
                <a:cs typeface="Tahoma"/>
              </a:rPr>
              <a:t>răuvoitor) sunt softuri concepute pentru </a:t>
            </a:r>
            <a:r>
              <a:rPr sz="1600" spc="-5" dirty="0">
                <a:latin typeface="Tahoma"/>
                <a:cs typeface="Tahoma"/>
              </a:rPr>
              <a:t>a </a:t>
            </a:r>
            <a:r>
              <a:rPr sz="1600" spc="-10" dirty="0">
                <a:latin typeface="Tahoma"/>
                <a:cs typeface="Tahoma"/>
              </a:rPr>
              <a:t>cauza  </a:t>
            </a:r>
            <a:r>
              <a:rPr sz="1600" spc="-5" dirty="0">
                <a:latin typeface="Tahoma"/>
                <a:cs typeface="Tahoma"/>
              </a:rPr>
              <a:t>daune unui </a:t>
            </a:r>
            <a:r>
              <a:rPr sz="1600" spc="-10" dirty="0">
                <a:latin typeface="Tahoma"/>
                <a:cs typeface="Tahoma"/>
              </a:rPr>
              <a:t>calculator sau </a:t>
            </a:r>
            <a:r>
              <a:rPr sz="1600" spc="-5" dirty="0">
                <a:latin typeface="Tahoma"/>
                <a:cs typeface="Tahoma"/>
              </a:rPr>
              <a:t>unei </a:t>
            </a:r>
            <a:r>
              <a:rPr sz="1600" spc="-10" dirty="0">
                <a:latin typeface="Tahoma"/>
                <a:cs typeface="Tahoma"/>
              </a:rPr>
              <a:t>retele </a:t>
            </a:r>
            <a:r>
              <a:rPr sz="1600" spc="-5" dirty="0">
                <a:latin typeface="Tahoma"/>
                <a:cs typeface="Tahoma"/>
              </a:rPr>
              <a:t>se </a:t>
            </a:r>
            <a:r>
              <a:rPr sz="1600" spc="-10" dirty="0">
                <a:latin typeface="Tahoma"/>
                <a:cs typeface="Tahoma"/>
              </a:rPr>
              <a:t>întâlnesc sub formă</a:t>
            </a:r>
            <a:r>
              <a:rPr sz="1600" spc="110" dirty="0">
                <a:latin typeface="Tahoma"/>
                <a:cs typeface="Tahoma"/>
              </a:rPr>
              <a:t> </a:t>
            </a:r>
            <a:r>
              <a:rPr sz="1600" spc="-10" dirty="0">
                <a:latin typeface="Tahoma"/>
                <a:cs typeface="Tahoma"/>
              </a:rPr>
              <a:t>de:</a:t>
            </a:r>
            <a:endParaRPr sz="1600">
              <a:latin typeface="Tahoma"/>
              <a:cs typeface="Tahoma"/>
            </a:endParaRPr>
          </a:p>
          <a:p>
            <a:pPr marL="104139" indent="-92075">
              <a:lnSpc>
                <a:spcPts val="1975"/>
              </a:lnSpc>
              <a:spcBef>
                <a:spcPts val="335"/>
              </a:spcBef>
              <a:buClr>
                <a:srgbClr val="3333CC"/>
              </a:buClr>
              <a:buSzPct val="51515"/>
              <a:buFont typeface="Wingdings"/>
              <a:buChar char=""/>
              <a:tabLst>
                <a:tab pos="104775" algn="l"/>
              </a:tabLst>
            </a:pPr>
            <a:r>
              <a:rPr sz="1650" i="1" spc="-30" dirty="0">
                <a:latin typeface="Tahoma"/>
                <a:cs typeface="Tahoma"/>
              </a:rPr>
              <a:t>viruşi (viruses), </a:t>
            </a:r>
            <a:r>
              <a:rPr sz="1600" spc="-5" dirty="0">
                <a:latin typeface="Tahoma"/>
                <a:cs typeface="Tahoma"/>
              </a:rPr>
              <a:t>adică programe </a:t>
            </a:r>
            <a:r>
              <a:rPr sz="1600" spc="-10" dirty="0">
                <a:latin typeface="Tahoma"/>
                <a:cs typeface="Tahoma"/>
              </a:rPr>
              <a:t>care </a:t>
            </a:r>
            <a:r>
              <a:rPr sz="1600" spc="-5" dirty="0">
                <a:latin typeface="Tahoma"/>
                <a:cs typeface="Tahoma"/>
              </a:rPr>
              <a:t>se pot atașa singure de alte programe şi împiedecă,</a:t>
            </a:r>
            <a:r>
              <a:rPr sz="1600" spc="155" dirty="0">
                <a:latin typeface="Tahoma"/>
                <a:cs typeface="Tahoma"/>
              </a:rPr>
              <a:t> </a:t>
            </a:r>
            <a:r>
              <a:rPr sz="1600" spc="-5" dirty="0">
                <a:latin typeface="Tahoma"/>
                <a:cs typeface="Tahoma"/>
              </a:rPr>
              <a:t>de</a:t>
            </a:r>
            <a:endParaRPr sz="1600">
              <a:latin typeface="Tahoma"/>
              <a:cs typeface="Tahoma"/>
            </a:endParaRPr>
          </a:p>
          <a:p>
            <a:pPr marL="12700">
              <a:lnSpc>
                <a:spcPts val="1914"/>
              </a:lnSpc>
            </a:pPr>
            <a:r>
              <a:rPr sz="1600" spc="-10" dirty="0">
                <a:latin typeface="Tahoma"/>
                <a:cs typeface="Tahoma"/>
              </a:rPr>
              <a:t>cele </a:t>
            </a:r>
            <a:r>
              <a:rPr sz="1600" spc="-5" dirty="0">
                <a:latin typeface="Tahoma"/>
                <a:cs typeface="Tahoma"/>
              </a:rPr>
              <a:t>mai multe ori, buna lor</a:t>
            </a:r>
            <a:r>
              <a:rPr sz="1600" spc="35" dirty="0">
                <a:latin typeface="Tahoma"/>
                <a:cs typeface="Tahoma"/>
              </a:rPr>
              <a:t> </a:t>
            </a:r>
            <a:r>
              <a:rPr sz="1600" spc="-10" dirty="0">
                <a:latin typeface="Tahoma"/>
                <a:cs typeface="Tahoma"/>
              </a:rPr>
              <a:t>funcţionare.</a:t>
            </a:r>
            <a:endParaRPr sz="1600">
              <a:latin typeface="Tahoma"/>
              <a:cs typeface="Tahoma"/>
            </a:endParaRPr>
          </a:p>
          <a:p>
            <a:pPr marL="12700" marR="137160">
              <a:lnSpc>
                <a:spcPct val="100000"/>
              </a:lnSpc>
              <a:spcBef>
                <a:spcPts val="335"/>
              </a:spcBef>
              <a:buClr>
                <a:srgbClr val="3333CC"/>
              </a:buClr>
              <a:buSzPct val="51515"/>
              <a:buFont typeface="Wingdings"/>
              <a:buChar char=""/>
              <a:tabLst>
                <a:tab pos="104775" algn="l"/>
              </a:tabLst>
            </a:pPr>
            <a:r>
              <a:rPr sz="1650" i="1" spc="-30" dirty="0">
                <a:latin typeface="Tahoma"/>
                <a:cs typeface="Tahoma"/>
              </a:rPr>
              <a:t>viermi </a:t>
            </a:r>
            <a:r>
              <a:rPr sz="1650" i="1" spc="-25" dirty="0">
                <a:latin typeface="Tahoma"/>
                <a:cs typeface="Tahoma"/>
              </a:rPr>
              <a:t>( </a:t>
            </a:r>
            <a:r>
              <a:rPr sz="1650" i="1" spc="-35" dirty="0">
                <a:latin typeface="Tahoma"/>
                <a:cs typeface="Tahoma"/>
              </a:rPr>
              <a:t>worms </a:t>
            </a:r>
            <a:r>
              <a:rPr sz="1650" i="1" spc="-20" dirty="0">
                <a:latin typeface="Tahoma"/>
                <a:cs typeface="Tahoma"/>
              </a:rPr>
              <a:t>), </a:t>
            </a:r>
            <a:r>
              <a:rPr sz="1600" spc="-5" dirty="0">
                <a:latin typeface="Tahoma"/>
                <a:cs typeface="Tahoma"/>
              </a:rPr>
              <a:t>adică programe independente, dar care se „deplaseză” singure prin </a:t>
            </a:r>
            <a:r>
              <a:rPr sz="1600" spc="-10" dirty="0">
                <a:latin typeface="Tahoma"/>
                <a:cs typeface="Tahoma"/>
              </a:rPr>
              <a:t>reţea,  </a:t>
            </a:r>
            <a:r>
              <a:rPr sz="1600" spc="-5" dirty="0">
                <a:latin typeface="Tahoma"/>
                <a:cs typeface="Tahoma"/>
              </a:rPr>
              <a:t>de la un </a:t>
            </a:r>
            <a:r>
              <a:rPr sz="1600" spc="-10" dirty="0">
                <a:latin typeface="Tahoma"/>
                <a:cs typeface="Tahoma"/>
              </a:rPr>
              <a:t>calculator </a:t>
            </a:r>
            <a:r>
              <a:rPr sz="1600" spc="-5" dirty="0">
                <a:latin typeface="Tahoma"/>
                <a:cs typeface="Tahoma"/>
              </a:rPr>
              <a:t>la altul, </a:t>
            </a:r>
            <a:r>
              <a:rPr sz="1600" spc="-10" dirty="0">
                <a:latin typeface="Tahoma"/>
                <a:cs typeface="Tahoma"/>
              </a:rPr>
              <a:t>provocând diverse </a:t>
            </a:r>
            <a:r>
              <a:rPr sz="1600" spc="-5" dirty="0">
                <a:latin typeface="Tahoma"/>
                <a:cs typeface="Tahoma"/>
              </a:rPr>
              <a:t>daune(asupra </a:t>
            </a:r>
            <a:r>
              <a:rPr sz="1600" spc="-10" dirty="0">
                <a:latin typeface="Tahoma"/>
                <a:cs typeface="Tahoma"/>
              </a:rPr>
              <a:t>fişierelor, </a:t>
            </a:r>
            <a:r>
              <a:rPr sz="1600" spc="-5" dirty="0">
                <a:latin typeface="Tahoma"/>
                <a:cs typeface="Tahoma"/>
              </a:rPr>
              <a:t>datelor,</a:t>
            </a:r>
            <a:r>
              <a:rPr sz="1600" spc="190" dirty="0">
                <a:latin typeface="Tahoma"/>
                <a:cs typeface="Tahoma"/>
              </a:rPr>
              <a:t> </a:t>
            </a:r>
            <a:r>
              <a:rPr sz="1600" spc="-10" dirty="0">
                <a:latin typeface="Tahoma"/>
                <a:cs typeface="Tahoma"/>
              </a:rPr>
              <a:t>etc.)</a:t>
            </a:r>
            <a:endParaRPr sz="1600">
              <a:latin typeface="Tahoma"/>
              <a:cs typeface="Tahoma"/>
            </a:endParaRPr>
          </a:p>
          <a:p>
            <a:pPr marL="12700" marR="144780">
              <a:lnSpc>
                <a:spcPts val="1920"/>
              </a:lnSpc>
              <a:spcBef>
                <a:spcPts val="439"/>
              </a:spcBef>
              <a:buClr>
                <a:srgbClr val="3333CC"/>
              </a:buClr>
              <a:buSzPct val="51515"/>
              <a:buFont typeface="Wingdings"/>
              <a:buChar char=""/>
              <a:tabLst>
                <a:tab pos="104775" algn="l"/>
              </a:tabLst>
            </a:pPr>
            <a:r>
              <a:rPr sz="1650" i="1" spc="-30" dirty="0">
                <a:latin typeface="Tahoma"/>
                <a:cs typeface="Tahoma"/>
              </a:rPr>
              <a:t>troieni </a:t>
            </a:r>
            <a:r>
              <a:rPr sz="1650" i="1" spc="-25" dirty="0">
                <a:latin typeface="Tahoma"/>
                <a:cs typeface="Tahoma"/>
              </a:rPr>
              <a:t>( </a:t>
            </a:r>
            <a:r>
              <a:rPr sz="1650" i="1" spc="-30" dirty="0">
                <a:latin typeface="Tahoma"/>
                <a:cs typeface="Tahoma"/>
              </a:rPr>
              <a:t>trojans </a:t>
            </a:r>
            <a:r>
              <a:rPr sz="1650" i="1" spc="-20" dirty="0">
                <a:latin typeface="Tahoma"/>
                <a:cs typeface="Tahoma"/>
              </a:rPr>
              <a:t>), </a:t>
            </a:r>
            <a:r>
              <a:rPr sz="1600" spc="-5" dirty="0">
                <a:latin typeface="Tahoma"/>
                <a:cs typeface="Tahoma"/>
              </a:rPr>
              <a:t>adică programe </a:t>
            </a:r>
            <a:r>
              <a:rPr sz="1600" spc="-10" dirty="0">
                <a:latin typeface="Tahoma"/>
                <a:cs typeface="Tahoma"/>
              </a:rPr>
              <a:t>care pretind </a:t>
            </a:r>
            <a:r>
              <a:rPr sz="1600" spc="-5" dirty="0">
                <a:latin typeface="Tahoma"/>
                <a:cs typeface="Tahoma"/>
              </a:rPr>
              <a:t>că </a:t>
            </a:r>
            <a:r>
              <a:rPr sz="1600" spc="-10" dirty="0">
                <a:latin typeface="Tahoma"/>
                <a:cs typeface="Tahoma"/>
              </a:rPr>
              <a:t>sunt altceva </a:t>
            </a:r>
            <a:r>
              <a:rPr sz="1600" spc="-5" dirty="0">
                <a:latin typeface="Tahoma"/>
                <a:cs typeface="Tahoma"/>
              </a:rPr>
              <a:t>decât </a:t>
            </a:r>
            <a:r>
              <a:rPr sz="1600" spc="-10" dirty="0">
                <a:latin typeface="Tahoma"/>
                <a:cs typeface="Tahoma"/>
              </a:rPr>
              <a:t>ceea </a:t>
            </a:r>
            <a:r>
              <a:rPr sz="1600" spc="-5" dirty="0">
                <a:latin typeface="Tahoma"/>
                <a:cs typeface="Tahoma"/>
              </a:rPr>
              <a:t>ce </a:t>
            </a:r>
            <a:r>
              <a:rPr sz="1600" spc="-10" dirty="0">
                <a:latin typeface="Tahoma"/>
                <a:cs typeface="Tahoma"/>
              </a:rPr>
              <a:t>sunt </a:t>
            </a:r>
            <a:r>
              <a:rPr sz="1600" spc="-5" dirty="0">
                <a:latin typeface="Tahoma"/>
                <a:cs typeface="Tahoma"/>
              </a:rPr>
              <a:t>de </a:t>
            </a:r>
            <a:r>
              <a:rPr sz="1600" spc="-10" dirty="0">
                <a:latin typeface="Tahoma"/>
                <a:cs typeface="Tahoma"/>
              </a:rPr>
              <a:t>fapt,  fiind </a:t>
            </a:r>
            <a:r>
              <a:rPr sz="1600" spc="-5" dirty="0">
                <a:latin typeface="Tahoma"/>
                <a:cs typeface="Tahoma"/>
              </a:rPr>
              <a:t>de </a:t>
            </a:r>
            <a:r>
              <a:rPr sz="1600" spc="-10" dirty="0">
                <a:latin typeface="Tahoma"/>
                <a:cs typeface="Tahoma"/>
              </a:rPr>
              <a:t>fapt </a:t>
            </a:r>
            <a:r>
              <a:rPr sz="1600" spc="-5" dirty="0">
                <a:latin typeface="Tahoma"/>
                <a:cs typeface="Tahoma"/>
              </a:rPr>
              <a:t>programe </a:t>
            </a:r>
            <a:r>
              <a:rPr sz="1600" spc="-10" dirty="0">
                <a:latin typeface="Tahoma"/>
                <a:cs typeface="Tahoma"/>
              </a:rPr>
              <a:t>răuvoitoare, </a:t>
            </a:r>
            <a:r>
              <a:rPr sz="1600" spc="-5" dirty="0">
                <a:latin typeface="Tahoma"/>
                <a:cs typeface="Tahoma"/>
              </a:rPr>
              <a:t>ce se ascund </a:t>
            </a:r>
            <a:r>
              <a:rPr sz="1600" spc="-10" dirty="0">
                <a:latin typeface="Tahoma"/>
                <a:cs typeface="Tahoma"/>
              </a:rPr>
              <a:t>sub forma </a:t>
            </a:r>
            <a:r>
              <a:rPr sz="1600" spc="-5" dirty="0">
                <a:latin typeface="Tahoma"/>
                <a:cs typeface="Tahoma"/>
              </a:rPr>
              <a:t>unor programe </a:t>
            </a:r>
            <a:r>
              <a:rPr sz="1600" spc="-10" dirty="0">
                <a:latin typeface="Tahoma"/>
                <a:cs typeface="Tahoma"/>
              </a:rPr>
              <a:t>utile, </a:t>
            </a:r>
            <a:r>
              <a:rPr sz="1600" spc="-5" dirty="0">
                <a:latin typeface="Tahoma"/>
                <a:cs typeface="Tahoma"/>
              </a:rPr>
              <a:t>în speranța  </a:t>
            </a:r>
            <a:r>
              <a:rPr sz="1600" spc="-10" dirty="0">
                <a:latin typeface="Tahoma"/>
                <a:cs typeface="Tahoma"/>
              </a:rPr>
              <a:t>că utilizatorul le </a:t>
            </a:r>
            <a:r>
              <a:rPr sz="1600" spc="-5" dirty="0">
                <a:latin typeface="Tahoma"/>
                <a:cs typeface="Tahoma"/>
              </a:rPr>
              <a:t>va rula, din greșeală. Ele permit răufăcătorilor </a:t>
            </a:r>
            <a:r>
              <a:rPr sz="1600" spc="-10" dirty="0">
                <a:latin typeface="Tahoma"/>
                <a:cs typeface="Tahoma"/>
              </a:rPr>
              <a:t>să câştige </a:t>
            </a:r>
            <a:r>
              <a:rPr sz="1600" spc="-5" dirty="0">
                <a:latin typeface="Tahoma"/>
                <a:cs typeface="Tahoma"/>
              </a:rPr>
              <a:t>accesul</a:t>
            </a:r>
            <a:r>
              <a:rPr sz="1600" spc="170" dirty="0">
                <a:latin typeface="Tahoma"/>
                <a:cs typeface="Tahoma"/>
              </a:rPr>
              <a:t> </a:t>
            </a:r>
            <a:r>
              <a:rPr sz="1600" spc="-10" dirty="0">
                <a:latin typeface="Tahoma"/>
                <a:cs typeface="Tahoma"/>
              </a:rPr>
              <a:t>la</a:t>
            </a:r>
            <a:endParaRPr sz="1600">
              <a:latin typeface="Tahoma"/>
              <a:cs typeface="Tahoma"/>
            </a:endParaRPr>
          </a:p>
          <a:p>
            <a:pPr marL="12700" marR="43180">
              <a:lnSpc>
                <a:spcPts val="1920"/>
              </a:lnSpc>
            </a:pPr>
            <a:r>
              <a:rPr sz="1600" spc="-10" dirty="0">
                <a:latin typeface="Tahoma"/>
                <a:cs typeface="Tahoma"/>
              </a:rPr>
              <a:t>calculatoarele </a:t>
            </a:r>
            <a:r>
              <a:rPr sz="1600" spc="-5" dirty="0">
                <a:latin typeface="Tahoma"/>
                <a:cs typeface="Tahoma"/>
              </a:rPr>
              <a:t>pe </a:t>
            </a:r>
            <a:r>
              <a:rPr sz="1600" spc="-10" dirty="0">
                <a:latin typeface="Tahoma"/>
                <a:cs typeface="Tahoma"/>
              </a:rPr>
              <a:t>care </a:t>
            </a:r>
            <a:r>
              <a:rPr sz="1600" spc="-5" dirty="0">
                <a:latin typeface="Tahoma"/>
                <a:cs typeface="Tahoma"/>
              </a:rPr>
              <a:t>se află programul de </a:t>
            </a:r>
            <a:r>
              <a:rPr sz="1600" spc="-10" dirty="0">
                <a:latin typeface="Tahoma"/>
                <a:cs typeface="Tahoma"/>
              </a:rPr>
              <a:t>tip troian </a:t>
            </a:r>
            <a:r>
              <a:rPr sz="1600" spc="-5" dirty="0">
                <a:latin typeface="Tahoma"/>
                <a:cs typeface="Tahoma"/>
              </a:rPr>
              <a:t>şi să </a:t>
            </a:r>
            <a:r>
              <a:rPr sz="1600" spc="-10" dirty="0">
                <a:latin typeface="Tahoma"/>
                <a:cs typeface="Tahoma"/>
              </a:rPr>
              <a:t>provoace </a:t>
            </a:r>
            <a:r>
              <a:rPr sz="1600" spc="-5" dirty="0">
                <a:latin typeface="Tahoma"/>
                <a:cs typeface="Tahoma"/>
              </a:rPr>
              <a:t>daune asupra </a:t>
            </a:r>
            <a:r>
              <a:rPr sz="1600" spc="-10" dirty="0">
                <a:latin typeface="Tahoma"/>
                <a:cs typeface="Tahoma"/>
              </a:rPr>
              <a:t>fişierelor, </a:t>
            </a:r>
            <a:r>
              <a:rPr sz="1600" spc="-5" dirty="0">
                <a:latin typeface="Tahoma"/>
                <a:cs typeface="Tahoma"/>
              </a:rPr>
              <a:t>a  modului de rulare a programelor, a datelor </a:t>
            </a:r>
            <a:r>
              <a:rPr sz="1600" spc="-10" dirty="0">
                <a:latin typeface="Tahoma"/>
                <a:cs typeface="Tahoma"/>
              </a:rPr>
              <a:t>sau, </a:t>
            </a:r>
            <a:r>
              <a:rPr sz="1600" spc="-5" dirty="0">
                <a:latin typeface="Tahoma"/>
                <a:cs typeface="Tahoma"/>
              </a:rPr>
              <a:t>pur şi simplu, să </a:t>
            </a:r>
            <a:r>
              <a:rPr sz="1600" spc="-10" dirty="0">
                <a:latin typeface="Tahoma"/>
                <a:cs typeface="Tahoma"/>
              </a:rPr>
              <a:t>fure </a:t>
            </a:r>
            <a:r>
              <a:rPr sz="1600" spc="-5" dirty="0">
                <a:latin typeface="Tahoma"/>
                <a:cs typeface="Tahoma"/>
              </a:rPr>
              <a:t>anumite date </a:t>
            </a:r>
            <a:r>
              <a:rPr sz="1600" spc="-10" dirty="0">
                <a:latin typeface="Tahoma"/>
                <a:cs typeface="Tahoma"/>
              </a:rPr>
              <a:t>sau </a:t>
            </a:r>
            <a:r>
              <a:rPr sz="1600" spc="-5" dirty="0">
                <a:latin typeface="Tahoma"/>
                <a:cs typeface="Tahoma"/>
              </a:rPr>
              <a:t>să le  </a:t>
            </a:r>
            <a:r>
              <a:rPr sz="1600" spc="-10" dirty="0">
                <a:latin typeface="Tahoma"/>
                <a:cs typeface="Tahoma"/>
              </a:rPr>
              <a:t>modifice.</a:t>
            </a:r>
            <a:endParaRPr sz="1600">
              <a:latin typeface="Tahoma"/>
              <a:cs typeface="Tahoma"/>
            </a:endParaRPr>
          </a:p>
          <a:p>
            <a:pPr marL="12700" marR="219075">
              <a:lnSpc>
                <a:spcPct val="100000"/>
              </a:lnSpc>
              <a:spcBef>
                <a:spcPts val="320"/>
              </a:spcBef>
              <a:buClr>
                <a:srgbClr val="3333CC"/>
              </a:buClr>
              <a:buSzPct val="53125"/>
              <a:buFont typeface="Wingdings"/>
              <a:buChar char=""/>
              <a:tabLst>
                <a:tab pos="104775" algn="l"/>
              </a:tabLst>
            </a:pPr>
            <a:r>
              <a:rPr sz="1600" spc="-5" dirty="0">
                <a:latin typeface="Tahoma"/>
                <a:cs typeface="Tahoma"/>
              </a:rPr>
              <a:t>Un alt mod de a </a:t>
            </a:r>
            <a:r>
              <a:rPr sz="1600" spc="-10" dirty="0">
                <a:latin typeface="Tahoma"/>
                <a:cs typeface="Tahoma"/>
              </a:rPr>
              <a:t>intra </a:t>
            </a:r>
            <a:r>
              <a:rPr sz="1600" spc="-5" dirty="0">
                <a:latin typeface="Tahoma"/>
                <a:cs typeface="Tahoma"/>
              </a:rPr>
              <a:t>într-un </a:t>
            </a:r>
            <a:r>
              <a:rPr sz="1600" spc="-10" dirty="0">
                <a:latin typeface="Tahoma"/>
                <a:cs typeface="Tahoma"/>
              </a:rPr>
              <a:t>calculator </a:t>
            </a:r>
            <a:r>
              <a:rPr sz="1600" spc="-5" dirty="0">
                <a:latin typeface="Tahoma"/>
                <a:cs typeface="Tahoma"/>
              </a:rPr>
              <a:t>are loc atunci </a:t>
            </a:r>
            <a:r>
              <a:rPr sz="1600" spc="-10" dirty="0">
                <a:latin typeface="Tahoma"/>
                <a:cs typeface="Tahoma"/>
              </a:rPr>
              <a:t>când </a:t>
            </a:r>
            <a:r>
              <a:rPr sz="1600" spc="-5" dirty="0">
                <a:latin typeface="Tahoma"/>
                <a:cs typeface="Tahoma"/>
              </a:rPr>
              <a:t>aplicația nu </a:t>
            </a:r>
            <a:r>
              <a:rPr sz="1600" spc="-10" dirty="0">
                <a:latin typeface="Tahoma"/>
                <a:cs typeface="Tahoma"/>
              </a:rPr>
              <a:t>verifică suficient </a:t>
            </a:r>
            <a:r>
              <a:rPr sz="1600" dirty="0">
                <a:latin typeface="Tahoma"/>
                <a:cs typeface="Tahoma"/>
              </a:rPr>
              <a:t>de  </a:t>
            </a:r>
            <a:r>
              <a:rPr sz="1600" spc="-5" dirty="0">
                <a:latin typeface="Tahoma"/>
                <a:cs typeface="Tahoma"/>
              </a:rPr>
              <a:t>bine datele primite. În </a:t>
            </a:r>
            <a:r>
              <a:rPr sz="1600" spc="-10" dirty="0">
                <a:latin typeface="Tahoma"/>
                <a:cs typeface="Tahoma"/>
              </a:rPr>
              <a:t>cazul </a:t>
            </a:r>
            <a:r>
              <a:rPr sz="1600" spc="-5" dirty="0">
                <a:latin typeface="Tahoma"/>
                <a:cs typeface="Tahoma"/>
              </a:rPr>
              <a:t>atacurilor asupra buffere-lor, atacatorul </a:t>
            </a:r>
            <a:r>
              <a:rPr sz="1600" spc="-10" dirty="0">
                <a:latin typeface="Tahoma"/>
                <a:cs typeface="Tahoma"/>
              </a:rPr>
              <a:t>trimite </a:t>
            </a:r>
            <a:r>
              <a:rPr sz="1600" spc="-5" dirty="0">
                <a:latin typeface="Tahoma"/>
                <a:cs typeface="Tahoma"/>
              </a:rPr>
              <a:t>o </a:t>
            </a:r>
            <a:r>
              <a:rPr sz="1600" spc="-10" dirty="0">
                <a:latin typeface="Tahoma"/>
                <a:cs typeface="Tahoma"/>
              </a:rPr>
              <a:t>mulțime </a:t>
            </a:r>
            <a:r>
              <a:rPr sz="1600" spc="-5" dirty="0">
                <a:latin typeface="Tahoma"/>
                <a:cs typeface="Tahoma"/>
              </a:rPr>
              <a:t>de  date, alese cu </a:t>
            </a:r>
            <a:r>
              <a:rPr sz="1600" spc="-10" dirty="0">
                <a:latin typeface="Tahoma"/>
                <a:cs typeface="Tahoma"/>
              </a:rPr>
              <a:t>atenție, </a:t>
            </a:r>
            <a:r>
              <a:rPr sz="1600" spc="-5" dirty="0">
                <a:latin typeface="Tahoma"/>
                <a:cs typeface="Tahoma"/>
              </a:rPr>
              <a:t>astfel încât </a:t>
            </a:r>
            <a:r>
              <a:rPr sz="1600" spc="-10" dirty="0">
                <a:latin typeface="Tahoma"/>
                <a:cs typeface="Tahoma"/>
              </a:rPr>
              <a:t>clientul </a:t>
            </a:r>
            <a:r>
              <a:rPr sz="1600" spc="-5" dirty="0">
                <a:latin typeface="Tahoma"/>
                <a:cs typeface="Tahoma"/>
              </a:rPr>
              <a:t>să </a:t>
            </a:r>
            <a:r>
              <a:rPr sz="1600" spc="-10" dirty="0">
                <a:latin typeface="Tahoma"/>
                <a:cs typeface="Tahoma"/>
              </a:rPr>
              <a:t>eșueze </a:t>
            </a:r>
            <a:r>
              <a:rPr sz="1600" spc="-5" dirty="0">
                <a:latin typeface="Tahoma"/>
                <a:cs typeface="Tahoma"/>
              </a:rPr>
              <a:t>în </a:t>
            </a:r>
            <a:r>
              <a:rPr sz="1600" spc="-10" dirty="0">
                <a:latin typeface="Tahoma"/>
                <a:cs typeface="Tahoma"/>
              </a:rPr>
              <a:t>încercarea </a:t>
            </a:r>
            <a:r>
              <a:rPr sz="1600" spc="-5" dirty="0">
                <a:latin typeface="Tahoma"/>
                <a:cs typeface="Tahoma"/>
              </a:rPr>
              <a:t>de a le </a:t>
            </a:r>
            <a:r>
              <a:rPr sz="1600" spc="-10" dirty="0">
                <a:latin typeface="Tahoma"/>
                <a:cs typeface="Tahoma"/>
              </a:rPr>
              <a:t>verifica.</a:t>
            </a:r>
            <a:r>
              <a:rPr sz="1600" spc="175" dirty="0">
                <a:latin typeface="Tahoma"/>
                <a:cs typeface="Tahoma"/>
              </a:rPr>
              <a:t> </a:t>
            </a:r>
            <a:r>
              <a:rPr sz="1600" spc="-5" dirty="0">
                <a:latin typeface="Tahoma"/>
                <a:cs typeface="Tahoma"/>
              </a:rPr>
              <a:t>Acestea</a:t>
            </a:r>
            <a:endParaRPr sz="1600">
              <a:latin typeface="Tahoma"/>
              <a:cs typeface="Tahoma"/>
            </a:endParaRPr>
          </a:p>
          <a:p>
            <a:pPr marL="12700" marR="5080">
              <a:lnSpc>
                <a:spcPct val="100000"/>
              </a:lnSpc>
              <a:spcBef>
                <a:spcPts val="5"/>
              </a:spcBef>
            </a:pPr>
            <a:r>
              <a:rPr sz="1600" spc="-10" dirty="0">
                <a:latin typeface="Tahoma"/>
                <a:cs typeface="Tahoma"/>
              </a:rPr>
              <a:t>supraîncarcă </a:t>
            </a:r>
            <a:r>
              <a:rPr sz="1600" spc="-5" dirty="0">
                <a:latin typeface="Tahoma"/>
                <a:cs typeface="Tahoma"/>
              </a:rPr>
              <a:t>memoria </a:t>
            </a:r>
            <a:r>
              <a:rPr sz="1600" spc="-10" dirty="0">
                <a:latin typeface="Tahoma"/>
                <a:cs typeface="Tahoma"/>
              </a:rPr>
              <a:t>buffer, </a:t>
            </a:r>
            <a:r>
              <a:rPr sz="1600" spc="-5" dirty="0">
                <a:latin typeface="Tahoma"/>
                <a:cs typeface="Tahoma"/>
              </a:rPr>
              <a:t>pe </a:t>
            </a:r>
            <a:r>
              <a:rPr sz="1600" spc="-10" dirty="0">
                <a:latin typeface="Tahoma"/>
                <a:cs typeface="Tahoma"/>
              </a:rPr>
              <a:t>care clientul </a:t>
            </a:r>
            <a:r>
              <a:rPr sz="1600" spc="-5" dirty="0">
                <a:latin typeface="Tahoma"/>
                <a:cs typeface="Tahoma"/>
              </a:rPr>
              <a:t>a alocat-o datelor. Ca </a:t>
            </a:r>
            <a:r>
              <a:rPr sz="1600" spc="-10" dirty="0">
                <a:latin typeface="Tahoma"/>
                <a:cs typeface="Tahoma"/>
              </a:rPr>
              <a:t>rezultat, clientul începe să  ruleze </a:t>
            </a:r>
            <a:r>
              <a:rPr sz="1600" spc="-5" dirty="0">
                <a:latin typeface="Tahoma"/>
                <a:cs typeface="Tahoma"/>
              </a:rPr>
              <a:t>datele </a:t>
            </a:r>
            <a:r>
              <a:rPr sz="1600" spc="-10" dirty="0">
                <a:latin typeface="Tahoma"/>
                <a:cs typeface="Tahoma"/>
              </a:rPr>
              <a:t>primite care, </a:t>
            </a:r>
            <a:r>
              <a:rPr sz="1600" spc="-5" dirty="0">
                <a:latin typeface="Tahoma"/>
                <a:cs typeface="Tahoma"/>
              </a:rPr>
              <a:t>desigur </a:t>
            </a:r>
            <a:r>
              <a:rPr sz="1600" spc="-10" dirty="0">
                <a:latin typeface="Tahoma"/>
                <a:cs typeface="Tahoma"/>
              </a:rPr>
              <a:t>vor rula </a:t>
            </a:r>
            <a:r>
              <a:rPr sz="1600" spc="-5" dirty="0">
                <a:latin typeface="Tahoma"/>
                <a:cs typeface="Tahoma"/>
              </a:rPr>
              <a:t>în favoarea </a:t>
            </a:r>
            <a:r>
              <a:rPr sz="1600" spc="-10" dirty="0">
                <a:latin typeface="Tahoma"/>
                <a:cs typeface="Tahoma"/>
              </a:rPr>
              <a:t>serverului(adică vor executa </a:t>
            </a:r>
            <a:r>
              <a:rPr sz="1600" spc="-5" dirty="0">
                <a:latin typeface="Tahoma"/>
                <a:cs typeface="Tahoma"/>
              </a:rPr>
              <a:t>operaţiile  dorite de </a:t>
            </a:r>
            <a:r>
              <a:rPr sz="1600" spc="-10" dirty="0">
                <a:latin typeface="Tahoma"/>
                <a:cs typeface="Tahoma"/>
              </a:rPr>
              <a:t>server) </a:t>
            </a:r>
            <a:r>
              <a:rPr sz="1600" spc="-5" dirty="0">
                <a:latin typeface="Tahoma"/>
                <a:cs typeface="Tahoma"/>
              </a:rPr>
              <a:t>și în detrimentul </a:t>
            </a:r>
            <a:r>
              <a:rPr sz="1600" spc="-10" dirty="0">
                <a:latin typeface="Tahoma"/>
                <a:cs typeface="Tahoma"/>
              </a:rPr>
              <a:t>clientului. Browserele </a:t>
            </a:r>
            <a:r>
              <a:rPr sz="1600" spc="-5" dirty="0">
                <a:latin typeface="Tahoma"/>
                <a:cs typeface="Tahoma"/>
              </a:rPr>
              <a:t>web, </a:t>
            </a:r>
            <a:r>
              <a:rPr sz="1600" spc="-10" dirty="0">
                <a:latin typeface="Tahoma"/>
                <a:cs typeface="Tahoma"/>
              </a:rPr>
              <a:t>fiind </a:t>
            </a:r>
            <a:r>
              <a:rPr sz="1600" spc="-5" dirty="0">
                <a:latin typeface="Tahoma"/>
                <a:cs typeface="Tahoma"/>
              </a:rPr>
              <a:t>programe mari</a:t>
            </a:r>
            <a:r>
              <a:rPr sz="1600" spc="140" dirty="0">
                <a:latin typeface="Tahoma"/>
                <a:cs typeface="Tahoma"/>
              </a:rPr>
              <a:t> </a:t>
            </a:r>
            <a:r>
              <a:rPr sz="1600" spc="-10" dirty="0">
                <a:latin typeface="Tahoma"/>
                <a:cs typeface="Tahoma"/>
              </a:rPr>
              <a:t>și</a:t>
            </a:r>
            <a:endParaRPr sz="1600">
              <a:latin typeface="Tahoma"/>
              <a:cs typeface="Tahoma"/>
            </a:endParaRPr>
          </a:p>
          <a:p>
            <a:pPr marL="12700">
              <a:lnSpc>
                <a:spcPct val="100000"/>
              </a:lnSpc>
            </a:pPr>
            <a:r>
              <a:rPr sz="1600" spc="-5" dirty="0">
                <a:latin typeface="Tahoma"/>
                <a:cs typeface="Tahoma"/>
              </a:rPr>
              <a:t>complexe, </a:t>
            </a:r>
            <a:r>
              <a:rPr sz="1600" spc="-10" dirty="0">
                <a:latin typeface="Tahoma"/>
                <a:cs typeface="Tahoma"/>
              </a:rPr>
              <a:t>sunt, </a:t>
            </a:r>
            <a:r>
              <a:rPr sz="1600" spc="-5" dirty="0">
                <a:latin typeface="Tahoma"/>
                <a:cs typeface="Tahoma"/>
              </a:rPr>
              <a:t>îndeosebi, </a:t>
            </a:r>
            <a:r>
              <a:rPr sz="1600" spc="-10" dirty="0">
                <a:latin typeface="Tahoma"/>
                <a:cs typeface="Tahoma"/>
              </a:rPr>
              <a:t>susceptibile la această</a:t>
            </a:r>
            <a:r>
              <a:rPr sz="1600" spc="100" dirty="0">
                <a:latin typeface="Tahoma"/>
                <a:cs typeface="Tahoma"/>
              </a:rPr>
              <a:t> </a:t>
            </a:r>
            <a:r>
              <a:rPr sz="1600" spc="-10" dirty="0">
                <a:latin typeface="Tahoma"/>
                <a:cs typeface="Tahoma"/>
              </a:rPr>
              <a:t>problemă.</a:t>
            </a:r>
            <a:endParaRPr sz="1600">
              <a:latin typeface="Tahoma"/>
              <a:cs typeface="Tahom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352" y="1520952"/>
            <a:ext cx="368808" cy="47396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6492" y="1447800"/>
            <a:ext cx="560832" cy="4221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8001" y="990600"/>
            <a:ext cx="0" cy="1053465"/>
          </a:xfrm>
          <a:custGeom>
            <a:avLst/>
            <a:gdLst/>
            <a:ahLst/>
            <a:cxnLst/>
            <a:rect l="l" t="t" r="r" b="b"/>
            <a:pathLst>
              <a:path h="1053464">
                <a:moveTo>
                  <a:pt x="0" y="0"/>
                </a:moveTo>
                <a:lnTo>
                  <a:pt x="0" y="1053084"/>
                </a:lnTo>
              </a:path>
            </a:pathLst>
          </a:custGeom>
          <a:ln w="32004">
            <a:solidFill>
              <a:srgbClr val="1C1C1C"/>
            </a:solidFill>
          </a:ln>
        </p:spPr>
        <p:txBody>
          <a:bodyPr wrap="square" lIns="0" tIns="0" rIns="0" bIns="0" rtlCol="0"/>
          <a:lstStyle/>
          <a:p>
            <a:endParaRPr/>
          </a:p>
        </p:txBody>
      </p:sp>
      <p:sp>
        <p:nvSpPr>
          <p:cNvPr id="5" name="object 5"/>
          <p:cNvSpPr/>
          <p:nvPr/>
        </p:nvSpPr>
        <p:spPr>
          <a:xfrm>
            <a:off x="443483" y="1781555"/>
            <a:ext cx="8226552" cy="32003"/>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145844" y="961390"/>
            <a:ext cx="3686175" cy="452120"/>
          </a:xfrm>
          <a:prstGeom prst="rect">
            <a:avLst/>
          </a:prstGeom>
        </p:spPr>
        <p:txBody>
          <a:bodyPr vert="horz" wrap="square" lIns="0" tIns="12065" rIns="0" bIns="0" rtlCol="0">
            <a:spAutoFit/>
          </a:bodyPr>
          <a:lstStyle/>
          <a:p>
            <a:pPr marL="12700">
              <a:lnSpc>
                <a:spcPct val="100000"/>
              </a:lnSpc>
              <a:spcBef>
                <a:spcPts val="95"/>
              </a:spcBef>
            </a:pPr>
            <a:r>
              <a:rPr spc="-5" dirty="0">
                <a:solidFill>
                  <a:srgbClr val="333399"/>
                </a:solidFill>
              </a:rPr>
              <a:t>Atacuri asupra</a:t>
            </a:r>
            <a:r>
              <a:rPr spc="10" dirty="0">
                <a:solidFill>
                  <a:srgbClr val="333399"/>
                </a:solidFill>
              </a:rPr>
              <a:t> </a:t>
            </a:r>
            <a:r>
              <a:rPr spc="-10" dirty="0">
                <a:solidFill>
                  <a:srgbClr val="333399"/>
                </a:solidFill>
              </a:rPr>
              <a:t>rețelelor</a:t>
            </a:r>
          </a:p>
        </p:txBody>
      </p:sp>
      <p:sp>
        <p:nvSpPr>
          <p:cNvPr id="7" name="object 7"/>
          <p:cNvSpPr txBox="1"/>
          <p:nvPr/>
        </p:nvSpPr>
        <p:spPr>
          <a:xfrm>
            <a:off x="764540" y="1862454"/>
            <a:ext cx="7962900" cy="463296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Tahoma"/>
                <a:cs typeface="Tahoma"/>
              </a:rPr>
              <a:t>Atacurile de </a:t>
            </a:r>
            <a:r>
              <a:rPr sz="1600" b="1" spc="-10" dirty="0">
                <a:latin typeface="Tahoma"/>
                <a:cs typeface="Tahoma"/>
              </a:rPr>
              <a:t>tip social</a:t>
            </a:r>
            <a:r>
              <a:rPr sz="1600" b="1" spc="135" dirty="0">
                <a:latin typeface="Tahoma"/>
                <a:cs typeface="Tahoma"/>
              </a:rPr>
              <a:t> </a:t>
            </a:r>
            <a:r>
              <a:rPr sz="1600" b="1" spc="-5" dirty="0">
                <a:latin typeface="Tahoma"/>
                <a:cs typeface="Tahoma"/>
              </a:rPr>
              <a:t>engineering</a:t>
            </a:r>
            <a:endParaRPr sz="1600">
              <a:latin typeface="Tahoma"/>
              <a:cs typeface="Tahoma"/>
            </a:endParaRPr>
          </a:p>
          <a:p>
            <a:pPr>
              <a:lnSpc>
                <a:spcPct val="100000"/>
              </a:lnSpc>
              <a:spcBef>
                <a:spcPts val="40"/>
              </a:spcBef>
            </a:pPr>
            <a:endParaRPr sz="2000">
              <a:latin typeface="Times New Roman"/>
              <a:cs typeface="Times New Roman"/>
            </a:endParaRPr>
          </a:p>
          <a:p>
            <a:pPr marL="12700" marR="518795">
              <a:lnSpc>
                <a:spcPct val="147500"/>
              </a:lnSpc>
              <a:buClr>
                <a:srgbClr val="3333CC"/>
              </a:buClr>
              <a:buSzPct val="53125"/>
              <a:buFont typeface="Wingdings"/>
              <a:buChar char=""/>
              <a:tabLst>
                <a:tab pos="104775" algn="l"/>
              </a:tabLst>
            </a:pPr>
            <a:r>
              <a:rPr sz="1600" spc="-5" dirty="0">
                <a:latin typeface="Tahoma"/>
                <a:cs typeface="Tahoma"/>
              </a:rPr>
              <a:t>Această formă </a:t>
            </a:r>
            <a:r>
              <a:rPr sz="1600" dirty="0">
                <a:latin typeface="Tahoma"/>
                <a:cs typeface="Tahoma"/>
              </a:rPr>
              <a:t>de </a:t>
            </a:r>
            <a:r>
              <a:rPr sz="1600" spc="-5" dirty="0">
                <a:latin typeface="Tahoma"/>
                <a:cs typeface="Tahoma"/>
              </a:rPr>
              <a:t>atac </a:t>
            </a:r>
            <a:r>
              <a:rPr sz="1600" spc="-10" dirty="0">
                <a:latin typeface="Tahoma"/>
                <a:cs typeface="Tahoma"/>
              </a:rPr>
              <a:t>este </a:t>
            </a:r>
            <a:r>
              <a:rPr sz="1600" spc="-5" dirty="0">
                <a:latin typeface="Tahoma"/>
                <a:cs typeface="Tahoma"/>
              </a:rPr>
              <a:t>una </a:t>
            </a:r>
            <a:r>
              <a:rPr sz="1600" spc="-10" dirty="0">
                <a:latin typeface="Tahoma"/>
                <a:cs typeface="Tahoma"/>
              </a:rPr>
              <a:t>veche, </a:t>
            </a:r>
            <a:r>
              <a:rPr sz="1600" spc="-5" dirty="0">
                <a:latin typeface="Tahoma"/>
                <a:cs typeface="Tahoma"/>
              </a:rPr>
              <a:t>dar a renăscut o dată cu era Internetului.  Aplicată în viața </a:t>
            </a:r>
            <a:r>
              <a:rPr sz="1600" spc="-10" dirty="0">
                <a:latin typeface="Tahoma"/>
                <a:cs typeface="Tahoma"/>
              </a:rPr>
              <a:t>reală, este </a:t>
            </a:r>
            <a:r>
              <a:rPr sz="1600" spc="-5" dirty="0">
                <a:latin typeface="Tahoma"/>
                <a:cs typeface="Tahoma"/>
              </a:rPr>
              <a:t>adeseori </a:t>
            </a:r>
            <a:r>
              <a:rPr sz="1600" spc="-10" dirty="0">
                <a:latin typeface="Tahoma"/>
                <a:cs typeface="Tahoma"/>
              </a:rPr>
              <a:t>denumită </a:t>
            </a:r>
            <a:r>
              <a:rPr sz="1650" i="1" spc="-30" dirty="0">
                <a:latin typeface="Tahoma"/>
                <a:cs typeface="Tahoma"/>
              </a:rPr>
              <a:t>șiretlicul încrederii(configence</a:t>
            </a:r>
            <a:r>
              <a:rPr sz="1650" i="1" spc="220" dirty="0">
                <a:latin typeface="Tahoma"/>
                <a:cs typeface="Tahoma"/>
              </a:rPr>
              <a:t> </a:t>
            </a:r>
            <a:r>
              <a:rPr sz="1650" i="1" spc="-25" dirty="0">
                <a:latin typeface="Tahoma"/>
                <a:cs typeface="Tahoma"/>
              </a:rPr>
              <a:t>trick)</a:t>
            </a:r>
            <a:r>
              <a:rPr sz="1600" spc="-25" dirty="0">
                <a:latin typeface="Tahoma"/>
                <a:cs typeface="Tahoma"/>
              </a:rPr>
              <a:t>.</a:t>
            </a:r>
            <a:endParaRPr sz="1600">
              <a:latin typeface="Tahoma"/>
              <a:cs typeface="Tahoma"/>
            </a:endParaRPr>
          </a:p>
          <a:p>
            <a:pPr marL="104139" indent="-92075">
              <a:lnSpc>
                <a:spcPct val="100000"/>
              </a:lnSpc>
              <a:spcBef>
                <a:spcPts val="1335"/>
              </a:spcBef>
              <a:buClr>
                <a:srgbClr val="3333CC"/>
              </a:buClr>
              <a:buSzPct val="53125"/>
              <a:buFont typeface="Wingdings"/>
              <a:buChar char=""/>
              <a:tabLst>
                <a:tab pos="104775" algn="l"/>
              </a:tabLst>
            </a:pPr>
            <a:r>
              <a:rPr sz="1600" spc="-5" dirty="0">
                <a:latin typeface="Tahoma"/>
                <a:cs typeface="Tahoma"/>
              </a:rPr>
              <a:t>In cazul în care calculatorul </a:t>
            </a:r>
            <a:r>
              <a:rPr sz="1600" spc="-10" dirty="0">
                <a:latin typeface="Tahoma"/>
                <a:cs typeface="Tahoma"/>
              </a:rPr>
              <a:t>este </a:t>
            </a:r>
            <a:r>
              <a:rPr sz="1600" spc="-5" dirty="0">
                <a:latin typeface="Tahoma"/>
                <a:cs typeface="Tahoma"/>
              </a:rPr>
              <a:t>mult prea greu </a:t>
            </a:r>
            <a:r>
              <a:rPr sz="1600" dirty="0">
                <a:latin typeface="Tahoma"/>
                <a:cs typeface="Tahoma"/>
              </a:rPr>
              <a:t>de </a:t>
            </a:r>
            <a:r>
              <a:rPr sz="1600" spc="-5" dirty="0">
                <a:latin typeface="Tahoma"/>
                <a:cs typeface="Tahoma"/>
              </a:rPr>
              <a:t>spart, </a:t>
            </a:r>
            <a:r>
              <a:rPr sz="1600" spc="-10" dirty="0">
                <a:latin typeface="Tahoma"/>
                <a:cs typeface="Tahoma"/>
              </a:rPr>
              <a:t>este </a:t>
            </a:r>
            <a:r>
              <a:rPr sz="1600" spc="-5" dirty="0">
                <a:latin typeface="Tahoma"/>
                <a:cs typeface="Tahoma"/>
              </a:rPr>
              <a:t>atacat, în</a:t>
            </a:r>
            <a:r>
              <a:rPr sz="1600" spc="145" dirty="0">
                <a:latin typeface="Tahoma"/>
                <a:cs typeface="Tahoma"/>
              </a:rPr>
              <a:t> </a:t>
            </a:r>
            <a:r>
              <a:rPr sz="1600" spc="-5" dirty="0">
                <a:latin typeface="Tahoma"/>
                <a:cs typeface="Tahoma"/>
              </a:rPr>
              <a:t>schimb,</a:t>
            </a:r>
            <a:endParaRPr sz="1600">
              <a:latin typeface="Tahoma"/>
              <a:cs typeface="Tahoma"/>
            </a:endParaRPr>
          </a:p>
          <a:p>
            <a:pPr marL="12700">
              <a:lnSpc>
                <a:spcPct val="100000"/>
              </a:lnSpc>
              <a:spcBef>
                <a:spcPts val="960"/>
              </a:spcBef>
            </a:pPr>
            <a:r>
              <a:rPr sz="1600" spc="-10" dirty="0">
                <a:latin typeface="Tahoma"/>
                <a:cs typeface="Tahoma"/>
              </a:rPr>
              <a:t>utilizatorul. Multe persoane consideră </a:t>
            </a:r>
            <a:r>
              <a:rPr sz="1600" spc="-5" dirty="0">
                <a:latin typeface="Tahoma"/>
                <a:cs typeface="Tahoma"/>
              </a:rPr>
              <a:t>acest gen </a:t>
            </a:r>
            <a:r>
              <a:rPr sz="1600" dirty="0">
                <a:latin typeface="Tahoma"/>
                <a:cs typeface="Tahoma"/>
              </a:rPr>
              <a:t>de </a:t>
            </a:r>
            <a:r>
              <a:rPr sz="1600" spc="-5" dirty="0">
                <a:latin typeface="Tahoma"/>
                <a:cs typeface="Tahoma"/>
              </a:rPr>
              <a:t>atacuri mai ușoare decât </a:t>
            </a:r>
            <a:r>
              <a:rPr sz="1600" spc="-10" dirty="0">
                <a:latin typeface="Tahoma"/>
                <a:cs typeface="Tahoma"/>
              </a:rPr>
              <a:t>cele</a:t>
            </a:r>
            <a:r>
              <a:rPr sz="1600" spc="225" dirty="0">
                <a:latin typeface="Tahoma"/>
                <a:cs typeface="Tahoma"/>
              </a:rPr>
              <a:t> </a:t>
            </a:r>
            <a:r>
              <a:rPr sz="1600" spc="-5" dirty="0">
                <a:latin typeface="Tahoma"/>
                <a:cs typeface="Tahoma"/>
              </a:rPr>
              <a:t>asupra</a:t>
            </a:r>
            <a:endParaRPr sz="1600">
              <a:latin typeface="Tahoma"/>
              <a:cs typeface="Tahoma"/>
            </a:endParaRPr>
          </a:p>
          <a:p>
            <a:pPr marL="12700">
              <a:lnSpc>
                <a:spcPct val="100000"/>
              </a:lnSpc>
              <a:spcBef>
                <a:spcPts val="960"/>
              </a:spcBef>
            </a:pPr>
            <a:r>
              <a:rPr sz="1600" spc="-10" dirty="0">
                <a:latin typeface="Tahoma"/>
                <a:cs typeface="Tahoma"/>
              </a:rPr>
              <a:t>calculatorului. </a:t>
            </a:r>
            <a:r>
              <a:rPr sz="1600" spc="-5" dirty="0">
                <a:latin typeface="Tahoma"/>
                <a:cs typeface="Tahoma"/>
              </a:rPr>
              <a:t>Cea mai simplă formă </a:t>
            </a:r>
            <a:r>
              <a:rPr sz="1600" spc="-10" dirty="0">
                <a:latin typeface="Tahoma"/>
                <a:cs typeface="Tahoma"/>
              </a:rPr>
              <a:t>este </a:t>
            </a:r>
            <a:r>
              <a:rPr sz="1600" spc="-5" dirty="0">
                <a:latin typeface="Tahoma"/>
                <a:cs typeface="Tahoma"/>
              </a:rPr>
              <a:t>apelarea unui </a:t>
            </a:r>
            <a:r>
              <a:rPr sz="1600" spc="-10" dirty="0">
                <a:latin typeface="Tahoma"/>
                <a:cs typeface="Tahoma"/>
              </a:rPr>
              <a:t>administrator </a:t>
            </a:r>
            <a:r>
              <a:rPr sz="1600" spc="-5" dirty="0">
                <a:latin typeface="Tahoma"/>
                <a:cs typeface="Tahoma"/>
              </a:rPr>
              <a:t>de </a:t>
            </a:r>
            <a:r>
              <a:rPr sz="1600" spc="-10" dirty="0">
                <a:latin typeface="Tahoma"/>
                <a:cs typeface="Tahoma"/>
              </a:rPr>
              <a:t>sistem</a:t>
            </a:r>
            <a:r>
              <a:rPr sz="1600" spc="200" dirty="0">
                <a:latin typeface="Tahoma"/>
                <a:cs typeface="Tahoma"/>
              </a:rPr>
              <a:t> </a:t>
            </a:r>
            <a:r>
              <a:rPr sz="1600" spc="-10" dirty="0">
                <a:latin typeface="Tahoma"/>
                <a:cs typeface="Tahoma"/>
              </a:rPr>
              <a:t>și</a:t>
            </a:r>
            <a:endParaRPr sz="1600">
              <a:latin typeface="Tahoma"/>
              <a:cs typeface="Tahoma"/>
            </a:endParaRPr>
          </a:p>
          <a:p>
            <a:pPr marL="12700" marR="5080">
              <a:lnSpc>
                <a:spcPct val="150000"/>
              </a:lnSpc>
            </a:pPr>
            <a:r>
              <a:rPr sz="1600" spc="-10" dirty="0">
                <a:latin typeface="Tahoma"/>
                <a:cs typeface="Tahoma"/>
              </a:rPr>
              <a:t>folosirea </a:t>
            </a:r>
            <a:r>
              <a:rPr sz="1600" spc="-5" dirty="0">
                <a:latin typeface="Tahoma"/>
                <a:cs typeface="Tahoma"/>
              </a:rPr>
              <a:t>unor mijloace de </a:t>
            </a:r>
            <a:r>
              <a:rPr sz="1600" spc="-10" dirty="0">
                <a:latin typeface="Tahoma"/>
                <a:cs typeface="Tahoma"/>
              </a:rPr>
              <a:t>persuasiune </a:t>
            </a:r>
            <a:r>
              <a:rPr sz="1600" spc="-5" dirty="0">
                <a:latin typeface="Tahoma"/>
                <a:cs typeface="Tahoma"/>
              </a:rPr>
              <a:t>asupra acestuia ca să se obţină parola </a:t>
            </a:r>
            <a:r>
              <a:rPr sz="1600" spc="-10" dirty="0">
                <a:latin typeface="Tahoma"/>
                <a:cs typeface="Tahoma"/>
              </a:rPr>
              <a:t>maşinii </a:t>
            </a:r>
            <a:r>
              <a:rPr sz="1600" spc="-5" dirty="0">
                <a:latin typeface="Tahoma"/>
                <a:cs typeface="Tahoma"/>
              </a:rPr>
              <a:t>lui.  Acest </a:t>
            </a:r>
            <a:r>
              <a:rPr sz="1600" spc="-10" dirty="0">
                <a:latin typeface="Tahoma"/>
                <a:cs typeface="Tahoma"/>
              </a:rPr>
              <a:t>lucru </a:t>
            </a:r>
            <a:r>
              <a:rPr sz="1600" spc="-5" dirty="0">
                <a:latin typeface="Tahoma"/>
                <a:cs typeface="Tahoma"/>
              </a:rPr>
              <a:t>se </a:t>
            </a:r>
            <a:r>
              <a:rPr sz="1600" spc="-10" dirty="0">
                <a:latin typeface="Tahoma"/>
                <a:cs typeface="Tahoma"/>
              </a:rPr>
              <a:t>face uneori </a:t>
            </a:r>
            <a:r>
              <a:rPr sz="1600" spc="-5" dirty="0">
                <a:latin typeface="Tahoma"/>
                <a:cs typeface="Tahoma"/>
              </a:rPr>
              <a:t>prin prezentarea atacatorului( </a:t>
            </a:r>
            <a:r>
              <a:rPr sz="1600" spc="-10" dirty="0">
                <a:latin typeface="Tahoma"/>
                <a:cs typeface="Tahoma"/>
              </a:rPr>
              <a:t>care </a:t>
            </a:r>
            <a:r>
              <a:rPr sz="1600" spc="-5" dirty="0">
                <a:latin typeface="Tahoma"/>
                <a:cs typeface="Tahoma"/>
              </a:rPr>
              <a:t>se poate afla la</a:t>
            </a:r>
            <a:r>
              <a:rPr sz="1600" spc="130" dirty="0">
                <a:latin typeface="Tahoma"/>
                <a:cs typeface="Tahoma"/>
              </a:rPr>
              <a:t> </a:t>
            </a:r>
            <a:r>
              <a:rPr sz="1600" spc="-5" dirty="0">
                <a:latin typeface="Tahoma"/>
                <a:cs typeface="Tahoma"/>
              </a:rPr>
              <a:t>distanţă)</a:t>
            </a:r>
            <a:endParaRPr sz="1600">
              <a:latin typeface="Tahoma"/>
              <a:cs typeface="Tahoma"/>
            </a:endParaRPr>
          </a:p>
          <a:p>
            <a:pPr marL="12700">
              <a:lnSpc>
                <a:spcPct val="100000"/>
              </a:lnSpc>
              <a:spcBef>
                <a:spcPts val="960"/>
              </a:spcBef>
            </a:pPr>
            <a:r>
              <a:rPr sz="1600" dirty="0">
                <a:latin typeface="Tahoma"/>
                <a:cs typeface="Tahoma"/>
              </a:rPr>
              <a:t>drept </a:t>
            </a:r>
            <a:r>
              <a:rPr sz="1600" spc="-5" dirty="0">
                <a:latin typeface="Tahoma"/>
                <a:cs typeface="Tahoma"/>
              </a:rPr>
              <a:t>superiorul lui și să-l amenințe </a:t>
            </a:r>
            <a:r>
              <a:rPr sz="1600" spc="-10" dirty="0">
                <a:latin typeface="Tahoma"/>
                <a:cs typeface="Tahoma"/>
              </a:rPr>
              <a:t>cu concedierea, </a:t>
            </a:r>
            <a:r>
              <a:rPr sz="1600" spc="-5" dirty="0">
                <a:latin typeface="Tahoma"/>
                <a:cs typeface="Tahoma"/>
              </a:rPr>
              <a:t>sau atacatorul </a:t>
            </a:r>
            <a:r>
              <a:rPr sz="1600" spc="-10" dirty="0">
                <a:latin typeface="Tahoma"/>
                <a:cs typeface="Tahoma"/>
              </a:rPr>
              <a:t>se </a:t>
            </a:r>
            <a:r>
              <a:rPr sz="1600" spc="-5" dirty="0">
                <a:latin typeface="Tahoma"/>
                <a:cs typeface="Tahoma"/>
              </a:rPr>
              <a:t>poate preface</a:t>
            </a:r>
            <a:r>
              <a:rPr sz="1600" spc="145" dirty="0">
                <a:latin typeface="Tahoma"/>
                <a:cs typeface="Tahoma"/>
              </a:rPr>
              <a:t> </a:t>
            </a:r>
            <a:r>
              <a:rPr sz="1600" spc="-10" dirty="0">
                <a:latin typeface="Tahoma"/>
                <a:cs typeface="Tahoma"/>
              </a:rPr>
              <a:t>că</a:t>
            </a:r>
            <a:endParaRPr sz="1600">
              <a:latin typeface="Tahoma"/>
              <a:cs typeface="Tahoma"/>
            </a:endParaRPr>
          </a:p>
          <a:p>
            <a:pPr marL="12700" marR="182245">
              <a:lnSpc>
                <a:spcPct val="150000"/>
              </a:lnSpc>
              <a:spcBef>
                <a:spcPts val="5"/>
              </a:spcBef>
            </a:pPr>
            <a:r>
              <a:rPr sz="1600" spc="-10" dirty="0">
                <a:latin typeface="Tahoma"/>
                <a:cs typeface="Tahoma"/>
              </a:rPr>
              <a:t>este </a:t>
            </a:r>
            <a:r>
              <a:rPr sz="1600" spc="-5" dirty="0">
                <a:latin typeface="Tahoma"/>
                <a:cs typeface="Tahoma"/>
              </a:rPr>
              <a:t>un </a:t>
            </a:r>
            <a:r>
              <a:rPr sz="1600" spc="-10" dirty="0">
                <a:latin typeface="Tahoma"/>
                <a:cs typeface="Tahoma"/>
              </a:rPr>
              <a:t>utilizator care </a:t>
            </a:r>
            <a:r>
              <a:rPr sz="1600" spc="-5" dirty="0">
                <a:latin typeface="Tahoma"/>
                <a:cs typeface="Tahoma"/>
              </a:rPr>
              <a:t>şi-a </a:t>
            </a:r>
            <a:r>
              <a:rPr sz="1600" spc="-10" dirty="0">
                <a:latin typeface="Tahoma"/>
                <a:cs typeface="Tahoma"/>
              </a:rPr>
              <a:t>uitat </a:t>
            </a:r>
            <a:r>
              <a:rPr sz="1600" spc="-5" dirty="0">
                <a:latin typeface="Tahoma"/>
                <a:cs typeface="Tahoma"/>
              </a:rPr>
              <a:t>parola, </a:t>
            </a:r>
            <a:r>
              <a:rPr sz="1600" spc="-10" dirty="0">
                <a:latin typeface="Tahoma"/>
                <a:cs typeface="Tahoma"/>
              </a:rPr>
              <a:t>sau </a:t>
            </a:r>
            <a:r>
              <a:rPr sz="1600" spc="-5" dirty="0">
                <a:latin typeface="Tahoma"/>
                <a:cs typeface="Tahoma"/>
              </a:rPr>
              <a:t>alte </a:t>
            </a:r>
            <a:r>
              <a:rPr sz="1600" spc="-10" dirty="0">
                <a:latin typeface="Tahoma"/>
                <a:cs typeface="Tahoma"/>
              </a:rPr>
              <a:t>șiretlicuri </a:t>
            </a:r>
            <a:r>
              <a:rPr sz="1600" spc="-5" dirty="0">
                <a:latin typeface="Tahoma"/>
                <a:cs typeface="Tahoma"/>
              </a:rPr>
              <a:t>asemănătoare </a:t>
            </a:r>
            <a:r>
              <a:rPr sz="1600" spc="-10" dirty="0">
                <a:latin typeface="Tahoma"/>
                <a:cs typeface="Tahoma"/>
              </a:rPr>
              <a:t>care </a:t>
            </a:r>
            <a:r>
              <a:rPr sz="1600" dirty="0">
                <a:latin typeface="Tahoma"/>
                <a:cs typeface="Tahoma"/>
              </a:rPr>
              <a:t>să-l  </a:t>
            </a:r>
            <a:r>
              <a:rPr sz="1600" spc="-10" dirty="0">
                <a:latin typeface="Tahoma"/>
                <a:cs typeface="Tahoma"/>
              </a:rPr>
              <a:t>sensibilizeze </a:t>
            </a:r>
            <a:r>
              <a:rPr sz="1600" spc="-5" dirty="0">
                <a:latin typeface="Tahoma"/>
                <a:cs typeface="Tahoma"/>
              </a:rPr>
              <a:t>şi să-l </a:t>
            </a:r>
            <a:r>
              <a:rPr sz="1600" spc="-10" dirty="0">
                <a:latin typeface="Tahoma"/>
                <a:cs typeface="Tahoma"/>
              </a:rPr>
              <a:t>facă </a:t>
            </a:r>
            <a:r>
              <a:rPr sz="1600" spc="-5" dirty="0">
                <a:latin typeface="Tahoma"/>
                <a:cs typeface="Tahoma"/>
              </a:rPr>
              <a:t>să </a:t>
            </a:r>
            <a:r>
              <a:rPr sz="1600" spc="-10" dirty="0">
                <a:latin typeface="Tahoma"/>
                <a:cs typeface="Tahoma"/>
              </a:rPr>
              <a:t>cedeze. </a:t>
            </a:r>
            <a:r>
              <a:rPr sz="1600" spc="-5" dirty="0">
                <a:latin typeface="Tahoma"/>
                <a:cs typeface="Tahoma"/>
              </a:rPr>
              <a:t>Această metodă </a:t>
            </a:r>
            <a:r>
              <a:rPr sz="1600" spc="-10" dirty="0">
                <a:latin typeface="Tahoma"/>
                <a:cs typeface="Tahoma"/>
              </a:rPr>
              <a:t>este </a:t>
            </a:r>
            <a:r>
              <a:rPr sz="1600" spc="-5" dirty="0">
                <a:latin typeface="Tahoma"/>
                <a:cs typeface="Tahoma"/>
              </a:rPr>
              <a:t>mult mai ușoară și mai rapidă  decât </a:t>
            </a:r>
            <a:r>
              <a:rPr sz="1600" spc="-10" dirty="0">
                <a:latin typeface="Tahoma"/>
                <a:cs typeface="Tahoma"/>
              </a:rPr>
              <a:t>încercările </a:t>
            </a:r>
            <a:r>
              <a:rPr sz="1600" spc="-5" dirty="0">
                <a:latin typeface="Tahoma"/>
                <a:cs typeface="Tahoma"/>
              </a:rPr>
              <a:t>de a sparge</a:t>
            </a:r>
            <a:r>
              <a:rPr sz="1600" dirty="0">
                <a:latin typeface="Tahoma"/>
                <a:cs typeface="Tahoma"/>
              </a:rPr>
              <a:t> </a:t>
            </a:r>
            <a:r>
              <a:rPr sz="1600" spc="-5" dirty="0">
                <a:latin typeface="Tahoma"/>
                <a:cs typeface="Tahoma"/>
              </a:rPr>
              <a:t>parola.</a:t>
            </a:r>
            <a:endParaRPr sz="1600">
              <a:latin typeface="Tahoma"/>
              <a:cs typeface="Tahom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352" y="1520952"/>
            <a:ext cx="368808" cy="47396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6492" y="1447800"/>
            <a:ext cx="560832" cy="4221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8001" y="990600"/>
            <a:ext cx="0" cy="1053465"/>
          </a:xfrm>
          <a:custGeom>
            <a:avLst/>
            <a:gdLst/>
            <a:ahLst/>
            <a:cxnLst/>
            <a:rect l="l" t="t" r="r" b="b"/>
            <a:pathLst>
              <a:path h="1053464">
                <a:moveTo>
                  <a:pt x="0" y="0"/>
                </a:moveTo>
                <a:lnTo>
                  <a:pt x="0" y="1053084"/>
                </a:lnTo>
              </a:path>
            </a:pathLst>
          </a:custGeom>
          <a:ln w="32004">
            <a:solidFill>
              <a:srgbClr val="1C1C1C"/>
            </a:solidFill>
          </a:ln>
        </p:spPr>
        <p:txBody>
          <a:bodyPr wrap="square" lIns="0" tIns="0" rIns="0" bIns="0" rtlCol="0"/>
          <a:lstStyle/>
          <a:p>
            <a:endParaRPr/>
          </a:p>
        </p:txBody>
      </p:sp>
      <p:sp>
        <p:nvSpPr>
          <p:cNvPr id="5" name="object 5"/>
          <p:cNvSpPr/>
          <p:nvPr/>
        </p:nvSpPr>
        <p:spPr>
          <a:xfrm>
            <a:off x="443483" y="1781555"/>
            <a:ext cx="8226552" cy="32003"/>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145844" y="961390"/>
            <a:ext cx="3686175" cy="452120"/>
          </a:xfrm>
          <a:prstGeom prst="rect">
            <a:avLst/>
          </a:prstGeom>
        </p:spPr>
        <p:txBody>
          <a:bodyPr vert="horz" wrap="square" lIns="0" tIns="12065" rIns="0" bIns="0" rtlCol="0">
            <a:spAutoFit/>
          </a:bodyPr>
          <a:lstStyle/>
          <a:p>
            <a:pPr marL="12700">
              <a:lnSpc>
                <a:spcPct val="100000"/>
              </a:lnSpc>
              <a:spcBef>
                <a:spcPts val="95"/>
              </a:spcBef>
            </a:pPr>
            <a:r>
              <a:rPr spc="-5" dirty="0">
                <a:solidFill>
                  <a:srgbClr val="333399"/>
                </a:solidFill>
              </a:rPr>
              <a:t>Atacuri asupra</a:t>
            </a:r>
            <a:r>
              <a:rPr spc="10" dirty="0">
                <a:solidFill>
                  <a:srgbClr val="333399"/>
                </a:solidFill>
              </a:rPr>
              <a:t> </a:t>
            </a:r>
            <a:r>
              <a:rPr spc="-10" dirty="0">
                <a:solidFill>
                  <a:srgbClr val="333399"/>
                </a:solidFill>
              </a:rPr>
              <a:t>rețelelor</a:t>
            </a:r>
          </a:p>
        </p:txBody>
      </p:sp>
      <p:sp>
        <p:nvSpPr>
          <p:cNvPr id="7" name="object 7"/>
          <p:cNvSpPr txBox="1"/>
          <p:nvPr/>
        </p:nvSpPr>
        <p:spPr>
          <a:xfrm>
            <a:off x="764540" y="1796275"/>
            <a:ext cx="8094980" cy="4309110"/>
          </a:xfrm>
          <a:prstGeom prst="rect">
            <a:avLst/>
          </a:prstGeom>
        </p:spPr>
        <p:txBody>
          <a:bodyPr vert="horz" wrap="square" lIns="0" tIns="143510" rIns="0" bIns="0" rtlCol="0">
            <a:spAutoFit/>
          </a:bodyPr>
          <a:lstStyle/>
          <a:p>
            <a:pPr marL="355600" indent="-343535">
              <a:lnSpc>
                <a:spcPct val="100000"/>
              </a:lnSpc>
              <a:spcBef>
                <a:spcPts val="1130"/>
              </a:spcBef>
              <a:buClr>
                <a:srgbClr val="3333CC"/>
              </a:buClr>
              <a:buSzPct val="59375"/>
              <a:buFont typeface="Wingdings"/>
              <a:buChar char=""/>
              <a:tabLst>
                <a:tab pos="355600" algn="l"/>
                <a:tab pos="356235" algn="l"/>
              </a:tabLst>
            </a:pPr>
            <a:r>
              <a:rPr sz="1600" spc="-5" dirty="0">
                <a:latin typeface="Tahoma"/>
                <a:cs typeface="Tahoma"/>
              </a:rPr>
              <a:t>O altă industrie în </a:t>
            </a:r>
            <a:r>
              <a:rPr sz="1600" spc="-10" dirty="0">
                <a:latin typeface="Tahoma"/>
                <a:cs typeface="Tahoma"/>
              </a:rPr>
              <a:t>creștere este reprezentată </a:t>
            </a:r>
            <a:r>
              <a:rPr sz="1600" spc="-5" dirty="0">
                <a:latin typeface="Tahoma"/>
                <a:cs typeface="Tahoma"/>
              </a:rPr>
              <a:t>de </a:t>
            </a:r>
            <a:r>
              <a:rPr sz="1650" i="1" spc="-30" dirty="0">
                <a:latin typeface="Tahoma"/>
                <a:cs typeface="Tahoma"/>
              </a:rPr>
              <a:t>phising(ȋnşelăciune</a:t>
            </a:r>
            <a:r>
              <a:rPr sz="1650" i="1" spc="145" dirty="0">
                <a:latin typeface="Tahoma"/>
                <a:cs typeface="Tahoma"/>
              </a:rPr>
              <a:t> </a:t>
            </a:r>
            <a:r>
              <a:rPr sz="1650" i="1" spc="-30" dirty="0">
                <a:latin typeface="Tahoma"/>
                <a:cs typeface="Tahoma"/>
              </a:rPr>
              <a:t>electronică)</a:t>
            </a:r>
            <a:r>
              <a:rPr sz="1600" spc="-30" dirty="0">
                <a:latin typeface="Tahoma"/>
                <a:cs typeface="Tahoma"/>
              </a:rPr>
              <a:t>.</a:t>
            </a:r>
            <a:endParaRPr sz="1600">
              <a:latin typeface="Tahoma"/>
              <a:cs typeface="Tahoma"/>
            </a:endParaRPr>
          </a:p>
          <a:p>
            <a:pPr marL="355600">
              <a:lnSpc>
                <a:spcPct val="100000"/>
              </a:lnSpc>
              <a:spcBef>
                <a:spcPts val="950"/>
              </a:spcBef>
            </a:pPr>
            <a:r>
              <a:rPr sz="1600" spc="-5" dirty="0">
                <a:latin typeface="Tahoma"/>
                <a:cs typeface="Tahoma"/>
              </a:rPr>
              <a:t>Aceasta </a:t>
            </a:r>
            <a:r>
              <a:rPr sz="1600" spc="-10" dirty="0">
                <a:latin typeface="Tahoma"/>
                <a:cs typeface="Tahoma"/>
              </a:rPr>
              <a:t>este </a:t>
            </a:r>
            <a:r>
              <a:rPr sz="1600" spc="-5" dirty="0">
                <a:latin typeface="Tahoma"/>
                <a:cs typeface="Tahoma"/>
              </a:rPr>
              <a:t>o </a:t>
            </a:r>
            <a:r>
              <a:rPr sz="1600" spc="-10" dirty="0">
                <a:latin typeface="Tahoma"/>
                <a:cs typeface="Tahoma"/>
              </a:rPr>
              <a:t>formă </a:t>
            </a:r>
            <a:r>
              <a:rPr sz="1600" spc="-5" dirty="0">
                <a:latin typeface="Tahoma"/>
                <a:cs typeface="Tahoma"/>
              </a:rPr>
              <a:t>de </a:t>
            </a:r>
            <a:r>
              <a:rPr sz="1600" spc="-10" dirty="0">
                <a:latin typeface="Tahoma"/>
                <a:cs typeface="Tahoma"/>
              </a:rPr>
              <a:t>personificare falsă </a:t>
            </a:r>
            <a:r>
              <a:rPr sz="1600" spc="-5" dirty="0">
                <a:latin typeface="Tahoma"/>
                <a:cs typeface="Tahoma"/>
              </a:rPr>
              <a:t>cu </a:t>
            </a:r>
            <a:r>
              <a:rPr sz="1600" spc="-10" dirty="0">
                <a:latin typeface="Tahoma"/>
                <a:cs typeface="Tahoma"/>
              </a:rPr>
              <a:t>scopul </a:t>
            </a:r>
            <a:r>
              <a:rPr sz="1600" spc="-5" dirty="0">
                <a:latin typeface="Tahoma"/>
                <a:cs typeface="Tahoma"/>
              </a:rPr>
              <a:t>de a </a:t>
            </a:r>
            <a:r>
              <a:rPr sz="1600" spc="-10" dirty="0">
                <a:latin typeface="Tahoma"/>
                <a:cs typeface="Tahoma"/>
              </a:rPr>
              <a:t>convinge victima </a:t>
            </a:r>
            <a:r>
              <a:rPr sz="1600" spc="-5" dirty="0">
                <a:latin typeface="Tahoma"/>
                <a:cs typeface="Tahoma"/>
              </a:rPr>
              <a:t>să</a:t>
            </a:r>
            <a:r>
              <a:rPr sz="1600" spc="300" dirty="0">
                <a:latin typeface="Tahoma"/>
                <a:cs typeface="Tahoma"/>
              </a:rPr>
              <a:t> </a:t>
            </a:r>
            <a:r>
              <a:rPr sz="1600" spc="-5" dirty="0">
                <a:latin typeface="Tahoma"/>
                <a:cs typeface="Tahoma"/>
              </a:rPr>
              <a:t>divulge</a:t>
            </a:r>
            <a:endParaRPr sz="1600">
              <a:latin typeface="Tahoma"/>
              <a:cs typeface="Tahoma"/>
            </a:endParaRPr>
          </a:p>
          <a:p>
            <a:pPr marL="355600">
              <a:lnSpc>
                <a:spcPct val="100000"/>
              </a:lnSpc>
              <a:spcBef>
                <a:spcPts val="960"/>
              </a:spcBef>
            </a:pPr>
            <a:r>
              <a:rPr sz="1600" spc="-5" dirty="0">
                <a:latin typeface="Tahoma"/>
                <a:cs typeface="Tahoma"/>
              </a:rPr>
              <a:t>informații </a:t>
            </a:r>
            <a:r>
              <a:rPr sz="1600" spc="-10" dirty="0">
                <a:latin typeface="Tahoma"/>
                <a:cs typeface="Tahoma"/>
              </a:rPr>
              <a:t>confidențiale, </a:t>
            </a:r>
            <a:r>
              <a:rPr sz="1600" spc="-5" dirty="0">
                <a:latin typeface="Tahoma"/>
                <a:cs typeface="Tahoma"/>
              </a:rPr>
              <a:t>cum ar fi numere de </a:t>
            </a:r>
            <a:r>
              <a:rPr sz="1600" spc="-10" dirty="0">
                <a:latin typeface="Tahoma"/>
                <a:cs typeface="Tahoma"/>
              </a:rPr>
              <a:t>cont </a:t>
            </a:r>
            <a:r>
              <a:rPr sz="1600" spc="-5" dirty="0">
                <a:latin typeface="Tahoma"/>
                <a:cs typeface="Tahoma"/>
              </a:rPr>
              <a:t>sau numere </a:t>
            </a:r>
            <a:r>
              <a:rPr sz="1600" dirty="0">
                <a:latin typeface="Tahoma"/>
                <a:cs typeface="Tahoma"/>
              </a:rPr>
              <a:t>de </a:t>
            </a:r>
            <a:r>
              <a:rPr sz="1600" spc="-5" dirty="0">
                <a:latin typeface="Tahoma"/>
                <a:cs typeface="Tahoma"/>
              </a:rPr>
              <a:t>card,</a:t>
            </a:r>
            <a:r>
              <a:rPr sz="1600" spc="135" dirty="0">
                <a:latin typeface="Tahoma"/>
                <a:cs typeface="Tahoma"/>
              </a:rPr>
              <a:t> </a:t>
            </a:r>
            <a:r>
              <a:rPr sz="1600" spc="-10" dirty="0">
                <a:latin typeface="Tahoma"/>
                <a:cs typeface="Tahoma"/>
              </a:rPr>
              <a:t>etc.</a:t>
            </a:r>
            <a:endParaRPr sz="1600">
              <a:latin typeface="Tahoma"/>
              <a:cs typeface="Tahoma"/>
            </a:endParaRPr>
          </a:p>
          <a:p>
            <a:pPr marL="12700">
              <a:lnSpc>
                <a:spcPct val="100000"/>
              </a:lnSpc>
              <a:spcBef>
                <a:spcPts val="1345"/>
              </a:spcBef>
            </a:pPr>
            <a:r>
              <a:rPr sz="1600" spc="-5" dirty="0">
                <a:latin typeface="Tahoma"/>
                <a:cs typeface="Tahoma"/>
              </a:rPr>
              <a:t>Un </a:t>
            </a:r>
            <a:r>
              <a:rPr sz="1600" spc="-10" dirty="0">
                <a:latin typeface="Tahoma"/>
                <a:cs typeface="Tahoma"/>
              </a:rPr>
              <a:t>tip clasic </a:t>
            </a:r>
            <a:r>
              <a:rPr sz="1600" spc="-5" dirty="0">
                <a:latin typeface="Tahoma"/>
                <a:cs typeface="Tahoma"/>
              </a:rPr>
              <a:t>de </a:t>
            </a:r>
            <a:r>
              <a:rPr sz="1600" spc="-10" dirty="0">
                <a:latin typeface="Tahoma"/>
                <a:cs typeface="Tahoma"/>
              </a:rPr>
              <a:t>phising</a:t>
            </a:r>
            <a:r>
              <a:rPr sz="1600" spc="45" dirty="0">
                <a:latin typeface="Tahoma"/>
                <a:cs typeface="Tahoma"/>
              </a:rPr>
              <a:t> </a:t>
            </a:r>
            <a:r>
              <a:rPr sz="1600" spc="-10" dirty="0">
                <a:latin typeface="Tahoma"/>
                <a:cs typeface="Tahoma"/>
              </a:rPr>
              <a:t>este:</a:t>
            </a:r>
            <a:endParaRPr sz="1600">
              <a:latin typeface="Tahoma"/>
              <a:cs typeface="Tahoma"/>
            </a:endParaRPr>
          </a:p>
          <a:p>
            <a:pPr marL="355600" marR="224790" indent="-343535">
              <a:lnSpc>
                <a:spcPct val="150100"/>
              </a:lnSpc>
              <a:spcBef>
                <a:spcPts val="384"/>
              </a:spcBef>
              <a:buClr>
                <a:srgbClr val="3333CC"/>
              </a:buClr>
              <a:buSzPct val="59375"/>
              <a:buFont typeface="Wingdings"/>
              <a:buChar char=""/>
              <a:tabLst>
                <a:tab pos="355600" algn="l"/>
                <a:tab pos="356235" algn="l"/>
              </a:tabLst>
            </a:pPr>
            <a:r>
              <a:rPr sz="1600" spc="-10" dirty="0">
                <a:latin typeface="Tahoma"/>
                <a:cs typeface="Tahoma"/>
              </a:rPr>
              <a:t>Victima primește </a:t>
            </a:r>
            <a:r>
              <a:rPr sz="1600" spc="-5" dirty="0">
                <a:latin typeface="Tahoma"/>
                <a:cs typeface="Tahoma"/>
              </a:rPr>
              <a:t>un e-mail </a:t>
            </a:r>
            <a:r>
              <a:rPr sz="1600" spc="-10" dirty="0">
                <a:latin typeface="Tahoma"/>
                <a:cs typeface="Tahoma"/>
              </a:rPr>
              <a:t>care </a:t>
            </a:r>
            <a:r>
              <a:rPr sz="1600" spc="-5" dirty="0">
                <a:latin typeface="Tahoma"/>
                <a:cs typeface="Tahoma"/>
              </a:rPr>
              <a:t>se </a:t>
            </a:r>
            <a:r>
              <a:rPr sz="1600" spc="-10" dirty="0">
                <a:latin typeface="Tahoma"/>
                <a:cs typeface="Tahoma"/>
              </a:rPr>
              <a:t>presupune </a:t>
            </a:r>
            <a:r>
              <a:rPr sz="1600" spc="-5" dirty="0">
                <a:latin typeface="Tahoma"/>
                <a:cs typeface="Tahoma"/>
              </a:rPr>
              <a:t>că </a:t>
            </a:r>
            <a:r>
              <a:rPr sz="1600" spc="-10" dirty="0">
                <a:latin typeface="Tahoma"/>
                <a:cs typeface="Tahoma"/>
              </a:rPr>
              <a:t>este </a:t>
            </a:r>
            <a:r>
              <a:rPr sz="1600" spc="-5" dirty="0">
                <a:latin typeface="Tahoma"/>
                <a:cs typeface="Tahoma"/>
              </a:rPr>
              <a:t>de la bancă și prin </a:t>
            </a:r>
            <a:r>
              <a:rPr sz="1600" spc="-10" dirty="0">
                <a:latin typeface="Tahoma"/>
                <a:cs typeface="Tahoma"/>
              </a:rPr>
              <a:t>care este  </a:t>
            </a:r>
            <a:r>
              <a:rPr sz="1600" spc="-5" dirty="0">
                <a:latin typeface="Tahoma"/>
                <a:cs typeface="Tahoma"/>
              </a:rPr>
              <a:t>rugată să-şi actualizeze/updateze datele personale. E-mailul </a:t>
            </a:r>
            <a:r>
              <a:rPr sz="1600" spc="-10" dirty="0">
                <a:latin typeface="Tahoma"/>
                <a:cs typeface="Tahoma"/>
              </a:rPr>
              <a:t>conține </a:t>
            </a:r>
            <a:r>
              <a:rPr sz="1600" spc="-5" dirty="0">
                <a:latin typeface="Tahoma"/>
                <a:cs typeface="Tahoma"/>
              </a:rPr>
              <a:t>o </a:t>
            </a:r>
            <a:r>
              <a:rPr sz="1600" spc="-10" dirty="0">
                <a:latin typeface="Tahoma"/>
                <a:cs typeface="Tahoma"/>
              </a:rPr>
              <a:t>legătură(link)  către </a:t>
            </a:r>
            <a:r>
              <a:rPr sz="1600" spc="-5" dirty="0">
                <a:latin typeface="Tahoma"/>
                <a:cs typeface="Tahoma"/>
              </a:rPr>
              <a:t>un </a:t>
            </a:r>
            <a:r>
              <a:rPr sz="1600" spc="-10" dirty="0">
                <a:latin typeface="Tahoma"/>
                <a:cs typeface="Tahoma"/>
              </a:rPr>
              <a:t>site </a:t>
            </a:r>
            <a:r>
              <a:rPr sz="1600" spc="-5" dirty="0">
                <a:latin typeface="Tahoma"/>
                <a:cs typeface="Tahoma"/>
              </a:rPr>
              <a:t>pe </a:t>
            </a:r>
            <a:r>
              <a:rPr sz="1600" spc="-10" dirty="0">
                <a:latin typeface="Tahoma"/>
                <a:cs typeface="Tahoma"/>
              </a:rPr>
              <a:t>care/unde </a:t>
            </a:r>
            <a:r>
              <a:rPr sz="1600" spc="-5" dirty="0">
                <a:latin typeface="Tahoma"/>
                <a:cs typeface="Tahoma"/>
              </a:rPr>
              <a:t>se poate </a:t>
            </a:r>
            <a:r>
              <a:rPr sz="1600" spc="-10" dirty="0">
                <a:latin typeface="Tahoma"/>
                <a:cs typeface="Tahoma"/>
              </a:rPr>
              <a:t>face </a:t>
            </a:r>
            <a:r>
              <a:rPr sz="1600" spc="-5" dirty="0">
                <a:latin typeface="Tahoma"/>
                <a:cs typeface="Tahoma"/>
              </a:rPr>
              <a:t>acest</a:t>
            </a:r>
            <a:r>
              <a:rPr sz="1600" spc="65" dirty="0">
                <a:latin typeface="Tahoma"/>
                <a:cs typeface="Tahoma"/>
              </a:rPr>
              <a:t> </a:t>
            </a:r>
            <a:r>
              <a:rPr sz="1600" spc="-10" dirty="0">
                <a:latin typeface="Tahoma"/>
                <a:cs typeface="Tahoma"/>
              </a:rPr>
              <a:t>lucru.</a:t>
            </a:r>
            <a:endParaRPr sz="1600">
              <a:latin typeface="Tahoma"/>
              <a:cs typeface="Tahoma"/>
            </a:endParaRPr>
          </a:p>
          <a:p>
            <a:pPr marL="355600" indent="-343535">
              <a:lnSpc>
                <a:spcPct val="100000"/>
              </a:lnSpc>
              <a:spcBef>
                <a:spcPts val="1340"/>
              </a:spcBef>
              <a:buClr>
                <a:srgbClr val="3333CC"/>
              </a:buClr>
              <a:buSzPct val="59375"/>
              <a:buFont typeface="Wingdings"/>
              <a:buChar char=""/>
              <a:tabLst>
                <a:tab pos="355600" algn="l"/>
                <a:tab pos="356235" algn="l"/>
              </a:tabLst>
            </a:pPr>
            <a:r>
              <a:rPr sz="1600" spc="-10" dirty="0">
                <a:latin typeface="Tahoma"/>
                <a:cs typeface="Tahoma"/>
              </a:rPr>
              <a:t>Pagina </a:t>
            </a:r>
            <a:r>
              <a:rPr sz="1600" spc="-5" dirty="0">
                <a:latin typeface="Tahoma"/>
                <a:cs typeface="Tahoma"/>
              </a:rPr>
              <a:t>Web </a:t>
            </a:r>
            <a:r>
              <a:rPr sz="1600" spc="-10" dirty="0">
                <a:latin typeface="Tahoma"/>
                <a:cs typeface="Tahoma"/>
              </a:rPr>
              <a:t>este construită </a:t>
            </a:r>
            <a:r>
              <a:rPr sz="1600" spc="-5" dirty="0">
                <a:latin typeface="Tahoma"/>
                <a:cs typeface="Tahoma"/>
              </a:rPr>
              <a:t>plauzibil, astfel încât să pară a fi </a:t>
            </a:r>
            <a:r>
              <a:rPr sz="1600" dirty="0">
                <a:latin typeface="Tahoma"/>
                <a:cs typeface="Tahoma"/>
              </a:rPr>
              <a:t>de </a:t>
            </a:r>
            <a:r>
              <a:rPr sz="1600" spc="-5" dirty="0">
                <a:latin typeface="Tahoma"/>
                <a:cs typeface="Tahoma"/>
              </a:rPr>
              <a:t>la banca</a:t>
            </a:r>
            <a:r>
              <a:rPr sz="1600" spc="140" dirty="0">
                <a:latin typeface="Tahoma"/>
                <a:cs typeface="Tahoma"/>
              </a:rPr>
              <a:t> </a:t>
            </a:r>
            <a:r>
              <a:rPr sz="1600" spc="-10" dirty="0">
                <a:latin typeface="Tahoma"/>
                <a:cs typeface="Tahoma"/>
              </a:rPr>
              <a:t>respectivă</a:t>
            </a:r>
            <a:endParaRPr sz="1600">
              <a:latin typeface="Tahoma"/>
              <a:cs typeface="Tahoma"/>
            </a:endParaRPr>
          </a:p>
          <a:p>
            <a:pPr marL="355600" indent="-343535">
              <a:lnSpc>
                <a:spcPct val="100000"/>
              </a:lnSpc>
              <a:spcBef>
                <a:spcPts val="1345"/>
              </a:spcBef>
              <a:buClr>
                <a:srgbClr val="3333CC"/>
              </a:buClr>
              <a:buSzPct val="59375"/>
              <a:buFont typeface="Wingdings"/>
              <a:buChar char=""/>
              <a:tabLst>
                <a:tab pos="355600" algn="l"/>
                <a:tab pos="356235" algn="l"/>
              </a:tabLst>
            </a:pPr>
            <a:r>
              <a:rPr sz="1600" spc="-10" dirty="0">
                <a:latin typeface="Tahoma"/>
                <a:cs typeface="Tahoma"/>
              </a:rPr>
              <a:t>Victima introduce </a:t>
            </a:r>
            <a:r>
              <a:rPr sz="1600" spc="-5" dirty="0">
                <a:latin typeface="Tahoma"/>
                <a:cs typeface="Tahoma"/>
              </a:rPr>
              <a:t>datele </a:t>
            </a:r>
            <a:r>
              <a:rPr sz="1600" spc="-10" dirty="0">
                <a:latin typeface="Tahoma"/>
                <a:cs typeface="Tahoma"/>
              </a:rPr>
              <a:t>personale </a:t>
            </a:r>
            <a:r>
              <a:rPr sz="1600" spc="-5" dirty="0">
                <a:latin typeface="Tahoma"/>
                <a:cs typeface="Tahoma"/>
              </a:rPr>
              <a:t>și le</a:t>
            </a:r>
            <a:r>
              <a:rPr sz="1600" spc="75" dirty="0">
                <a:latin typeface="Tahoma"/>
                <a:cs typeface="Tahoma"/>
              </a:rPr>
              <a:t> </a:t>
            </a:r>
            <a:r>
              <a:rPr sz="1600" spc="-10" dirty="0">
                <a:latin typeface="Tahoma"/>
                <a:cs typeface="Tahoma"/>
              </a:rPr>
              <a:t>trimite</a:t>
            </a:r>
            <a:endParaRPr sz="1600">
              <a:latin typeface="Tahoma"/>
              <a:cs typeface="Tahoma"/>
            </a:endParaRPr>
          </a:p>
          <a:p>
            <a:pPr marL="355600" marR="152400" indent="-343535">
              <a:lnSpc>
                <a:spcPct val="150000"/>
              </a:lnSpc>
              <a:spcBef>
                <a:spcPts val="385"/>
              </a:spcBef>
              <a:buClr>
                <a:srgbClr val="3333CC"/>
              </a:buClr>
              <a:buSzPct val="59375"/>
              <a:buFont typeface="Wingdings"/>
              <a:buChar char=""/>
              <a:tabLst>
                <a:tab pos="355600" algn="l"/>
                <a:tab pos="356235" algn="l"/>
              </a:tabLst>
            </a:pPr>
            <a:r>
              <a:rPr sz="1600" spc="-5" dirty="0">
                <a:latin typeface="Tahoma"/>
                <a:cs typeface="Tahoma"/>
              </a:rPr>
              <a:t>Desigur, atât e-mailul </a:t>
            </a:r>
            <a:r>
              <a:rPr sz="1600" spc="-10" dirty="0">
                <a:latin typeface="Tahoma"/>
                <a:cs typeface="Tahoma"/>
              </a:rPr>
              <a:t>cât </a:t>
            </a:r>
            <a:r>
              <a:rPr sz="1600" spc="-5" dirty="0">
                <a:latin typeface="Tahoma"/>
                <a:cs typeface="Tahoma"/>
              </a:rPr>
              <a:t>și pagina Web </a:t>
            </a:r>
            <a:r>
              <a:rPr sz="1600" spc="-10" dirty="0">
                <a:latin typeface="Tahoma"/>
                <a:cs typeface="Tahoma"/>
              </a:rPr>
              <a:t>sunt false </a:t>
            </a:r>
            <a:r>
              <a:rPr sz="1600" spc="-5" dirty="0">
                <a:latin typeface="Tahoma"/>
                <a:cs typeface="Tahoma"/>
              </a:rPr>
              <a:t>și </a:t>
            </a:r>
            <a:r>
              <a:rPr sz="1600" spc="-10" dirty="0">
                <a:latin typeface="Tahoma"/>
                <a:cs typeface="Tahoma"/>
              </a:rPr>
              <a:t>astfel </a:t>
            </a:r>
            <a:r>
              <a:rPr sz="1600" spc="-5" dirty="0">
                <a:latin typeface="Tahoma"/>
                <a:cs typeface="Tahoma"/>
              </a:rPr>
              <a:t>datele </a:t>
            </a:r>
            <a:r>
              <a:rPr sz="1600" spc="-10" dirty="0">
                <a:latin typeface="Tahoma"/>
                <a:cs typeface="Tahoma"/>
              </a:rPr>
              <a:t>personale </a:t>
            </a:r>
            <a:r>
              <a:rPr sz="1600" spc="-5" dirty="0">
                <a:latin typeface="Tahoma"/>
                <a:cs typeface="Tahoma"/>
              </a:rPr>
              <a:t>ajung în  mâna </a:t>
            </a:r>
            <a:r>
              <a:rPr sz="1600" spc="-10" dirty="0">
                <a:latin typeface="Tahoma"/>
                <a:cs typeface="Tahoma"/>
              </a:rPr>
              <a:t>criminalilor.</a:t>
            </a:r>
            <a:endParaRPr sz="1600">
              <a:latin typeface="Tahoma"/>
              <a:cs typeface="Tahom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352" y="1520952"/>
            <a:ext cx="368808" cy="47396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6492" y="1447800"/>
            <a:ext cx="560832" cy="4221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8001" y="990600"/>
            <a:ext cx="0" cy="1053465"/>
          </a:xfrm>
          <a:custGeom>
            <a:avLst/>
            <a:gdLst/>
            <a:ahLst/>
            <a:cxnLst/>
            <a:rect l="l" t="t" r="r" b="b"/>
            <a:pathLst>
              <a:path h="1053464">
                <a:moveTo>
                  <a:pt x="0" y="0"/>
                </a:moveTo>
                <a:lnTo>
                  <a:pt x="0" y="1053084"/>
                </a:lnTo>
              </a:path>
            </a:pathLst>
          </a:custGeom>
          <a:ln w="32004">
            <a:solidFill>
              <a:srgbClr val="1C1C1C"/>
            </a:solidFill>
          </a:ln>
        </p:spPr>
        <p:txBody>
          <a:bodyPr wrap="square" lIns="0" tIns="0" rIns="0" bIns="0" rtlCol="0"/>
          <a:lstStyle/>
          <a:p>
            <a:endParaRPr/>
          </a:p>
        </p:txBody>
      </p:sp>
      <p:sp>
        <p:nvSpPr>
          <p:cNvPr id="5" name="object 5"/>
          <p:cNvSpPr/>
          <p:nvPr/>
        </p:nvSpPr>
        <p:spPr>
          <a:xfrm>
            <a:off x="443483" y="1781555"/>
            <a:ext cx="8226552" cy="32003"/>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145844" y="961390"/>
            <a:ext cx="3686175" cy="452120"/>
          </a:xfrm>
          <a:prstGeom prst="rect">
            <a:avLst/>
          </a:prstGeom>
        </p:spPr>
        <p:txBody>
          <a:bodyPr vert="horz" wrap="square" lIns="0" tIns="12065" rIns="0" bIns="0" rtlCol="0">
            <a:spAutoFit/>
          </a:bodyPr>
          <a:lstStyle/>
          <a:p>
            <a:pPr marL="12700">
              <a:lnSpc>
                <a:spcPct val="100000"/>
              </a:lnSpc>
              <a:spcBef>
                <a:spcPts val="95"/>
              </a:spcBef>
            </a:pPr>
            <a:r>
              <a:rPr spc="-5" dirty="0">
                <a:solidFill>
                  <a:srgbClr val="333399"/>
                </a:solidFill>
              </a:rPr>
              <a:t>Atacuri asupra</a:t>
            </a:r>
            <a:r>
              <a:rPr spc="10" dirty="0">
                <a:solidFill>
                  <a:srgbClr val="333399"/>
                </a:solidFill>
              </a:rPr>
              <a:t> </a:t>
            </a:r>
            <a:r>
              <a:rPr spc="-10" dirty="0">
                <a:solidFill>
                  <a:srgbClr val="333399"/>
                </a:solidFill>
              </a:rPr>
              <a:t>rețelelor</a:t>
            </a:r>
          </a:p>
        </p:txBody>
      </p:sp>
      <p:sp>
        <p:nvSpPr>
          <p:cNvPr id="7" name="object 7"/>
          <p:cNvSpPr txBox="1"/>
          <p:nvPr/>
        </p:nvSpPr>
        <p:spPr>
          <a:xfrm>
            <a:off x="307340" y="2014854"/>
            <a:ext cx="8589010" cy="4561205"/>
          </a:xfrm>
          <a:prstGeom prst="rect">
            <a:avLst/>
          </a:prstGeom>
        </p:spPr>
        <p:txBody>
          <a:bodyPr vert="horz" wrap="square" lIns="0" tIns="12065" rIns="0" bIns="0" rtlCol="0">
            <a:spAutoFit/>
          </a:bodyPr>
          <a:lstStyle/>
          <a:p>
            <a:pPr marL="355600" marR="359410" indent="-342900">
              <a:lnSpc>
                <a:spcPct val="100000"/>
              </a:lnSpc>
              <a:spcBef>
                <a:spcPts val="95"/>
              </a:spcBef>
              <a:buClr>
                <a:srgbClr val="3333CC"/>
              </a:buClr>
              <a:buSzPct val="59375"/>
              <a:buFont typeface="Wingdings"/>
              <a:buChar char=""/>
              <a:tabLst>
                <a:tab pos="354965" algn="l"/>
                <a:tab pos="355600" algn="l"/>
              </a:tabLst>
            </a:pPr>
            <a:r>
              <a:rPr sz="1600" spc="-5" dirty="0">
                <a:latin typeface="Tahoma"/>
                <a:cs typeface="Tahoma"/>
              </a:rPr>
              <a:t>O altă metodă se bazează </a:t>
            </a:r>
            <a:r>
              <a:rPr sz="1600" dirty="0">
                <a:latin typeface="Tahoma"/>
                <a:cs typeface="Tahoma"/>
              </a:rPr>
              <a:t>pe </a:t>
            </a:r>
            <a:r>
              <a:rPr sz="1600" spc="-5" dirty="0">
                <a:latin typeface="Tahoma"/>
                <a:cs typeface="Tahoma"/>
              </a:rPr>
              <a:t>lăcomia anumitor </a:t>
            </a:r>
            <a:r>
              <a:rPr sz="1600" spc="-10" dirty="0">
                <a:latin typeface="Tahoma"/>
                <a:cs typeface="Tahoma"/>
              </a:rPr>
              <a:t>persoane. </a:t>
            </a:r>
            <a:r>
              <a:rPr sz="1600" spc="-5" dirty="0">
                <a:latin typeface="Tahoma"/>
                <a:cs typeface="Tahoma"/>
              </a:rPr>
              <a:t>De exemplu, frauda </a:t>
            </a:r>
            <a:r>
              <a:rPr sz="1600" spc="-10" dirty="0">
                <a:latin typeface="Tahoma"/>
                <a:cs typeface="Tahoma"/>
              </a:rPr>
              <a:t>nigeriană  sau </a:t>
            </a:r>
            <a:r>
              <a:rPr sz="1600" spc="-5" dirty="0">
                <a:latin typeface="Tahoma"/>
                <a:cs typeface="Tahoma"/>
              </a:rPr>
              <a:t>419. In acest</a:t>
            </a:r>
            <a:r>
              <a:rPr sz="1600" spc="5" dirty="0">
                <a:latin typeface="Tahoma"/>
                <a:cs typeface="Tahoma"/>
              </a:rPr>
              <a:t> </a:t>
            </a:r>
            <a:r>
              <a:rPr sz="1600" spc="-10" dirty="0">
                <a:latin typeface="Tahoma"/>
                <a:cs typeface="Tahoma"/>
              </a:rPr>
              <a:t>caz:</a:t>
            </a:r>
            <a:endParaRPr sz="1600">
              <a:latin typeface="Tahoma"/>
              <a:cs typeface="Tahoma"/>
            </a:endParaRPr>
          </a:p>
          <a:p>
            <a:pPr>
              <a:lnSpc>
                <a:spcPct val="100000"/>
              </a:lnSpc>
              <a:spcBef>
                <a:spcPts val="45"/>
              </a:spcBef>
              <a:buClr>
                <a:srgbClr val="3333CC"/>
              </a:buClr>
              <a:buFont typeface="Wingdings"/>
              <a:buChar char=""/>
            </a:pPr>
            <a:endParaRPr sz="2300">
              <a:latin typeface="Times New Roman"/>
              <a:cs typeface="Times New Roman"/>
            </a:endParaRPr>
          </a:p>
          <a:p>
            <a:pPr marL="355600" marR="306070" indent="-342900">
              <a:lnSpc>
                <a:spcPct val="100000"/>
              </a:lnSpc>
              <a:buClr>
                <a:srgbClr val="3333CC"/>
              </a:buClr>
              <a:buSzPct val="59375"/>
              <a:buFont typeface="Wingdings"/>
              <a:buChar char=""/>
              <a:tabLst>
                <a:tab pos="354965" algn="l"/>
                <a:tab pos="355600" algn="l"/>
              </a:tabLst>
            </a:pPr>
            <a:r>
              <a:rPr sz="1600" spc="-10" dirty="0">
                <a:latin typeface="Tahoma"/>
                <a:cs typeface="Tahoma"/>
              </a:rPr>
              <a:t>Victima primește </a:t>
            </a:r>
            <a:r>
              <a:rPr sz="1600" spc="-5" dirty="0">
                <a:latin typeface="Tahoma"/>
                <a:cs typeface="Tahoma"/>
              </a:rPr>
              <a:t>un e-mail cu o </a:t>
            </a:r>
            <a:r>
              <a:rPr sz="1600" spc="-10" dirty="0">
                <a:latin typeface="Tahoma"/>
                <a:cs typeface="Tahoma"/>
              </a:rPr>
              <a:t>poveste referitoare </a:t>
            </a:r>
            <a:r>
              <a:rPr sz="1600" spc="-5" dirty="0">
                <a:latin typeface="Tahoma"/>
                <a:cs typeface="Tahoma"/>
              </a:rPr>
              <a:t>la </a:t>
            </a:r>
            <a:r>
              <a:rPr sz="1600" spc="-10" dirty="0">
                <a:latin typeface="Tahoma"/>
                <a:cs typeface="Tahoma"/>
              </a:rPr>
              <a:t>„cineva care </a:t>
            </a:r>
            <a:r>
              <a:rPr sz="1600" spc="-5" dirty="0">
                <a:latin typeface="Tahoma"/>
                <a:cs typeface="Tahoma"/>
              </a:rPr>
              <a:t>are foarte mulți bani,  aur </a:t>
            </a:r>
            <a:r>
              <a:rPr sz="1600" spc="-10" dirty="0">
                <a:latin typeface="Tahoma"/>
                <a:cs typeface="Tahoma"/>
              </a:rPr>
              <a:t>sau </a:t>
            </a:r>
            <a:r>
              <a:rPr sz="1600" spc="-5" dirty="0">
                <a:latin typeface="Tahoma"/>
                <a:cs typeface="Tahoma"/>
              </a:rPr>
              <a:t>diamante și dorește să le </a:t>
            </a:r>
            <a:r>
              <a:rPr sz="1600" spc="-10" dirty="0">
                <a:latin typeface="Tahoma"/>
                <a:cs typeface="Tahoma"/>
              </a:rPr>
              <a:t>transfere </a:t>
            </a:r>
            <a:r>
              <a:rPr sz="1600" spc="-5" dirty="0">
                <a:latin typeface="Tahoma"/>
                <a:cs typeface="Tahoma"/>
              </a:rPr>
              <a:t>în țara dumeavoastră dar anumite legi</a:t>
            </a:r>
            <a:r>
              <a:rPr sz="1600" spc="110" dirty="0">
                <a:latin typeface="Tahoma"/>
                <a:cs typeface="Tahoma"/>
              </a:rPr>
              <a:t> </a:t>
            </a:r>
            <a:r>
              <a:rPr sz="1600" spc="-5" dirty="0">
                <a:latin typeface="Tahoma"/>
                <a:cs typeface="Tahoma"/>
              </a:rPr>
              <a:t>îl</a:t>
            </a:r>
            <a:endParaRPr sz="1600">
              <a:latin typeface="Tahoma"/>
              <a:cs typeface="Tahoma"/>
            </a:endParaRPr>
          </a:p>
          <a:p>
            <a:pPr marL="355600">
              <a:lnSpc>
                <a:spcPct val="100000"/>
              </a:lnSpc>
            </a:pPr>
            <a:r>
              <a:rPr sz="1600" spc="-5" dirty="0">
                <a:latin typeface="Tahoma"/>
                <a:cs typeface="Tahoma"/>
              </a:rPr>
              <a:t>împiedică”;</a:t>
            </a:r>
            <a:endParaRPr sz="1600">
              <a:latin typeface="Tahoma"/>
              <a:cs typeface="Tahoma"/>
            </a:endParaRPr>
          </a:p>
          <a:p>
            <a:pPr>
              <a:lnSpc>
                <a:spcPct val="100000"/>
              </a:lnSpc>
              <a:spcBef>
                <a:spcPts val="40"/>
              </a:spcBef>
            </a:pPr>
            <a:endParaRPr sz="2300">
              <a:latin typeface="Times New Roman"/>
              <a:cs typeface="Times New Roman"/>
            </a:endParaRPr>
          </a:p>
          <a:p>
            <a:pPr marL="355600" marR="5080" indent="-342900">
              <a:lnSpc>
                <a:spcPct val="100000"/>
              </a:lnSpc>
              <a:spcBef>
                <a:spcPts val="5"/>
              </a:spcBef>
              <a:buClr>
                <a:srgbClr val="3333CC"/>
              </a:buClr>
              <a:buSzPct val="59375"/>
              <a:buFont typeface="Wingdings"/>
              <a:buChar char=""/>
              <a:tabLst>
                <a:tab pos="354965" algn="l"/>
                <a:tab pos="355600" algn="l"/>
              </a:tabLst>
            </a:pPr>
            <a:r>
              <a:rPr sz="1600" spc="-5" dirty="0">
                <a:latin typeface="Tahoma"/>
                <a:cs typeface="Tahoma"/>
              </a:rPr>
              <a:t>E-mailul oferă </a:t>
            </a:r>
            <a:r>
              <a:rPr sz="1600" spc="-10" dirty="0">
                <a:latin typeface="Tahoma"/>
                <a:cs typeface="Tahoma"/>
              </a:rPr>
              <a:t>victimei </a:t>
            </a:r>
            <a:r>
              <a:rPr sz="1600" spc="-5" dirty="0">
                <a:latin typeface="Tahoma"/>
                <a:cs typeface="Tahoma"/>
              </a:rPr>
              <a:t>un procent din </a:t>
            </a:r>
            <a:r>
              <a:rPr sz="1600" dirty="0">
                <a:latin typeface="Tahoma"/>
                <a:cs typeface="Tahoma"/>
              </a:rPr>
              <a:t>bani dacă </a:t>
            </a:r>
            <a:r>
              <a:rPr sz="1600" spc="-10" dirty="0">
                <a:latin typeface="Tahoma"/>
                <a:cs typeface="Tahoma"/>
              </a:rPr>
              <a:t>îl </a:t>
            </a:r>
            <a:r>
              <a:rPr sz="1600" spc="-5" dirty="0">
                <a:latin typeface="Tahoma"/>
                <a:cs typeface="Tahoma"/>
              </a:rPr>
              <a:t>ajută, </a:t>
            </a:r>
            <a:r>
              <a:rPr sz="1600" dirty="0">
                <a:latin typeface="Tahoma"/>
                <a:cs typeface="Tahoma"/>
              </a:rPr>
              <a:t>dar </a:t>
            </a:r>
            <a:r>
              <a:rPr sz="1600" spc="-5" dirty="0">
                <a:latin typeface="Tahoma"/>
                <a:cs typeface="Tahoma"/>
              </a:rPr>
              <a:t>prima </a:t>
            </a:r>
            <a:r>
              <a:rPr sz="1600" dirty="0">
                <a:latin typeface="Tahoma"/>
                <a:cs typeface="Tahoma"/>
              </a:rPr>
              <a:t>dată </a:t>
            </a:r>
            <a:r>
              <a:rPr sz="1600" spc="-10" dirty="0">
                <a:latin typeface="Tahoma"/>
                <a:cs typeface="Tahoma"/>
              </a:rPr>
              <a:t>victima </a:t>
            </a:r>
            <a:r>
              <a:rPr sz="1600" spc="-5" dirty="0">
                <a:latin typeface="Tahoma"/>
                <a:cs typeface="Tahoma"/>
              </a:rPr>
              <a:t>trebuie </a:t>
            </a:r>
            <a:r>
              <a:rPr sz="1600" spc="-10" dirty="0">
                <a:latin typeface="Tahoma"/>
                <a:cs typeface="Tahoma"/>
              </a:rPr>
              <a:t>să  </a:t>
            </a:r>
            <a:r>
              <a:rPr sz="1600" spc="-5" dirty="0">
                <a:latin typeface="Tahoma"/>
                <a:cs typeface="Tahoma"/>
              </a:rPr>
              <a:t>garanteze </a:t>
            </a:r>
            <a:r>
              <a:rPr sz="1600" spc="-10" dirty="0">
                <a:latin typeface="Tahoma"/>
                <a:cs typeface="Tahoma"/>
              </a:rPr>
              <a:t>înțelegerea </a:t>
            </a:r>
            <a:r>
              <a:rPr sz="1600" spc="-5" dirty="0">
                <a:latin typeface="Tahoma"/>
                <a:cs typeface="Tahoma"/>
              </a:rPr>
              <a:t>plătind o anumită taxă, </a:t>
            </a:r>
            <a:r>
              <a:rPr sz="1600" spc="-10" dirty="0">
                <a:latin typeface="Tahoma"/>
                <a:cs typeface="Tahoma"/>
              </a:rPr>
              <a:t>sau trimiţând detalii privind transferul </a:t>
            </a:r>
            <a:r>
              <a:rPr sz="1600" spc="-5" dirty="0">
                <a:latin typeface="Tahoma"/>
                <a:cs typeface="Tahoma"/>
              </a:rPr>
              <a:t>bancar,  </a:t>
            </a:r>
            <a:r>
              <a:rPr sz="1600" spc="-10" dirty="0">
                <a:latin typeface="Tahoma"/>
                <a:cs typeface="Tahoma"/>
              </a:rPr>
              <a:t>pentru </a:t>
            </a:r>
            <a:r>
              <a:rPr sz="1600" spc="-5" dirty="0">
                <a:latin typeface="Tahoma"/>
                <a:cs typeface="Tahoma"/>
              </a:rPr>
              <a:t>a </a:t>
            </a:r>
            <a:r>
              <a:rPr sz="1600" spc="-10" dirty="0">
                <a:latin typeface="Tahoma"/>
                <a:cs typeface="Tahoma"/>
              </a:rPr>
              <a:t>face </a:t>
            </a:r>
            <a:r>
              <a:rPr sz="1600" spc="-5" dirty="0">
                <a:latin typeface="Tahoma"/>
                <a:cs typeface="Tahoma"/>
              </a:rPr>
              <a:t>posibil</a:t>
            </a:r>
            <a:r>
              <a:rPr sz="1600" spc="20" dirty="0">
                <a:latin typeface="Tahoma"/>
                <a:cs typeface="Tahoma"/>
              </a:rPr>
              <a:t> </a:t>
            </a:r>
            <a:r>
              <a:rPr sz="1600" spc="-10" dirty="0">
                <a:latin typeface="Tahoma"/>
                <a:cs typeface="Tahoma"/>
              </a:rPr>
              <a:t>transferul.</a:t>
            </a:r>
            <a:endParaRPr sz="1600">
              <a:latin typeface="Tahoma"/>
              <a:cs typeface="Tahoma"/>
            </a:endParaRPr>
          </a:p>
          <a:p>
            <a:pPr>
              <a:lnSpc>
                <a:spcPct val="100000"/>
              </a:lnSpc>
              <a:spcBef>
                <a:spcPts val="45"/>
              </a:spcBef>
              <a:buClr>
                <a:srgbClr val="3333CC"/>
              </a:buClr>
              <a:buFont typeface="Wingdings"/>
              <a:buChar char=""/>
            </a:pPr>
            <a:endParaRPr sz="2300">
              <a:latin typeface="Times New Roman"/>
              <a:cs typeface="Times New Roman"/>
            </a:endParaRPr>
          </a:p>
          <a:p>
            <a:pPr marL="355600" indent="-342900">
              <a:lnSpc>
                <a:spcPct val="100000"/>
              </a:lnSpc>
              <a:buClr>
                <a:srgbClr val="3333CC"/>
              </a:buClr>
              <a:buSzPct val="59375"/>
              <a:buFont typeface="Wingdings"/>
              <a:buChar char=""/>
              <a:tabLst>
                <a:tab pos="354965" algn="l"/>
                <a:tab pos="355600" algn="l"/>
              </a:tabLst>
            </a:pPr>
            <a:r>
              <a:rPr sz="1600" spc="-5" dirty="0">
                <a:latin typeface="Tahoma"/>
                <a:cs typeface="Tahoma"/>
              </a:rPr>
              <a:t>Un atac </a:t>
            </a:r>
            <a:r>
              <a:rPr sz="1600" spc="-10" dirty="0">
                <a:latin typeface="Tahoma"/>
                <a:cs typeface="Tahoma"/>
              </a:rPr>
              <a:t>similar </a:t>
            </a:r>
            <a:r>
              <a:rPr sz="1600" spc="-5" dirty="0">
                <a:latin typeface="Tahoma"/>
                <a:cs typeface="Tahoma"/>
              </a:rPr>
              <a:t>implică ideea </a:t>
            </a:r>
            <a:r>
              <a:rPr sz="1600" spc="-10" dirty="0">
                <a:latin typeface="Tahoma"/>
                <a:cs typeface="Tahoma"/>
              </a:rPr>
              <a:t>că victima </a:t>
            </a:r>
            <a:r>
              <a:rPr sz="1600" spc="-5" dirty="0">
                <a:latin typeface="Tahoma"/>
                <a:cs typeface="Tahoma"/>
              </a:rPr>
              <a:t>a </a:t>
            </a:r>
            <a:r>
              <a:rPr sz="1600" spc="-10" dirty="0">
                <a:latin typeface="Tahoma"/>
                <a:cs typeface="Tahoma"/>
              </a:rPr>
              <a:t>câștigat </a:t>
            </a:r>
            <a:r>
              <a:rPr sz="1600" spc="-5" dirty="0">
                <a:latin typeface="Tahoma"/>
                <a:cs typeface="Tahoma"/>
              </a:rPr>
              <a:t>la </a:t>
            </a:r>
            <a:r>
              <a:rPr sz="1600" spc="-10" dirty="0">
                <a:latin typeface="Tahoma"/>
                <a:cs typeface="Tahoma"/>
              </a:rPr>
              <a:t>loterie </a:t>
            </a:r>
            <a:r>
              <a:rPr sz="1600" spc="-5" dirty="0">
                <a:latin typeface="Tahoma"/>
                <a:cs typeface="Tahoma"/>
              </a:rPr>
              <a:t>și </a:t>
            </a:r>
            <a:r>
              <a:rPr sz="1600" spc="-10" dirty="0">
                <a:latin typeface="Tahoma"/>
                <a:cs typeface="Tahoma"/>
              </a:rPr>
              <a:t>sunt necesare </a:t>
            </a:r>
            <a:r>
              <a:rPr sz="1600" spc="-5" dirty="0">
                <a:latin typeface="Tahoma"/>
                <a:cs typeface="Tahoma"/>
              </a:rPr>
              <a:t>date</a:t>
            </a:r>
            <a:r>
              <a:rPr sz="1600" spc="254" dirty="0">
                <a:latin typeface="Tahoma"/>
                <a:cs typeface="Tahoma"/>
              </a:rPr>
              <a:t> </a:t>
            </a:r>
            <a:r>
              <a:rPr sz="1600" spc="-5" dirty="0">
                <a:latin typeface="Tahoma"/>
                <a:cs typeface="Tahoma"/>
              </a:rPr>
              <a:t>personale</a:t>
            </a:r>
            <a:endParaRPr sz="1600">
              <a:latin typeface="Tahoma"/>
              <a:cs typeface="Tahoma"/>
            </a:endParaRPr>
          </a:p>
          <a:p>
            <a:pPr marL="355600">
              <a:lnSpc>
                <a:spcPct val="100000"/>
              </a:lnSpc>
            </a:pPr>
            <a:r>
              <a:rPr sz="1600" spc="-5" dirty="0">
                <a:latin typeface="Tahoma"/>
                <a:cs typeface="Tahoma"/>
              </a:rPr>
              <a:t>bancare pentru a permite </a:t>
            </a:r>
            <a:r>
              <a:rPr sz="1600" spc="-10" dirty="0">
                <a:latin typeface="Tahoma"/>
                <a:cs typeface="Tahoma"/>
              </a:rPr>
              <a:t>transferul</a:t>
            </a:r>
            <a:r>
              <a:rPr sz="1600" spc="15" dirty="0">
                <a:latin typeface="Tahoma"/>
                <a:cs typeface="Tahoma"/>
              </a:rPr>
              <a:t> </a:t>
            </a:r>
            <a:r>
              <a:rPr sz="1600" spc="-10" dirty="0">
                <a:latin typeface="Tahoma"/>
                <a:cs typeface="Tahoma"/>
              </a:rPr>
              <a:t>câștigului.</a:t>
            </a:r>
            <a:endParaRPr sz="1600">
              <a:latin typeface="Tahoma"/>
              <a:cs typeface="Tahoma"/>
            </a:endParaRPr>
          </a:p>
          <a:p>
            <a:pPr>
              <a:lnSpc>
                <a:spcPct val="100000"/>
              </a:lnSpc>
              <a:spcBef>
                <a:spcPts val="45"/>
              </a:spcBef>
            </a:pPr>
            <a:endParaRPr sz="2300">
              <a:latin typeface="Times New Roman"/>
              <a:cs typeface="Times New Roman"/>
            </a:endParaRPr>
          </a:p>
          <a:p>
            <a:pPr marL="355600" marR="78105" indent="-342900">
              <a:lnSpc>
                <a:spcPct val="100000"/>
              </a:lnSpc>
              <a:buClr>
                <a:srgbClr val="3333CC"/>
              </a:buClr>
              <a:buSzPct val="59375"/>
              <a:buFont typeface="Wingdings"/>
              <a:buChar char=""/>
              <a:tabLst>
                <a:tab pos="354965" algn="l"/>
                <a:tab pos="355600" algn="l"/>
              </a:tabLst>
            </a:pPr>
            <a:r>
              <a:rPr sz="1600" spc="-5" dirty="0">
                <a:latin typeface="Tahoma"/>
                <a:cs typeface="Tahoma"/>
              </a:rPr>
              <a:t>Acest </a:t>
            </a:r>
            <a:r>
              <a:rPr sz="1600" spc="-10" dirty="0">
                <a:latin typeface="Tahoma"/>
                <a:cs typeface="Tahoma"/>
              </a:rPr>
              <a:t>tip </a:t>
            </a:r>
            <a:r>
              <a:rPr sz="1600" spc="-5" dirty="0">
                <a:latin typeface="Tahoma"/>
                <a:cs typeface="Tahoma"/>
              </a:rPr>
              <a:t>de atacuri, la </a:t>
            </a:r>
            <a:r>
              <a:rPr sz="1600" spc="-10" dirty="0">
                <a:latin typeface="Tahoma"/>
                <a:cs typeface="Tahoma"/>
              </a:rPr>
              <a:t>nivel social, </a:t>
            </a:r>
            <a:r>
              <a:rPr sz="1600" spc="-5" dirty="0">
                <a:latin typeface="Tahoma"/>
                <a:cs typeface="Tahoma"/>
              </a:rPr>
              <a:t>au </a:t>
            </a:r>
            <a:r>
              <a:rPr sz="1600" spc="-10" dirty="0">
                <a:latin typeface="Tahoma"/>
                <a:cs typeface="Tahoma"/>
              </a:rPr>
              <a:t>existat încă </a:t>
            </a:r>
            <a:r>
              <a:rPr sz="1600" spc="-5" dirty="0">
                <a:latin typeface="Tahoma"/>
                <a:cs typeface="Tahoma"/>
              </a:rPr>
              <a:t>dinainte de </a:t>
            </a:r>
            <a:r>
              <a:rPr sz="1600" spc="-10" dirty="0">
                <a:latin typeface="Tahoma"/>
                <a:cs typeface="Tahoma"/>
              </a:rPr>
              <a:t>existența Internetului: </a:t>
            </a:r>
            <a:r>
              <a:rPr sz="1600" spc="-5" dirty="0">
                <a:latin typeface="Tahoma"/>
                <a:cs typeface="Tahoma"/>
              </a:rPr>
              <a:t>atacul  419 </a:t>
            </a:r>
            <a:r>
              <a:rPr sz="1600" spc="-10" dirty="0">
                <a:latin typeface="Tahoma"/>
                <a:cs typeface="Tahoma"/>
              </a:rPr>
              <a:t>s-a </a:t>
            </a:r>
            <a:r>
              <a:rPr sz="1600" spc="-5" dirty="0">
                <a:latin typeface="Tahoma"/>
                <a:cs typeface="Tahoma"/>
              </a:rPr>
              <a:t>perpetuat prin intermediul </a:t>
            </a:r>
            <a:r>
              <a:rPr sz="1600" spc="-10" dirty="0">
                <a:latin typeface="Tahoma"/>
                <a:cs typeface="Tahoma"/>
              </a:rPr>
              <a:t>scrisorilor sau </a:t>
            </a:r>
            <a:r>
              <a:rPr sz="1600" spc="-5" dirty="0">
                <a:latin typeface="Tahoma"/>
                <a:cs typeface="Tahoma"/>
              </a:rPr>
              <a:t>al </a:t>
            </a:r>
            <a:r>
              <a:rPr sz="1600" spc="-10" dirty="0">
                <a:latin typeface="Tahoma"/>
                <a:cs typeface="Tahoma"/>
              </a:rPr>
              <a:t>faxului. </a:t>
            </a:r>
            <a:r>
              <a:rPr sz="1600" spc="-5" dirty="0">
                <a:latin typeface="Tahoma"/>
                <a:cs typeface="Tahoma"/>
              </a:rPr>
              <a:t>In </a:t>
            </a:r>
            <a:r>
              <a:rPr sz="1600" spc="-10" dirty="0">
                <a:latin typeface="Tahoma"/>
                <a:cs typeface="Tahoma"/>
              </a:rPr>
              <a:t>societate </a:t>
            </a:r>
            <a:r>
              <a:rPr sz="1600" dirty="0">
                <a:latin typeface="Tahoma"/>
                <a:cs typeface="Tahoma"/>
              </a:rPr>
              <a:t>s-au </a:t>
            </a:r>
            <a:r>
              <a:rPr sz="1600" spc="-5" dirty="0">
                <a:latin typeface="Tahoma"/>
                <a:cs typeface="Tahoma"/>
              </a:rPr>
              <a:t>găsit metode  de a </a:t>
            </a:r>
            <a:r>
              <a:rPr sz="1600" spc="-10" dirty="0">
                <a:latin typeface="Tahoma"/>
                <a:cs typeface="Tahoma"/>
              </a:rPr>
              <a:t>contracara </a:t>
            </a:r>
            <a:r>
              <a:rPr sz="1600" spc="-5" dirty="0">
                <a:latin typeface="Tahoma"/>
                <a:cs typeface="Tahoma"/>
              </a:rPr>
              <a:t>aceste atacuri și </a:t>
            </a:r>
            <a:r>
              <a:rPr sz="1600" spc="-10" dirty="0">
                <a:latin typeface="Tahoma"/>
                <a:cs typeface="Tahoma"/>
              </a:rPr>
              <a:t>trebuie făcut </a:t>
            </a:r>
            <a:r>
              <a:rPr sz="1600" spc="-5" dirty="0">
                <a:latin typeface="Tahoma"/>
                <a:cs typeface="Tahoma"/>
              </a:rPr>
              <a:t>același </a:t>
            </a:r>
            <a:r>
              <a:rPr sz="1600" spc="-10" dirty="0">
                <a:latin typeface="Tahoma"/>
                <a:cs typeface="Tahoma"/>
              </a:rPr>
              <a:t>lucru </a:t>
            </a:r>
            <a:r>
              <a:rPr sz="1600" spc="-5" dirty="0">
                <a:latin typeface="Tahoma"/>
                <a:cs typeface="Tahoma"/>
              </a:rPr>
              <a:t>și în </a:t>
            </a:r>
            <a:r>
              <a:rPr sz="1600" spc="-10" dirty="0">
                <a:latin typeface="Tahoma"/>
                <a:cs typeface="Tahoma"/>
              </a:rPr>
              <a:t>cazul</a:t>
            </a:r>
            <a:r>
              <a:rPr sz="1600" spc="125" dirty="0">
                <a:latin typeface="Tahoma"/>
                <a:cs typeface="Tahoma"/>
              </a:rPr>
              <a:t> </a:t>
            </a:r>
            <a:r>
              <a:rPr sz="1600" spc="-10" dirty="0">
                <a:latin typeface="Tahoma"/>
                <a:cs typeface="Tahoma"/>
              </a:rPr>
              <a:t>Internetului.</a:t>
            </a:r>
            <a:endParaRPr sz="1600">
              <a:latin typeface="Tahoma"/>
              <a:cs typeface="Tahom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352" y="1520952"/>
            <a:ext cx="368808" cy="47396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6492" y="1447800"/>
            <a:ext cx="560832" cy="4221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8001" y="990600"/>
            <a:ext cx="0" cy="1053465"/>
          </a:xfrm>
          <a:custGeom>
            <a:avLst/>
            <a:gdLst/>
            <a:ahLst/>
            <a:cxnLst/>
            <a:rect l="l" t="t" r="r" b="b"/>
            <a:pathLst>
              <a:path h="1053464">
                <a:moveTo>
                  <a:pt x="0" y="0"/>
                </a:moveTo>
                <a:lnTo>
                  <a:pt x="0" y="1053084"/>
                </a:lnTo>
              </a:path>
            </a:pathLst>
          </a:custGeom>
          <a:ln w="32004">
            <a:solidFill>
              <a:srgbClr val="1C1C1C"/>
            </a:solidFill>
          </a:ln>
        </p:spPr>
        <p:txBody>
          <a:bodyPr wrap="square" lIns="0" tIns="0" rIns="0" bIns="0" rtlCol="0"/>
          <a:lstStyle/>
          <a:p>
            <a:endParaRPr/>
          </a:p>
        </p:txBody>
      </p:sp>
      <p:sp>
        <p:nvSpPr>
          <p:cNvPr id="5" name="object 5"/>
          <p:cNvSpPr/>
          <p:nvPr/>
        </p:nvSpPr>
        <p:spPr>
          <a:xfrm>
            <a:off x="443483" y="1781555"/>
            <a:ext cx="8226552" cy="32003"/>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145844" y="961390"/>
            <a:ext cx="3686175" cy="452120"/>
          </a:xfrm>
          <a:prstGeom prst="rect">
            <a:avLst/>
          </a:prstGeom>
        </p:spPr>
        <p:txBody>
          <a:bodyPr vert="horz" wrap="square" lIns="0" tIns="12065" rIns="0" bIns="0" rtlCol="0">
            <a:spAutoFit/>
          </a:bodyPr>
          <a:lstStyle/>
          <a:p>
            <a:pPr marL="12700">
              <a:lnSpc>
                <a:spcPct val="100000"/>
              </a:lnSpc>
              <a:spcBef>
                <a:spcPts val="95"/>
              </a:spcBef>
            </a:pPr>
            <a:r>
              <a:rPr spc="-5" dirty="0">
                <a:solidFill>
                  <a:srgbClr val="333399"/>
                </a:solidFill>
              </a:rPr>
              <a:t>Atacuri asupra</a:t>
            </a:r>
            <a:r>
              <a:rPr spc="10" dirty="0">
                <a:solidFill>
                  <a:srgbClr val="333399"/>
                </a:solidFill>
              </a:rPr>
              <a:t> </a:t>
            </a:r>
            <a:r>
              <a:rPr spc="-10" dirty="0">
                <a:solidFill>
                  <a:srgbClr val="333399"/>
                </a:solidFill>
              </a:rPr>
              <a:t>rețelelor</a:t>
            </a:r>
          </a:p>
        </p:txBody>
      </p:sp>
      <p:sp>
        <p:nvSpPr>
          <p:cNvPr id="7" name="object 7"/>
          <p:cNvSpPr txBox="1"/>
          <p:nvPr/>
        </p:nvSpPr>
        <p:spPr>
          <a:xfrm>
            <a:off x="459740" y="1811553"/>
            <a:ext cx="8397875" cy="4881245"/>
          </a:xfrm>
          <a:prstGeom prst="rect">
            <a:avLst/>
          </a:prstGeom>
        </p:spPr>
        <p:txBody>
          <a:bodyPr vert="horz" wrap="square" lIns="0" tIns="12700" rIns="0" bIns="0" rtlCol="0">
            <a:spAutoFit/>
          </a:bodyPr>
          <a:lstStyle/>
          <a:p>
            <a:pPr marL="355600" marR="5080" indent="-342900">
              <a:lnSpc>
                <a:spcPct val="150000"/>
              </a:lnSpc>
              <a:spcBef>
                <a:spcPts val="100"/>
              </a:spcBef>
              <a:buClr>
                <a:srgbClr val="3333CC"/>
              </a:buClr>
              <a:buSzPct val="59375"/>
              <a:buFont typeface="Wingdings"/>
              <a:buChar char=""/>
              <a:tabLst>
                <a:tab pos="354965" algn="l"/>
                <a:tab pos="355600" algn="l"/>
              </a:tabLst>
            </a:pPr>
            <a:r>
              <a:rPr sz="1600" spc="-10" dirty="0">
                <a:latin typeface="Tahoma"/>
                <a:cs typeface="Tahoma"/>
              </a:rPr>
              <a:t>Pentru </a:t>
            </a:r>
            <a:r>
              <a:rPr sz="1600" spc="-5" dirty="0">
                <a:latin typeface="Tahoma"/>
                <a:cs typeface="Tahoma"/>
              </a:rPr>
              <a:t>a reduce impactul atacurilor asupra </a:t>
            </a:r>
            <a:r>
              <a:rPr sz="1600" spc="-10" dirty="0">
                <a:latin typeface="Tahoma"/>
                <a:cs typeface="Tahoma"/>
              </a:rPr>
              <a:t>reţelei </a:t>
            </a:r>
            <a:r>
              <a:rPr sz="1600" spc="-5" dirty="0">
                <a:latin typeface="Tahoma"/>
                <a:cs typeface="Tahoma"/>
              </a:rPr>
              <a:t>se iau unele măsuri precum: accesul în  reţea să </a:t>
            </a:r>
            <a:r>
              <a:rPr sz="1600" spc="-10" dirty="0">
                <a:latin typeface="Tahoma"/>
                <a:cs typeface="Tahoma"/>
              </a:rPr>
              <a:t>fie </a:t>
            </a:r>
            <a:r>
              <a:rPr sz="1600" spc="-5" dirty="0">
                <a:latin typeface="Tahoma"/>
                <a:cs typeface="Tahoma"/>
              </a:rPr>
              <a:t>protejat </a:t>
            </a:r>
            <a:r>
              <a:rPr sz="1600" dirty="0">
                <a:latin typeface="Tahoma"/>
                <a:cs typeface="Tahoma"/>
              </a:rPr>
              <a:t>de </a:t>
            </a:r>
            <a:r>
              <a:rPr sz="1600" spc="-5" dirty="0">
                <a:latin typeface="Tahoma"/>
                <a:cs typeface="Tahoma"/>
              </a:rPr>
              <a:t>un firewall, instalarea unui antivirus pentru serverul </a:t>
            </a:r>
            <a:r>
              <a:rPr sz="1600" dirty="0">
                <a:latin typeface="Tahoma"/>
                <a:cs typeface="Tahoma"/>
              </a:rPr>
              <a:t>de </a:t>
            </a:r>
            <a:r>
              <a:rPr sz="1600" spc="-20" dirty="0">
                <a:latin typeface="Tahoma"/>
                <a:cs typeface="Tahoma"/>
              </a:rPr>
              <a:t>e-mail, </a:t>
            </a:r>
            <a:r>
              <a:rPr sz="1600" spc="-5" dirty="0">
                <a:latin typeface="Tahoma"/>
                <a:cs typeface="Tahoma"/>
              </a:rPr>
              <a:t>o  </a:t>
            </a:r>
            <a:r>
              <a:rPr sz="1600" b="1" spc="-5" dirty="0">
                <a:latin typeface="Tahoma"/>
                <a:cs typeface="Tahoma"/>
              </a:rPr>
              <a:t>politică de monitorizare a serviciilor prin scanarea porturilor </a:t>
            </a:r>
            <a:r>
              <a:rPr sz="1600" spc="-5" dirty="0">
                <a:latin typeface="Tahoma"/>
                <a:cs typeface="Tahoma"/>
              </a:rPr>
              <a:t>pentru a vedea </a:t>
            </a:r>
            <a:r>
              <a:rPr sz="1600" spc="-10" dirty="0">
                <a:latin typeface="Tahoma"/>
                <a:cs typeface="Tahoma"/>
              </a:rPr>
              <a:t>care  sunt deschise </a:t>
            </a:r>
            <a:r>
              <a:rPr sz="1600" spc="-5" dirty="0">
                <a:latin typeface="Tahoma"/>
                <a:cs typeface="Tahoma"/>
              </a:rPr>
              <a:t>şi ar putea fi </a:t>
            </a:r>
            <a:r>
              <a:rPr sz="1600" spc="-10" dirty="0">
                <a:latin typeface="Tahoma"/>
                <a:cs typeface="Tahoma"/>
              </a:rPr>
              <a:t>folosite </a:t>
            </a:r>
            <a:r>
              <a:rPr sz="1600" dirty="0">
                <a:latin typeface="Tahoma"/>
                <a:cs typeface="Tahoma"/>
              </a:rPr>
              <a:t>de </a:t>
            </a:r>
            <a:r>
              <a:rPr sz="1600" spc="-5" dirty="0">
                <a:latin typeface="Tahoma"/>
                <a:cs typeface="Tahoma"/>
              </a:rPr>
              <a:t>atacatori,</a:t>
            </a:r>
            <a:r>
              <a:rPr sz="1600" spc="160" dirty="0">
                <a:latin typeface="Tahoma"/>
                <a:cs typeface="Tahoma"/>
              </a:rPr>
              <a:t> </a:t>
            </a:r>
            <a:r>
              <a:rPr sz="1600" spc="-10" dirty="0">
                <a:latin typeface="Tahoma"/>
                <a:cs typeface="Tahoma"/>
              </a:rPr>
              <a:t>etc.</a:t>
            </a:r>
            <a:endParaRPr sz="1600">
              <a:latin typeface="Tahoma"/>
              <a:cs typeface="Tahoma"/>
            </a:endParaRPr>
          </a:p>
          <a:p>
            <a:pPr marL="355600" marR="20955" indent="-342900">
              <a:lnSpc>
                <a:spcPct val="149300"/>
              </a:lnSpc>
              <a:spcBef>
                <a:spcPts val="395"/>
              </a:spcBef>
              <a:buClr>
                <a:srgbClr val="3333CC"/>
              </a:buClr>
              <a:buSzPct val="59375"/>
              <a:buFont typeface="Wingdings"/>
              <a:buChar char=""/>
              <a:tabLst>
                <a:tab pos="354965" algn="l"/>
                <a:tab pos="355600" algn="l"/>
              </a:tabLst>
            </a:pPr>
            <a:r>
              <a:rPr sz="1600" spc="-5" dirty="0">
                <a:latin typeface="Tahoma"/>
                <a:cs typeface="Tahoma"/>
              </a:rPr>
              <a:t>O aplicaţie </a:t>
            </a:r>
            <a:r>
              <a:rPr sz="1600" dirty="0">
                <a:latin typeface="Tahoma"/>
                <a:cs typeface="Tahoma"/>
              </a:rPr>
              <a:t>de </a:t>
            </a:r>
            <a:r>
              <a:rPr sz="1600" spc="-10" dirty="0">
                <a:latin typeface="Tahoma"/>
                <a:cs typeface="Tahoma"/>
              </a:rPr>
              <a:t>scanat </a:t>
            </a:r>
            <a:r>
              <a:rPr sz="1600" spc="-5" dirty="0">
                <a:latin typeface="Tahoma"/>
                <a:cs typeface="Tahoma"/>
              </a:rPr>
              <a:t>porturi </a:t>
            </a:r>
            <a:r>
              <a:rPr sz="1600" spc="-10" dirty="0">
                <a:latin typeface="Tahoma"/>
                <a:cs typeface="Tahoma"/>
              </a:rPr>
              <a:t>este cea </a:t>
            </a:r>
            <a:r>
              <a:rPr sz="1600" spc="-5" dirty="0">
                <a:latin typeface="Tahoma"/>
                <a:cs typeface="Tahoma"/>
              </a:rPr>
              <a:t>care </a:t>
            </a:r>
            <a:r>
              <a:rPr sz="1600" spc="-10" dirty="0">
                <a:latin typeface="Tahoma"/>
                <a:cs typeface="Tahoma"/>
              </a:rPr>
              <a:t>iniţiază </a:t>
            </a:r>
            <a:r>
              <a:rPr sz="1600" spc="-5" dirty="0">
                <a:latin typeface="Tahoma"/>
                <a:cs typeface="Tahoma"/>
              </a:rPr>
              <a:t>conexiuni </a:t>
            </a:r>
            <a:r>
              <a:rPr sz="1600" spc="-10" dirty="0">
                <a:latin typeface="Tahoma"/>
                <a:cs typeface="Tahoma"/>
              </a:rPr>
              <a:t>către toate </a:t>
            </a:r>
            <a:r>
              <a:rPr sz="1600" spc="-5" dirty="0">
                <a:latin typeface="Tahoma"/>
                <a:cs typeface="Tahoma"/>
              </a:rPr>
              <a:t>porturile unui  </a:t>
            </a:r>
            <a:r>
              <a:rPr sz="1600" spc="-10" dirty="0">
                <a:latin typeface="Tahoma"/>
                <a:cs typeface="Tahoma"/>
              </a:rPr>
              <a:t>sistem </a:t>
            </a:r>
            <a:r>
              <a:rPr sz="1600" spc="-5" dirty="0">
                <a:latin typeface="Tahoma"/>
                <a:cs typeface="Tahoma"/>
              </a:rPr>
              <a:t>ţintă, pentru a determina care porturi </a:t>
            </a:r>
            <a:r>
              <a:rPr sz="1600" spc="-10" dirty="0">
                <a:latin typeface="Tahoma"/>
                <a:cs typeface="Tahoma"/>
              </a:rPr>
              <a:t>sunt deschise </a:t>
            </a:r>
            <a:r>
              <a:rPr sz="1600" spc="-5" dirty="0">
                <a:latin typeface="Tahoma"/>
                <a:cs typeface="Tahoma"/>
              </a:rPr>
              <a:t>şi aflând astfel ce </a:t>
            </a:r>
            <a:r>
              <a:rPr sz="1600" spc="-10" dirty="0">
                <a:latin typeface="Tahoma"/>
                <a:cs typeface="Tahoma"/>
              </a:rPr>
              <a:t>servicii sunt  </a:t>
            </a:r>
            <a:r>
              <a:rPr sz="1600" spc="-5" dirty="0">
                <a:latin typeface="Tahoma"/>
                <a:cs typeface="Tahoma"/>
              </a:rPr>
              <a:t>disponibile. Una din </a:t>
            </a:r>
            <a:r>
              <a:rPr sz="1600" spc="-10" dirty="0">
                <a:latin typeface="Tahoma"/>
                <a:cs typeface="Tahoma"/>
              </a:rPr>
              <a:t>cele </a:t>
            </a:r>
            <a:r>
              <a:rPr sz="1600" spc="-5" dirty="0">
                <a:latin typeface="Tahoma"/>
                <a:cs typeface="Tahoma"/>
              </a:rPr>
              <a:t>mai </a:t>
            </a:r>
            <a:r>
              <a:rPr sz="1600" spc="-10" dirty="0">
                <a:latin typeface="Tahoma"/>
                <a:cs typeface="Tahoma"/>
              </a:rPr>
              <a:t>folosite </a:t>
            </a:r>
            <a:r>
              <a:rPr sz="1600" spc="-5" dirty="0">
                <a:latin typeface="Tahoma"/>
                <a:cs typeface="Tahoma"/>
              </a:rPr>
              <a:t>aplicaţii </a:t>
            </a:r>
            <a:r>
              <a:rPr sz="1600" dirty="0">
                <a:latin typeface="Tahoma"/>
                <a:cs typeface="Tahoma"/>
              </a:rPr>
              <a:t>de </a:t>
            </a:r>
            <a:r>
              <a:rPr sz="1600" spc="-5" dirty="0">
                <a:latin typeface="Tahoma"/>
                <a:cs typeface="Tahoma"/>
              </a:rPr>
              <a:t>scanat porturile </a:t>
            </a:r>
            <a:r>
              <a:rPr sz="1600" spc="-10" dirty="0">
                <a:latin typeface="Tahoma"/>
                <a:cs typeface="Tahoma"/>
              </a:rPr>
              <a:t>este </a:t>
            </a:r>
            <a:r>
              <a:rPr sz="1650" b="1" i="1" spc="-45" dirty="0">
                <a:latin typeface="Tahoma"/>
                <a:cs typeface="Tahoma"/>
              </a:rPr>
              <a:t>nmap </a:t>
            </a:r>
            <a:r>
              <a:rPr sz="1600" spc="-10" dirty="0">
                <a:latin typeface="Tahoma"/>
                <a:cs typeface="Tahoma"/>
              </a:rPr>
              <a:t>(network  </a:t>
            </a:r>
            <a:r>
              <a:rPr sz="1600" dirty="0">
                <a:latin typeface="Tahoma"/>
                <a:cs typeface="Tahoma"/>
              </a:rPr>
              <a:t>mapper) </a:t>
            </a:r>
            <a:r>
              <a:rPr sz="1600" spc="-10" dirty="0">
                <a:latin typeface="Tahoma"/>
                <a:cs typeface="Tahoma"/>
              </a:rPr>
              <a:t>pentru </a:t>
            </a:r>
            <a:r>
              <a:rPr sz="1600" spc="-5" dirty="0">
                <a:latin typeface="Tahoma"/>
                <a:cs typeface="Tahoma"/>
              </a:rPr>
              <a:t>explorarea </a:t>
            </a:r>
            <a:r>
              <a:rPr sz="1600" spc="-10" dirty="0">
                <a:latin typeface="Tahoma"/>
                <a:cs typeface="Tahoma"/>
              </a:rPr>
              <a:t>reţelei </a:t>
            </a:r>
            <a:r>
              <a:rPr sz="1600" spc="-5" dirty="0">
                <a:latin typeface="Tahoma"/>
                <a:cs typeface="Tahoma"/>
              </a:rPr>
              <a:t>şi </a:t>
            </a:r>
            <a:r>
              <a:rPr sz="1600" b="1" spc="-5" dirty="0">
                <a:latin typeface="Tahoma"/>
                <a:cs typeface="Tahoma"/>
              </a:rPr>
              <a:t>audit de securitate</a:t>
            </a:r>
            <a:r>
              <a:rPr sz="1600" spc="-5" dirty="0">
                <a:latin typeface="Tahoma"/>
                <a:cs typeface="Tahoma"/>
              </a:rPr>
              <a:t>, </a:t>
            </a:r>
            <a:r>
              <a:rPr sz="1600" spc="-10" dirty="0">
                <a:latin typeface="Tahoma"/>
                <a:cs typeface="Tahoma"/>
              </a:rPr>
              <a:t>care </a:t>
            </a:r>
            <a:r>
              <a:rPr sz="1600" spc="-5" dirty="0">
                <a:latin typeface="Tahoma"/>
                <a:cs typeface="Tahoma"/>
              </a:rPr>
              <a:t>poate </a:t>
            </a:r>
            <a:r>
              <a:rPr sz="1600" spc="-10" dirty="0">
                <a:latin typeface="Tahoma"/>
                <a:cs typeface="Tahoma"/>
              </a:rPr>
              <a:t>oferi </a:t>
            </a:r>
            <a:r>
              <a:rPr sz="1600" spc="-5" dirty="0">
                <a:latin typeface="Tahoma"/>
                <a:cs typeface="Tahoma"/>
              </a:rPr>
              <a:t>informaţii  despre </a:t>
            </a:r>
            <a:r>
              <a:rPr sz="1600" b="1" spc="-5" dirty="0">
                <a:latin typeface="Tahoma"/>
                <a:cs typeface="Tahoma"/>
              </a:rPr>
              <a:t>porturile </a:t>
            </a:r>
            <a:r>
              <a:rPr sz="1600" b="1" spc="-10" dirty="0">
                <a:latin typeface="Tahoma"/>
                <a:cs typeface="Tahoma"/>
              </a:rPr>
              <a:t>deschise </a:t>
            </a:r>
            <a:r>
              <a:rPr sz="1600" spc="-5" dirty="0">
                <a:latin typeface="Tahoma"/>
                <a:cs typeface="Tahoma"/>
              </a:rPr>
              <a:t>şi despre </a:t>
            </a:r>
            <a:r>
              <a:rPr sz="1600" b="1" spc="-5" dirty="0">
                <a:latin typeface="Tahoma"/>
                <a:cs typeface="Tahoma"/>
              </a:rPr>
              <a:t>porturile filtrate</a:t>
            </a:r>
            <a:r>
              <a:rPr sz="1600" spc="-5" dirty="0">
                <a:latin typeface="Tahoma"/>
                <a:cs typeface="Tahoma"/>
              </a:rPr>
              <a:t>. De </a:t>
            </a:r>
            <a:r>
              <a:rPr sz="1600" spc="-10" dirty="0">
                <a:latin typeface="Tahoma"/>
                <a:cs typeface="Tahoma"/>
              </a:rPr>
              <a:t>asemenea oferă </a:t>
            </a:r>
            <a:r>
              <a:rPr sz="1600" spc="-5" dirty="0">
                <a:latin typeface="Tahoma"/>
                <a:cs typeface="Tahoma"/>
              </a:rPr>
              <a:t>informaţii  despre </a:t>
            </a:r>
            <a:r>
              <a:rPr sz="1600" spc="-10" dirty="0">
                <a:latin typeface="Tahoma"/>
                <a:cs typeface="Tahoma"/>
              </a:rPr>
              <a:t>serviciile </a:t>
            </a:r>
            <a:r>
              <a:rPr sz="1600" spc="-5" dirty="0">
                <a:latin typeface="Tahoma"/>
                <a:cs typeface="Tahoma"/>
              </a:rPr>
              <a:t>rulate şi </a:t>
            </a:r>
            <a:r>
              <a:rPr sz="1600" dirty="0">
                <a:latin typeface="Tahoma"/>
                <a:cs typeface="Tahoma"/>
              </a:rPr>
              <a:t>pune </a:t>
            </a:r>
            <a:r>
              <a:rPr sz="1600" spc="-5" dirty="0">
                <a:latin typeface="Tahoma"/>
                <a:cs typeface="Tahoma"/>
              </a:rPr>
              <a:t>la dispoziţia administratorului </a:t>
            </a:r>
            <a:r>
              <a:rPr sz="1600" dirty="0">
                <a:latin typeface="Tahoma"/>
                <a:cs typeface="Tahoma"/>
              </a:rPr>
              <a:t>de </a:t>
            </a:r>
            <a:r>
              <a:rPr sz="1600" spc="-5" dirty="0">
                <a:latin typeface="Tahoma"/>
                <a:cs typeface="Tahoma"/>
              </a:rPr>
              <a:t>reţea metode </a:t>
            </a:r>
            <a:r>
              <a:rPr sz="1600" dirty="0">
                <a:latin typeface="Tahoma"/>
                <a:cs typeface="Tahoma"/>
              </a:rPr>
              <a:t>de  </a:t>
            </a:r>
            <a:r>
              <a:rPr sz="1600" spc="-5" dirty="0">
                <a:latin typeface="Tahoma"/>
                <a:cs typeface="Tahoma"/>
              </a:rPr>
              <a:t>detectare a </a:t>
            </a:r>
            <a:r>
              <a:rPr sz="1600" spc="-10" dirty="0">
                <a:latin typeface="Tahoma"/>
                <a:cs typeface="Tahoma"/>
              </a:rPr>
              <a:t>staţiilor </a:t>
            </a:r>
            <a:r>
              <a:rPr sz="1600" spc="-5" dirty="0">
                <a:latin typeface="Tahoma"/>
                <a:cs typeface="Tahoma"/>
              </a:rPr>
              <a:t>active </a:t>
            </a:r>
            <a:r>
              <a:rPr sz="1600" spc="-15" dirty="0">
                <a:latin typeface="Tahoma"/>
                <a:cs typeface="Tahoma"/>
              </a:rPr>
              <a:t>dintr-o </a:t>
            </a:r>
            <a:r>
              <a:rPr sz="1600" spc="-10" dirty="0">
                <a:latin typeface="Tahoma"/>
                <a:cs typeface="Tahoma"/>
              </a:rPr>
              <a:t>reţea, serviciile folosite </a:t>
            </a:r>
            <a:r>
              <a:rPr sz="1600" spc="-5" dirty="0">
                <a:latin typeface="Tahoma"/>
                <a:cs typeface="Tahoma"/>
              </a:rPr>
              <a:t>de </a:t>
            </a:r>
            <a:r>
              <a:rPr sz="1600" spc="-10" dirty="0">
                <a:latin typeface="Tahoma"/>
                <a:cs typeface="Tahoma"/>
              </a:rPr>
              <a:t>utilizatori,</a:t>
            </a:r>
            <a:r>
              <a:rPr sz="1600" spc="290" dirty="0">
                <a:latin typeface="Tahoma"/>
                <a:cs typeface="Tahoma"/>
              </a:rPr>
              <a:t> </a:t>
            </a:r>
            <a:r>
              <a:rPr sz="1600" spc="-10" dirty="0">
                <a:latin typeface="Tahoma"/>
                <a:cs typeface="Tahoma"/>
              </a:rPr>
              <a:t>etc.</a:t>
            </a:r>
            <a:endParaRPr sz="1600">
              <a:latin typeface="Tahoma"/>
              <a:cs typeface="Tahoma"/>
            </a:endParaRPr>
          </a:p>
          <a:p>
            <a:pPr marL="355600" indent="-342900">
              <a:lnSpc>
                <a:spcPct val="100000"/>
              </a:lnSpc>
              <a:spcBef>
                <a:spcPts val="1295"/>
              </a:spcBef>
              <a:buClr>
                <a:srgbClr val="3333CC"/>
              </a:buClr>
              <a:buSzPct val="59375"/>
              <a:buFont typeface="Wingdings"/>
              <a:buChar char=""/>
              <a:tabLst>
                <a:tab pos="354965" algn="l"/>
                <a:tab pos="355600" algn="l"/>
              </a:tabLst>
            </a:pPr>
            <a:r>
              <a:rPr sz="1600" spc="-5" dirty="0">
                <a:latin typeface="Tahoma"/>
                <a:cs typeface="Tahoma"/>
              </a:rPr>
              <a:t>Aplicaţia </a:t>
            </a:r>
            <a:r>
              <a:rPr sz="1650" b="1" i="1" spc="-45" dirty="0">
                <a:latin typeface="Tahoma"/>
                <a:cs typeface="Tahoma"/>
              </a:rPr>
              <a:t>nmap </a:t>
            </a:r>
            <a:r>
              <a:rPr sz="1600" spc="-10" dirty="0">
                <a:latin typeface="Tahoma"/>
                <a:cs typeface="Tahoma"/>
              </a:rPr>
              <a:t>rulează </a:t>
            </a:r>
            <a:r>
              <a:rPr sz="1600" spc="-5" dirty="0">
                <a:latin typeface="Tahoma"/>
                <a:cs typeface="Tahoma"/>
              </a:rPr>
              <a:t>atât pe S. O. Linux </a:t>
            </a:r>
            <a:r>
              <a:rPr sz="1600" spc="-10" dirty="0">
                <a:latin typeface="Tahoma"/>
                <a:cs typeface="Tahoma"/>
              </a:rPr>
              <a:t>cât </a:t>
            </a:r>
            <a:r>
              <a:rPr sz="1600" spc="-5" dirty="0">
                <a:latin typeface="Tahoma"/>
                <a:cs typeface="Tahoma"/>
              </a:rPr>
              <a:t>şi </a:t>
            </a:r>
            <a:r>
              <a:rPr sz="1600" dirty="0">
                <a:latin typeface="Tahoma"/>
                <a:cs typeface="Tahoma"/>
              </a:rPr>
              <a:t>pe </a:t>
            </a:r>
            <a:r>
              <a:rPr sz="1600" spc="-10" dirty="0">
                <a:latin typeface="Tahoma"/>
                <a:cs typeface="Tahoma"/>
              </a:rPr>
              <a:t>S.O MsWindows</a:t>
            </a:r>
            <a:r>
              <a:rPr sz="1600" spc="170" dirty="0">
                <a:latin typeface="Tahoma"/>
                <a:cs typeface="Tahoma"/>
              </a:rPr>
              <a:t> </a:t>
            </a:r>
            <a:r>
              <a:rPr sz="1600" spc="-5" dirty="0">
                <a:latin typeface="Tahoma"/>
                <a:cs typeface="Tahoma"/>
              </a:rPr>
              <a:t>(vezi</a:t>
            </a:r>
            <a:endParaRPr sz="1600">
              <a:latin typeface="Tahoma"/>
              <a:cs typeface="Tahoma"/>
            </a:endParaRPr>
          </a:p>
          <a:p>
            <a:pPr marL="354965">
              <a:lnSpc>
                <a:spcPct val="100000"/>
              </a:lnSpc>
              <a:spcBef>
                <a:spcPts val="900"/>
              </a:spcBef>
            </a:pPr>
            <a:r>
              <a:rPr sz="1650" i="1" u="sng" spc="-25" dirty="0">
                <a:solidFill>
                  <a:srgbClr val="FF0000"/>
                </a:solidFill>
                <a:uFill>
                  <a:solidFill>
                    <a:srgbClr val="FF0000"/>
                  </a:solidFill>
                </a:uFill>
                <a:latin typeface="Tahoma"/>
                <a:cs typeface="Tahoma"/>
                <a:hlinkClick r:id="rId5"/>
              </a:rPr>
              <a:t>http://nmap.org</a:t>
            </a:r>
            <a:r>
              <a:rPr sz="1600" spc="-25" dirty="0">
                <a:latin typeface="Tahoma"/>
                <a:cs typeface="Tahoma"/>
              </a:rPr>
              <a:t>).</a:t>
            </a:r>
            <a:endParaRPr sz="1600">
              <a:latin typeface="Tahoma"/>
              <a:cs typeface="Tahom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352" y="1520952"/>
            <a:ext cx="368808" cy="47396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6492" y="1447800"/>
            <a:ext cx="560832" cy="4221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8001" y="990600"/>
            <a:ext cx="0" cy="1053465"/>
          </a:xfrm>
          <a:custGeom>
            <a:avLst/>
            <a:gdLst/>
            <a:ahLst/>
            <a:cxnLst/>
            <a:rect l="l" t="t" r="r" b="b"/>
            <a:pathLst>
              <a:path h="1053464">
                <a:moveTo>
                  <a:pt x="0" y="0"/>
                </a:moveTo>
                <a:lnTo>
                  <a:pt x="0" y="1053084"/>
                </a:lnTo>
              </a:path>
            </a:pathLst>
          </a:custGeom>
          <a:ln w="32004">
            <a:solidFill>
              <a:srgbClr val="1C1C1C"/>
            </a:solidFill>
          </a:ln>
        </p:spPr>
        <p:txBody>
          <a:bodyPr wrap="square" lIns="0" tIns="0" rIns="0" bIns="0" rtlCol="0"/>
          <a:lstStyle/>
          <a:p>
            <a:endParaRPr/>
          </a:p>
        </p:txBody>
      </p:sp>
      <p:sp>
        <p:nvSpPr>
          <p:cNvPr id="5" name="object 5"/>
          <p:cNvSpPr/>
          <p:nvPr/>
        </p:nvSpPr>
        <p:spPr>
          <a:xfrm>
            <a:off x="443483" y="1781555"/>
            <a:ext cx="8226552" cy="32003"/>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229969" y="1028522"/>
            <a:ext cx="4735195" cy="697230"/>
          </a:xfrm>
          <a:prstGeom prst="rect">
            <a:avLst/>
          </a:prstGeom>
        </p:spPr>
        <p:txBody>
          <a:bodyPr vert="horz" wrap="square" lIns="0" tIns="13335" rIns="0" bIns="0" rtlCol="0">
            <a:spAutoFit/>
          </a:bodyPr>
          <a:lstStyle/>
          <a:p>
            <a:pPr marL="12700">
              <a:lnSpc>
                <a:spcPct val="100000"/>
              </a:lnSpc>
              <a:spcBef>
                <a:spcPts val="105"/>
              </a:spcBef>
            </a:pPr>
            <a:r>
              <a:rPr sz="4400" spc="-5" dirty="0">
                <a:solidFill>
                  <a:srgbClr val="333399"/>
                </a:solidFill>
              </a:rPr>
              <a:t>Scanarea</a:t>
            </a:r>
            <a:r>
              <a:rPr sz="4400" spc="-65" dirty="0">
                <a:solidFill>
                  <a:srgbClr val="333399"/>
                </a:solidFill>
              </a:rPr>
              <a:t> </a:t>
            </a:r>
            <a:r>
              <a:rPr sz="4400" dirty="0">
                <a:solidFill>
                  <a:srgbClr val="333399"/>
                </a:solidFill>
              </a:rPr>
              <a:t>porturilor</a:t>
            </a:r>
            <a:endParaRPr sz="4400"/>
          </a:p>
        </p:txBody>
      </p:sp>
      <p:sp>
        <p:nvSpPr>
          <p:cNvPr id="7" name="object 7"/>
          <p:cNvSpPr/>
          <p:nvPr/>
        </p:nvSpPr>
        <p:spPr>
          <a:xfrm>
            <a:off x="1066799" y="2168588"/>
            <a:ext cx="7403679" cy="4536888"/>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352" y="1520952"/>
            <a:ext cx="368808" cy="47396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6492" y="1447800"/>
            <a:ext cx="560832" cy="4221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8001" y="990600"/>
            <a:ext cx="0" cy="1053465"/>
          </a:xfrm>
          <a:custGeom>
            <a:avLst/>
            <a:gdLst/>
            <a:ahLst/>
            <a:cxnLst/>
            <a:rect l="l" t="t" r="r" b="b"/>
            <a:pathLst>
              <a:path h="1053464">
                <a:moveTo>
                  <a:pt x="0" y="0"/>
                </a:moveTo>
                <a:lnTo>
                  <a:pt x="0" y="1053084"/>
                </a:lnTo>
              </a:path>
            </a:pathLst>
          </a:custGeom>
          <a:ln w="32004">
            <a:solidFill>
              <a:srgbClr val="1C1C1C"/>
            </a:solidFill>
          </a:ln>
        </p:spPr>
        <p:txBody>
          <a:bodyPr wrap="square" lIns="0" tIns="0" rIns="0" bIns="0" rtlCol="0"/>
          <a:lstStyle/>
          <a:p>
            <a:endParaRPr/>
          </a:p>
        </p:txBody>
      </p:sp>
      <p:sp>
        <p:nvSpPr>
          <p:cNvPr id="5" name="object 5"/>
          <p:cNvSpPr/>
          <p:nvPr/>
        </p:nvSpPr>
        <p:spPr>
          <a:xfrm>
            <a:off x="443483" y="1781555"/>
            <a:ext cx="8226552" cy="32003"/>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145844" y="961390"/>
            <a:ext cx="5290820" cy="452120"/>
          </a:xfrm>
          <a:prstGeom prst="rect">
            <a:avLst/>
          </a:prstGeom>
        </p:spPr>
        <p:txBody>
          <a:bodyPr vert="horz" wrap="square" lIns="0" tIns="12065" rIns="0" bIns="0" rtlCol="0">
            <a:spAutoFit/>
          </a:bodyPr>
          <a:lstStyle/>
          <a:p>
            <a:pPr marL="12700">
              <a:lnSpc>
                <a:spcPct val="100000"/>
              </a:lnSpc>
              <a:spcBef>
                <a:spcPts val="95"/>
              </a:spcBef>
            </a:pPr>
            <a:r>
              <a:rPr spc="-5" dirty="0">
                <a:solidFill>
                  <a:srgbClr val="333399"/>
                </a:solidFill>
              </a:rPr>
              <a:t>Protecția rețelelor prin firewall-uri</a:t>
            </a:r>
          </a:p>
        </p:txBody>
      </p:sp>
      <p:sp>
        <p:nvSpPr>
          <p:cNvPr id="7" name="object 7"/>
          <p:cNvSpPr txBox="1"/>
          <p:nvPr/>
        </p:nvSpPr>
        <p:spPr>
          <a:xfrm>
            <a:off x="459740" y="1862454"/>
            <a:ext cx="8322309" cy="1537335"/>
          </a:xfrm>
          <a:prstGeom prst="rect">
            <a:avLst/>
          </a:prstGeom>
        </p:spPr>
        <p:txBody>
          <a:bodyPr vert="horz" wrap="square" lIns="0" tIns="12065" rIns="0" bIns="0" rtlCol="0">
            <a:spAutoFit/>
          </a:bodyPr>
          <a:lstStyle/>
          <a:p>
            <a:pPr marL="355600" marR="104775" indent="-342900">
              <a:lnSpc>
                <a:spcPct val="100000"/>
              </a:lnSpc>
              <a:spcBef>
                <a:spcPts val="95"/>
              </a:spcBef>
              <a:buClr>
                <a:srgbClr val="3333CC"/>
              </a:buClr>
              <a:buSzPct val="59375"/>
              <a:buFont typeface="Wingdings"/>
              <a:buChar char=""/>
              <a:tabLst>
                <a:tab pos="354965" algn="l"/>
                <a:tab pos="355600" algn="l"/>
              </a:tabLst>
            </a:pPr>
            <a:r>
              <a:rPr sz="1600" spc="-5" dirty="0">
                <a:latin typeface="Tahoma"/>
                <a:cs typeface="Tahoma"/>
              </a:rPr>
              <a:t>O metodă </a:t>
            </a:r>
            <a:r>
              <a:rPr sz="1600" dirty="0">
                <a:latin typeface="Tahoma"/>
                <a:cs typeface="Tahoma"/>
              </a:rPr>
              <a:t>de </a:t>
            </a:r>
            <a:r>
              <a:rPr sz="1600" spc="-5" dirty="0">
                <a:latin typeface="Tahoma"/>
                <a:cs typeface="Tahoma"/>
              </a:rPr>
              <a:t>a reduce pericolul unui atac </a:t>
            </a:r>
            <a:r>
              <a:rPr sz="1600" spc="-10" dirty="0">
                <a:latin typeface="Tahoma"/>
                <a:cs typeface="Tahoma"/>
              </a:rPr>
              <a:t>este, </a:t>
            </a:r>
            <a:r>
              <a:rPr sz="1600" spc="-5" dirty="0">
                <a:latin typeface="Tahoma"/>
                <a:cs typeface="Tahoma"/>
              </a:rPr>
              <a:t>în primul rând, </a:t>
            </a:r>
            <a:r>
              <a:rPr sz="1600" dirty="0">
                <a:latin typeface="Tahoma"/>
                <a:cs typeface="Tahoma"/>
              </a:rPr>
              <a:t>de </a:t>
            </a:r>
            <a:r>
              <a:rPr sz="1600" spc="-5" dirty="0">
                <a:latin typeface="Tahoma"/>
                <a:cs typeface="Tahoma"/>
              </a:rPr>
              <a:t>a preveni ca pachetul  să ajungă </a:t>
            </a:r>
            <a:r>
              <a:rPr sz="1600" spc="-10" dirty="0">
                <a:latin typeface="Tahoma"/>
                <a:cs typeface="Tahoma"/>
              </a:rPr>
              <a:t>la</a:t>
            </a:r>
            <a:r>
              <a:rPr sz="1600" spc="10" dirty="0">
                <a:latin typeface="Tahoma"/>
                <a:cs typeface="Tahoma"/>
              </a:rPr>
              <a:t> </a:t>
            </a:r>
            <a:r>
              <a:rPr sz="1600" spc="-5" dirty="0">
                <a:latin typeface="Tahoma"/>
                <a:cs typeface="Tahoma"/>
              </a:rPr>
              <a:t>gazdă.</a:t>
            </a:r>
            <a:endParaRPr sz="1600">
              <a:latin typeface="Tahoma"/>
              <a:cs typeface="Tahoma"/>
            </a:endParaRPr>
          </a:p>
          <a:p>
            <a:pPr marL="355600" indent="-342900">
              <a:lnSpc>
                <a:spcPts val="1975"/>
              </a:lnSpc>
              <a:spcBef>
                <a:spcPts val="335"/>
              </a:spcBef>
              <a:buClr>
                <a:srgbClr val="3333CC"/>
              </a:buClr>
              <a:buSzPct val="59375"/>
              <a:buFont typeface="Wingdings"/>
              <a:buChar char=""/>
              <a:tabLst>
                <a:tab pos="354965" algn="l"/>
                <a:tab pos="355600" algn="l"/>
              </a:tabLst>
            </a:pPr>
            <a:r>
              <a:rPr sz="1600" spc="-5" dirty="0">
                <a:latin typeface="Tahoma"/>
                <a:cs typeface="Tahoma"/>
              </a:rPr>
              <a:t>Un </a:t>
            </a:r>
            <a:r>
              <a:rPr sz="1650" i="1" spc="-20" dirty="0">
                <a:latin typeface="Tahoma"/>
                <a:cs typeface="Tahoma"/>
              </a:rPr>
              <a:t>firewall(</a:t>
            </a:r>
            <a:r>
              <a:rPr sz="1600" spc="-20" dirty="0">
                <a:latin typeface="Tahoma"/>
                <a:cs typeface="Tahoma"/>
              </a:rPr>
              <a:t>numit </a:t>
            </a:r>
            <a:r>
              <a:rPr sz="1600" spc="-5" dirty="0">
                <a:latin typeface="Tahoma"/>
                <a:cs typeface="Tahoma"/>
              </a:rPr>
              <a:t>şi </a:t>
            </a:r>
            <a:r>
              <a:rPr sz="1650" i="1" spc="-30" dirty="0">
                <a:latin typeface="Tahoma"/>
                <a:cs typeface="Tahoma"/>
              </a:rPr>
              <a:t>„zid de protecţie”) </a:t>
            </a:r>
            <a:r>
              <a:rPr sz="1600" spc="-10" dirty="0">
                <a:latin typeface="Tahoma"/>
                <a:cs typeface="Tahoma"/>
              </a:rPr>
              <a:t>este </a:t>
            </a:r>
            <a:r>
              <a:rPr sz="1600" spc="-5" dirty="0">
                <a:latin typeface="Tahoma"/>
                <a:cs typeface="Tahoma"/>
              </a:rPr>
              <a:t>un </a:t>
            </a:r>
            <a:r>
              <a:rPr sz="1600" spc="-10" dirty="0">
                <a:latin typeface="Tahoma"/>
                <a:cs typeface="Tahoma"/>
              </a:rPr>
              <a:t>element </a:t>
            </a:r>
            <a:r>
              <a:rPr sz="1600" spc="-5" dirty="0">
                <a:latin typeface="Tahoma"/>
                <a:cs typeface="Tahoma"/>
              </a:rPr>
              <a:t>intermediar(hard </a:t>
            </a:r>
            <a:r>
              <a:rPr sz="1600" spc="-10" dirty="0">
                <a:latin typeface="Tahoma"/>
                <a:cs typeface="Tahoma"/>
              </a:rPr>
              <a:t>sau soft,</a:t>
            </a:r>
            <a:r>
              <a:rPr sz="1600" spc="254" dirty="0">
                <a:latin typeface="Tahoma"/>
                <a:cs typeface="Tahoma"/>
              </a:rPr>
              <a:t> </a:t>
            </a:r>
            <a:r>
              <a:rPr sz="1600" spc="-10" dirty="0">
                <a:latin typeface="Tahoma"/>
                <a:cs typeface="Tahoma"/>
              </a:rPr>
              <a:t>sau</a:t>
            </a:r>
            <a:endParaRPr sz="1600">
              <a:latin typeface="Tahoma"/>
              <a:cs typeface="Tahoma"/>
            </a:endParaRPr>
          </a:p>
          <a:p>
            <a:pPr marL="355600" marR="5080">
              <a:lnSpc>
                <a:spcPts val="1920"/>
              </a:lnSpc>
              <a:spcBef>
                <a:spcPts val="60"/>
              </a:spcBef>
            </a:pPr>
            <a:r>
              <a:rPr sz="1600" spc="-5" dirty="0">
                <a:latin typeface="Tahoma"/>
                <a:cs typeface="Tahoma"/>
              </a:rPr>
              <a:t>ambele, </a:t>
            </a:r>
            <a:r>
              <a:rPr sz="1600" dirty="0">
                <a:latin typeface="Tahoma"/>
                <a:cs typeface="Tahoma"/>
              </a:rPr>
              <a:t>de </a:t>
            </a:r>
            <a:r>
              <a:rPr sz="1600" spc="-5" dirty="0">
                <a:latin typeface="Tahoma"/>
                <a:cs typeface="Tahoma"/>
              </a:rPr>
              <a:t>exemplu un router) poziționat între o rețea privată și Internet, care încearcă  să </a:t>
            </a:r>
            <a:r>
              <a:rPr sz="1600" spc="-10" dirty="0">
                <a:latin typeface="Tahoma"/>
                <a:cs typeface="Tahoma"/>
              </a:rPr>
              <a:t>protejeze rețeaua </a:t>
            </a:r>
            <a:r>
              <a:rPr sz="1600" spc="-5" dirty="0">
                <a:latin typeface="Tahoma"/>
                <a:cs typeface="Tahoma"/>
              </a:rPr>
              <a:t>privată </a:t>
            </a:r>
            <a:r>
              <a:rPr sz="1600" dirty="0">
                <a:latin typeface="Tahoma"/>
                <a:cs typeface="Tahoma"/>
              </a:rPr>
              <a:t>de </a:t>
            </a:r>
            <a:r>
              <a:rPr sz="1600" spc="-5" dirty="0">
                <a:latin typeface="Tahoma"/>
                <a:cs typeface="Tahoma"/>
              </a:rPr>
              <a:t>atacuri din exterior, </a:t>
            </a:r>
            <a:r>
              <a:rPr sz="1600" spc="-10" dirty="0">
                <a:latin typeface="Tahoma"/>
                <a:cs typeface="Tahoma"/>
              </a:rPr>
              <a:t>cercetând fiecare </a:t>
            </a:r>
            <a:r>
              <a:rPr sz="1600" spc="-5" dirty="0">
                <a:latin typeface="Tahoma"/>
                <a:cs typeface="Tahoma"/>
              </a:rPr>
              <a:t>pachet, </a:t>
            </a:r>
            <a:r>
              <a:rPr sz="1600" dirty="0">
                <a:latin typeface="Tahoma"/>
                <a:cs typeface="Tahoma"/>
              </a:rPr>
              <a:t>pe </a:t>
            </a:r>
            <a:r>
              <a:rPr sz="1600" spc="-5" dirty="0">
                <a:latin typeface="Tahoma"/>
                <a:cs typeface="Tahoma"/>
              </a:rPr>
              <a:t>măsură  ce acesta </a:t>
            </a:r>
            <a:r>
              <a:rPr sz="1600" spc="-10" dirty="0">
                <a:latin typeface="Tahoma"/>
                <a:cs typeface="Tahoma"/>
              </a:rPr>
              <a:t>trece </a:t>
            </a:r>
            <a:r>
              <a:rPr sz="1600" spc="-5" dirty="0">
                <a:latin typeface="Tahoma"/>
                <a:cs typeface="Tahoma"/>
              </a:rPr>
              <a:t>prin el și decizând ce să </a:t>
            </a:r>
            <a:r>
              <a:rPr sz="1600" spc="-10" dirty="0">
                <a:latin typeface="Tahoma"/>
                <a:cs typeface="Tahoma"/>
              </a:rPr>
              <a:t>facă </a:t>
            </a:r>
            <a:r>
              <a:rPr sz="1600" spc="-5" dirty="0">
                <a:latin typeface="Tahoma"/>
                <a:cs typeface="Tahoma"/>
              </a:rPr>
              <a:t>cu el</a:t>
            </a:r>
            <a:r>
              <a:rPr sz="1600" spc="40" dirty="0">
                <a:latin typeface="Tahoma"/>
                <a:cs typeface="Tahoma"/>
              </a:rPr>
              <a:t> </a:t>
            </a:r>
            <a:r>
              <a:rPr sz="1600" spc="-5" dirty="0">
                <a:latin typeface="Tahoma"/>
                <a:cs typeface="Tahoma"/>
              </a:rPr>
              <a:t>.</a:t>
            </a:r>
            <a:endParaRPr sz="1600">
              <a:latin typeface="Tahoma"/>
              <a:cs typeface="Tahoma"/>
            </a:endParaRPr>
          </a:p>
        </p:txBody>
      </p:sp>
      <p:sp>
        <p:nvSpPr>
          <p:cNvPr id="8" name="object 8"/>
          <p:cNvSpPr/>
          <p:nvPr/>
        </p:nvSpPr>
        <p:spPr>
          <a:xfrm>
            <a:off x="1114727" y="3831034"/>
            <a:ext cx="6733872" cy="2569765"/>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352" y="1520952"/>
            <a:ext cx="368808" cy="47396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6492" y="1447800"/>
            <a:ext cx="560832" cy="4221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8001" y="990600"/>
            <a:ext cx="0" cy="1053465"/>
          </a:xfrm>
          <a:custGeom>
            <a:avLst/>
            <a:gdLst/>
            <a:ahLst/>
            <a:cxnLst/>
            <a:rect l="l" t="t" r="r" b="b"/>
            <a:pathLst>
              <a:path h="1053464">
                <a:moveTo>
                  <a:pt x="0" y="0"/>
                </a:moveTo>
                <a:lnTo>
                  <a:pt x="0" y="1053084"/>
                </a:lnTo>
              </a:path>
            </a:pathLst>
          </a:custGeom>
          <a:ln w="32004">
            <a:solidFill>
              <a:srgbClr val="1C1C1C"/>
            </a:solidFill>
          </a:ln>
        </p:spPr>
        <p:txBody>
          <a:bodyPr wrap="square" lIns="0" tIns="0" rIns="0" bIns="0" rtlCol="0"/>
          <a:lstStyle/>
          <a:p>
            <a:endParaRPr/>
          </a:p>
        </p:txBody>
      </p:sp>
      <p:sp>
        <p:nvSpPr>
          <p:cNvPr id="5" name="object 5"/>
          <p:cNvSpPr/>
          <p:nvPr/>
        </p:nvSpPr>
        <p:spPr>
          <a:xfrm>
            <a:off x="443483" y="1781555"/>
            <a:ext cx="8226552" cy="32003"/>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145844" y="961390"/>
            <a:ext cx="5290820" cy="452120"/>
          </a:xfrm>
          <a:prstGeom prst="rect">
            <a:avLst/>
          </a:prstGeom>
        </p:spPr>
        <p:txBody>
          <a:bodyPr vert="horz" wrap="square" lIns="0" tIns="12065" rIns="0" bIns="0" rtlCol="0">
            <a:spAutoFit/>
          </a:bodyPr>
          <a:lstStyle/>
          <a:p>
            <a:pPr marL="12700">
              <a:lnSpc>
                <a:spcPct val="100000"/>
              </a:lnSpc>
              <a:spcBef>
                <a:spcPts val="95"/>
              </a:spcBef>
            </a:pPr>
            <a:r>
              <a:rPr spc="-5" dirty="0">
                <a:solidFill>
                  <a:srgbClr val="333399"/>
                </a:solidFill>
              </a:rPr>
              <a:t>Protecția rețelelor prin firewall-uri</a:t>
            </a:r>
          </a:p>
        </p:txBody>
      </p:sp>
      <p:sp>
        <p:nvSpPr>
          <p:cNvPr id="7" name="object 7"/>
          <p:cNvSpPr txBox="1"/>
          <p:nvPr/>
        </p:nvSpPr>
        <p:spPr>
          <a:xfrm>
            <a:off x="459740" y="2086482"/>
            <a:ext cx="8221980" cy="4122420"/>
          </a:xfrm>
          <a:prstGeom prst="rect">
            <a:avLst/>
          </a:prstGeom>
        </p:spPr>
        <p:txBody>
          <a:bodyPr vert="horz" wrap="square" lIns="0" tIns="12065" rIns="0" bIns="0" rtlCol="0">
            <a:spAutoFit/>
          </a:bodyPr>
          <a:lstStyle/>
          <a:p>
            <a:pPr marL="12700">
              <a:lnSpc>
                <a:spcPct val="100000"/>
              </a:lnSpc>
              <a:spcBef>
                <a:spcPts val="95"/>
              </a:spcBef>
            </a:pPr>
            <a:r>
              <a:rPr sz="1600" spc="-10" dirty="0">
                <a:latin typeface="Tahoma"/>
                <a:cs typeface="Tahoma"/>
              </a:rPr>
              <a:t>Funcţiile principale </a:t>
            </a:r>
            <a:r>
              <a:rPr sz="1600" spc="-5" dirty="0">
                <a:latin typeface="Tahoma"/>
                <a:cs typeface="Tahoma"/>
              </a:rPr>
              <a:t>ale firewall-ului pot</a:t>
            </a:r>
            <a:r>
              <a:rPr sz="1600" spc="65" dirty="0">
                <a:latin typeface="Tahoma"/>
                <a:cs typeface="Tahoma"/>
              </a:rPr>
              <a:t> </a:t>
            </a:r>
            <a:r>
              <a:rPr sz="1600" spc="-10" dirty="0">
                <a:latin typeface="Tahoma"/>
                <a:cs typeface="Tahoma"/>
              </a:rPr>
              <a:t>fi:</a:t>
            </a:r>
            <a:endParaRPr sz="1600">
              <a:latin typeface="Tahoma"/>
              <a:cs typeface="Tahoma"/>
            </a:endParaRPr>
          </a:p>
          <a:p>
            <a:pPr marL="104139" indent="-92075">
              <a:lnSpc>
                <a:spcPct val="100000"/>
              </a:lnSpc>
              <a:spcBef>
                <a:spcPts val="1345"/>
              </a:spcBef>
              <a:buClr>
                <a:srgbClr val="3333CC"/>
              </a:buClr>
              <a:buSzPct val="53125"/>
              <a:buFont typeface="Wingdings"/>
              <a:buChar char=""/>
              <a:tabLst>
                <a:tab pos="104775" algn="l"/>
              </a:tabLst>
            </a:pPr>
            <a:r>
              <a:rPr sz="1600" spc="-10" dirty="0">
                <a:latin typeface="Tahoma"/>
                <a:cs typeface="Tahoma"/>
              </a:rPr>
              <a:t>trecerea </a:t>
            </a:r>
            <a:r>
              <a:rPr sz="1600" spc="-5" dirty="0">
                <a:latin typeface="Tahoma"/>
                <a:cs typeface="Tahoma"/>
              </a:rPr>
              <a:t>pachetelor</a:t>
            </a:r>
            <a:r>
              <a:rPr sz="1600" spc="15" dirty="0">
                <a:latin typeface="Tahoma"/>
                <a:cs typeface="Tahoma"/>
              </a:rPr>
              <a:t> </a:t>
            </a:r>
            <a:r>
              <a:rPr sz="1600" spc="-5" dirty="0">
                <a:latin typeface="Tahoma"/>
                <a:cs typeface="Tahoma"/>
              </a:rPr>
              <a:t>neschimbate;</a:t>
            </a:r>
            <a:endParaRPr sz="1600">
              <a:latin typeface="Tahoma"/>
              <a:cs typeface="Tahoma"/>
            </a:endParaRPr>
          </a:p>
          <a:p>
            <a:pPr marL="104139" indent="-92075">
              <a:lnSpc>
                <a:spcPct val="100000"/>
              </a:lnSpc>
              <a:spcBef>
                <a:spcPts val="1345"/>
              </a:spcBef>
              <a:buClr>
                <a:srgbClr val="3333CC"/>
              </a:buClr>
              <a:buSzPct val="53125"/>
              <a:buFont typeface="Wingdings"/>
              <a:buChar char=""/>
              <a:tabLst>
                <a:tab pos="104775" algn="l"/>
              </a:tabLst>
            </a:pPr>
            <a:r>
              <a:rPr sz="1600" spc="-10" dirty="0">
                <a:latin typeface="Tahoma"/>
                <a:cs typeface="Tahoma"/>
              </a:rPr>
              <a:t>trecerea </a:t>
            </a:r>
            <a:r>
              <a:rPr sz="1600" spc="-5" dirty="0">
                <a:latin typeface="Tahoma"/>
                <a:cs typeface="Tahoma"/>
              </a:rPr>
              <a:t>pachetelor </a:t>
            </a:r>
            <a:r>
              <a:rPr sz="1600" spc="-10" dirty="0">
                <a:latin typeface="Tahoma"/>
                <a:cs typeface="Tahoma"/>
              </a:rPr>
              <a:t>modificate </a:t>
            </a:r>
            <a:r>
              <a:rPr sz="1600" spc="-5" dirty="0">
                <a:latin typeface="Tahoma"/>
                <a:cs typeface="Tahoma"/>
              </a:rPr>
              <a:t>într-un </a:t>
            </a:r>
            <a:r>
              <a:rPr sz="1600" spc="-10" dirty="0">
                <a:latin typeface="Tahoma"/>
                <a:cs typeface="Tahoma"/>
              </a:rPr>
              <a:t>fel, </a:t>
            </a:r>
            <a:r>
              <a:rPr sz="1600" spc="-5" dirty="0">
                <a:latin typeface="Tahoma"/>
                <a:cs typeface="Tahoma"/>
              </a:rPr>
              <a:t>de exemplu, biți de TOS</a:t>
            </a:r>
            <a:r>
              <a:rPr sz="1600" spc="135" dirty="0">
                <a:latin typeface="Tahoma"/>
                <a:cs typeface="Tahoma"/>
              </a:rPr>
              <a:t> </a:t>
            </a:r>
            <a:r>
              <a:rPr sz="1600" spc="-5" dirty="0">
                <a:latin typeface="Tahoma"/>
                <a:cs typeface="Tahoma"/>
              </a:rPr>
              <a:t>schimbați;</a:t>
            </a:r>
            <a:endParaRPr sz="1600">
              <a:latin typeface="Tahoma"/>
              <a:cs typeface="Tahoma"/>
            </a:endParaRPr>
          </a:p>
          <a:p>
            <a:pPr marL="12700" marR="5080">
              <a:lnSpc>
                <a:spcPct val="150000"/>
              </a:lnSpc>
              <a:spcBef>
                <a:spcPts val="385"/>
              </a:spcBef>
              <a:buClr>
                <a:srgbClr val="3333CC"/>
              </a:buClr>
              <a:buSzPct val="53125"/>
              <a:buFont typeface="Wingdings"/>
              <a:buChar char=""/>
              <a:tabLst>
                <a:tab pos="104775" algn="l"/>
              </a:tabLst>
            </a:pPr>
            <a:r>
              <a:rPr sz="1600" spc="-5" dirty="0">
                <a:latin typeface="Tahoma"/>
                <a:cs typeface="Tahoma"/>
              </a:rPr>
              <a:t>abandonarea pachetului și </a:t>
            </a:r>
            <a:r>
              <a:rPr sz="1600" spc="-10" dirty="0">
                <a:latin typeface="Tahoma"/>
                <a:cs typeface="Tahoma"/>
              </a:rPr>
              <a:t>trimiterea </a:t>
            </a:r>
            <a:r>
              <a:rPr sz="1600" spc="-5" dirty="0">
                <a:latin typeface="Tahoma"/>
                <a:cs typeface="Tahoma"/>
              </a:rPr>
              <a:t>unor </a:t>
            </a:r>
            <a:r>
              <a:rPr sz="1600" spc="-10" dirty="0">
                <a:latin typeface="Tahoma"/>
                <a:cs typeface="Tahoma"/>
              </a:rPr>
              <a:t>notificații ICMP </a:t>
            </a:r>
            <a:r>
              <a:rPr sz="1600" spc="-5" dirty="0">
                <a:latin typeface="Tahoma"/>
                <a:cs typeface="Tahoma"/>
              </a:rPr>
              <a:t>înapoi la expeditor (de exemplu,  port imposibil de</a:t>
            </a:r>
            <a:r>
              <a:rPr sz="1600" spc="30" dirty="0">
                <a:latin typeface="Tahoma"/>
                <a:cs typeface="Tahoma"/>
              </a:rPr>
              <a:t> </a:t>
            </a:r>
            <a:r>
              <a:rPr sz="1600" spc="-10" dirty="0">
                <a:latin typeface="Tahoma"/>
                <a:cs typeface="Tahoma"/>
              </a:rPr>
              <a:t>atins/ajuns);</a:t>
            </a:r>
            <a:endParaRPr sz="1600">
              <a:latin typeface="Tahoma"/>
              <a:cs typeface="Tahoma"/>
            </a:endParaRPr>
          </a:p>
          <a:p>
            <a:pPr marL="104139" indent="-92075">
              <a:lnSpc>
                <a:spcPct val="100000"/>
              </a:lnSpc>
              <a:spcBef>
                <a:spcPts val="1345"/>
              </a:spcBef>
              <a:buClr>
                <a:srgbClr val="3333CC"/>
              </a:buClr>
              <a:buSzPct val="53125"/>
              <a:buFont typeface="Wingdings"/>
              <a:buChar char=""/>
              <a:tabLst>
                <a:tab pos="104775" algn="l"/>
              </a:tabLst>
            </a:pPr>
            <a:r>
              <a:rPr sz="1600" spc="-5" dirty="0">
                <a:latin typeface="Tahoma"/>
                <a:cs typeface="Tahoma"/>
              </a:rPr>
              <a:t>abandonarea în </a:t>
            </a:r>
            <a:r>
              <a:rPr sz="1600" spc="-10" dirty="0">
                <a:latin typeface="Tahoma"/>
                <a:cs typeface="Tahoma"/>
              </a:rPr>
              <a:t>liniște </a:t>
            </a:r>
            <a:r>
              <a:rPr sz="1600" spc="-5" dirty="0">
                <a:latin typeface="Tahoma"/>
                <a:cs typeface="Tahoma"/>
              </a:rPr>
              <a:t>a pachetului. Această modalitate </a:t>
            </a:r>
            <a:r>
              <a:rPr sz="1600" spc="-10" dirty="0">
                <a:latin typeface="Tahoma"/>
                <a:cs typeface="Tahoma"/>
              </a:rPr>
              <a:t>este </a:t>
            </a:r>
            <a:r>
              <a:rPr sz="1600" spc="-5" dirty="0">
                <a:latin typeface="Tahoma"/>
                <a:cs typeface="Tahoma"/>
              </a:rPr>
              <a:t>un mijloc bun de</a:t>
            </a:r>
            <a:r>
              <a:rPr sz="1600" spc="155" dirty="0">
                <a:latin typeface="Tahoma"/>
                <a:cs typeface="Tahoma"/>
              </a:rPr>
              <a:t> </a:t>
            </a:r>
            <a:r>
              <a:rPr sz="1600" spc="-5" dirty="0">
                <a:latin typeface="Tahoma"/>
                <a:cs typeface="Tahoma"/>
              </a:rPr>
              <a:t>apărare</a:t>
            </a:r>
            <a:endParaRPr sz="1600">
              <a:latin typeface="Tahoma"/>
              <a:cs typeface="Tahoma"/>
            </a:endParaRPr>
          </a:p>
          <a:p>
            <a:pPr marL="12700" marR="7620">
              <a:lnSpc>
                <a:spcPct val="150000"/>
              </a:lnSpc>
            </a:pPr>
            <a:r>
              <a:rPr sz="1600" spc="-10" dirty="0">
                <a:latin typeface="Tahoma"/>
                <a:cs typeface="Tahoma"/>
              </a:rPr>
              <a:t>împotriva surselor răuvoitoare, </a:t>
            </a:r>
            <a:r>
              <a:rPr sz="1600" spc="-5" dirty="0">
                <a:latin typeface="Tahoma"/>
                <a:cs typeface="Tahoma"/>
              </a:rPr>
              <a:t>în </a:t>
            </a:r>
            <a:r>
              <a:rPr sz="1600" spc="-10" dirty="0">
                <a:latin typeface="Tahoma"/>
                <a:cs typeface="Tahoma"/>
              </a:rPr>
              <a:t>căutare </a:t>
            </a:r>
            <a:r>
              <a:rPr sz="1600" spc="-5" dirty="0">
                <a:latin typeface="Tahoma"/>
                <a:cs typeface="Tahoma"/>
              </a:rPr>
              <a:t>de </a:t>
            </a:r>
            <a:r>
              <a:rPr sz="1600" spc="-10" dirty="0">
                <a:latin typeface="Tahoma"/>
                <a:cs typeface="Tahoma"/>
              </a:rPr>
              <a:t>servicii </a:t>
            </a:r>
            <a:r>
              <a:rPr sz="1600" spc="-5" dirty="0">
                <a:latin typeface="Tahoma"/>
                <a:cs typeface="Tahoma"/>
              </a:rPr>
              <a:t>vulnerabile. Răspunsul normal, în </a:t>
            </a:r>
            <a:r>
              <a:rPr sz="1600" spc="-10" dirty="0">
                <a:latin typeface="Tahoma"/>
                <a:cs typeface="Tahoma"/>
              </a:rPr>
              <a:t>cazul  </a:t>
            </a:r>
            <a:r>
              <a:rPr sz="1600" spc="-5" dirty="0">
                <a:latin typeface="Tahoma"/>
                <a:cs typeface="Tahoma"/>
              </a:rPr>
              <a:t>unui pachet </a:t>
            </a:r>
            <a:r>
              <a:rPr sz="1600" spc="-10" dirty="0">
                <a:latin typeface="Tahoma"/>
                <a:cs typeface="Tahoma"/>
              </a:rPr>
              <a:t>trimis </a:t>
            </a:r>
            <a:r>
              <a:rPr sz="1600" spc="-5" dirty="0">
                <a:latin typeface="Tahoma"/>
                <a:cs typeface="Tahoma"/>
              </a:rPr>
              <a:t>unui port UDP </a:t>
            </a:r>
            <a:r>
              <a:rPr sz="1600" spc="-10" dirty="0">
                <a:latin typeface="Tahoma"/>
                <a:cs typeface="Tahoma"/>
              </a:rPr>
              <a:t>închis, este </a:t>
            </a:r>
            <a:r>
              <a:rPr sz="1600" spc="-5" dirty="0">
                <a:latin typeface="Tahoma"/>
                <a:cs typeface="Tahoma"/>
              </a:rPr>
              <a:t>cel prin intermediul unui pachet ICMP,</a:t>
            </a:r>
            <a:r>
              <a:rPr sz="1600" spc="140" dirty="0">
                <a:latin typeface="Tahoma"/>
                <a:cs typeface="Tahoma"/>
              </a:rPr>
              <a:t> </a:t>
            </a:r>
            <a:r>
              <a:rPr sz="1600" spc="-10" dirty="0">
                <a:latin typeface="Tahoma"/>
                <a:cs typeface="Tahoma"/>
              </a:rPr>
              <a:t>cu</a:t>
            </a:r>
            <a:endParaRPr sz="1600">
              <a:latin typeface="Tahoma"/>
              <a:cs typeface="Tahoma"/>
            </a:endParaRPr>
          </a:p>
          <a:p>
            <a:pPr marL="12700" marR="325755">
              <a:lnSpc>
                <a:spcPts val="2880"/>
              </a:lnSpc>
              <a:spcBef>
                <a:spcPts val="254"/>
              </a:spcBef>
            </a:pPr>
            <a:r>
              <a:rPr sz="1600" spc="-5" dirty="0">
                <a:latin typeface="Tahoma"/>
                <a:cs typeface="Tahoma"/>
              </a:rPr>
              <a:t>menţiunea „port imposibil de </a:t>
            </a:r>
            <a:r>
              <a:rPr sz="1600" spc="-10" dirty="0">
                <a:latin typeface="Tahoma"/>
                <a:cs typeface="Tahoma"/>
              </a:rPr>
              <a:t>ajuns”. </a:t>
            </a:r>
            <a:r>
              <a:rPr sz="1600" spc="-5" dirty="0">
                <a:latin typeface="Tahoma"/>
                <a:cs typeface="Tahoma"/>
              </a:rPr>
              <a:t>Acesta </a:t>
            </a:r>
            <a:r>
              <a:rPr sz="1600" spc="-10" dirty="0">
                <a:latin typeface="Tahoma"/>
                <a:cs typeface="Tahoma"/>
              </a:rPr>
              <a:t>este </a:t>
            </a:r>
            <a:r>
              <a:rPr sz="1600" spc="-5" dirty="0">
                <a:latin typeface="Tahoma"/>
                <a:cs typeface="Tahoma"/>
              </a:rPr>
              <a:t>un semnal trimis expeditorului care  </a:t>
            </a:r>
            <a:r>
              <a:rPr sz="1600" spc="-10" dirty="0">
                <a:latin typeface="Tahoma"/>
                <a:cs typeface="Tahoma"/>
              </a:rPr>
              <a:t>sugerează funcționarea calculatorului </a:t>
            </a:r>
            <a:r>
              <a:rPr sz="1600" spc="-5" dirty="0">
                <a:latin typeface="Tahoma"/>
                <a:cs typeface="Tahoma"/>
              </a:rPr>
              <a:t>și încurajează </a:t>
            </a:r>
            <a:r>
              <a:rPr sz="1600" spc="-10" dirty="0">
                <a:latin typeface="Tahoma"/>
                <a:cs typeface="Tahoma"/>
              </a:rPr>
              <a:t>încercările ulterioare. </a:t>
            </a:r>
            <a:r>
              <a:rPr sz="1600" spc="-5" dirty="0">
                <a:latin typeface="Tahoma"/>
                <a:cs typeface="Tahoma"/>
              </a:rPr>
              <a:t>Tăcerea poate  </a:t>
            </a:r>
            <a:r>
              <a:rPr sz="1600" spc="-10" dirty="0">
                <a:latin typeface="Tahoma"/>
                <a:cs typeface="Tahoma"/>
              </a:rPr>
              <a:t>sugera că </a:t>
            </a:r>
            <a:r>
              <a:rPr sz="1600" spc="-5" dirty="0">
                <a:latin typeface="Tahoma"/>
                <a:cs typeface="Tahoma"/>
              </a:rPr>
              <a:t>nu </a:t>
            </a:r>
            <a:r>
              <a:rPr sz="1600" spc="-10" dirty="0">
                <a:latin typeface="Tahoma"/>
                <a:cs typeface="Tahoma"/>
              </a:rPr>
              <a:t>există nici </a:t>
            </a:r>
            <a:r>
              <a:rPr sz="1600" spc="-5" dirty="0">
                <a:latin typeface="Tahoma"/>
                <a:cs typeface="Tahoma"/>
              </a:rPr>
              <a:t>un </a:t>
            </a:r>
            <a:r>
              <a:rPr sz="1600" spc="-10" dirty="0">
                <a:latin typeface="Tahoma"/>
                <a:cs typeface="Tahoma"/>
              </a:rPr>
              <a:t>calculator </a:t>
            </a:r>
            <a:r>
              <a:rPr sz="1600" spc="-5" dirty="0">
                <a:latin typeface="Tahoma"/>
                <a:cs typeface="Tahoma"/>
              </a:rPr>
              <a:t>la </a:t>
            </a:r>
            <a:r>
              <a:rPr sz="1600" spc="-10" dirty="0">
                <a:latin typeface="Tahoma"/>
                <a:cs typeface="Tahoma"/>
              </a:rPr>
              <a:t>celălalt</a:t>
            </a:r>
            <a:r>
              <a:rPr sz="1600" spc="80" dirty="0">
                <a:latin typeface="Tahoma"/>
                <a:cs typeface="Tahoma"/>
              </a:rPr>
              <a:t> </a:t>
            </a:r>
            <a:r>
              <a:rPr sz="1600" spc="-10" dirty="0">
                <a:latin typeface="Tahoma"/>
                <a:cs typeface="Tahoma"/>
              </a:rPr>
              <a:t>capăt.</a:t>
            </a:r>
            <a:endParaRPr sz="1600">
              <a:latin typeface="Tahoma"/>
              <a:cs typeface="Tahom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352" y="1520952"/>
            <a:ext cx="368808" cy="47396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6492" y="1447800"/>
            <a:ext cx="560832" cy="4221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8001" y="990600"/>
            <a:ext cx="0" cy="1053465"/>
          </a:xfrm>
          <a:custGeom>
            <a:avLst/>
            <a:gdLst/>
            <a:ahLst/>
            <a:cxnLst/>
            <a:rect l="l" t="t" r="r" b="b"/>
            <a:pathLst>
              <a:path h="1053464">
                <a:moveTo>
                  <a:pt x="0" y="0"/>
                </a:moveTo>
                <a:lnTo>
                  <a:pt x="0" y="1053084"/>
                </a:lnTo>
              </a:path>
            </a:pathLst>
          </a:custGeom>
          <a:ln w="32004">
            <a:solidFill>
              <a:srgbClr val="1C1C1C"/>
            </a:solidFill>
          </a:ln>
        </p:spPr>
        <p:txBody>
          <a:bodyPr wrap="square" lIns="0" tIns="0" rIns="0" bIns="0" rtlCol="0"/>
          <a:lstStyle/>
          <a:p>
            <a:endParaRPr/>
          </a:p>
        </p:txBody>
      </p:sp>
      <p:sp>
        <p:nvSpPr>
          <p:cNvPr id="5" name="object 5"/>
          <p:cNvSpPr/>
          <p:nvPr/>
        </p:nvSpPr>
        <p:spPr>
          <a:xfrm>
            <a:off x="443483" y="1781555"/>
            <a:ext cx="8226552" cy="32003"/>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145844" y="961390"/>
            <a:ext cx="4225290" cy="452120"/>
          </a:xfrm>
          <a:prstGeom prst="rect">
            <a:avLst/>
          </a:prstGeom>
        </p:spPr>
        <p:txBody>
          <a:bodyPr vert="horz" wrap="square" lIns="0" tIns="12065" rIns="0" bIns="0" rtlCol="0">
            <a:spAutoFit/>
          </a:bodyPr>
          <a:lstStyle/>
          <a:p>
            <a:pPr marL="12700">
              <a:lnSpc>
                <a:spcPct val="100000"/>
              </a:lnSpc>
              <a:spcBef>
                <a:spcPts val="95"/>
              </a:spcBef>
            </a:pPr>
            <a:r>
              <a:rPr spc="-5" dirty="0">
                <a:solidFill>
                  <a:srgbClr val="333399"/>
                </a:solidFill>
              </a:rPr>
              <a:t>Funcționarea</a:t>
            </a:r>
            <a:r>
              <a:rPr spc="-30" dirty="0">
                <a:solidFill>
                  <a:srgbClr val="333399"/>
                </a:solidFill>
              </a:rPr>
              <a:t> </a:t>
            </a:r>
            <a:r>
              <a:rPr spc="-5" dirty="0">
                <a:solidFill>
                  <a:srgbClr val="333399"/>
                </a:solidFill>
              </a:rPr>
              <a:t>firewall-urilor</a:t>
            </a:r>
          </a:p>
        </p:txBody>
      </p:sp>
      <p:sp>
        <p:nvSpPr>
          <p:cNvPr id="7" name="object 7"/>
          <p:cNvSpPr txBox="1"/>
          <p:nvPr/>
        </p:nvSpPr>
        <p:spPr>
          <a:xfrm>
            <a:off x="459740" y="2155062"/>
            <a:ext cx="8348980" cy="1000760"/>
          </a:xfrm>
          <a:prstGeom prst="rect">
            <a:avLst/>
          </a:prstGeom>
        </p:spPr>
        <p:txBody>
          <a:bodyPr vert="horz" wrap="square" lIns="0" tIns="12065" rIns="0" bIns="0" rtlCol="0">
            <a:spAutoFit/>
          </a:bodyPr>
          <a:lstStyle/>
          <a:p>
            <a:pPr marL="12700" marR="5080">
              <a:lnSpc>
                <a:spcPct val="100000"/>
              </a:lnSpc>
              <a:spcBef>
                <a:spcPts val="95"/>
              </a:spcBef>
            </a:pPr>
            <a:r>
              <a:rPr sz="1600" spc="-10" dirty="0">
                <a:latin typeface="Tahoma"/>
                <a:cs typeface="Tahoma"/>
              </a:rPr>
              <a:t>Firewall-urile </a:t>
            </a:r>
            <a:r>
              <a:rPr sz="1600" spc="-5" dirty="0">
                <a:latin typeface="Tahoma"/>
                <a:cs typeface="Tahoma"/>
              </a:rPr>
              <a:t>simple </a:t>
            </a:r>
            <a:r>
              <a:rPr sz="1600" spc="-10" dirty="0">
                <a:latin typeface="Tahoma"/>
                <a:cs typeface="Tahoma"/>
              </a:rPr>
              <a:t>funcţionează </a:t>
            </a:r>
            <a:r>
              <a:rPr sz="1600" spc="-5" dirty="0">
                <a:latin typeface="Tahoma"/>
                <a:cs typeface="Tahoma"/>
              </a:rPr>
              <a:t>pe un număr mai mic </a:t>
            </a:r>
            <a:r>
              <a:rPr sz="1600" dirty="0">
                <a:latin typeface="Tahoma"/>
                <a:cs typeface="Tahoma"/>
              </a:rPr>
              <a:t>de </a:t>
            </a:r>
            <a:r>
              <a:rPr sz="1600" spc="-10" dirty="0">
                <a:latin typeface="Tahoma"/>
                <a:cs typeface="Tahoma"/>
              </a:rPr>
              <a:t>straturi, </a:t>
            </a:r>
            <a:r>
              <a:rPr sz="1600" spc="-5" dirty="0">
                <a:latin typeface="Tahoma"/>
                <a:cs typeface="Tahoma"/>
              </a:rPr>
              <a:t>în </a:t>
            </a:r>
            <a:r>
              <a:rPr sz="1600" spc="-10" dirty="0">
                <a:latin typeface="Tahoma"/>
                <a:cs typeface="Tahoma"/>
              </a:rPr>
              <a:t>timp </a:t>
            </a:r>
            <a:r>
              <a:rPr sz="1600" spc="-5" dirty="0">
                <a:latin typeface="Tahoma"/>
                <a:cs typeface="Tahoma"/>
              </a:rPr>
              <a:t>ce </a:t>
            </a:r>
            <a:r>
              <a:rPr sz="1600" b="1" spc="-10" dirty="0">
                <a:latin typeface="Tahoma"/>
                <a:cs typeface="Tahoma"/>
              </a:rPr>
              <a:t>firewall-urile  </a:t>
            </a:r>
            <a:r>
              <a:rPr sz="1600" b="1" spc="-5" dirty="0">
                <a:latin typeface="Tahoma"/>
                <a:cs typeface="Tahoma"/>
              </a:rPr>
              <a:t>mai avansate acoperă </a:t>
            </a:r>
            <a:r>
              <a:rPr sz="1600" b="1" spc="-10" dirty="0">
                <a:latin typeface="Tahoma"/>
                <a:cs typeface="Tahoma"/>
              </a:rPr>
              <a:t>un număr </a:t>
            </a:r>
            <a:r>
              <a:rPr sz="1600" b="1" spc="-5" dirty="0">
                <a:latin typeface="Tahoma"/>
                <a:cs typeface="Tahoma"/>
              </a:rPr>
              <a:t>mai mare de straturi </a:t>
            </a:r>
            <a:r>
              <a:rPr sz="1600" b="1" spc="-10" dirty="0">
                <a:latin typeface="Tahoma"/>
                <a:cs typeface="Tahoma"/>
              </a:rPr>
              <a:t>fiind </a:t>
            </a:r>
            <a:r>
              <a:rPr sz="1600" b="1" spc="-5" dirty="0">
                <a:latin typeface="Tahoma"/>
                <a:cs typeface="Tahoma"/>
              </a:rPr>
              <a:t>mult mai </a:t>
            </a:r>
            <a:r>
              <a:rPr sz="1600" b="1" dirty="0">
                <a:latin typeface="Tahoma"/>
                <a:cs typeface="Tahoma"/>
              </a:rPr>
              <a:t>eficiente</a:t>
            </a:r>
            <a:r>
              <a:rPr sz="1600" dirty="0">
                <a:latin typeface="Tahoma"/>
                <a:cs typeface="Tahoma"/>
              </a:rPr>
              <a:t>. </a:t>
            </a:r>
            <a:r>
              <a:rPr sz="1600" spc="-10" dirty="0">
                <a:latin typeface="Tahoma"/>
                <a:cs typeface="Tahoma"/>
              </a:rPr>
              <a:t>De  </a:t>
            </a:r>
            <a:r>
              <a:rPr sz="1600" spc="-5" dirty="0">
                <a:latin typeface="Tahoma"/>
                <a:cs typeface="Tahoma"/>
              </a:rPr>
              <a:t>asemenea, </a:t>
            </a:r>
            <a:r>
              <a:rPr sz="1600" spc="-10" dirty="0">
                <a:latin typeface="Tahoma"/>
                <a:cs typeface="Tahoma"/>
              </a:rPr>
              <a:t>firewall-urile </a:t>
            </a:r>
            <a:r>
              <a:rPr sz="1600" spc="-5" dirty="0">
                <a:latin typeface="Tahoma"/>
                <a:cs typeface="Tahoma"/>
              </a:rPr>
              <a:t>pot fi </a:t>
            </a:r>
            <a:r>
              <a:rPr sz="1600" spc="-10" dirty="0">
                <a:latin typeface="Tahoma"/>
                <a:cs typeface="Tahoma"/>
              </a:rPr>
              <a:t>incluse </a:t>
            </a:r>
            <a:r>
              <a:rPr sz="1600" spc="-5" dirty="0">
                <a:latin typeface="Tahoma"/>
                <a:cs typeface="Tahoma"/>
              </a:rPr>
              <a:t>în </a:t>
            </a:r>
            <a:r>
              <a:rPr sz="1600" spc="-10" dirty="0">
                <a:latin typeface="Tahoma"/>
                <a:cs typeface="Tahoma"/>
              </a:rPr>
              <a:t>sistemele </a:t>
            </a:r>
            <a:r>
              <a:rPr sz="1600" spc="-5" dirty="0">
                <a:latin typeface="Tahoma"/>
                <a:cs typeface="Tahoma"/>
              </a:rPr>
              <a:t>de operare sau nu şi atunci </a:t>
            </a:r>
            <a:r>
              <a:rPr sz="1600" spc="-10" dirty="0">
                <a:latin typeface="Tahoma"/>
                <a:cs typeface="Tahoma"/>
              </a:rPr>
              <a:t>rulează</a:t>
            </a:r>
            <a:r>
              <a:rPr sz="1600" spc="165" dirty="0">
                <a:latin typeface="Tahoma"/>
                <a:cs typeface="Tahoma"/>
              </a:rPr>
              <a:t> </a:t>
            </a:r>
            <a:r>
              <a:rPr sz="1600" spc="-10" dirty="0">
                <a:latin typeface="Tahoma"/>
                <a:cs typeface="Tahoma"/>
              </a:rPr>
              <a:t>ca</a:t>
            </a:r>
            <a:endParaRPr sz="1600">
              <a:latin typeface="Tahoma"/>
              <a:cs typeface="Tahoma"/>
            </a:endParaRPr>
          </a:p>
          <a:p>
            <a:pPr marL="12700">
              <a:lnSpc>
                <a:spcPct val="100000"/>
              </a:lnSpc>
            </a:pPr>
            <a:r>
              <a:rPr sz="1600" spc="-5" dirty="0">
                <a:latin typeface="Tahoma"/>
                <a:cs typeface="Tahoma"/>
              </a:rPr>
              <a:t>aplicaţii</a:t>
            </a:r>
            <a:r>
              <a:rPr sz="1600" dirty="0">
                <a:latin typeface="Tahoma"/>
                <a:cs typeface="Tahoma"/>
              </a:rPr>
              <a:t> </a:t>
            </a:r>
            <a:r>
              <a:rPr sz="1600" spc="-5" dirty="0">
                <a:latin typeface="Tahoma"/>
                <a:cs typeface="Tahoma"/>
              </a:rPr>
              <a:t>independente.</a:t>
            </a:r>
            <a:endParaRPr sz="1600">
              <a:latin typeface="Tahoma"/>
              <a:cs typeface="Tahoma"/>
            </a:endParaRPr>
          </a:p>
        </p:txBody>
      </p:sp>
      <p:sp>
        <p:nvSpPr>
          <p:cNvPr id="8" name="object 8"/>
          <p:cNvSpPr/>
          <p:nvPr/>
        </p:nvSpPr>
        <p:spPr>
          <a:xfrm>
            <a:off x="789683" y="3706367"/>
            <a:ext cx="6726433" cy="2456688"/>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352" y="1520952"/>
            <a:ext cx="368808" cy="47396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6492" y="1447800"/>
            <a:ext cx="560832" cy="4221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8001" y="990600"/>
            <a:ext cx="0" cy="1053465"/>
          </a:xfrm>
          <a:custGeom>
            <a:avLst/>
            <a:gdLst/>
            <a:ahLst/>
            <a:cxnLst/>
            <a:rect l="l" t="t" r="r" b="b"/>
            <a:pathLst>
              <a:path h="1053464">
                <a:moveTo>
                  <a:pt x="0" y="0"/>
                </a:moveTo>
                <a:lnTo>
                  <a:pt x="0" y="1053084"/>
                </a:lnTo>
              </a:path>
            </a:pathLst>
          </a:custGeom>
          <a:ln w="32004">
            <a:solidFill>
              <a:srgbClr val="1C1C1C"/>
            </a:solidFill>
          </a:ln>
        </p:spPr>
        <p:txBody>
          <a:bodyPr wrap="square" lIns="0" tIns="0" rIns="0" bIns="0" rtlCol="0"/>
          <a:lstStyle/>
          <a:p>
            <a:endParaRPr/>
          </a:p>
        </p:txBody>
      </p:sp>
      <p:sp>
        <p:nvSpPr>
          <p:cNvPr id="5" name="object 5"/>
          <p:cNvSpPr/>
          <p:nvPr/>
        </p:nvSpPr>
        <p:spPr>
          <a:xfrm>
            <a:off x="443483" y="1781555"/>
            <a:ext cx="8226552" cy="32003"/>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145844" y="961390"/>
            <a:ext cx="7599045" cy="452120"/>
          </a:xfrm>
          <a:prstGeom prst="rect">
            <a:avLst/>
          </a:prstGeom>
        </p:spPr>
        <p:txBody>
          <a:bodyPr vert="horz" wrap="square" lIns="0" tIns="12065" rIns="0" bIns="0" rtlCol="0">
            <a:spAutoFit/>
          </a:bodyPr>
          <a:lstStyle/>
          <a:p>
            <a:pPr marL="12700">
              <a:lnSpc>
                <a:spcPct val="100000"/>
              </a:lnSpc>
              <a:spcBef>
                <a:spcPts val="95"/>
              </a:spcBef>
            </a:pPr>
            <a:r>
              <a:rPr spc="-5" dirty="0">
                <a:solidFill>
                  <a:srgbClr val="333399"/>
                </a:solidFill>
              </a:rPr>
              <a:t>Securitatea </a:t>
            </a:r>
            <a:r>
              <a:rPr spc="-10" dirty="0">
                <a:solidFill>
                  <a:srgbClr val="333399"/>
                </a:solidFill>
              </a:rPr>
              <a:t>retelelor </a:t>
            </a:r>
            <a:r>
              <a:rPr spc="-5" dirty="0">
                <a:solidFill>
                  <a:srgbClr val="333399"/>
                </a:solidFill>
              </a:rPr>
              <a:t>de</a:t>
            </a:r>
            <a:r>
              <a:rPr spc="95" dirty="0">
                <a:solidFill>
                  <a:srgbClr val="333399"/>
                </a:solidFill>
              </a:rPr>
              <a:t> </a:t>
            </a:r>
            <a:r>
              <a:rPr spc="-5" dirty="0" err="1" smtClean="0">
                <a:solidFill>
                  <a:srgbClr val="333399"/>
                </a:solidFill>
              </a:rPr>
              <a:t>calculatoare</a:t>
            </a:r>
            <a:endParaRPr spc="-5" dirty="0">
              <a:solidFill>
                <a:srgbClr val="333399"/>
              </a:solidFill>
            </a:endParaRPr>
          </a:p>
        </p:txBody>
      </p:sp>
      <p:sp>
        <p:nvSpPr>
          <p:cNvPr id="7" name="object 7"/>
          <p:cNvSpPr txBox="1"/>
          <p:nvPr/>
        </p:nvSpPr>
        <p:spPr>
          <a:xfrm>
            <a:off x="794004" y="1813560"/>
            <a:ext cx="117475" cy="181610"/>
          </a:xfrm>
          <a:prstGeom prst="rect">
            <a:avLst/>
          </a:prstGeom>
          <a:solidFill>
            <a:srgbClr val="3333CC"/>
          </a:solidFill>
        </p:spPr>
        <p:txBody>
          <a:bodyPr vert="horz" wrap="square" lIns="0" tIns="0" rIns="0" bIns="0" rtlCol="0">
            <a:spAutoFit/>
          </a:bodyPr>
          <a:lstStyle/>
          <a:p>
            <a:pPr>
              <a:lnSpc>
                <a:spcPts val="1070"/>
              </a:lnSpc>
            </a:pPr>
            <a:r>
              <a:rPr sz="950" spc="5" dirty="0">
                <a:solidFill>
                  <a:srgbClr val="3333CC"/>
                </a:solidFill>
                <a:latin typeface="Wingdings"/>
                <a:cs typeface="Wingdings"/>
              </a:rPr>
              <a:t></a:t>
            </a:r>
            <a:endParaRPr sz="950">
              <a:latin typeface="Wingdings"/>
              <a:cs typeface="Wingdings"/>
            </a:endParaRPr>
          </a:p>
        </p:txBody>
      </p:sp>
      <p:sp>
        <p:nvSpPr>
          <p:cNvPr id="8" name="object 8"/>
          <p:cNvSpPr txBox="1"/>
          <p:nvPr/>
        </p:nvSpPr>
        <p:spPr>
          <a:xfrm>
            <a:off x="741536" y="2629515"/>
            <a:ext cx="7609840" cy="1735732"/>
          </a:xfrm>
          <a:prstGeom prst="rect">
            <a:avLst/>
          </a:prstGeom>
        </p:spPr>
        <p:txBody>
          <a:bodyPr vert="horz" wrap="square" lIns="0" tIns="12065" rIns="0" bIns="0" rtlCol="0">
            <a:spAutoFit/>
          </a:bodyPr>
          <a:lstStyle/>
          <a:p>
            <a:r>
              <a:rPr lang="en-US" sz="1600" dirty="0" smtClean="0"/>
              <a:t>P</a:t>
            </a:r>
            <a:r>
              <a:rPr lang="ro-RO" sz="1600" dirty="0" err="1" smtClean="0"/>
              <a:t>rincipalele</a:t>
            </a:r>
            <a:r>
              <a:rPr lang="ro-RO" sz="1600" dirty="0" smtClean="0"/>
              <a:t> </a:t>
            </a:r>
            <a:r>
              <a:rPr lang="ro-RO" sz="1600" dirty="0"/>
              <a:t>componente ale </a:t>
            </a:r>
            <a:r>
              <a:rPr lang="ro-RO" sz="1600" dirty="0" err="1"/>
              <a:t>securităţii</a:t>
            </a:r>
            <a:r>
              <a:rPr lang="ro-RO" sz="1600" dirty="0"/>
              <a:t> </a:t>
            </a:r>
            <a:r>
              <a:rPr lang="ro-RO" sz="1600" dirty="0" err="1"/>
              <a:t>informaţiei</a:t>
            </a:r>
            <a:r>
              <a:rPr lang="ro-RO" sz="1600" dirty="0"/>
              <a:t> sunt</a:t>
            </a:r>
            <a:r>
              <a:rPr lang="ro-RO" sz="1600" dirty="0" smtClean="0"/>
              <a:t>:</a:t>
            </a:r>
            <a:endParaRPr lang="en-US" sz="1600" dirty="0" smtClean="0"/>
          </a:p>
          <a:p>
            <a:endParaRPr lang="ro-RO" sz="1600" dirty="0"/>
          </a:p>
          <a:p>
            <a:r>
              <a:rPr lang="ro-RO" sz="1600" dirty="0"/>
              <a:t>-</a:t>
            </a:r>
            <a:r>
              <a:rPr lang="ro-RO" sz="1600" dirty="0" err="1"/>
              <a:t>confidenţialitatea</a:t>
            </a:r>
            <a:endParaRPr lang="ro-RO" sz="1600" dirty="0"/>
          </a:p>
          <a:p>
            <a:endParaRPr lang="en-US" sz="1600" dirty="0" smtClean="0"/>
          </a:p>
          <a:p>
            <a:r>
              <a:rPr lang="ro-RO" sz="1600" dirty="0" smtClean="0"/>
              <a:t>-</a:t>
            </a:r>
            <a:r>
              <a:rPr lang="ro-RO" sz="1600" dirty="0"/>
              <a:t>integritatea</a:t>
            </a:r>
          </a:p>
          <a:p>
            <a:endParaRPr lang="en-US" sz="1600" dirty="0" smtClean="0"/>
          </a:p>
          <a:p>
            <a:r>
              <a:rPr lang="ro-RO" sz="1600" dirty="0" smtClean="0"/>
              <a:t>-</a:t>
            </a:r>
            <a:r>
              <a:rPr lang="ro-RO" sz="1600" dirty="0"/>
              <a:t>disponibilitatea.</a:t>
            </a:r>
          </a:p>
        </p:txBody>
      </p:sp>
      <p:sp>
        <p:nvSpPr>
          <p:cNvPr id="9" name="object 9"/>
          <p:cNvSpPr txBox="1"/>
          <p:nvPr/>
        </p:nvSpPr>
        <p:spPr>
          <a:xfrm>
            <a:off x="764540" y="1953894"/>
            <a:ext cx="8097520" cy="258404"/>
          </a:xfrm>
          <a:prstGeom prst="rect">
            <a:avLst/>
          </a:prstGeom>
        </p:spPr>
        <p:txBody>
          <a:bodyPr vert="horz" wrap="square" lIns="0" tIns="12065" rIns="0" bIns="0" rtlCol="0">
            <a:spAutoFit/>
          </a:bodyPr>
          <a:lstStyle/>
          <a:p>
            <a:pPr marL="355600" marR="50800">
              <a:lnSpc>
                <a:spcPct val="100000"/>
              </a:lnSpc>
              <a:spcBef>
                <a:spcPts val="95"/>
              </a:spcBef>
            </a:pPr>
            <a:endParaRPr sz="1600" dirty="0">
              <a:latin typeface="Tahoma"/>
              <a:cs typeface="Tahoma"/>
            </a:endParaRPr>
          </a:p>
        </p:txBody>
      </p:sp>
    </p:spTree>
    <p:extLst>
      <p:ext uri="{BB962C8B-B14F-4D97-AF65-F5344CB8AC3E}">
        <p14:creationId xmlns:p14="http://schemas.microsoft.com/office/powerpoint/2010/main" val="17765054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352" y="1520952"/>
            <a:ext cx="368808" cy="47396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6492" y="1447800"/>
            <a:ext cx="560832" cy="4221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8001" y="990600"/>
            <a:ext cx="0" cy="1053465"/>
          </a:xfrm>
          <a:custGeom>
            <a:avLst/>
            <a:gdLst/>
            <a:ahLst/>
            <a:cxnLst/>
            <a:rect l="l" t="t" r="r" b="b"/>
            <a:pathLst>
              <a:path h="1053464">
                <a:moveTo>
                  <a:pt x="0" y="0"/>
                </a:moveTo>
                <a:lnTo>
                  <a:pt x="0" y="1053084"/>
                </a:lnTo>
              </a:path>
            </a:pathLst>
          </a:custGeom>
          <a:ln w="32004">
            <a:solidFill>
              <a:srgbClr val="1C1C1C"/>
            </a:solidFill>
          </a:ln>
        </p:spPr>
        <p:txBody>
          <a:bodyPr wrap="square" lIns="0" tIns="0" rIns="0" bIns="0" rtlCol="0"/>
          <a:lstStyle/>
          <a:p>
            <a:endParaRPr/>
          </a:p>
        </p:txBody>
      </p:sp>
      <p:sp>
        <p:nvSpPr>
          <p:cNvPr id="5" name="object 5"/>
          <p:cNvSpPr/>
          <p:nvPr/>
        </p:nvSpPr>
        <p:spPr>
          <a:xfrm>
            <a:off x="443483" y="1781555"/>
            <a:ext cx="8226552" cy="32003"/>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145844" y="961390"/>
            <a:ext cx="5304155" cy="452120"/>
          </a:xfrm>
          <a:prstGeom prst="rect">
            <a:avLst/>
          </a:prstGeom>
        </p:spPr>
        <p:txBody>
          <a:bodyPr vert="horz" wrap="square" lIns="0" tIns="12065" rIns="0" bIns="0" rtlCol="0">
            <a:spAutoFit/>
          </a:bodyPr>
          <a:lstStyle/>
          <a:p>
            <a:pPr marL="12700">
              <a:lnSpc>
                <a:spcPct val="100000"/>
              </a:lnSpc>
              <a:spcBef>
                <a:spcPts val="95"/>
              </a:spcBef>
            </a:pPr>
            <a:r>
              <a:rPr spc="-5" dirty="0">
                <a:solidFill>
                  <a:srgbClr val="333399"/>
                </a:solidFill>
              </a:rPr>
              <a:t>Firewall-uri cu </a:t>
            </a:r>
            <a:r>
              <a:rPr spc="-10" dirty="0">
                <a:solidFill>
                  <a:srgbClr val="333399"/>
                </a:solidFill>
              </a:rPr>
              <a:t>filtrarea</a:t>
            </a:r>
            <a:r>
              <a:rPr spc="15" dirty="0">
                <a:solidFill>
                  <a:srgbClr val="333399"/>
                </a:solidFill>
              </a:rPr>
              <a:t> </a:t>
            </a:r>
            <a:r>
              <a:rPr spc="-5" dirty="0">
                <a:solidFill>
                  <a:srgbClr val="333399"/>
                </a:solidFill>
              </a:rPr>
              <a:t>pachetelor</a:t>
            </a:r>
          </a:p>
        </p:txBody>
      </p:sp>
      <p:sp>
        <p:nvSpPr>
          <p:cNvPr id="7" name="object 7"/>
          <p:cNvSpPr txBox="1"/>
          <p:nvPr/>
        </p:nvSpPr>
        <p:spPr>
          <a:xfrm>
            <a:off x="459740" y="2155062"/>
            <a:ext cx="8394065" cy="3634740"/>
          </a:xfrm>
          <a:prstGeom prst="rect">
            <a:avLst/>
          </a:prstGeom>
        </p:spPr>
        <p:txBody>
          <a:bodyPr vert="horz" wrap="square" lIns="0" tIns="12065" rIns="0" bIns="0" rtlCol="0">
            <a:spAutoFit/>
          </a:bodyPr>
          <a:lstStyle/>
          <a:p>
            <a:pPr marL="12700" marR="19050">
              <a:lnSpc>
                <a:spcPct val="100000"/>
              </a:lnSpc>
              <a:spcBef>
                <a:spcPts val="95"/>
              </a:spcBef>
              <a:buClr>
                <a:srgbClr val="3333CC"/>
              </a:buClr>
              <a:buSzPct val="53125"/>
              <a:buFont typeface="Wingdings"/>
              <a:buChar char=""/>
              <a:tabLst>
                <a:tab pos="104775" algn="l"/>
              </a:tabLst>
            </a:pPr>
            <a:r>
              <a:rPr sz="1600" spc="-5" dirty="0">
                <a:latin typeface="Tahoma"/>
                <a:cs typeface="Tahoma"/>
              </a:rPr>
              <a:t>Tipul fundamental de </a:t>
            </a:r>
            <a:r>
              <a:rPr sz="1600" spc="-10" dirty="0">
                <a:latin typeface="Tahoma"/>
                <a:cs typeface="Tahoma"/>
              </a:rPr>
              <a:t>firewall este </a:t>
            </a:r>
            <a:r>
              <a:rPr sz="1600" spc="-5" dirty="0">
                <a:latin typeface="Tahoma"/>
                <a:cs typeface="Tahoma"/>
              </a:rPr>
              <a:t>cel ce </a:t>
            </a:r>
            <a:r>
              <a:rPr sz="1600" spc="-10" dirty="0">
                <a:latin typeface="Tahoma"/>
                <a:cs typeface="Tahoma"/>
              </a:rPr>
              <a:t>face filtrare </a:t>
            </a:r>
            <a:r>
              <a:rPr sz="1600" spc="-5" dirty="0">
                <a:latin typeface="Tahoma"/>
                <a:cs typeface="Tahoma"/>
              </a:rPr>
              <a:t>de pachete. Firewall-ul de </a:t>
            </a:r>
            <a:r>
              <a:rPr sz="1600" spc="-10" dirty="0">
                <a:latin typeface="Tahoma"/>
                <a:cs typeface="Tahoma"/>
              </a:rPr>
              <a:t>tip filtru </a:t>
            </a:r>
            <a:r>
              <a:rPr sz="1600" spc="-5" dirty="0">
                <a:latin typeface="Tahoma"/>
                <a:cs typeface="Tahoma"/>
              </a:rPr>
              <a:t>de  pachete se află, de </a:t>
            </a:r>
            <a:r>
              <a:rPr sz="1600" spc="-10" dirty="0">
                <a:latin typeface="Tahoma"/>
                <a:cs typeface="Tahoma"/>
              </a:rPr>
              <a:t>obicei, </a:t>
            </a:r>
            <a:r>
              <a:rPr sz="1600" spc="-5" dirty="0">
                <a:latin typeface="Tahoma"/>
                <a:cs typeface="Tahoma"/>
              </a:rPr>
              <a:t>în </a:t>
            </a:r>
            <a:r>
              <a:rPr sz="1600" spc="-10" dirty="0">
                <a:latin typeface="Tahoma"/>
                <a:cs typeface="Tahoma"/>
              </a:rPr>
              <a:t>dispozitive </a:t>
            </a:r>
            <a:r>
              <a:rPr sz="1600" spc="-5" dirty="0">
                <a:latin typeface="Tahoma"/>
                <a:cs typeface="Tahoma"/>
              </a:rPr>
              <a:t>de </a:t>
            </a:r>
            <a:r>
              <a:rPr sz="1600" spc="-10" dirty="0">
                <a:latin typeface="Tahoma"/>
                <a:cs typeface="Tahoma"/>
              </a:rPr>
              <a:t>rutare care </a:t>
            </a:r>
            <a:r>
              <a:rPr sz="1600" spc="-5" dirty="0">
                <a:latin typeface="Tahoma"/>
                <a:cs typeface="Tahoma"/>
              </a:rPr>
              <a:t>includ </a:t>
            </a:r>
            <a:r>
              <a:rPr sz="1600" spc="-10" dirty="0">
                <a:latin typeface="Tahoma"/>
                <a:cs typeface="Tahoma"/>
              </a:rPr>
              <a:t>funcţionalităţi </a:t>
            </a:r>
            <a:r>
              <a:rPr sz="1600" spc="-5" dirty="0">
                <a:latin typeface="Tahoma"/>
                <a:cs typeface="Tahoma"/>
              </a:rPr>
              <a:t>de </a:t>
            </a:r>
            <a:r>
              <a:rPr sz="1600" spc="-10" dirty="0">
                <a:latin typeface="Tahoma"/>
                <a:cs typeface="Tahoma"/>
              </a:rPr>
              <a:t>control pentru  sistemul </a:t>
            </a:r>
            <a:r>
              <a:rPr sz="1600" spc="-5" dirty="0">
                <a:latin typeface="Tahoma"/>
                <a:cs typeface="Tahoma"/>
              </a:rPr>
              <a:t>de adresare </a:t>
            </a:r>
            <a:r>
              <a:rPr sz="1600" spc="-10" dirty="0">
                <a:latin typeface="Tahoma"/>
                <a:cs typeface="Tahoma"/>
              </a:rPr>
              <a:t>şi sesiunile </a:t>
            </a:r>
            <a:r>
              <a:rPr sz="1600" dirty="0">
                <a:latin typeface="Tahoma"/>
                <a:cs typeface="Tahoma"/>
              </a:rPr>
              <a:t>de</a:t>
            </a:r>
            <a:r>
              <a:rPr sz="1600" spc="30" dirty="0">
                <a:latin typeface="Tahoma"/>
                <a:cs typeface="Tahoma"/>
              </a:rPr>
              <a:t> </a:t>
            </a:r>
            <a:r>
              <a:rPr sz="1600" spc="-5" dirty="0">
                <a:latin typeface="Tahoma"/>
                <a:cs typeface="Tahoma"/>
              </a:rPr>
              <a:t>comunicări.</a:t>
            </a:r>
            <a:endParaRPr sz="1600">
              <a:latin typeface="Tahoma"/>
              <a:cs typeface="Tahoma"/>
            </a:endParaRPr>
          </a:p>
          <a:p>
            <a:pPr marL="12700" marR="5715">
              <a:lnSpc>
                <a:spcPct val="100000"/>
              </a:lnSpc>
              <a:spcBef>
                <a:spcPts val="385"/>
              </a:spcBef>
              <a:buClr>
                <a:srgbClr val="3333CC"/>
              </a:buClr>
              <a:buSzPct val="53125"/>
              <a:buFont typeface="Wingdings"/>
              <a:buChar char=""/>
              <a:tabLst>
                <a:tab pos="104775" algn="l"/>
              </a:tabLst>
            </a:pPr>
            <a:r>
              <a:rPr sz="1600" spc="-10" dirty="0">
                <a:latin typeface="Tahoma"/>
                <a:cs typeface="Tahoma"/>
              </a:rPr>
              <a:t>Funcţionalitatea </a:t>
            </a:r>
            <a:r>
              <a:rPr sz="1600" spc="-5" dirty="0">
                <a:latin typeface="Tahoma"/>
                <a:cs typeface="Tahoma"/>
              </a:rPr>
              <a:t>de </a:t>
            </a:r>
            <a:r>
              <a:rPr sz="1600" spc="-10" dirty="0">
                <a:latin typeface="Tahoma"/>
                <a:cs typeface="Tahoma"/>
              </a:rPr>
              <a:t>control </a:t>
            </a:r>
            <a:r>
              <a:rPr sz="1600" spc="-5" dirty="0">
                <a:latin typeface="Tahoma"/>
                <a:cs typeface="Tahoma"/>
              </a:rPr>
              <a:t>al accesului unui </a:t>
            </a:r>
            <a:r>
              <a:rPr sz="1600" spc="-10" dirty="0">
                <a:latin typeface="Tahoma"/>
                <a:cs typeface="Tahoma"/>
              </a:rPr>
              <a:t>firewall </a:t>
            </a:r>
            <a:r>
              <a:rPr sz="1600" spc="-5" dirty="0">
                <a:latin typeface="Tahoma"/>
                <a:cs typeface="Tahoma"/>
              </a:rPr>
              <a:t>de </a:t>
            </a:r>
            <a:r>
              <a:rPr sz="1600" spc="-10" dirty="0">
                <a:latin typeface="Tahoma"/>
                <a:cs typeface="Tahoma"/>
              </a:rPr>
              <a:t>filtrare </a:t>
            </a:r>
            <a:r>
              <a:rPr sz="1600" spc="-5" dirty="0">
                <a:latin typeface="Tahoma"/>
                <a:cs typeface="Tahoma"/>
              </a:rPr>
              <a:t>de pachete </a:t>
            </a:r>
            <a:r>
              <a:rPr sz="1600" spc="-10" dirty="0">
                <a:latin typeface="Tahoma"/>
                <a:cs typeface="Tahoma"/>
              </a:rPr>
              <a:t>este guvernată </a:t>
            </a:r>
            <a:r>
              <a:rPr sz="1600" spc="-5" dirty="0">
                <a:latin typeface="Tahoma"/>
                <a:cs typeface="Tahoma"/>
              </a:rPr>
              <a:t>de  un </a:t>
            </a:r>
            <a:r>
              <a:rPr sz="1600" spc="-10" dirty="0">
                <a:latin typeface="Tahoma"/>
                <a:cs typeface="Tahoma"/>
              </a:rPr>
              <a:t>set </a:t>
            </a:r>
            <a:r>
              <a:rPr sz="1600" dirty="0">
                <a:latin typeface="Tahoma"/>
                <a:cs typeface="Tahoma"/>
              </a:rPr>
              <a:t>de </a:t>
            </a:r>
            <a:r>
              <a:rPr sz="1600" spc="-10" dirty="0">
                <a:latin typeface="Tahoma"/>
                <a:cs typeface="Tahoma"/>
              </a:rPr>
              <a:t>directive, denumite </a:t>
            </a:r>
            <a:r>
              <a:rPr sz="1600" b="1" spc="-5" dirty="0">
                <a:latin typeface="Tahoma"/>
                <a:cs typeface="Tahoma"/>
              </a:rPr>
              <a:t>reguli de</a:t>
            </a:r>
            <a:r>
              <a:rPr sz="1600" b="1" spc="114" dirty="0">
                <a:latin typeface="Tahoma"/>
                <a:cs typeface="Tahoma"/>
              </a:rPr>
              <a:t> </a:t>
            </a:r>
            <a:r>
              <a:rPr sz="1600" b="1" spc="-5" dirty="0">
                <a:latin typeface="Tahoma"/>
                <a:cs typeface="Tahoma"/>
              </a:rPr>
              <a:t>rulare</a:t>
            </a:r>
            <a:r>
              <a:rPr sz="1600" spc="-5" dirty="0">
                <a:latin typeface="Tahoma"/>
                <a:cs typeface="Tahoma"/>
              </a:rPr>
              <a:t>.</a:t>
            </a:r>
            <a:endParaRPr sz="1600">
              <a:latin typeface="Tahoma"/>
              <a:cs typeface="Tahoma"/>
            </a:endParaRPr>
          </a:p>
          <a:p>
            <a:pPr marL="12700" marR="5080">
              <a:lnSpc>
                <a:spcPct val="100000"/>
              </a:lnSpc>
              <a:spcBef>
                <a:spcPts val="385"/>
              </a:spcBef>
              <a:buClr>
                <a:srgbClr val="3333CC"/>
              </a:buClr>
              <a:buSzPct val="53125"/>
              <a:buFont typeface="Wingdings"/>
              <a:buChar char=""/>
              <a:tabLst>
                <a:tab pos="104775" algn="l"/>
              </a:tabLst>
            </a:pPr>
            <a:r>
              <a:rPr sz="1600" spc="-5" dirty="0">
                <a:latin typeface="Tahoma"/>
                <a:cs typeface="Tahoma"/>
              </a:rPr>
              <a:t>In </a:t>
            </a:r>
            <a:r>
              <a:rPr sz="1600" spc="-10" dirty="0">
                <a:latin typeface="Tahoma"/>
                <a:cs typeface="Tahoma"/>
              </a:rPr>
              <a:t>forma </a:t>
            </a:r>
            <a:r>
              <a:rPr sz="1600" spc="-5" dirty="0">
                <a:latin typeface="Tahoma"/>
                <a:cs typeface="Tahoma"/>
              </a:rPr>
              <a:t>de bază, </a:t>
            </a:r>
            <a:r>
              <a:rPr sz="1600" spc="-10" dirty="0">
                <a:latin typeface="Tahoma"/>
                <a:cs typeface="Tahoma"/>
              </a:rPr>
              <a:t>filtrele </a:t>
            </a:r>
            <a:r>
              <a:rPr sz="1600" spc="-5" dirty="0">
                <a:latin typeface="Tahoma"/>
                <a:cs typeface="Tahoma"/>
              </a:rPr>
              <a:t>de pachete </a:t>
            </a:r>
            <a:r>
              <a:rPr sz="1600" spc="-10" dirty="0">
                <a:latin typeface="Tahoma"/>
                <a:cs typeface="Tahoma"/>
              </a:rPr>
              <a:t>funcţionează </a:t>
            </a:r>
            <a:r>
              <a:rPr sz="1600" spc="-5" dirty="0">
                <a:latin typeface="Tahoma"/>
                <a:cs typeface="Tahoma"/>
              </a:rPr>
              <a:t>la </a:t>
            </a:r>
            <a:r>
              <a:rPr sz="1600" spc="-10" dirty="0">
                <a:latin typeface="Tahoma"/>
                <a:cs typeface="Tahoma"/>
              </a:rPr>
              <a:t>nivelul reţea. </a:t>
            </a:r>
            <a:r>
              <a:rPr sz="1600" spc="-5" dirty="0">
                <a:latin typeface="Tahoma"/>
                <a:cs typeface="Tahoma"/>
              </a:rPr>
              <a:t>Această </a:t>
            </a:r>
            <a:r>
              <a:rPr sz="1600" spc="-10" dirty="0">
                <a:latin typeface="Tahoma"/>
                <a:cs typeface="Tahoma"/>
              </a:rPr>
              <a:t>funcţionalitate </a:t>
            </a:r>
            <a:r>
              <a:rPr sz="1600" spc="-5" dirty="0">
                <a:latin typeface="Tahoma"/>
                <a:cs typeface="Tahoma"/>
              </a:rPr>
              <a:t>de  bază </a:t>
            </a:r>
            <a:r>
              <a:rPr sz="1600" spc="-10" dirty="0">
                <a:latin typeface="Tahoma"/>
                <a:cs typeface="Tahoma"/>
              </a:rPr>
              <a:t>este concepută </a:t>
            </a:r>
            <a:r>
              <a:rPr sz="1600" spc="-5" dirty="0">
                <a:latin typeface="Tahoma"/>
                <a:cs typeface="Tahoma"/>
              </a:rPr>
              <a:t>să asigure </a:t>
            </a:r>
            <a:r>
              <a:rPr sz="1600" spc="-10" dirty="0">
                <a:latin typeface="Tahoma"/>
                <a:cs typeface="Tahoma"/>
              </a:rPr>
              <a:t>controlul accesului </a:t>
            </a:r>
            <a:r>
              <a:rPr sz="1600" spc="-5" dirty="0">
                <a:latin typeface="Tahoma"/>
                <a:cs typeface="Tahoma"/>
              </a:rPr>
              <a:t>la </a:t>
            </a:r>
            <a:r>
              <a:rPr sz="1600" spc="-10" dirty="0">
                <a:latin typeface="Tahoma"/>
                <a:cs typeface="Tahoma"/>
              </a:rPr>
              <a:t>reţea, </a:t>
            </a:r>
            <a:r>
              <a:rPr sz="1600" spc="-5" dirty="0">
                <a:latin typeface="Tahoma"/>
                <a:cs typeface="Tahoma"/>
              </a:rPr>
              <a:t>bazat pe mai multe</a:t>
            </a:r>
            <a:r>
              <a:rPr sz="1600" spc="204" dirty="0">
                <a:latin typeface="Tahoma"/>
                <a:cs typeface="Tahoma"/>
              </a:rPr>
              <a:t> </a:t>
            </a:r>
            <a:r>
              <a:rPr sz="1600" spc="-5" dirty="0">
                <a:latin typeface="Tahoma"/>
                <a:cs typeface="Tahoma"/>
              </a:rPr>
              <a:t>informaţii</a:t>
            </a:r>
            <a:endParaRPr sz="1600">
              <a:latin typeface="Tahoma"/>
              <a:cs typeface="Tahoma"/>
            </a:endParaRPr>
          </a:p>
          <a:p>
            <a:pPr marL="12700">
              <a:lnSpc>
                <a:spcPct val="100000"/>
              </a:lnSpc>
            </a:pPr>
            <a:r>
              <a:rPr sz="1600" spc="-10" dirty="0">
                <a:latin typeface="Tahoma"/>
                <a:cs typeface="Tahoma"/>
              </a:rPr>
              <a:t>conţinute </a:t>
            </a:r>
            <a:r>
              <a:rPr sz="1600" spc="-5" dirty="0">
                <a:latin typeface="Tahoma"/>
                <a:cs typeface="Tahoma"/>
              </a:rPr>
              <a:t>într-un pachet </a:t>
            </a:r>
            <a:r>
              <a:rPr sz="1600" dirty="0">
                <a:latin typeface="Tahoma"/>
                <a:cs typeface="Tahoma"/>
              </a:rPr>
              <a:t>IP </a:t>
            </a:r>
            <a:r>
              <a:rPr sz="1600" spc="-10" dirty="0">
                <a:latin typeface="Tahoma"/>
                <a:cs typeface="Tahoma"/>
              </a:rPr>
              <a:t>şi</a:t>
            </a:r>
            <a:r>
              <a:rPr sz="1600" spc="30" dirty="0">
                <a:latin typeface="Tahoma"/>
                <a:cs typeface="Tahoma"/>
              </a:rPr>
              <a:t> </a:t>
            </a:r>
            <a:r>
              <a:rPr sz="1600" spc="-5" dirty="0">
                <a:latin typeface="Tahoma"/>
                <a:cs typeface="Tahoma"/>
              </a:rPr>
              <a:t>anume:</a:t>
            </a:r>
            <a:endParaRPr sz="1600">
              <a:latin typeface="Tahoma"/>
              <a:cs typeface="Tahoma"/>
            </a:endParaRPr>
          </a:p>
          <a:p>
            <a:pPr marL="12700" marR="146050">
              <a:lnSpc>
                <a:spcPct val="100000"/>
              </a:lnSpc>
              <a:spcBef>
                <a:spcPts val="385"/>
              </a:spcBef>
              <a:buClr>
                <a:srgbClr val="3333CC"/>
              </a:buClr>
              <a:buSzPct val="53125"/>
              <a:buFont typeface="Wingdings"/>
              <a:buChar char=""/>
              <a:tabLst>
                <a:tab pos="122555" algn="l"/>
              </a:tabLst>
            </a:pPr>
            <a:r>
              <a:rPr sz="1600" spc="-10" dirty="0">
                <a:latin typeface="Tahoma"/>
                <a:cs typeface="Tahoma"/>
              </a:rPr>
              <a:t>Firewall-urile </a:t>
            </a:r>
            <a:r>
              <a:rPr sz="1600" spc="-5" dirty="0">
                <a:latin typeface="Tahoma"/>
                <a:cs typeface="Tahoma"/>
              </a:rPr>
              <a:t>cu </a:t>
            </a:r>
            <a:r>
              <a:rPr sz="1600" spc="-10" dirty="0">
                <a:latin typeface="Tahoma"/>
                <a:cs typeface="Tahoma"/>
              </a:rPr>
              <a:t>filtrare </a:t>
            </a:r>
            <a:r>
              <a:rPr sz="1600" spc="-5" dirty="0">
                <a:latin typeface="Tahoma"/>
                <a:cs typeface="Tahoma"/>
              </a:rPr>
              <a:t>de pachete </a:t>
            </a:r>
            <a:r>
              <a:rPr sz="1600" spc="-10" dirty="0">
                <a:latin typeface="Tahoma"/>
                <a:cs typeface="Tahoma"/>
              </a:rPr>
              <a:t>sunt, </a:t>
            </a:r>
            <a:r>
              <a:rPr sz="1600" spc="-5" dirty="0">
                <a:latin typeface="Tahoma"/>
                <a:cs typeface="Tahoma"/>
              </a:rPr>
              <a:t>de </a:t>
            </a:r>
            <a:r>
              <a:rPr sz="1600" spc="-10" dirty="0">
                <a:latin typeface="Tahoma"/>
                <a:cs typeface="Tahoma"/>
              </a:rPr>
              <a:t>obicei, implementate </a:t>
            </a:r>
            <a:r>
              <a:rPr sz="1600" spc="-5" dirty="0">
                <a:latin typeface="Tahoma"/>
                <a:cs typeface="Tahoma"/>
              </a:rPr>
              <a:t>pe </a:t>
            </a:r>
            <a:r>
              <a:rPr sz="1600" spc="-10" dirty="0">
                <a:latin typeface="Tahoma"/>
                <a:cs typeface="Tahoma"/>
              </a:rPr>
              <a:t>infrastructuri </a:t>
            </a:r>
            <a:r>
              <a:rPr sz="1600" spc="-5" dirty="0">
                <a:latin typeface="Tahoma"/>
                <a:cs typeface="Tahoma"/>
              </a:rPr>
              <a:t>de </a:t>
            </a:r>
            <a:r>
              <a:rPr sz="1600" spc="-10" dirty="0">
                <a:latin typeface="Tahoma"/>
                <a:cs typeface="Tahoma"/>
              </a:rPr>
              <a:t>reţea  </a:t>
            </a:r>
            <a:r>
              <a:rPr sz="1600" spc="-5" dirty="0">
                <a:latin typeface="Tahoma"/>
                <a:cs typeface="Tahoma"/>
              </a:rPr>
              <a:t>ce </a:t>
            </a:r>
            <a:r>
              <a:rPr sz="1600" spc="-10" dirty="0">
                <a:latin typeface="Tahoma"/>
                <a:cs typeface="Tahoma"/>
              </a:rPr>
              <a:t>folosesc protocoalele </a:t>
            </a:r>
            <a:r>
              <a:rPr sz="1600" spc="-5" dirty="0">
                <a:latin typeface="Tahoma"/>
                <a:cs typeface="Tahoma"/>
              </a:rPr>
              <a:t>TCP/IP, dar pot fi </a:t>
            </a:r>
            <a:r>
              <a:rPr sz="1600" spc="-10" dirty="0">
                <a:latin typeface="Tahoma"/>
                <a:cs typeface="Tahoma"/>
              </a:rPr>
              <a:t>folosite </a:t>
            </a:r>
            <a:r>
              <a:rPr sz="1600" spc="-5" dirty="0">
                <a:latin typeface="Tahoma"/>
                <a:cs typeface="Tahoma"/>
              </a:rPr>
              <a:t>şi </a:t>
            </a:r>
            <a:r>
              <a:rPr sz="1600" dirty="0">
                <a:latin typeface="Tahoma"/>
                <a:cs typeface="Tahoma"/>
              </a:rPr>
              <a:t>pe </a:t>
            </a:r>
            <a:r>
              <a:rPr sz="1600" spc="-5" dirty="0">
                <a:latin typeface="Tahoma"/>
                <a:cs typeface="Tahoma"/>
              </a:rPr>
              <a:t>alte </a:t>
            </a:r>
            <a:r>
              <a:rPr sz="1600" spc="-10" dirty="0">
                <a:latin typeface="Tahoma"/>
                <a:cs typeface="Tahoma"/>
              </a:rPr>
              <a:t>infrastructuri </a:t>
            </a:r>
            <a:r>
              <a:rPr sz="1600" spc="-5" dirty="0">
                <a:latin typeface="Tahoma"/>
                <a:cs typeface="Tahoma"/>
              </a:rPr>
              <a:t>ce </a:t>
            </a:r>
            <a:r>
              <a:rPr sz="1600" spc="-10" dirty="0">
                <a:latin typeface="Tahoma"/>
                <a:cs typeface="Tahoma"/>
              </a:rPr>
              <a:t>folosesc </a:t>
            </a:r>
            <a:r>
              <a:rPr sz="1600" spc="-5" dirty="0">
                <a:latin typeface="Tahoma"/>
                <a:cs typeface="Tahoma"/>
              </a:rPr>
              <a:t>de  exemplu </a:t>
            </a:r>
            <a:r>
              <a:rPr sz="1600" spc="-10" dirty="0">
                <a:latin typeface="Tahoma"/>
                <a:cs typeface="Tahoma"/>
              </a:rPr>
              <a:t>IPX/SPX </a:t>
            </a:r>
            <a:r>
              <a:rPr sz="1600" spc="-5" dirty="0">
                <a:latin typeface="Tahoma"/>
                <a:cs typeface="Tahoma"/>
              </a:rPr>
              <a:t>(Novell</a:t>
            </a:r>
            <a:r>
              <a:rPr sz="1600" spc="20" dirty="0">
                <a:latin typeface="Tahoma"/>
                <a:cs typeface="Tahoma"/>
              </a:rPr>
              <a:t> </a:t>
            </a:r>
            <a:r>
              <a:rPr sz="1600" spc="-10" dirty="0">
                <a:latin typeface="Tahoma"/>
                <a:cs typeface="Tahoma"/>
              </a:rPr>
              <a:t>NetWare).</a:t>
            </a:r>
            <a:endParaRPr sz="1600">
              <a:latin typeface="Tahoma"/>
              <a:cs typeface="Tahoma"/>
            </a:endParaRPr>
          </a:p>
          <a:p>
            <a:pPr marL="12700" marR="60960">
              <a:lnSpc>
                <a:spcPct val="100000"/>
              </a:lnSpc>
              <a:spcBef>
                <a:spcPts val="385"/>
              </a:spcBef>
              <a:buClr>
                <a:srgbClr val="3333CC"/>
              </a:buClr>
              <a:buSzPct val="53125"/>
              <a:buFont typeface="Wingdings"/>
              <a:buChar char=""/>
              <a:tabLst>
                <a:tab pos="122555" algn="l"/>
              </a:tabLst>
            </a:pPr>
            <a:r>
              <a:rPr sz="1600" spc="-10" dirty="0">
                <a:latin typeface="Tahoma"/>
                <a:cs typeface="Tahoma"/>
              </a:rPr>
              <a:t>Firewall-urile </a:t>
            </a:r>
            <a:r>
              <a:rPr sz="1600" spc="-5" dirty="0">
                <a:latin typeface="Tahoma"/>
                <a:cs typeface="Tahoma"/>
              </a:rPr>
              <a:t>ce </a:t>
            </a:r>
            <a:r>
              <a:rPr sz="1600" spc="-10" dirty="0">
                <a:latin typeface="Tahoma"/>
                <a:cs typeface="Tahoma"/>
              </a:rPr>
              <a:t>realizează filtrarea </a:t>
            </a:r>
            <a:r>
              <a:rPr sz="1600" spc="-5" dirty="0">
                <a:latin typeface="Tahoma"/>
                <a:cs typeface="Tahoma"/>
              </a:rPr>
              <a:t>pachetelor şi </a:t>
            </a:r>
            <a:r>
              <a:rPr sz="1600" spc="-10" dirty="0">
                <a:latin typeface="Tahoma"/>
                <a:cs typeface="Tahoma"/>
              </a:rPr>
              <a:t>routerele </a:t>
            </a:r>
            <a:r>
              <a:rPr sz="1600" spc="-5" dirty="0">
                <a:latin typeface="Tahoma"/>
                <a:cs typeface="Tahoma"/>
              </a:rPr>
              <a:t>pot </a:t>
            </a:r>
            <a:r>
              <a:rPr sz="1600" spc="-10" dirty="0">
                <a:latin typeface="Tahoma"/>
                <a:cs typeface="Tahoma"/>
              </a:rPr>
              <a:t>filtra traficul </a:t>
            </a:r>
            <a:r>
              <a:rPr sz="1600" spc="-5" dirty="0">
                <a:latin typeface="Tahoma"/>
                <a:cs typeface="Tahoma"/>
              </a:rPr>
              <a:t>de </a:t>
            </a:r>
            <a:r>
              <a:rPr sz="1600" spc="-10" dirty="0">
                <a:latin typeface="Tahoma"/>
                <a:cs typeface="Tahoma"/>
              </a:rPr>
              <a:t>reţea, </a:t>
            </a:r>
            <a:r>
              <a:rPr sz="1600" dirty="0">
                <a:latin typeface="Tahoma"/>
                <a:cs typeface="Tahoma"/>
              </a:rPr>
              <a:t>de  </a:t>
            </a:r>
            <a:r>
              <a:rPr sz="1600" spc="-5" dirty="0">
                <a:latin typeface="Tahoma"/>
                <a:cs typeface="Tahoma"/>
              </a:rPr>
              <a:t>asemenea, </a:t>
            </a:r>
            <a:r>
              <a:rPr sz="1600" dirty="0">
                <a:latin typeface="Tahoma"/>
                <a:cs typeface="Tahoma"/>
              </a:rPr>
              <a:t>bazat pe </a:t>
            </a:r>
            <a:r>
              <a:rPr sz="1600" spc="-5" dirty="0">
                <a:latin typeface="Tahoma"/>
                <a:cs typeface="Tahoma"/>
              </a:rPr>
              <a:t>anumite </a:t>
            </a:r>
            <a:r>
              <a:rPr sz="1600" spc="-10" dirty="0">
                <a:latin typeface="Tahoma"/>
                <a:cs typeface="Tahoma"/>
              </a:rPr>
              <a:t>caracteristici </a:t>
            </a:r>
            <a:r>
              <a:rPr sz="1600" spc="-5" dirty="0">
                <a:latin typeface="Tahoma"/>
                <a:cs typeface="Tahoma"/>
              </a:rPr>
              <a:t>ale </a:t>
            </a:r>
            <a:r>
              <a:rPr sz="1600" spc="-10" dirty="0">
                <a:latin typeface="Tahoma"/>
                <a:cs typeface="Tahoma"/>
              </a:rPr>
              <a:t>traficului, </a:t>
            </a:r>
            <a:r>
              <a:rPr sz="1600" spc="-5" dirty="0">
                <a:latin typeface="Tahoma"/>
                <a:cs typeface="Tahoma"/>
              </a:rPr>
              <a:t>de </a:t>
            </a:r>
            <a:r>
              <a:rPr sz="1600" spc="-10" dirty="0">
                <a:latin typeface="Tahoma"/>
                <a:cs typeface="Tahoma"/>
              </a:rPr>
              <a:t>exemplu, în </a:t>
            </a:r>
            <a:r>
              <a:rPr sz="1600" spc="-5" dirty="0">
                <a:latin typeface="Tahoma"/>
                <a:cs typeface="Tahoma"/>
              </a:rPr>
              <a:t>cazul în care ar </a:t>
            </a:r>
            <a:r>
              <a:rPr sz="1600" spc="-10" dirty="0">
                <a:latin typeface="Tahoma"/>
                <a:cs typeface="Tahoma"/>
              </a:rPr>
              <a:t>folosi  protocolul ICMP pentru </a:t>
            </a:r>
            <a:r>
              <a:rPr sz="1600" spc="-5" dirty="0">
                <a:latin typeface="Tahoma"/>
                <a:cs typeface="Tahoma"/>
              </a:rPr>
              <a:t>inundarea </a:t>
            </a:r>
            <a:r>
              <a:rPr sz="1600" spc="-10" dirty="0">
                <a:latin typeface="Tahoma"/>
                <a:cs typeface="Tahoma"/>
              </a:rPr>
              <a:t>cu trafic, creând </a:t>
            </a:r>
            <a:r>
              <a:rPr sz="1600" spc="-5" dirty="0">
                <a:latin typeface="Tahoma"/>
                <a:cs typeface="Tahoma"/>
              </a:rPr>
              <a:t>astfel denial-of-service </a:t>
            </a:r>
            <a:r>
              <a:rPr sz="1600" spc="-10" dirty="0">
                <a:latin typeface="Tahoma"/>
                <a:cs typeface="Tahoma"/>
              </a:rPr>
              <a:t>distribuit</a:t>
            </a:r>
            <a:r>
              <a:rPr sz="1600" spc="320" dirty="0">
                <a:latin typeface="Tahoma"/>
                <a:cs typeface="Tahoma"/>
              </a:rPr>
              <a:t> </a:t>
            </a:r>
            <a:r>
              <a:rPr sz="1600" spc="-10" dirty="0">
                <a:latin typeface="Tahoma"/>
                <a:cs typeface="Tahoma"/>
              </a:rPr>
              <a:t>(DDoS).</a:t>
            </a:r>
            <a:endParaRPr sz="1600">
              <a:latin typeface="Tahoma"/>
              <a:cs typeface="Tahom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352" y="1520952"/>
            <a:ext cx="368808" cy="47396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6492" y="1447800"/>
            <a:ext cx="560832" cy="4221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8001" y="990600"/>
            <a:ext cx="0" cy="1053465"/>
          </a:xfrm>
          <a:custGeom>
            <a:avLst/>
            <a:gdLst/>
            <a:ahLst/>
            <a:cxnLst/>
            <a:rect l="l" t="t" r="r" b="b"/>
            <a:pathLst>
              <a:path h="1053464">
                <a:moveTo>
                  <a:pt x="0" y="0"/>
                </a:moveTo>
                <a:lnTo>
                  <a:pt x="0" y="1053084"/>
                </a:lnTo>
              </a:path>
            </a:pathLst>
          </a:custGeom>
          <a:ln w="32004">
            <a:solidFill>
              <a:srgbClr val="1C1C1C"/>
            </a:solidFill>
          </a:ln>
        </p:spPr>
        <p:txBody>
          <a:bodyPr wrap="square" lIns="0" tIns="0" rIns="0" bIns="0" rtlCol="0"/>
          <a:lstStyle/>
          <a:p>
            <a:endParaRPr/>
          </a:p>
        </p:txBody>
      </p:sp>
      <p:sp>
        <p:nvSpPr>
          <p:cNvPr id="5" name="object 5"/>
          <p:cNvSpPr/>
          <p:nvPr/>
        </p:nvSpPr>
        <p:spPr>
          <a:xfrm>
            <a:off x="443483" y="1781555"/>
            <a:ext cx="8226552" cy="32003"/>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145844" y="961390"/>
            <a:ext cx="5304155" cy="452120"/>
          </a:xfrm>
          <a:prstGeom prst="rect">
            <a:avLst/>
          </a:prstGeom>
        </p:spPr>
        <p:txBody>
          <a:bodyPr vert="horz" wrap="square" lIns="0" tIns="12065" rIns="0" bIns="0" rtlCol="0">
            <a:spAutoFit/>
          </a:bodyPr>
          <a:lstStyle/>
          <a:p>
            <a:pPr marL="12700">
              <a:lnSpc>
                <a:spcPct val="100000"/>
              </a:lnSpc>
              <a:spcBef>
                <a:spcPts val="95"/>
              </a:spcBef>
            </a:pPr>
            <a:r>
              <a:rPr spc="-5" dirty="0">
                <a:solidFill>
                  <a:srgbClr val="333399"/>
                </a:solidFill>
              </a:rPr>
              <a:t>Firewall-uri cu </a:t>
            </a:r>
            <a:r>
              <a:rPr spc="-10" dirty="0">
                <a:solidFill>
                  <a:srgbClr val="333399"/>
                </a:solidFill>
              </a:rPr>
              <a:t>filtrarea</a:t>
            </a:r>
            <a:r>
              <a:rPr spc="15" dirty="0">
                <a:solidFill>
                  <a:srgbClr val="333399"/>
                </a:solidFill>
              </a:rPr>
              <a:t> </a:t>
            </a:r>
            <a:r>
              <a:rPr spc="-5" dirty="0">
                <a:solidFill>
                  <a:srgbClr val="333399"/>
                </a:solidFill>
              </a:rPr>
              <a:t>pachetelor</a:t>
            </a:r>
          </a:p>
        </p:txBody>
      </p:sp>
      <p:sp>
        <p:nvSpPr>
          <p:cNvPr id="7" name="object 7"/>
          <p:cNvSpPr txBox="1"/>
          <p:nvPr/>
        </p:nvSpPr>
        <p:spPr>
          <a:xfrm>
            <a:off x="459740" y="1584477"/>
            <a:ext cx="8315325" cy="1927860"/>
          </a:xfrm>
          <a:prstGeom prst="rect">
            <a:avLst/>
          </a:prstGeom>
        </p:spPr>
        <p:txBody>
          <a:bodyPr vert="horz" wrap="square" lIns="0" tIns="61594" rIns="0" bIns="0" rtlCol="0">
            <a:spAutoFit/>
          </a:bodyPr>
          <a:lstStyle/>
          <a:p>
            <a:pPr marL="927100">
              <a:lnSpc>
                <a:spcPct val="100000"/>
              </a:lnSpc>
              <a:spcBef>
                <a:spcPts val="484"/>
              </a:spcBef>
            </a:pPr>
            <a:r>
              <a:rPr sz="1600" spc="-10" dirty="0">
                <a:latin typeface="Tahoma"/>
                <a:cs typeface="Tahoma"/>
              </a:rPr>
              <a:t>Firewall-urile </a:t>
            </a:r>
            <a:r>
              <a:rPr sz="1600" spc="-5" dirty="0">
                <a:latin typeface="Tahoma"/>
                <a:cs typeface="Tahoma"/>
              </a:rPr>
              <a:t>cu </a:t>
            </a:r>
            <a:r>
              <a:rPr sz="1600" spc="-10" dirty="0">
                <a:latin typeface="Tahoma"/>
                <a:cs typeface="Tahoma"/>
              </a:rPr>
              <a:t>filtrarea </a:t>
            </a:r>
            <a:r>
              <a:rPr sz="1600" spc="-5" dirty="0">
                <a:latin typeface="Tahoma"/>
                <a:cs typeface="Tahoma"/>
              </a:rPr>
              <a:t>pachetelor au două </a:t>
            </a:r>
            <a:r>
              <a:rPr sz="1600" spc="-10" dirty="0">
                <a:latin typeface="Tahoma"/>
                <a:cs typeface="Tahoma"/>
              </a:rPr>
              <a:t>puncte forte</a:t>
            </a:r>
            <a:r>
              <a:rPr sz="1600" spc="135" dirty="0">
                <a:latin typeface="Tahoma"/>
                <a:cs typeface="Tahoma"/>
              </a:rPr>
              <a:t> </a:t>
            </a:r>
            <a:r>
              <a:rPr sz="1600" spc="-10" dirty="0">
                <a:latin typeface="Tahoma"/>
                <a:cs typeface="Tahoma"/>
              </a:rPr>
              <a:t>principale:</a:t>
            </a:r>
            <a:endParaRPr sz="1600">
              <a:latin typeface="Tahoma"/>
              <a:cs typeface="Tahoma"/>
            </a:endParaRPr>
          </a:p>
          <a:p>
            <a:pPr marL="355600" indent="-342900">
              <a:lnSpc>
                <a:spcPct val="100000"/>
              </a:lnSpc>
              <a:spcBef>
                <a:spcPts val="380"/>
              </a:spcBef>
              <a:buClr>
                <a:srgbClr val="3333CC"/>
              </a:buClr>
              <a:buSzPct val="59375"/>
              <a:buFont typeface="Wingdings"/>
              <a:buChar char=""/>
              <a:tabLst>
                <a:tab pos="354965" algn="l"/>
                <a:tab pos="355600" algn="l"/>
              </a:tabLst>
            </a:pPr>
            <a:r>
              <a:rPr sz="1600" b="1" spc="-5" dirty="0">
                <a:latin typeface="Tahoma"/>
                <a:cs typeface="Tahoma"/>
              </a:rPr>
              <a:t>viteza</a:t>
            </a:r>
            <a:endParaRPr sz="1600">
              <a:latin typeface="Tahoma"/>
              <a:cs typeface="Tahoma"/>
            </a:endParaRPr>
          </a:p>
          <a:p>
            <a:pPr marL="355600" indent="-342900">
              <a:lnSpc>
                <a:spcPct val="100000"/>
              </a:lnSpc>
              <a:spcBef>
                <a:spcPts val="385"/>
              </a:spcBef>
              <a:buClr>
                <a:srgbClr val="3333CC"/>
              </a:buClr>
              <a:buSzPct val="59375"/>
              <a:buFont typeface="Wingdings"/>
              <a:buChar char=""/>
              <a:tabLst>
                <a:tab pos="354965" algn="l"/>
                <a:tab pos="355600" algn="l"/>
              </a:tabLst>
            </a:pPr>
            <a:r>
              <a:rPr sz="1600" b="1" spc="-5" dirty="0">
                <a:latin typeface="Tahoma"/>
                <a:cs typeface="Tahoma"/>
              </a:rPr>
              <a:t>flexibilitatea,</a:t>
            </a:r>
            <a:endParaRPr sz="1600">
              <a:latin typeface="Tahoma"/>
              <a:cs typeface="Tahoma"/>
            </a:endParaRPr>
          </a:p>
          <a:p>
            <a:pPr marL="12700" marR="5080" indent="63500">
              <a:lnSpc>
                <a:spcPct val="100000"/>
              </a:lnSpc>
              <a:spcBef>
                <a:spcPts val="385"/>
              </a:spcBef>
            </a:pPr>
            <a:r>
              <a:rPr sz="1600" spc="-10" dirty="0">
                <a:latin typeface="Tahoma"/>
                <a:cs typeface="Tahoma"/>
              </a:rPr>
              <a:t>pentru </a:t>
            </a:r>
            <a:r>
              <a:rPr sz="1600" spc="-5" dirty="0">
                <a:latin typeface="Tahoma"/>
                <a:cs typeface="Tahoma"/>
              </a:rPr>
              <a:t>că </a:t>
            </a:r>
            <a:r>
              <a:rPr sz="1600" spc="-10" dirty="0">
                <a:latin typeface="Tahoma"/>
                <a:cs typeface="Tahoma"/>
              </a:rPr>
              <a:t>ele </a:t>
            </a:r>
            <a:r>
              <a:rPr sz="1600" spc="-5" dirty="0">
                <a:latin typeface="Tahoma"/>
                <a:cs typeface="Tahoma"/>
              </a:rPr>
              <a:t>nu examinează datele </a:t>
            </a:r>
            <a:r>
              <a:rPr sz="1600" spc="-10" dirty="0">
                <a:latin typeface="Tahoma"/>
                <a:cs typeface="Tahoma"/>
              </a:rPr>
              <a:t>deasupra nivelului reţea. </a:t>
            </a:r>
            <a:r>
              <a:rPr sz="1600" spc="-5" dirty="0">
                <a:latin typeface="Tahoma"/>
                <a:cs typeface="Tahoma"/>
              </a:rPr>
              <a:t>De </a:t>
            </a:r>
            <a:r>
              <a:rPr sz="1600" spc="-10" dirty="0">
                <a:latin typeface="Tahoma"/>
                <a:cs typeface="Tahoma"/>
              </a:rPr>
              <a:t>asemenea, fiindcă </a:t>
            </a:r>
            <a:r>
              <a:rPr sz="1600" spc="-5" dirty="0">
                <a:latin typeface="Tahoma"/>
                <a:cs typeface="Tahoma"/>
              </a:rPr>
              <a:t>pot </a:t>
            </a:r>
            <a:r>
              <a:rPr sz="1600" spc="-10" dirty="0">
                <a:latin typeface="Tahoma"/>
                <a:cs typeface="Tahoma"/>
              </a:rPr>
              <a:t>fi  folosite cele </a:t>
            </a:r>
            <a:r>
              <a:rPr sz="1600" spc="-5" dirty="0">
                <a:latin typeface="Tahoma"/>
                <a:cs typeface="Tahoma"/>
              </a:rPr>
              <a:t>mai moderne protocoale </a:t>
            </a:r>
            <a:r>
              <a:rPr sz="1600" spc="-10" dirty="0">
                <a:latin typeface="Tahoma"/>
                <a:cs typeface="Tahoma"/>
              </a:rPr>
              <a:t>la </a:t>
            </a:r>
            <a:r>
              <a:rPr sz="1600" spc="-5" dirty="0">
                <a:latin typeface="Tahoma"/>
                <a:cs typeface="Tahoma"/>
              </a:rPr>
              <a:t>nivel </a:t>
            </a:r>
            <a:r>
              <a:rPr sz="1600" spc="-10" dirty="0">
                <a:latin typeface="Tahoma"/>
                <a:cs typeface="Tahoma"/>
              </a:rPr>
              <a:t>reţea, </a:t>
            </a:r>
            <a:r>
              <a:rPr sz="1600" spc="-5" dirty="0">
                <a:latin typeface="Tahoma"/>
                <a:cs typeface="Tahoma"/>
              </a:rPr>
              <a:t>firewall-ul </a:t>
            </a:r>
            <a:r>
              <a:rPr sz="1600" spc="-10" dirty="0">
                <a:latin typeface="Tahoma"/>
                <a:cs typeface="Tahoma"/>
              </a:rPr>
              <a:t>cu filtrarea </a:t>
            </a:r>
            <a:r>
              <a:rPr sz="1600" spc="-5" dirty="0">
                <a:latin typeface="Tahoma"/>
                <a:cs typeface="Tahoma"/>
              </a:rPr>
              <a:t>pachetelor poate </a:t>
            </a:r>
            <a:r>
              <a:rPr sz="1600" spc="-10" dirty="0">
                <a:latin typeface="Tahoma"/>
                <a:cs typeface="Tahoma"/>
              </a:rPr>
              <a:t>fi  folosit pentru </a:t>
            </a:r>
            <a:r>
              <a:rPr sz="1600" spc="-5" dirty="0">
                <a:latin typeface="Tahoma"/>
                <a:cs typeface="Tahoma"/>
              </a:rPr>
              <a:t>a asigura aproape orice </a:t>
            </a:r>
            <a:r>
              <a:rPr sz="1600" spc="-10" dirty="0">
                <a:latin typeface="Tahoma"/>
                <a:cs typeface="Tahoma"/>
              </a:rPr>
              <a:t>tip </a:t>
            </a:r>
            <a:r>
              <a:rPr sz="1600" dirty="0">
                <a:latin typeface="Tahoma"/>
                <a:cs typeface="Tahoma"/>
              </a:rPr>
              <a:t>de </a:t>
            </a:r>
            <a:r>
              <a:rPr sz="1600" spc="-10" dirty="0">
                <a:latin typeface="Tahoma"/>
                <a:cs typeface="Tahoma"/>
              </a:rPr>
              <a:t>comunicare </a:t>
            </a:r>
            <a:r>
              <a:rPr sz="1600" spc="-5" dirty="0">
                <a:latin typeface="Tahoma"/>
                <a:cs typeface="Tahoma"/>
              </a:rPr>
              <a:t>în </a:t>
            </a:r>
            <a:r>
              <a:rPr sz="1600" spc="-10" dirty="0">
                <a:latin typeface="Tahoma"/>
                <a:cs typeface="Tahoma"/>
              </a:rPr>
              <a:t>reţea. </a:t>
            </a:r>
            <a:r>
              <a:rPr sz="1600" spc="-5" dirty="0">
                <a:latin typeface="Tahoma"/>
                <a:cs typeface="Tahoma"/>
              </a:rPr>
              <a:t>Această simplitate </a:t>
            </a:r>
            <a:r>
              <a:rPr sz="1600" spc="-10" dirty="0">
                <a:latin typeface="Tahoma"/>
                <a:cs typeface="Tahoma"/>
              </a:rPr>
              <a:t>permite  firewall-ului filtru </a:t>
            </a:r>
            <a:r>
              <a:rPr sz="1600" spc="-5" dirty="0">
                <a:latin typeface="Tahoma"/>
                <a:cs typeface="Tahoma"/>
              </a:rPr>
              <a:t>de pachete să </a:t>
            </a:r>
            <a:r>
              <a:rPr sz="1600" spc="-10" dirty="0">
                <a:latin typeface="Tahoma"/>
                <a:cs typeface="Tahoma"/>
              </a:rPr>
              <a:t>fie folosit </a:t>
            </a:r>
            <a:r>
              <a:rPr sz="1600" spc="-5" dirty="0">
                <a:latin typeface="Tahoma"/>
                <a:cs typeface="Tahoma"/>
              </a:rPr>
              <a:t>în aproape orice </a:t>
            </a:r>
            <a:r>
              <a:rPr sz="1600" spc="-10" dirty="0">
                <a:latin typeface="Tahoma"/>
                <a:cs typeface="Tahoma"/>
              </a:rPr>
              <a:t>infrastructură </a:t>
            </a:r>
            <a:r>
              <a:rPr sz="1600" spc="-5" dirty="0">
                <a:latin typeface="Tahoma"/>
                <a:cs typeface="Tahoma"/>
              </a:rPr>
              <a:t>de </a:t>
            </a:r>
            <a:r>
              <a:rPr sz="1600" spc="-10" dirty="0">
                <a:latin typeface="Tahoma"/>
                <a:cs typeface="Tahoma"/>
              </a:rPr>
              <a:t>reţea </a:t>
            </a:r>
            <a:r>
              <a:rPr sz="1600" dirty="0">
                <a:latin typeface="Tahoma"/>
                <a:cs typeface="Tahoma"/>
              </a:rPr>
              <a:t>de</a:t>
            </a:r>
            <a:r>
              <a:rPr sz="1600" spc="280" dirty="0">
                <a:latin typeface="Tahoma"/>
                <a:cs typeface="Tahoma"/>
              </a:rPr>
              <a:t> </a:t>
            </a:r>
            <a:r>
              <a:rPr sz="1600" spc="-10" dirty="0">
                <a:latin typeface="Tahoma"/>
                <a:cs typeface="Tahoma"/>
              </a:rPr>
              <a:t>firmă.</a:t>
            </a:r>
            <a:endParaRPr sz="1600">
              <a:latin typeface="Tahoma"/>
              <a:cs typeface="Tahoma"/>
            </a:endParaRPr>
          </a:p>
        </p:txBody>
      </p:sp>
      <p:sp>
        <p:nvSpPr>
          <p:cNvPr id="8" name="object 8"/>
          <p:cNvSpPr/>
          <p:nvPr/>
        </p:nvSpPr>
        <p:spPr>
          <a:xfrm>
            <a:off x="1111546" y="3809552"/>
            <a:ext cx="5823402" cy="2592421"/>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352" y="1520952"/>
            <a:ext cx="368808" cy="47396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6492" y="1447800"/>
            <a:ext cx="560832" cy="4221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8001" y="990600"/>
            <a:ext cx="0" cy="1053465"/>
          </a:xfrm>
          <a:custGeom>
            <a:avLst/>
            <a:gdLst/>
            <a:ahLst/>
            <a:cxnLst/>
            <a:rect l="l" t="t" r="r" b="b"/>
            <a:pathLst>
              <a:path h="1053464">
                <a:moveTo>
                  <a:pt x="0" y="0"/>
                </a:moveTo>
                <a:lnTo>
                  <a:pt x="0" y="1053084"/>
                </a:lnTo>
              </a:path>
            </a:pathLst>
          </a:custGeom>
          <a:ln w="32004">
            <a:solidFill>
              <a:srgbClr val="1C1C1C"/>
            </a:solidFill>
          </a:ln>
        </p:spPr>
        <p:txBody>
          <a:bodyPr wrap="square" lIns="0" tIns="0" rIns="0" bIns="0" rtlCol="0"/>
          <a:lstStyle/>
          <a:p>
            <a:endParaRPr/>
          </a:p>
        </p:txBody>
      </p:sp>
      <p:sp>
        <p:nvSpPr>
          <p:cNvPr id="5" name="object 5"/>
          <p:cNvSpPr/>
          <p:nvPr/>
        </p:nvSpPr>
        <p:spPr>
          <a:xfrm>
            <a:off x="443483" y="1781555"/>
            <a:ext cx="8226552" cy="32003"/>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229969" y="1273886"/>
            <a:ext cx="2195830" cy="452120"/>
          </a:xfrm>
          <a:prstGeom prst="rect">
            <a:avLst/>
          </a:prstGeom>
        </p:spPr>
        <p:txBody>
          <a:bodyPr vert="horz" wrap="square" lIns="0" tIns="12065" rIns="0" bIns="0" rtlCol="0">
            <a:spAutoFit/>
          </a:bodyPr>
          <a:lstStyle/>
          <a:p>
            <a:pPr marL="12700">
              <a:lnSpc>
                <a:spcPct val="100000"/>
              </a:lnSpc>
              <a:spcBef>
                <a:spcPts val="95"/>
              </a:spcBef>
              <a:tabLst>
                <a:tab pos="948690" algn="l"/>
              </a:tabLst>
            </a:pPr>
            <a:r>
              <a:rPr spc="-5" dirty="0">
                <a:solidFill>
                  <a:srgbClr val="333399"/>
                </a:solidFill>
              </a:rPr>
              <a:t>DMZ	</a:t>
            </a:r>
            <a:r>
              <a:rPr spc="-10" dirty="0">
                <a:solidFill>
                  <a:srgbClr val="333399"/>
                </a:solidFill>
              </a:rPr>
              <a:t>IDS/IPS</a:t>
            </a:r>
          </a:p>
        </p:txBody>
      </p:sp>
      <p:sp>
        <p:nvSpPr>
          <p:cNvPr id="7" name="object 7"/>
          <p:cNvSpPr txBox="1"/>
          <p:nvPr/>
        </p:nvSpPr>
        <p:spPr>
          <a:xfrm>
            <a:off x="535940" y="2225801"/>
            <a:ext cx="8115934" cy="880110"/>
          </a:xfrm>
          <a:prstGeom prst="rect">
            <a:avLst/>
          </a:prstGeom>
        </p:spPr>
        <p:txBody>
          <a:bodyPr vert="horz" wrap="square" lIns="0" tIns="13335" rIns="0" bIns="0" rtlCol="0">
            <a:spAutoFit/>
          </a:bodyPr>
          <a:lstStyle/>
          <a:p>
            <a:pPr marL="12700" marR="5080">
              <a:lnSpc>
                <a:spcPct val="100000"/>
              </a:lnSpc>
              <a:spcBef>
                <a:spcPts val="105"/>
              </a:spcBef>
            </a:pPr>
            <a:r>
              <a:rPr sz="1400" dirty="0">
                <a:latin typeface="Arial"/>
                <a:cs typeface="Arial"/>
              </a:rPr>
              <a:t>Figura </a:t>
            </a:r>
            <a:r>
              <a:rPr sz="1400" spc="-5" dirty="0">
                <a:latin typeface="Arial"/>
                <a:cs typeface="Arial"/>
              </a:rPr>
              <a:t>de mai </a:t>
            </a:r>
            <a:r>
              <a:rPr sz="1400" dirty="0">
                <a:latin typeface="Arial"/>
                <a:cs typeface="Arial"/>
              </a:rPr>
              <a:t>jos </a:t>
            </a:r>
            <a:r>
              <a:rPr sz="1400" spc="-5" dirty="0">
                <a:latin typeface="Arial"/>
                <a:cs typeface="Arial"/>
              </a:rPr>
              <a:t>arată, </a:t>
            </a:r>
            <a:r>
              <a:rPr sz="1400" dirty="0">
                <a:latin typeface="Arial"/>
                <a:cs typeface="Arial"/>
              </a:rPr>
              <a:t>o reţea </a:t>
            </a:r>
            <a:r>
              <a:rPr sz="1400" spc="-5" dirty="0">
                <a:latin typeface="Arial"/>
                <a:cs typeface="Arial"/>
              </a:rPr>
              <a:t>internă bine protejată de firewall-ul principal </a:t>
            </a:r>
            <a:r>
              <a:rPr sz="1400" dirty="0">
                <a:latin typeface="Arial"/>
                <a:cs typeface="Arial"/>
              </a:rPr>
              <a:t>şi cel cu filtrare </a:t>
            </a:r>
            <a:r>
              <a:rPr sz="1400" spc="-5" dirty="0">
                <a:latin typeface="Arial"/>
                <a:cs typeface="Arial"/>
              </a:rPr>
              <a:t>de pachete  precum </a:t>
            </a:r>
            <a:r>
              <a:rPr sz="1400" dirty="0">
                <a:latin typeface="Arial"/>
                <a:cs typeface="Arial"/>
              </a:rPr>
              <a:t>şi </a:t>
            </a:r>
            <a:r>
              <a:rPr sz="1400" spc="-5" dirty="0">
                <a:latin typeface="Arial"/>
                <a:cs typeface="Arial"/>
              </a:rPr>
              <a:t>de un IDS/IPS(Intruder </a:t>
            </a:r>
            <a:r>
              <a:rPr sz="1400" dirty="0">
                <a:latin typeface="Arial"/>
                <a:cs typeface="Arial"/>
              </a:rPr>
              <a:t>Detect </a:t>
            </a:r>
            <a:r>
              <a:rPr sz="1400" spc="-5" dirty="0">
                <a:latin typeface="Arial"/>
                <a:cs typeface="Arial"/>
              </a:rPr>
              <a:t>System/Intruder </a:t>
            </a:r>
            <a:r>
              <a:rPr sz="1400" dirty="0">
                <a:latin typeface="Arial"/>
                <a:cs typeface="Arial"/>
              </a:rPr>
              <a:t>Protect </a:t>
            </a:r>
            <a:r>
              <a:rPr sz="1400" spc="-5" dirty="0">
                <a:latin typeface="Arial"/>
                <a:cs typeface="Arial"/>
              </a:rPr>
              <a:t>System), </a:t>
            </a:r>
            <a:r>
              <a:rPr sz="1400" dirty="0">
                <a:latin typeface="Arial"/>
                <a:cs typeface="Arial"/>
              </a:rPr>
              <a:t>ce poate detecta o serie de  </a:t>
            </a:r>
            <a:r>
              <a:rPr sz="1400" spc="-5" dirty="0">
                <a:latin typeface="Arial"/>
                <a:cs typeface="Arial"/>
              </a:rPr>
              <a:t>atacuri precum: scanarea </a:t>
            </a:r>
            <a:r>
              <a:rPr sz="1400" spc="-10" dirty="0">
                <a:latin typeface="Arial"/>
                <a:cs typeface="Arial"/>
              </a:rPr>
              <a:t>porturilor, </a:t>
            </a:r>
            <a:r>
              <a:rPr sz="1400" spc="-5" dirty="0">
                <a:latin typeface="Arial"/>
                <a:cs typeface="Arial"/>
              </a:rPr>
              <a:t>negarea serviciului, inundare, </a:t>
            </a:r>
            <a:r>
              <a:rPr sz="1400" spc="-10" dirty="0">
                <a:latin typeface="Arial"/>
                <a:cs typeface="Arial"/>
              </a:rPr>
              <a:t>viermi, </a:t>
            </a:r>
            <a:r>
              <a:rPr sz="1400" spc="-5" dirty="0">
                <a:latin typeface="Arial"/>
                <a:cs typeface="Arial"/>
              </a:rPr>
              <a:t>viruşi, </a:t>
            </a:r>
            <a:r>
              <a:rPr sz="1400" dirty="0">
                <a:latin typeface="Arial"/>
                <a:cs typeface="Arial"/>
              </a:rPr>
              <a:t>etc. </a:t>
            </a:r>
            <a:r>
              <a:rPr sz="1400" spc="-5" dirty="0">
                <a:latin typeface="Arial"/>
                <a:cs typeface="Arial"/>
              </a:rPr>
              <a:t>Mai are </a:t>
            </a:r>
            <a:r>
              <a:rPr sz="1400" dirty="0">
                <a:latin typeface="Arial"/>
                <a:cs typeface="Arial"/>
              </a:rPr>
              <a:t>o </a:t>
            </a:r>
            <a:r>
              <a:rPr sz="1400" spc="-5" dirty="0">
                <a:latin typeface="Arial"/>
                <a:cs typeface="Arial"/>
              </a:rPr>
              <a:t>zonă  DMZ(Demilitarizet Zone) </a:t>
            </a:r>
            <a:r>
              <a:rPr sz="1400" dirty="0">
                <a:latin typeface="Arial"/>
                <a:cs typeface="Arial"/>
              </a:rPr>
              <a:t>de </a:t>
            </a:r>
            <a:r>
              <a:rPr sz="1400" spc="-5" dirty="0">
                <a:latin typeface="Arial"/>
                <a:cs typeface="Arial"/>
              </a:rPr>
              <a:t>mai puţină încredere, pentru Web </a:t>
            </a:r>
            <a:r>
              <a:rPr sz="1400" dirty="0">
                <a:latin typeface="Arial"/>
                <a:cs typeface="Arial"/>
              </a:rPr>
              <a:t>si</a:t>
            </a:r>
            <a:r>
              <a:rPr sz="1400" spc="-245" dirty="0">
                <a:latin typeface="Arial"/>
                <a:cs typeface="Arial"/>
              </a:rPr>
              <a:t> </a:t>
            </a:r>
            <a:r>
              <a:rPr sz="1400" spc="-5" dirty="0">
                <a:latin typeface="Arial"/>
                <a:cs typeface="Arial"/>
              </a:rPr>
              <a:t>DNS.</a:t>
            </a:r>
            <a:endParaRPr sz="1400">
              <a:latin typeface="Arial"/>
              <a:cs typeface="Arial"/>
            </a:endParaRPr>
          </a:p>
        </p:txBody>
      </p:sp>
      <p:sp>
        <p:nvSpPr>
          <p:cNvPr id="8" name="object 8"/>
          <p:cNvSpPr/>
          <p:nvPr/>
        </p:nvSpPr>
        <p:spPr>
          <a:xfrm>
            <a:off x="1371600" y="3243072"/>
            <a:ext cx="5943600" cy="3104388"/>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352" y="1520952"/>
            <a:ext cx="368808" cy="47396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6492" y="1447800"/>
            <a:ext cx="560832" cy="4221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8001" y="990600"/>
            <a:ext cx="0" cy="1053465"/>
          </a:xfrm>
          <a:custGeom>
            <a:avLst/>
            <a:gdLst/>
            <a:ahLst/>
            <a:cxnLst/>
            <a:rect l="l" t="t" r="r" b="b"/>
            <a:pathLst>
              <a:path h="1053464">
                <a:moveTo>
                  <a:pt x="0" y="0"/>
                </a:moveTo>
                <a:lnTo>
                  <a:pt x="0" y="1053084"/>
                </a:lnTo>
              </a:path>
            </a:pathLst>
          </a:custGeom>
          <a:ln w="32004">
            <a:solidFill>
              <a:srgbClr val="1C1C1C"/>
            </a:solidFill>
          </a:ln>
        </p:spPr>
        <p:txBody>
          <a:bodyPr wrap="square" lIns="0" tIns="0" rIns="0" bIns="0" rtlCol="0"/>
          <a:lstStyle/>
          <a:p>
            <a:endParaRPr/>
          </a:p>
        </p:txBody>
      </p:sp>
      <p:sp>
        <p:nvSpPr>
          <p:cNvPr id="5" name="object 5"/>
          <p:cNvSpPr/>
          <p:nvPr/>
        </p:nvSpPr>
        <p:spPr>
          <a:xfrm>
            <a:off x="443483" y="1781555"/>
            <a:ext cx="8226552" cy="32003"/>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145844" y="961390"/>
            <a:ext cx="5304155" cy="452120"/>
          </a:xfrm>
          <a:prstGeom prst="rect">
            <a:avLst/>
          </a:prstGeom>
        </p:spPr>
        <p:txBody>
          <a:bodyPr vert="horz" wrap="square" lIns="0" tIns="12065" rIns="0" bIns="0" rtlCol="0">
            <a:spAutoFit/>
          </a:bodyPr>
          <a:lstStyle/>
          <a:p>
            <a:pPr marL="12700">
              <a:lnSpc>
                <a:spcPct val="100000"/>
              </a:lnSpc>
              <a:spcBef>
                <a:spcPts val="95"/>
              </a:spcBef>
            </a:pPr>
            <a:r>
              <a:rPr spc="-5" dirty="0">
                <a:solidFill>
                  <a:srgbClr val="333399"/>
                </a:solidFill>
              </a:rPr>
              <a:t>Firewall-uri cu </a:t>
            </a:r>
            <a:r>
              <a:rPr spc="-10" dirty="0">
                <a:solidFill>
                  <a:srgbClr val="333399"/>
                </a:solidFill>
              </a:rPr>
              <a:t>filtrarea</a:t>
            </a:r>
            <a:r>
              <a:rPr spc="15" dirty="0">
                <a:solidFill>
                  <a:srgbClr val="333399"/>
                </a:solidFill>
              </a:rPr>
              <a:t> </a:t>
            </a:r>
            <a:r>
              <a:rPr spc="-5" dirty="0">
                <a:solidFill>
                  <a:srgbClr val="333399"/>
                </a:solidFill>
              </a:rPr>
              <a:t>pachetelor</a:t>
            </a:r>
          </a:p>
        </p:txBody>
      </p:sp>
      <p:sp>
        <p:nvSpPr>
          <p:cNvPr id="7" name="object 7"/>
          <p:cNvSpPr txBox="1"/>
          <p:nvPr/>
        </p:nvSpPr>
        <p:spPr>
          <a:xfrm>
            <a:off x="459740" y="2040153"/>
            <a:ext cx="8278495" cy="3733165"/>
          </a:xfrm>
          <a:prstGeom prst="rect">
            <a:avLst/>
          </a:prstGeom>
        </p:spPr>
        <p:txBody>
          <a:bodyPr vert="horz" wrap="square" lIns="0" tIns="12700" rIns="0" bIns="0" rtlCol="0">
            <a:spAutoFit/>
          </a:bodyPr>
          <a:lstStyle/>
          <a:p>
            <a:pPr marL="355600" marR="31750" indent="-342900">
              <a:lnSpc>
                <a:spcPct val="150000"/>
              </a:lnSpc>
              <a:spcBef>
                <a:spcPts val="100"/>
              </a:spcBef>
              <a:buClr>
                <a:srgbClr val="3333CC"/>
              </a:buClr>
              <a:buSzPct val="59375"/>
              <a:buFont typeface="Wingdings"/>
              <a:buChar char=""/>
              <a:tabLst>
                <a:tab pos="354965" algn="l"/>
                <a:tab pos="355600" algn="l"/>
              </a:tabLst>
            </a:pPr>
            <a:r>
              <a:rPr sz="1600" spc="-5" dirty="0">
                <a:latin typeface="Tahoma"/>
                <a:cs typeface="Tahoma"/>
              </a:rPr>
              <a:t>Router-ul acceptă pachete de la conexiuni cu încredere redusă, </a:t>
            </a:r>
            <a:r>
              <a:rPr sz="1600" spc="-10" dirty="0">
                <a:latin typeface="Tahoma"/>
                <a:cs typeface="Tahoma"/>
              </a:rPr>
              <a:t>care, </a:t>
            </a:r>
            <a:r>
              <a:rPr sz="1600" dirty="0">
                <a:latin typeface="Tahoma"/>
                <a:cs typeface="Tahoma"/>
              </a:rPr>
              <a:t>de </a:t>
            </a:r>
            <a:r>
              <a:rPr sz="1600" spc="-10" dirty="0">
                <a:latin typeface="Tahoma"/>
                <a:cs typeface="Tahoma"/>
              </a:rPr>
              <a:t>obicei, </a:t>
            </a:r>
            <a:r>
              <a:rPr sz="1600" spc="-5" dirty="0">
                <a:latin typeface="Tahoma"/>
                <a:cs typeface="Tahoma"/>
              </a:rPr>
              <a:t>pot fi </a:t>
            </a:r>
            <a:r>
              <a:rPr sz="1600" dirty="0">
                <a:latin typeface="Tahoma"/>
                <a:cs typeface="Tahoma"/>
              </a:rPr>
              <a:t>de  </a:t>
            </a:r>
            <a:r>
              <a:rPr sz="1600" spc="-5" dirty="0">
                <a:latin typeface="Tahoma"/>
                <a:cs typeface="Tahoma"/>
              </a:rPr>
              <a:t>la un alt </a:t>
            </a:r>
            <a:r>
              <a:rPr sz="1600" spc="-10" dirty="0">
                <a:latin typeface="Tahoma"/>
                <a:cs typeface="Tahoma"/>
              </a:rPr>
              <a:t>router sau controale </a:t>
            </a:r>
            <a:r>
              <a:rPr sz="1600" dirty="0">
                <a:latin typeface="Tahoma"/>
                <a:cs typeface="Tahoma"/>
              </a:rPr>
              <a:t>de </a:t>
            </a:r>
            <a:r>
              <a:rPr sz="1600" spc="-5" dirty="0">
                <a:latin typeface="Tahoma"/>
                <a:cs typeface="Tahoma"/>
              </a:rPr>
              <a:t>ISP. </a:t>
            </a:r>
            <a:r>
              <a:rPr sz="1600" spc="-15" dirty="0">
                <a:latin typeface="Tahoma"/>
                <a:cs typeface="Tahoma"/>
              </a:rPr>
              <a:t>Router-ul </a:t>
            </a:r>
            <a:r>
              <a:rPr sz="1600" spc="-10" dirty="0">
                <a:latin typeface="Tahoma"/>
                <a:cs typeface="Tahoma"/>
              </a:rPr>
              <a:t>efectuează </a:t>
            </a:r>
            <a:r>
              <a:rPr sz="1600" spc="-5" dirty="0">
                <a:latin typeface="Tahoma"/>
                <a:cs typeface="Tahoma"/>
              </a:rPr>
              <a:t>apoi </a:t>
            </a:r>
            <a:r>
              <a:rPr sz="1600" spc="-10" dirty="0">
                <a:latin typeface="Tahoma"/>
                <a:cs typeface="Tahoma"/>
              </a:rPr>
              <a:t>controlul accesului </a:t>
            </a:r>
            <a:r>
              <a:rPr sz="1600" spc="-5" dirty="0">
                <a:latin typeface="Tahoma"/>
                <a:cs typeface="Tahoma"/>
              </a:rPr>
              <a:t>în  </a:t>
            </a:r>
            <a:r>
              <a:rPr sz="1600" spc="-10" dirty="0">
                <a:latin typeface="Tahoma"/>
                <a:cs typeface="Tahoma"/>
              </a:rPr>
              <a:t>conformitate </a:t>
            </a:r>
            <a:r>
              <a:rPr sz="1600" spc="-5" dirty="0">
                <a:latin typeface="Tahoma"/>
                <a:cs typeface="Tahoma"/>
              </a:rPr>
              <a:t>cu </a:t>
            </a:r>
            <a:r>
              <a:rPr sz="1600" spc="-10" dirty="0">
                <a:latin typeface="Tahoma"/>
                <a:cs typeface="Tahoma"/>
              </a:rPr>
              <a:t>politica </a:t>
            </a:r>
            <a:r>
              <a:rPr sz="1600" spc="-5" dirty="0">
                <a:latin typeface="Tahoma"/>
                <a:cs typeface="Tahoma"/>
              </a:rPr>
              <a:t>implementată, </a:t>
            </a:r>
            <a:r>
              <a:rPr sz="1600" dirty="0">
                <a:latin typeface="Tahoma"/>
                <a:cs typeface="Tahoma"/>
              </a:rPr>
              <a:t>de </a:t>
            </a:r>
            <a:r>
              <a:rPr sz="1600" spc="-5" dirty="0">
                <a:latin typeface="Tahoma"/>
                <a:cs typeface="Tahoma"/>
              </a:rPr>
              <a:t>exemplu, blochează pachete SNMP (Simple  Network Management </a:t>
            </a:r>
            <a:r>
              <a:rPr sz="1600" spc="-10" dirty="0">
                <a:latin typeface="Tahoma"/>
                <a:cs typeface="Tahoma"/>
              </a:rPr>
              <a:t>Protocol), </a:t>
            </a:r>
            <a:r>
              <a:rPr sz="1600" spc="-5" dirty="0">
                <a:latin typeface="Tahoma"/>
                <a:cs typeface="Tahoma"/>
              </a:rPr>
              <a:t>permite pachete HTTP (Hipertext Transport </a:t>
            </a:r>
            <a:r>
              <a:rPr sz="1600" spc="-10" dirty="0">
                <a:latin typeface="Tahoma"/>
                <a:cs typeface="Tahoma"/>
              </a:rPr>
              <a:t>Protocol),  etc.</a:t>
            </a:r>
            <a:endParaRPr sz="1600">
              <a:latin typeface="Tahoma"/>
              <a:cs typeface="Tahoma"/>
            </a:endParaRPr>
          </a:p>
          <a:p>
            <a:pPr marL="355600" marR="5080" indent="-342900" algn="just">
              <a:lnSpc>
                <a:spcPct val="150100"/>
              </a:lnSpc>
              <a:spcBef>
                <a:spcPts val="380"/>
              </a:spcBef>
              <a:buClr>
                <a:srgbClr val="3333CC"/>
              </a:buClr>
              <a:buSzPct val="59375"/>
              <a:buFont typeface="Wingdings"/>
              <a:buChar char=""/>
              <a:tabLst>
                <a:tab pos="355600" algn="l"/>
              </a:tabLst>
            </a:pPr>
            <a:r>
              <a:rPr sz="1600" spc="-5" dirty="0">
                <a:latin typeface="Tahoma"/>
                <a:cs typeface="Tahoma"/>
              </a:rPr>
              <a:t>Se </a:t>
            </a:r>
            <a:r>
              <a:rPr sz="1600" spc="-10" dirty="0">
                <a:latin typeface="Tahoma"/>
                <a:cs typeface="Tahoma"/>
              </a:rPr>
              <a:t>trec </a:t>
            </a:r>
            <a:r>
              <a:rPr sz="1600" dirty="0">
                <a:latin typeface="Tahoma"/>
                <a:cs typeface="Tahoma"/>
              </a:rPr>
              <a:t>apoi </a:t>
            </a:r>
            <a:r>
              <a:rPr sz="1600" spc="-5" dirty="0">
                <a:latin typeface="Tahoma"/>
                <a:cs typeface="Tahoma"/>
              </a:rPr>
              <a:t>pachetele </a:t>
            </a:r>
            <a:r>
              <a:rPr sz="1600" spc="-10" dirty="0">
                <a:latin typeface="Tahoma"/>
                <a:cs typeface="Tahoma"/>
              </a:rPr>
              <a:t>la </a:t>
            </a:r>
            <a:r>
              <a:rPr sz="1600" spc="-5" dirty="0">
                <a:latin typeface="Tahoma"/>
                <a:cs typeface="Tahoma"/>
              </a:rPr>
              <a:t>alte </a:t>
            </a:r>
            <a:r>
              <a:rPr sz="1600" spc="-10" dirty="0">
                <a:latin typeface="Tahoma"/>
                <a:cs typeface="Tahoma"/>
              </a:rPr>
              <a:t>firewall-uri </a:t>
            </a:r>
            <a:r>
              <a:rPr sz="1600" spc="-5" dirty="0">
                <a:latin typeface="Tahoma"/>
                <a:cs typeface="Tahoma"/>
              </a:rPr>
              <a:t>mai </a:t>
            </a:r>
            <a:r>
              <a:rPr sz="1600" spc="-10" dirty="0">
                <a:latin typeface="Tahoma"/>
                <a:cs typeface="Tahoma"/>
              </a:rPr>
              <a:t>puternice( </a:t>
            </a:r>
            <a:r>
              <a:rPr sz="1600" spc="-5" dirty="0">
                <a:latin typeface="Tahoma"/>
                <a:cs typeface="Tahoma"/>
              </a:rPr>
              <a:t>numite </a:t>
            </a:r>
            <a:r>
              <a:rPr sz="1600" b="1" spc="-5" dirty="0">
                <a:latin typeface="Tahoma"/>
                <a:cs typeface="Tahoma"/>
              </a:rPr>
              <a:t>firewaluri principale</a:t>
            </a:r>
            <a:r>
              <a:rPr sz="1600" spc="-5" dirty="0">
                <a:latin typeface="Tahoma"/>
                <a:cs typeface="Tahoma"/>
              </a:rPr>
              <a:t>),  pentru </a:t>
            </a:r>
            <a:r>
              <a:rPr sz="1600" spc="-10" dirty="0">
                <a:latin typeface="Tahoma"/>
                <a:cs typeface="Tahoma"/>
              </a:rPr>
              <a:t>controlul </a:t>
            </a:r>
            <a:r>
              <a:rPr sz="1600" spc="-5" dirty="0">
                <a:latin typeface="Tahoma"/>
                <a:cs typeface="Tahoma"/>
              </a:rPr>
              <a:t>accesului şi mai multe operaţiuni </a:t>
            </a:r>
            <a:r>
              <a:rPr sz="1600" dirty="0">
                <a:latin typeface="Tahoma"/>
                <a:cs typeface="Tahoma"/>
              </a:rPr>
              <a:t>de </a:t>
            </a:r>
            <a:r>
              <a:rPr sz="1600" spc="-10" dirty="0">
                <a:latin typeface="Tahoma"/>
                <a:cs typeface="Tahoma"/>
              </a:rPr>
              <a:t>filtrare </a:t>
            </a:r>
            <a:r>
              <a:rPr sz="1600" spc="-5" dirty="0">
                <a:latin typeface="Tahoma"/>
                <a:cs typeface="Tahoma"/>
              </a:rPr>
              <a:t>din </a:t>
            </a:r>
            <a:r>
              <a:rPr sz="1600" spc="-10" dirty="0">
                <a:latin typeface="Tahoma"/>
                <a:cs typeface="Tahoma"/>
              </a:rPr>
              <a:t>straturile </a:t>
            </a:r>
            <a:r>
              <a:rPr sz="1600" spc="-5" dirty="0">
                <a:latin typeface="Tahoma"/>
                <a:cs typeface="Tahoma"/>
              </a:rPr>
              <a:t>superioare ale  </a:t>
            </a:r>
            <a:r>
              <a:rPr sz="1600" spc="-10" dirty="0">
                <a:latin typeface="Tahoma"/>
                <a:cs typeface="Tahoma"/>
              </a:rPr>
              <a:t>stivei </a:t>
            </a:r>
            <a:r>
              <a:rPr sz="1600" spc="-5" dirty="0">
                <a:latin typeface="Tahoma"/>
                <a:cs typeface="Tahoma"/>
              </a:rPr>
              <a:t>OSI. Figura anterioara arată, </a:t>
            </a:r>
            <a:r>
              <a:rPr sz="1600" dirty="0">
                <a:latin typeface="Tahoma"/>
                <a:cs typeface="Tahoma"/>
              </a:rPr>
              <a:t>de </a:t>
            </a:r>
            <a:r>
              <a:rPr sz="1600" spc="-5" dirty="0">
                <a:latin typeface="Tahoma"/>
                <a:cs typeface="Tahoma"/>
              </a:rPr>
              <a:t>asemenea, o </a:t>
            </a:r>
            <a:r>
              <a:rPr sz="1600" spc="-10" dirty="0">
                <a:latin typeface="Tahoma"/>
                <a:cs typeface="Tahoma"/>
              </a:rPr>
              <a:t>reţea internă, </a:t>
            </a:r>
            <a:r>
              <a:rPr sz="1600" spc="-5" dirty="0">
                <a:latin typeface="Tahoma"/>
                <a:cs typeface="Tahoma"/>
              </a:rPr>
              <a:t>cu mai</a:t>
            </a:r>
            <a:r>
              <a:rPr sz="1600" spc="120" dirty="0">
                <a:latin typeface="Tahoma"/>
                <a:cs typeface="Tahoma"/>
              </a:rPr>
              <a:t> </a:t>
            </a:r>
            <a:r>
              <a:rPr sz="1600" spc="-5" dirty="0">
                <a:latin typeface="Tahoma"/>
                <a:cs typeface="Tahoma"/>
              </a:rPr>
              <a:t>puţină</a:t>
            </a:r>
            <a:endParaRPr sz="1600">
              <a:latin typeface="Tahoma"/>
              <a:cs typeface="Tahoma"/>
            </a:endParaRPr>
          </a:p>
          <a:p>
            <a:pPr marL="355600" algn="just">
              <a:lnSpc>
                <a:spcPct val="100000"/>
              </a:lnSpc>
              <a:spcBef>
                <a:spcPts val="960"/>
              </a:spcBef>
            </a:pPr>
            <a:r>
              <a:rPr sz="1600" spc="-5" dirty="0">
                <a:latin typeface="Tahoma"/>
                <a:cs typeface="Tahoma"/>
              </a:rPr>
              <a:t>încredere, legată între </a:t>
            </a:r>
            <a:r>
              <a:rPr sz="1600" spc="-15" dirty="0">
                <a:latin typeface="Tahoma"/>
                <a:cs typeface="Tahoma"/>
              </a:rPr>
              <a:t>router-ul </a:t>
            </a:r>
            <a:r>
              <a:rPr sz="1600" spc="-5" dirty="0">
                <a:latin typeface="Tahoma"/>
                <a:cs typeface="Tahoma"/>
              </a:rPr>
              <a:t>de margine </a:t>
            </a:r>
            <a:r>
              <a:rPr sz="1600" spc="-10" dirty="0">
                <a:latin typeface="Tahoma"/>
                <a:cs typeface="Tahoma"/>
              </a:rPr>
              <a:t>şi </a:t>
            </a:r>
            <a:r>
              <a:rPr sz="1600" spc="-5" dirty="0">
                <a:latin typeface="Tahoma"/>
                <a:cs typeface="Tahoma"/>
              </a:rPr>
              <a:t>un </a:t>
            </a:r>
            <a:r>
              <a:rPr sz="1600" spc="-10" dirty="0">
                <a:latin typeface="Tahoma"/>
                <a:cs typeface="Tahoma"/>
              </a:rPr>
              <a:t>firewall interior, </a:t>
            </a:r>
            <a:r>
              <a:rPr sz="1600" spc="-5" dirty="0">
                <a:latin typeface="Tahoma"/>
                <a:cs typeface="Tahoma"/>
              </a:rPr>
              <a:t>denumită uneori</a:t>
            </a:r>
            <a:r>
              <a:rPr sz="1600" spc="240" dirty="0">
                <a:latin typeface="Tahoma"/>
                <a:cs typeface="Tahoma"/>
              </a:rPr>
              <a:t> </a:t>
            </a:r>
            <a:r>
              <a:rPr sz="1600" spc="-10" dirty="0">
                <a:latin typeface="Tahoma"/>
                <a:cs typeface="Tahoma"/>
              </a:rPr>
              <a:t>zonă</a:t>
            </a:r>
            <a:endParaRPr sz="1600">
              <a:latin typeface="Tahoma"/>
              <a:cs typeface="Tahoma"/>
            </a:endParaRPr>
          </a:p>
          <a:p>
            <a:pPr marL="355600" algn="just">
              <a:lnSpc>
                <a:spcPct val="100000"/>
              </a:lnSpc>
              <a:spcBef>
                <a:spcPts val="965"/>
              </a:spcBef>
            </a:pPr>
            <a:r>
              <a:rPr sz="1600" dirty="0">
                <a:latin typeface="Tahoma"/>
                <a:cs typeface="Tahoma"/>
              </a:rPr>
              <a:t>de </a:t>
            </a:r>
            <a:r>
              <a:rPr sz="1600" spc="-10" dirty="0">
                <a:latin typeface="Tahoma"/>
                <a:cs typeface="Tahoma"/>
              </a:rPr>
              <a:t>reţea DMZ (Demilitarized Zone) </a:t>
            </a:r>
            <a:r>
              <a:rPr sz="1600" spc="-5" dirty="0">
                <a:latin typeface="Tahoma"/>
                <a:cs typeface="Tahoma"/>
              </a:rPr>
              <a:t>şi o </a:t>
            </a:r>
            <a:r>
              <a:rPr sz="1600" spc="-10" dirty="0">
                <a:latin typeface="Tahoma"/>
                <a:cs typeface="Tahoma"/>
              </a:rPr>
              <a:t>reţea </a:t>
            </a:r>
            <a:r>
              <a:rPr sz="1600" spc="-5" dirty="0">
                <a:latin typeface="Tahoma"/>
                <a:cs typeface="Tahoma"/>
              </a:rPr>
              <a:t>bine </a:t>
            </a:r>
            <a:r>
              <a:rPr sz="1600" spc="-10" dirty="0">
                <a:latin typeface="Tahoma"/>
                <a:cs typeface="Tahoma"/>
              </a:rPr>
              <a:t>protejată </a:t>
            </a:r>
            <a:r>
              <a:rPr sz="1600" spc="-5" dirty="0">
                <a:latin typeface="Tahoma"/>
                <a:cs typeface="Tahoma"/>
              </a:rPr>
              <a:t>de firewall-ul</a:t>
            </a:r>
            <a:r>
              <a:rPr sz="1600" spc="260" dirty="0">
                <a:latin typeface="Tahoma"/>
                <a:cs typeface="Tahoma"/>
              </a:rPr>
              <a:t> </a:t>
            </a:r>
            <a:r>
              <a:rPr sz="1600" spc="-10" dirty="0">
                <a:latin typeface="Tahoma"/>
                <a:cs typeface="Tahoma"/>
              </a:rPr>
              <a:t>principal.</a:t>
            </a:r>
            <a:endParaRPr sz="1600">
              <a:latin typeface="Tahoma"/>
              <a:cs typeface="Tahom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352" y="1520952"/>
            <a:ext cx="368808" cy="47396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6492" y="1447800"/>
            <a:ext cx="560832" cy="4221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8001" y="990600"/>
            <a:ext cx="0" cy="1053465"/>
          </a:xfrm>
          <a:custGeom>
            <a:avLst/>
            <a:gdLst/>
            <a:ahLst/>
            <a:cxnLst/>
            <a:rect l="l" t="t" r="r" b="b"/>
            <a:pathLst>
              <a:path h="1053464">
                <a:moveTo>
                  <a:pt x="0" y="0"/>
                </a:moveTo>
                <a:lnTo>
                  <a:pt x="0" y="1053084"/>
                </a:lnTo>
              </a:path>
            </a:pathLst>
          </a:custGeom>
          <a:ln w="32004">
            <a:solidFill>
              <a:srgbClr val="1C1C1C"/>
            </a:solidFill>
          </a:ln>
        </p:spPr>
        <p:txBody>
          <a:bodyPr wrap="square" lIns="0" tIns="0" rIns="0" bIns="0" rtlCol="0"/>
          <a:lstStyle/>
          <a:p>
            <a:endParaRPr/>
          </a:p>
        </p:txBody>
      </p:sp>
      <p:sp>
        <p:nvSpPr>
          <p:cNvPr id="5" name="object 5"/>
          <p:cNvSpPr/>
          <p:nvPr/>
        </p:nvSpPr>
        <p:spPr>
          <a:xfrm>
            <a:off x="443483" y="1781555"/>
            <a:ext cx="8226552" cy="32003"/>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145844" y="961390"/>
            <a:ext cx="2619375" cy="452120"/>
          </a:xfrm>
          <a:prstGeom prst="rect">
            <a:avLst/>
          </a:prstGeom>
        </p:spPr>
        <p:txBody>
          <a:bodyPr vert="horz" wrap="square" lIns="0" tIns="12065" rIns="0" bIns="0" rtlCol="0">
            <a:spAutoFit/>
          </a:bodyPr>
          <a:lstStyle/>
          <a:p>
            <a:pPr marL="12700">
              <a:lnSpc>
                <a:spcPct val="100000"/>
              </a:lnSpc>
              <a:spcBef>
                <a:spcPts val="95"/>
              </a:spcBef>
            </a:pPr>
            <a:r>
              <a:rPr spc="-5" dirty="0">
                <a:solidFill>
                  <a:srgbClr val="333399"/>
                </a:solidFill>
              </a:rPr>
              <a:t>Reguli de</a:t>
            </a:r>
            <a:r>
              <a:rPr spc="-35" dirty="0">
                <a:solidFill>
                  <a:srgbClr val="333399"/>
                </a:solidFill>
              </a:rPr>
              <a:t> </a:t>
            </a:r>
            <a:r>
              <a:rPr spc="-10" dirty="0">
                <a:solidFill>
                  <a:srgbClr val="333399"/>
                </a:solidFill>
              </a:rPr>
              <a:t>filtrare</a:t>
            </a:r>
          </a:p>
        </p:txBody>
      </p:sp>
      <p:sp>
        <p:nvSpPr>
          <p:cNvPr id="7" name="object 7"/>
          <p:cNvSpPr txBox="1"/>
          <p:nvPr/>
        </p:nvSpPr>
        <p:spPr>
          <a:xfrm>
            <a:off x="459740" y="2041677"/>
            <a:ext cx="8380095" cy="3147695"/>
          </a:xfrm>
          <a:prstGeom prst="rect">
            <a:avLst/>
          </a:prstGeom>
        </p:spPr>
        <p:txBody>
          <a:bodyPr vert="horz" wrap="square" lIns="0" tIns="61594" rIns="0" bIns="0" rtlCol="0">
            <a:spAutoFit/>
          </a:bodyPr>
          <a:lstStyle/>
          <a:p>
            <a:pPr marL="355600" indent="-342900">
              <a:lnSpc>
                <a:spcPct val="100000"/>
              </a:lnSpc>
              <a:spcBef>
                <a:spcPts val="484"/>
              </a:spcBef>
              <a:buClr>
                <a:srgbClr val="3333CC"/>
              </a:buClr>
              <a:buSzPct val="59375"/>
              <a:buFont typeface="Wingdings"/>
              <a:buChar char=""/>
              <a:tabLst>
                <a:tab pos="354965" algn="l"/>
                <a:tab pos="355600" algn="l"/>
              </a:tabLst>
            </a:pPr>
            <a:r>
              <a:rPr sz="1600" spc="-5" dirty="0">
                <a:latin typeface="Tahoma"/>
                <a:cs typeface="Tahoma"/>
              </a:rPr>
              <a:t>Acţiunea unei reguli asupra unui pachet poate</a:t>
            </a:r>
            <a:r>
              <a:rPr sz="1600" spc="65" dirty="0">
                <a:latin typeface="Tahoma"/>
                <a:cs typeface="Tahoma"/>
              </a:rPr>
              <a:t> </a:t>
            </a:r>
            <a:r>
              <a:rPr sz="1600" spc="-10" dirty="0">
                <a:latin typeface="Tahoma"/>
                <a:cs typeface="Tahoma"/>
              </a:rPr>
              <a:t>fi:</a:t>
            </a:r>
            <a:endParaRPr sz="1600">
              <a:latin typeface="Tahoma"/>
              <a:cs typeface="Tahoma"/>
            </a:endParaRPr>
          </a:p>
          <a:p>
            <a:pPr marL="355600" indent="-342900">
              <a:lnSpc>
                <a:spcPct val="100000"/>
              </a:lnSpc>
              <a:spcBef>
                <a:spcPts val="380"/>
              </a:spcBef>
              <a:buClr>
                <a:srgbClr val="3333CC"/>
              </a:buClr>
              <a:buSzPct val="59375"/>
              <a:buFont typeface="Wingdings"/>
              <a:buChar char=""/>
              <a:tabLst>
                <a:tab pos="354965" algn="l"/>
                <a:tab pos="355600" algn="l"/>
              </a:tabLst>
            </a:pPr>
            <a:r>
              <a:rPr sz="1600" spc="-5" dirty="0">
                <a:latin typeface="Tahoma"/>
                <a:cs typeface="Tahoma"/>
              </a:rPr>
              <a:t>Acceptare (</a:t>
            </a:r>
            <a:r>
              <a:rPr sz="1600" b="1" spc="-5" dirty="0">
                <a:latin typeface="Tahoma"/>
                <a:cs typeface="Tahoma"/>
              </a:rPr>
              <a:t>Accept</a:t>
            </a:r>
            <a:r>
              <a:rPr sz="1600" spc="-5" dirty="0">
                <a:latin typeface="Tahoma"/>
                <a:cs typeface="Tahoma"/>
              </a:rPr>
              <a:t>): firewall-ul </a:t>
            </a:r>
            <a:r>
              <a:rPr sz="1600" spc="-10" dirty="0">
                <a:latin typeface="Tahoma"/>
                <a:cs typeface="Tahoma"/>
              </a:rPr>
              <a:t>trece </a:t>
            </a:r>
            <a:r>
              <a:rPr sz="1600" spc="-5" dirty="0">
                <a:latin typeface="Tahoma"/>
                <a:cs typeface="Tahoma"/>
              </a:rPr>
              <a:t>pachetul prin </a:t>
            </a:r>
            <a:r>
              <a:rPr sz="1600" spc="-10" dirty="0">
                <a:latin typeface="Tahoma"/>
                <a:cs typeface="Tahoma"/>
              </a:rPr>
              <a:t>firewall, </a:t>
            </a:r>
            <a:r>
              <a:rPr sz="1600" spc="-5" dirty="0">
                <a:latin typeface="Tahoma"/>
                <a:cs typeface="Tahoma"/>
              </a:rPr>
              <a:t>cu </a:t>
            </a:r>
            <a:r>
              <a:rPr sz="1600" spc="-10" dirty="0">
                <a:latin typeface="Tahoma"/>
                <a:cs typeface="Tahoma"/>
              </a:rPr>
              <a:t>rezerva existenţei</a:t>
            </a:r>
            <a:r>
              <a:rPr sz="1600" spc="135" dirty="0">
                <a:latin typeface="Tahoma"/>
                <a:cs typeface="Tahoma"/>
              </a:rPr>
              <a:t> </a:t>
            </a:r>
            <a:r>
              <a:rPr sz="1600" spc="-5" dirty="0">
                <a:latin typeface="Tahoma"/>
                <a:cs typeface="Tahoma"/>
              </a:rPr>
              <a:t>unor</a:t>
            </a:r>
            <a:endParaRPr sz="1600">
              <a:latin typeface="Tahoma"/>
              <a:cs typeface="Tahoma"/>
            </a:endParaRPr>
          </a:p>
          <a:p>
            <a:pPr marL="355600">
              <a:lnSpc>
                <a:spcPct val="100000"/>
              </a:lnSpc>
            </a:pPr>
            <a:r>
              <a:rPr sz="1600" spc="-5" dirty="0">
                <a:latin typeface="Tahoma"/>
                <a:cs typeface="Tahoma"/>
              </a:rPr>
              <a:t>capabilităţi </a:t>
            </a:r>
            <a:r>
              <a:rPr sz="1600" dirty="0">
                <a:latin typeface="Tahoma"/>
                <a:cs typeface="Tahoma"/>
              </a:rPr>
              <a:t>de</a:t>
            </a:r>
            <a:r>
              <a:rPr sz="1600" spc="10" dirty="0">
                <a:latin typeface="Tahoma"/>
                <a:cs typeface="Tahoma"/>
              </a:rPr>
              <a:t> </a:t>
            </a:r>
            <a:r>
              <a:rPr sz="1600" spc="-5" dirty="0">
                <a:latin typeface="Tahoma"/>
                <a:cs typeface="Tahoma"/>
              </a:rPr>
              <a:t>logare.</a:t>
            </a:r>
            <a:endParaRPr sz="1600">
              <a:latin typeface="Tahoma"/>
              <a:cs typeface="Tahoma"/>
            </a:endParaRPr>
          </a:p>
          <a:p>
            <a:pPr marL="355600" marR="542290" indent="-342900">
              <a:lnSpc>
                <a:spcPct val="100000"/>
              </a:lnSpc>
              <a:spcBef>
                <a:spcPts val="390"/>
              </a:spcBef>
              <a:buClr>
                <a:srgbClr val="3333CC"/>
              </a:buClr>
              <a:buSzPct val="59375"/>
              <a:buFont typeface="Wingdings"/>
              <a:buChar char=""/>
              <a:tabLst>
                <a:tab pos="354965" algn="l"/>
                <a:tab pos="355600" algn="l"/>
              </a:tabLst>
            </a:pPr>
            <a:r>
              <a:rPr sz="1600" spc="-5" dirty="0">
                <a:latin typeface="Tahoma"/>
                <a:cs typeface="Tahoma"/>
              </a:rPr>
              <a:t>Refuzare </a:t>
            </a:r>
            <a:r>
              <a:rPr sz="1600" spc="-10" dirty="0">
                <a:latin typeface="Tahoma"/>
                <a:cs typeface="Tahoma"/>
              </a:rPr>
              <a:t>(</a:t>
            </a:r>
            <a:r>
              <a:rPr sz="1600" b="1" spc="-10" dirty="0">
                <a:latin typeface="Tahoma"/>
                <a:cs typeface="Tahoma"/>
              </a:rPr>
              <a:t>Deny</a:t>
            </a:r>
            <a:r>
              <a:rPr sz="1600" spc="-10" dirty="0">
                <a:latin typeface="Tahoma"/>
                <a:cs typeface="Tahoma"/>
              </a:rPr>
              <a:t>): </a:t>
            </a:r>
            <a:r>
              <a:rPr sz="1600" spc="-5" dirty="0">
                <a:latin typeface="Tahoma"/>
                <a:cs typeface="Tahoma"/>
              </a:rPr>
              <a:t>firewall-ul aruncă pachetul, </a:t>
            </a:r>
            <a:r>
              <a:rPr sz="1600" spc="-10" dirty="0">
                <a:latin typeface="Tahoma"/>
                <a:cs typeface="Tahoma"/>
              </a:rPr>
              <a:t>fără </a:t>
            </a:r>
            <a:r>
              <a:rPr sz="1600" dirty="0">
                <a:latin typeface="Tahoma"/>
                <a:cs typeface="Tahoma"/>
              </a:rPr>
              <a:t>a-l </a:t>
            </a:r>
            <a:r>
              <a:rPr sz="1600" spc="-10" dirty="0">
                <a:latin typeface="Tahoma"/>
                <a:cs typeface="Tahoma"/>
              </a:rPr>
              <a:t>trece </a:t>
            </a:r>
            <a:r>
              <a:rPr sz="1600" spc="-5" dirty="0">
                <a:latin typeface="Tahoma"/>
                <a:cs typeface="Tahoma"/>
              </a:rPr>
              <a:t>prin </a:t>
            </a:r>
            <a:r>
              <a:rPr sz="1600" spc="-10" dirty="0">
                <a:latin typeface="Tahoma"/>
                <a:cs typeface="Tahoma"/>
              </a:rPr>
              <a:t>firewall. </a:t>
            </a:r>
            <a:r>
              <a:rPr sz="1600" spc="-5" dirty="0">
                <a:latin typeface="Tahoma"/>
                <a:cs typeface="Tahoma"/>
              </a:rPr>
              <a:t>Odată </a:t>
            </a:r>
            <a:r>
              <a:rPr sz="1600" spc="-10" dirty="0">
                <a:latin typeface="Tahoma"/>
                <a:cs typeface="Tahoma"/>
              </a:rPr>
              <a:t>ce  </a:t>
            </a:r>
            <a:r>
              <a:rPr sz="1600" spc="-5" dirty="0">
                <a:latin typeface="Tahoma"/>
                <a:cs typeface="Tahoma"/>
              </a:rPr>
              <a:t>pachetul </a:t>
            </a:r>
            <a:r>
              <a:rPr sz="1600" spc="-10" dirty="0">
                <a:latin typeface="Tahoma"/>
                <a:cs typeface="Tahoma"/>
              </a:rPr>
              <a:t>este </a:t>
            </a:r>
            <a:r>
              <a:rPr sz="1600" spc="-5" dirty="0">
                <a:latin typeface="Tahoma"/>
                <a:cs typeface="Tahoma"/>
              </a:rPr>
              <a:t>aruncat, </a:t>
            </a:r>
            <a:r>
              <a:rPr sz="1600" spc="-10" dirty="0">
                <a:latin typeface="Tahoma"/>
                <a:cs typeface="Tahoma"/>
              </a:rPr>
              <a:t>este </a:t>
            </a:r>
            <a:r>
              <a:rPr sz="1600" spc="-5" dirty="0">
                <a:latin typeface="Tahoma"/>
                <a:cs typeface="Tahoma"/>
              </a:rPr>
              <a:t>returnat la </a:t>
            </a:r>
            <a:r>
              <a:rPr sz="1600" spc="-10" dirty="0">
                <a:latin typeface="Tahoma"/>
                <a:cs typeface="Tahoma"/>
              </a:rPr>
              <a:t>sistemul sursă </a:t>
            </a:r>
            <a:r>
              <a:rPr sz="1600" spc="-5" dirty="0">
                <a:latin typeface="Tahoma"/>
                <a:cs typeface="Tahoma"/>
              </a:rPr>
              <a:t>un mesaj </a:t>
            </a:r>
            <a:r>
              <a:rPr sz="1600" dirty="0">
                <a:latin typeface="Tahoma"/>
                <a:cs typeface="Tahoma"/>
              </a:rPr>
              <a:t>de </a:t>
            </a:r>
            <a:r>
              <a:rPr sz="1600" spc="-5" dirty="0">
                <a:latin typeface="Tahoma"/>
                <a:cs typeface="Tahoma"/>
              </a:rPr>
              <a:t>eroare.</a:t>
            </a:r>
            <a:r>
              <a:rPr sz="1600" spc="200" dirty="0">
                <a:latin typeface="Tahoma"/>
                <a:cs typeface="Tahoma"/>
              </a:rPr>
              <a:t> </a:t>
            </a:r>
            <a:r>
              <a:rPr sz="1600" spc="-5" dirty="0">
                <a:latin typeface="Tahoma"/>
                <a:cs typeface="Tahoma"/>
              </a:rPr>
              <a:t>Acţiunea</a:t>
            </a:r>
            <a:endParaRPr sz="1600">
              <a:latin typeface="Tahoma"/>
              <a:cs typeface="Tahoma"/>
            </a:endParaRPr>
          </a:p>
          <a:p>
            <a:pPr marL="355600" marR="132715">
              <a:lnSpc>
                <a:spcPct val="100000"/>
              </a:lnSpc>
            </a:pPr>
            <a:r>
              <a:rPr sz="1600" spc="-10" dirty="0">
                <a:latin typeface="Tahoma"/>
                <a:cs typeface="Tahoma"/>
              </a:rPr>
              <a:t>„Deny” </a:t>
            </a:r>
            <a:r>
              <a:rPr sz="1600" spc="-5" dirty="0">
                <a:latin typeface="Tahoma"/>
                <a:cs typeface="Tahoma"/>
              </a:rPr>
              <a:t>poate </a:t>
            </a:r>
            <a:r>
              <a:rPr sz="1600" spc="-10" dirty="0">
                <a:latin typeface="Tahoma"/>
                <a:cs typeface="Tahoma"/>
              </a:rPr>
              <a:t>sau </a:t>
            </a:r>
            <a:r>
              <a:rPr sz="1600" spc="-5" dirty="0">
                <a:latin typeface="Tahoma"/>
                <a:cs typeface="Tahoma"/>
              </a:rPr>
              <a:t>nu, genera intrări în </a:t>
            </a:r>
            <a:r>
              <a:rPr sz="1600" spc="-10" dirty="0">
                <a:latin typeface="Tahoma"/>
                <a:cs typeface="Tahoma"/>
              </a:rPr>
              <a:t>fişierul </a:t>
            </a:r>
            <a:r>
              <a:rPr sz="1600" dirty="0">
                <a:latin typeface="Tahoma"/>
                <a:cs typeface="Tahoma"/>
              </a:rPr>
              <a:t>de </a:t>
            </a:r>
            <a:r>
              <a:rPr sz="1600" spc="-15" dirty="0">
                <a:latin typeface="Tahoma"/>
                <a:cs typeface="Tahoma"/>
              </a:rPr>
              <a:t>log-uri, </a:t>
            </a:r>
            <a:r>
              <a:rPr sz="1600" spc="-5" dirty="0">
                <a:latin typeface="Tahoma"/>
                <a:cs typeface="Tahoma"/>
              </a:rPr>
              <a:t>în </a:t>
            </a:r>
            <a:r>
              <a:rPr sz="1600" spc="-10" dirty="0">
                <a:latin typeface="Tahoma"/>
                <a:cs typeface="Tahoma"/>
              </a:rPr>
              <a:t>funcţie </a:t>
            </a:r>
            <a:r>
              <a:rPr sz="1600" spc="-5" dirty="0">
                <a:latin typeface="Tahoma"/>
                <a:cs typeface="Tahoma"/>
              </a:rPr>
              <a:t>de </a:t>
            </a:r>
            <a:r>
              <a:rPr sz="1600" spc="-10" dirty="0">
                <a:latin typeface="Tahoma"/>
                <a:cs typeface="Tahoma"/>
              </a:rPr>
              <a:t>firewall </a:t>
            </a:r>
            <a:r>
              <a:rPr sz="1600" spc="-5" dirty="0">
                <a:latin typeface="Tahoma"/>
                <a:cs typeface="Tahoma"/>
              </a:rPr>
              <a:t>şi </a:t>
            </a:r>
            <a:r>
              <a:rPr sz="1600" dirty="0">
                <a:latin typeface="Tahoma"/>
                <a:cs typeface="Tahoma"/>
              </a:rPr>
              <a:t>de </a:t>
            </a:r>
            <a:r>
              <a:rPr sz="1600" spc="-10" dirty="0">
                <a:latin typeface="Tahoma"/>
                <a:cs typeface="Tahoma"/>
              </a:rPr>
              <a:t>setul  </a:t>
            </a:r>
            <a:r>
              <a:rPr sz="1600" dirty="0">
                <a:latin typeface="Tahoma"/>
                <a:cs typeface="Tahoma"/>
              </a:rPr>
              <a:t>de </a:t>
            </a:r>
            <a:r>
              <a:rPr sz="1600" spc="-5" dirty="0">
                <a:latin typeface="Tahoma"/>
                <a:cs typeface="Tahoma"/>
              </a:rPr>
              <a:t>reguli </a:t>
            </a:r>
            <a:r>
              <a:rPr sz="1600" dirty="0">
                <a:latin typeface="Tahoma"/>
                <a:cs typeface="Tahoma"/>
              </a:rPr>
              <a:t>de </a:t>
            </a:r>
            <a:r>
              <a:rPr sz="1600" spc="-5" dirty="0">
                <a:latin typeface="Tahoma"/>
                <a:cs typeface="Tahoma"/>
              </a:rPr>
              <a:t>configurare.</a:t>
            </a:r>
            <a:endParaRPr sz="1600">
              <a:latin typeface="Tahoma"/>
              <a:cs typeface="Tahoma"/>
            </a:endParaRPr>
          </a:p>
          <a:p>
            <a:pPr marL="355600" marR="5080" indent="-342900">
              <a:lnSpc>
                <a:spcPct val="100000"/>
              </a:lnSpc>
              <a:spcBef>
                <a:spcPts val="380"/>
              </a:spcBef>
              <a:buClr>
                <a:srgbClr val="3333CC"/>
              </a:buClr>
              <a:buSzPct val="59375"/>
              <a:buFont typeface="Wingdings"/>
              <a:buChar char=""/>
              <a:tabLst>
                <a:tab pos="354965" algn="l"/>
                <a:tab pos="355600" algn="l"/>
              </a:tabLst>
            </a:pPr>
            <a:r>
              <a:rPr sz="1600" spc="-5" dirty="0">
                <a:latin typeface="Tahoma"/>
                <a:cs typeface="Tahoma"/>
              </a:rPr>
              <a:t>Respinge(</a:t>
            </a:r>
            <a:r>
              <a:rPr sz="1600" b="1" spc="-5" dirty="0">
                <a:latin typeface="Tahoma"/>
                <a:cs typeface="Tahoma"/>
              </a:rPr>
              <a:t>discard</a:t>
            </a:r>
            <a:r>
              <a:rPr sz="1600" spc="-5" dirty="0">
                <a:latin typeface="Tahoma"/>
                <a:cs typeface="Tahoma"/>
              </a:rPr>
              <a:t>)i: </a:t>
            </a:r>
            <a:r>
              <a:rPr sz="1600" spc="-10" dirty="0">
                <a:latin typeface="Tahoma"/>
                <a:cs typeface="Tahoma"/>
              </a:rPr>
              <a:t>firewall-ul </a:t>
            </a:r>
            <a:r>
              <a:rPr sz="1600" spc="-5" dirty="0">
                <a:latin typeface="Tahoma"/>
                <a:cs typeface="Tahoma"/>
              </a:rPr>
              <a:t>nu numai că aruncă pachetul, dar nu se întoarce un  mesaj </a:t>
            </a:r>
            <a:r>
              <a:rPr sz="1600" dirty="0">
                <a:latin typeface="Tahoma"/>
                <a:cs typeface="Tahoma"/>
              </a:rPr>
              <a:t>de </a:t>
            </a:r>
            <a:r>
              <a:rPr sz="1600" spc="-5" dirty="0">
                <a:latin typeface="Tahoma"/>
                <a:cs typeface="Tahoma"/>
              </a:rPr>
              <a:t>eroare la </a:t>
            </a:r>
            <a:r>
              <a:rPr sz="1600" spc="-10" dirty="0">
                <a:latin typeface="Tahoma"/>
                <a:cs typeface="Tahoma"/>
              </a:rPr>
              <a:t>sistemul sursă. </a:t>
            </a:r>
            <a:r>
              <a:rPr sz="1600" spc="-5" dirty="0">
                <a:latin typeface="Tahoma"/>
                <a:cs typeface="Tahoma"/>
              </a:rPr>
              <a:t>Această acţiune </a:t>
            </a:r>
            <a:r>
              <a:rPr sz="1600" spc="-10" dirty="0">
                <a:latin typeface="Tahoma"/>
                <a:cs typeface="Tahoma"/>
              </a:rPr>
              <a:t>specială este folosită </a:t>
            </a:r>
            <a:r>
              <a:rPr sz="1600" spc="-5" dirty="0">
                <a:latin typeface="Tahoma"/>
                <a:cs typeface="Tahoma"/>
              </a:rPr>
              <a:t>pentru a pune în  aplicare metodologia </a:t>
            </a:r>
            <a:r>
              <a:rPr sz="1600" spc="-10" dirty="0">
                <a:latin typeface="Tahoma"/>
                <a:cs typeface="Tahoma"/>
              </a:rPr>
              <a:t>tip </a:t>
            </a:r>
            <a:r>
              <a:rPr sz="1600" spc="-5" dirty="0">
                <a:latin typeface="Tahoma"/>
                <a:cs typeface="Tahoma"/>
              </a:rPr>
              <a:t>„black hole” (gaura neagră) </a:t>
            </a:r>
            <a:r>
              <a:rPr sz="1600" spc="-10" dirty="0">
                <a:latin typeface="Tahoma"/>
                <a:cs typeface="Tahoma"/>
              </a:rPr>
              <a:t>în </a:t>
            </a:r>
            <a:r>
              <a:rPr sz="1600" spc="-5" dirty="0">
                <a:latin typeface="Tahoma"/>
                <a:cs typeface="Tahoma"/>
              </a:rPr>
              <a:t>care un firewall </a:t>
            </a:r>
            <a:r>
              <a:rPr sz="1600" spc="-25" dirty="0">
                <a:latin typeface="Tahoma"/>
                <a:cs typeface="Tahoma"/>
              </a:rPr>
              <a:t>nu-şi </a:t>
            </a:r>
            <a:r>
              <a:rPr sz="1600" spc="-10" dirty="0">
                <a:latin typeface="Tahoma"/>
                <a:cs typeface="Tahoma"/>
              </a:rPr>
              <a:t>dezvăluie  </a:t>
            </a:r>
            <a:r>
              <a:rPr sz="1600" spc="-5" dirty="0">
                <a:latin typeface="Tahoma"/>
                <a:cs typeface="Tahoma"/>
              </a:rPr>
              <a:t>prezenţa sa la un outsider. Ca şi în alte acţiuni, „discard” poate, </a:t>
            </a:r>
            <a:r>
              <a:rPr sz="1600" spc="-10" dirty="0">
                <a:latin typeface="Tahoma"/>
                <a:cs typeface="Tahoma"/>
              </a:rPr>
              <a:t>sau </a:t>
            </a:r>
            <a:r>
              <a:rPr sz="1600" spc="-5" dirty="0">
                <a:latin typeface="Tahoma"/>
                <a:cs typeface="Tahoma"/>
              </a:rPr>
              <a:t>nu, genera intrări în  </a:t>
            </a:r>
            <a:r>
              <a:rPr sz="1600" spc="-10" dirty="0">
                <a:latin typeface="Tahoma"/>
                <a:cs typeface="Tahoma"/>
              </a:rPr>
              <a:t>fişierul </a:t>
            </a:r>
            <a:r>
              <a:rPr sz="1600" dirty="0">
                <a:latin typeface="Tahoma"/>
                <a:cs typeface="Tahoma"/>
              </a:rPr>
              <a:t>de</a:t>
            </a:r>
            <a:r>
              <a:rPr sz="1600" spc="10" dirty="0">
                <a:latin typeface="Tahoma"/>
                <a:cs typeface="Tahoma"/>
              </a:rPr>
              <a:t> </a:t>
            </a:r>
            <a:r>
              <a:rPr sz="1600" spc="-10" dirty="0">
                <a:latin typeface="Tahoma"/>
                <a:cs typeface="Tahoma"/>
              </a:rPr>
              <a:t>log-uri.</a:t>
            </a:r>
            <a:endParaRPr sz="1600">
              <a:latin typeface="Tahoma"/>
              <a:cs typeface="Tahom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352" y="1520952"/>
            <a:ext cx="368808" cy="47396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6492" y="1447800"/>
            <a:ext cx="560832" cy="4221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8001" y="990600"/>
            <a:ext cx="0" cy="1053465"/>
          </a:xfrm>
          <a:custGeom>
            <a:avLst/>
            <a:gdLst/>
            <a:ahLst/>
            <a:cxnLst/>
            <a:rect l="l" t="t" r="r" b="b"/>
            <a:pathLst>
              <a:path h="1053464">
                <a:moveTo>
                  <a:pt x="0" y="0"/>
                </a:moveTo>
                <a:lnTo>
                  <a:pt x="0" y="1053084"/>
                </a:lnTo>
              </a:path>
            </a:pathLst>
          </a:custGeom>
          <a:ln w="32004">
            <a:solidFill>
              <a:srgbClr val="1C1C1C"/>
            </a:solidFill>
          </a:ln>
        </p:spPr>
        <p:txBody>
          <a:bodyPr wrap="square" lIns="0" tIns="0" rIns="0" bIns="0" rtlCol="0"/>
          <a:lstStyle/>
          <a:p>
            <a:endParaRPr/>
          </a:p>
        </p:txBody>
      </p:sp>
      <p:sp>
        <p:nvSpPr>
          <p:cNvPr id="5" name="object 5"/>
          <p:cNvSpPr/>
          <p:nvPr/>
        </p:nvSpPr>
        <p:spPr>
          <a:xfrm>
            <a:off x="443483" y="1781555"/>
            <a:ext cx="8226552" cy="32003"/>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145844" y="656590"/>
            <a:ext cx="6755130" cy="756920"/>
          </a:xfrm>
          <a:prstGeom prst="rect">
            <a:avLst/>
          </a:prstGeom>
        </p:spPr>
        <p:txBody>
          <a:bodyPr vert="horz" wrap="square" lIns="0" tIns="12700" rIns="0" bIns="0" rtlCol="0">
            <a:spAutoFit/>
          </a:bodyPr>
          <a:lstStyle/>
          <a:p>
            <a:pPr marL="12700" marR="5080">
              <a:lnSpc>
                <a:spcPct val="100000"/>
              </a:lnSpc>
              <a:spcBef>
                <a:spcPts val="100"/>
              </a:spcBef>
            </a:pPr>
            <a:r>
              <a:rPr sz="2400" dirty="0">
                <a:solidFill>
                  <a:srgbClr val="333399"/>
                </a:solidFill>
              </a:rPr>
              <a:t>Regulile unui </a:t>
            </a:r>
            <a:r>
              <a:rPr sz="2400" spc="-5" dirty="0">
                <a:solidFill>
                  <a:srgbClr val="333399"/>
                </a:solidFill>
              </a:rPr>
              <a:t>firewall </a:t>
            </a:r>
            <a:r>
              <a:rPr sz="2400" dirty="0">
                <a:solidFill>
                  <a:srgbClr val="333399"/>
                </a:solidFill>
              </a:rPr>
              <a:t>pentru o </a:t>
            </a:r>
            <a:r>
              <a:rPr sz="2400" spc="-5" dirty="0">
                <a:solidFill>
                  <a:srgbClr val="333399"/>
                </a:solidFill>
              </a:rPr>
              <a:t>reţea </a:t>
            </a:r>
            <a:r>
              <a:rPr sz="2400" dirty="0">
                <a:solidFill>
                  <a:srgbClr val="333399"/>
                </a:solidFill>
              </a:rPr>
              <a:t>imaginară,</a:t>
            </a:r>
            <a:r>
              <a:rPr sz="2400" spc="-125" dirty="0">
                <a:solidFill>
                  <a:srgbClr val="333399"/>
                </a:solidFill>
              </a:rPr>
              <a:t> </a:t>
            </a:r>
            <a:r>
              <a:rPr sz="2400" spc="-5" dirty="0">
                <a:solidFill>
                  <a:srgbClr val="333399"/>
                </a:solidFill>
              </a:rPr>
              <a:t>cu  </a:t>
            </a:r>
            <a:r>
              <a:rPr sz="2400" dirty="0">
                <a:solidFill>
                  <a:srgbClr val="333399"/>
                </a:solidFill>
              </a:rPr>
              <a:t>adresa IP</a:t>
            </a:r>
            <a:r>
              <a:rPr sz="2400" spc="-10" dirty="0">
                <a:solidFill>
                  <a:srgbClr val="333399"/>
                </a:solidFill>
              </a:rPr>
              <a:t> </a:t>
            </a:r>
            <a:r>
              <a:rPr sz="2400" dirty="0">
                <a:solidFill>
                  <a:srgbClr val="333399"/>
                </a:solidFill>
              </a:rPr>
              <a:t>192.168.1.0</a:t>
            </a:r>
            <a:endParaRPr sz="2400"/>
          </a:p>
        </p:txBody>
      </p:sp>
      <p:sp>
        <p:nvSpPr>
          <p:cNvPr id="7" name="object 7"/>
          <p:cNvSpPr/>
          <p:nvPr/>
        </p:nvSpPr>
        <p:spPr>
          <a:xfrm>
            <a:off x="1295400" y="1447800"/>
            <a:ext cx="241300" cy="488950"/>
          </a:xfrm>
          <a:custGeom>
            <a:avLst/>
            <a:gdLst/>
            <a:ahLst/>
            <a:cxnLst/>
            <a:rect l="l" t="t" r="r" b="b"/>
            <a:pathLst>
              <a:path w="241300" h="488950">
                <a:moveTo>
                  <a:pt x="0" y="488950"/>
                </a:moveTo>
                <a:lnTo>
                  <a:pt x="241300" y="488950"/>
                </a:lnTo>
                <a:lnTo>
                  <a:pt x="241300" y="0"/>
                </a:lnTo>
                <a:lnTo>
                  <a:pt x="0" y="0"/>
                </a:lnTo>
                <a:lnTo>
                  <a:pt x="0" y="488950"/>
                </a:lnTo>
                <a:close/>
              </a:path>
            </a:pathLst>
          </a:custGeom>
          <a:solidFill>
            <a:srgbClr val="00E3A8"/>
          </a:solidFill>
        </p:spPr>
        <p:txBody>
          <a:bodyPr wrap="square" lIns="0" tIns="0" rIns="0" bIns="0" rtlCol="0"/>
          <a:lstStyle/>
          <a:p>
            <a:endParaRPr/>
          </a:p>
        </p:txBody>
      </p:sp>
      <p:sp>
        <p:nvSpPr>
          <p:cNvPr id="8" name="object 8"/>
          <p:cNvSpPr/>
          <p:nvPr/>
        </p:nvSpPr>
        <p:spPr>
          <a:xfrm>
            <a:off x="1536700" y="1447800"/>
            <a:ext cx="925830" cy="488950"/>
          </a:xfrm>
          <a:custGeom>
            <a:avLst/>
            <a:gdLst/>
            <a:ahLst/>
            <a:cxnLst/>
            <a:rect l="l" t="t" r="r" b="b"/>
            <a:pathLst>
              <a:path w="925830" h="488950">
                <a:moveTo>
                  <a:pt x="0" y="488950"/>
                </a:moveTo>
                <a:lnTo>
                  <a:pt x="925512" y="488950"/>
                </a:lnTo>
                <a:lnTo>
                  <a:pt x="925512" y="0"/>
                </a:lnTo>
                <a:lnTo>
                  <a:pt x="0" y="0"/>
                </a:lnTo>
                <a:lnTo>
                  <a:pt x="0" y="488950"/>
                </a:lnTo>
                <a:close/>
              </a:path>
            </a:pathLst>
          </a:custGeom>
          <a:solidFill>
            <a:srgbClr val="00E3A8"/>
          </a:solidFill>
        </p:spPr>
        <p:txBody>
          <a:bodyPr wrap="square" lIns="0" tIns="0" rIns="0" bIns="0" rtlCol="0"/>
          <a:lstStyle/>
          <a:p>
            <a:endParaRPr/>
          </a:p>
        </p:txBody>
      </p:sp>
      <p:sp>
        <p:nvSpPr>
          <p:cNvPr id="9" name="object 9"/>
          <p:cNvSpPr/>
          <p:nvPr/>
        </p:nvSpPr>
        <p:spPr>
          <a:xfrm>
            <a:off x="2462276" y="1447800"/>
            <a:ext cx="927100" cy="488950"/>
          </a:xfrm>
          <a:custGeom>
            <a:avLst/>
            <a:gdLst/>
            <a:ahLst/>
            <a:cxnLst/>
            <a:rect l="l" t="t" r="r" b="b"/>
            <a:pathLst>
              <a:path w="927100" h="488950">
                <a:moveTo>
                  <a:pt x="0" y="488950"/>
                </a:moveTo>
                <a:lnTo>
                  <a:pt x="927100" y="488950"/>
                </a:lnTo>
                <a:lnTo>
                  <a:pt x="927100" y="0"/>
                </a:lnTo>
                <a:lnTo>
                  <a:pt x="0" y="0"/>
                </a:lnTo>
                <a:lnTo>
                  <a:pt x="0" y="488950"/>
                </a:lnTo>
                <a:close/>
              </a:path>
            </a:pathLst>
          </a:custGeom>
          <a:solidFill>
            <a:srgbClr val="00E3A8"/>
          </a:solidFill>
        </p:spPr>
        <p:txBody>
          <a:bodyPr wrap="square" lIns="0" tIns="0" rIns="0" bIns="0" rtlCol="0"/>
          <a:lstStyle/>
          <a:p>
            <a:endParaRPr/>
          </a:p>
        </p:txBody>
      </p:sp>
      <p:sp>
        <p:nvSpPr>
          <p:cNvPr id="10" name="object 10"/>
          <p:cNvSpPr/>
          <p:nvPr/>
        </p:nvSpPr>
        <p:spPr>
          <a:xfrm>
            <a:off x="3389376" y="1447800"/>
            <a:ext cx="1297305" cy="488950"/>
          </a:xfrm>
          <a:custGeom>
            <a:avLst/>
            <a:gdLst/>
            <a:ahLst/>
            <a:cxnLst/>
            <a:rect l="l" t="t" r="r" b="b"/>
            <a:pathLst>
              <a:path w="1297304" h="488950">
                <a:moveTo>
                  <a:pt x="0" y="488950"/>
                </a:moveTo>
                <a:lnTo>
                  <a:pt x="1296924" y="488950"/>
                </a:lnTo>
                <a:lnTo>
                  <a:pt x="1296924" y="0"/>
                </a:lnTo>
                <a:lnTo>
                  <a:pt x="0" y="0"/>
                </a:lnTo>
                <a:lnTo>
                  <a:pt x="0" y="488950"/>
                </a:lnTo>
                <a:close/>
              </a:path>
            </a:pathLst>
          </a:custGeom>
          <a:solidFill>
            <a:srgbClr val="00E3A8"/>
          </a:solidFill>
        </p:spPr>
        <p:txBody>
          <a:bodyPr wrap="square" lIns="0" tIns="0" rIns="0" bIns="0" rtlCol="0"/>
          <a:lstStyle/>
          <a:p>
            <a:endParaRPr/>
          </a:p>
        </p:txBody>
      </p:sp>
      <p:sp>
        <p:nvSpPr>
          <p:cNvPr id="11" name="object 11"/>
          <p:cNvSpPr/>
          <p:nvPr/>
        </p:nvSpPr>
        <p:spPr>
          <a:xfrm>
            <a:off x="4686300" y="1447800"/>
            <a:ext cx="1109980" cy="488950"/>
          </a:xfrm>
          <a:custGeom>
            <a:avLst/>
            <a:gdLst/>
            <a:ahLst/>
            <a:cxnLst/>
            <a:rect l="l" t="t" r="r" b="b"/>
            <a:pathLst>
              <a:path w="1109979" h="488950">
                <a:moveTo>
                  <a:pt x="0" y="488950"/>
                </a:moveTo>
                <a:lnTo>
                  <a:pt x="1109662" y="488950"/>
                </a:lnTo>
                <a:lnTo>
                  <a:pt x="1109662" y="0"/>
                </a:lnTo>
                <a:lnTo>
                  <a:pt x="0" y="0"/>
                </a:lnTo>
                <a:lnTo>
                  <a:pt x="0" y="488950"/>
                </a:lnTo>
                <a:close/>
              </a:path>
            </a:pathLst>
          </a:custGeom>
          <a:solidFill>
            <a:srgbClr val="00E3A8"/>
          </a:solidFill>
        </p:spPr>
        <p:txBody>
          <a:bodyPr wrap="square" lIns="0" tIns="0" rIns="0" bIns="0" rtlCol="0"/>
          <a:lstStyle/>
          <a:p>
            <a:endParaRPr/>
          </a:p>
        </p:txBody>
      </p:sp>
      <p:sp>
        <p:nvSpPr>
          <p:cNvPr id="12" name="object 12"/>
          <p:cNvSpPr/>
          <p:nvPr/>
        </p:nvSpPr>
        <p:spPr>
          <a:xfrm>
            <a:off x="5796026" y="1447800"/>
            <a:ext cx="836930" cy="488950"/>
          </a:xfrm>
          <a:custGeom>
            <a:avLst/>
            <a:gdLst/>
            <a:ahLst/>
            <a:cxnLst/>
            <a:rect l="l" t="t" r="r" b="b"/>
            <a:pathLst>
              <a:path w="836929" h="488950">
                <a:moveTo>
                  <a:pt x="0" y="488950"/>
                </a:moveTo>
                <a:lnTo>
                  <a:pt x="836612" y="488950"/>
                </a:lnTo>
                <a:lnTo>
                  <a:pt x="836612" y="0"/>
                </a:lnTo>
                <a:lnTo>
                  <a:pt x="0" y="0"/>
                </a:lnTo>
                <a:lnTo>
                  <a:pt x="0" y="488950"/>
                </a:lnTo>
                <a:close/>
              </a:path>
            </a:pathLst>
          </a:custGeom>
          <a:solidFill>
            <a:srgbClr val="00E3A8"/>
          </a:solidFill>
        </p:spPr>
        <p:txBody>
          <a:bodyPr wrap="square" lIns="0" tIns="0" rIns="0" bIns="0" rtlCol="0"/>
          <a:lstStyle/>
          <a:p>
            <a:endParaRPr/>
          </a:p>
        </p:txBody>
      </p:sp>
      <p:sp>
        <p:nvSpPr>
          <p:cNvPr id="13" name="object 13"/>
          <p:cNvSpPr/>
          <p:nvPr/>
        </p:nvSpPr>
        <p:spPr>
          <a:xfrm>
            <a:off x="6632575" y="1447800"/>
            <a:ext cx="2130425" cy="488950"/>
          </a:xfrm>
          <a:custGeom>
            <a:avLst/>
            <a:gdLst/>
            <a:ahLst/>
            <a:cxnLst/>
            <a:rect l="l" t="t" r="r" b="b"/>
            <a:pathLst>
              <a:path w="2130425" h="488950">
                <a:moveTo>
                  <a:pt x="0" y="488950"/>
                </a:moveTo>
                <a:lnTo>
                  <a:pt x="2130425" y="488950"/>
                </a:lnTo>
                <a:lnTo>
                  <a:pt x="2130425" y="0"/>
                </a:lnTo>
                <a:lnTo>
                  <a:pt x="0" y="0"/>
                </a:lnTo>
                <a:lnTo>
                  <a:pt x="0" y="488950"/>
                </a:lnTo>
                <a:close/>
              </a:path>
            </a:pathLst>
          </a:custGeom>
          <a:solidFill>
            <a:srgbClr val="00E3A8"/>
          </a:solidFill>
        </p:spPr>
        <p:txBody>
          <a:bodyPr wrap="square" lIns="0" tIns="0" rIns="0" bIns="0" rtlCol="0"/>
          <a:lstStyle/>
          <a:p>
            <a:endParaRPr/>
          </a:p>
        </p:txBody>
      </p:sp>
      <p:sp>
        <p:nvSpPr>
          <p:cNvPr id="14" name="object 14"/>
          <p:cNvSpPr/>
          <p:nvPr/>
        </p:nvSpPr>
        <p:spPr>
          <a:xfrm>
            <a:off x="1295400" y="1936813"/>
            <a:ext cx="241300" cy="655955"/>
          </a:xfrm>
          <a:custGeom>
            <a:avLst/>
            <a:gdLst/>
            <a:ahLst/>
            <a:cxnLst/>
            <a:rect l="l" t="t" r="r" b="b"/>
            <a:pathLst>
              <a:path w="241300" h="655955">
                <a:moveTo>
                  <a:pt x="0" y="655637"/>
                </a:moveTo>
                <a:lnTo>
                  <a:pt x="241300" y="655637"/>
                </a:lnTo>
                <a:lnTo>
                  <a:pt x="241300" y="0"/>
                </a:lnTo>
                <a:lnTo>
                  <a:pt x="0" y="0"/>
                </a:lnTo>
                <a:lnTo>
                  <a:pt x="0" y="655637"/>
                </a:lnTo>
                <a:close/>
              </a:path>
            </a:pathLst>
          </a:custGeom>
          <a:solidFill>
            <a:srgbClr val="00E3A8"/>
          </a:solidFill>
        </p:spPr>
        <p:txBody>
          <a:bodyPr wrap="square" lIns="0" tIns="0" rIns="0" bIns="0" rtlCol="0"/>
          <a:lstStyle/>
          <a:p>
            <a:endParaRPr/>
          </a:p>
        </p:txBody>
      </p:sp>
      <p:sp>
        <p:nvSpPr>
          <p:cNvPr id="15" name="object 15"/>
          <p:cNvSpPr/>
          <p:nvPr/>
        </p:nvSpPr>
        <p:spPr>
          <a:xfrm>
            <a:off x="1295400" y="2592387"/>
            <a:ext cx="241300" cy="655955"/>
          </a:xfrm>
          <a:custGeom>
            <a:avLst/>
            <a:gdLst/>
            <a:ahLst/>
            <a:cxnLst/>
            <a:rect l="l" t="t" r="r" b="b"/>
            <a:pathLst>
              <a:path w="241300" h="655955">
                <a:moveTo>
                  <a:pt x="0" y="655637"/>
                </a:moveTo>
                <a:lnTo>
                  <a:pt x="241300" y="655637"/>
                </a:lnTo>
                <a:lnTo>
                  <a:pt x="241300" y="0"/>
                </a:lnTo>
                <a:lnTo>
                  <a:pt x="0" y="0"/>
                </a:lnTo>
                <a:lnTo>
                  <a:pt x="0" y="655637"/>
                </a:lnTo>
                <a:close/>
              </a:path>
            </a:pathLst>
          </a:custGeom>
          <a:solidFill>
            <a:srgbClr val="00E3A8"/>
          </a:solidFill>
        </p:spPr>
        <p:txBody>
          <a:bodyPr wrap="square" lIns="0" tIns="0" rIns="0" bIns="0" rtlCol="0"/>
          <a:lstStyle/>
          <a:p>
            <a:endParaRPr/>
          </a:p>
        </p:txBody>
      </p:sp>
      <p:sp>
        <p:nvSpPr>
          <p:cNvPr id="16" name="object 16"/>
          <p:cNvSpPr/>
          <p:nvPr/>
        </p:nvSpPr>
        <p:spPr>
          <a:xfrm>
            <a:off x="1295400" y="3248088"/>
            <a:ext cx="241300" cy="655955"/>
          </a:xfrm>
          <a:custGeom>
            <a:avLst/>
            <a:gdLst/>
            <a:ahLst/>
            <a:cxnLst/>
            <a:rect l="l" t="t" r="r" b="b"/>
            <a:pathLst>
              <a:path w="241300" h="655954">
                <a:moveTo>
                  <a:pt x="0" y="655637"/>
                </a:moveTo>
                <a:lnTo>
                  <a:pt x="241300" y="655637"/>
                </a:lnTo>
                <a:lnTo>
                  <a:pt x="241300" y="0"/>
                </a:lnTo>
                <a:lnTo>
                  <a:pt x="0" y="0"/>
                </a:lnTo>
                <a:lnTo>
                  <a:pt x="0" y="655637"/>
                </a:lnTo>
                <a:close/>
              </a:path>
            </a:pathLst>
          </a:custGeom>
          <a:solidFill>
            <a:srgbClr val="00E3A8"/>
          </a:solidFill>
        </p:spPr>
        <p:txBody>
          <a:bodyPr wrap="square" lIns="0" tIns="0" rIns="0" bIns="0" rtlCol="0"/>
          <a:lstStyle/>
          <a:p>
            <a:endParaRPr/>
          </a:p>
        </p:txBody>
      </p:sp>
      <p:sp>
        <p:nvSpPr>
          <p:cNvPr id="17" name="object 17"/>
          <p:cNvSpPr/>
          <p:nvPr/>
        </p:nvSpPr>
        <p:spPr>
          <a:xfrm>
            <a:off x="1295400" y="3903726"/>
            <a:ext cx="241300" cy="488950"/>
          </a:xfrm>
          <a:custGeom>
            <a:avLst/>
            <a:gdLst/>
            <a:ahLst/>
            <a:cxnLst/>
            <a:rect l="l" t="t" r="r" b="b"/>
            <a:pathLst>
              <a:path w="241300" h="488950">
                <a:moveTo>
                  <a:pt x="0" y="488950"/>
                </a:moveTo>
                <a:lnTo>
                  <a:pt x="241300" y="488950"/>
                </a:lnTo>
                <a:lnTo>
                  <a:pt x="241300" y="0"/>
                </a:lnTo>
                <a:lnTo>
                  <a:pt x="0" y="0"/>
                </a:lnTo>
                <a:lnTo>
                  <a:pt x="0" y="488950"/>
                </a:lnTo>
                <a:close/>
              </a:path>
            </a:pathLst>
          </a:custGeom>
          <a:solidFill>
            <a:srgbClr val="00E3A8"/>
          </a:solidFill>
        </p:spPr>
        <p:txBody>
          <a:bodyPr wrap="square" lIns="0" tIns="0" rIns="0" bIns="0" rtlCol="0"/>
          <a:lstStyle/>
          <a:p>
            <a:endParaRPr/>
          </a:p>
        </p:txBody>
      </p:sp>
      <p:sp>
        <p:nvSpPr>
          <p:cNvPr id="18" name="object 18"/>
          <p:cNvSpPr/>
          <p:nvPr/>
        </p:nvSpPr>
        <p:spPr>
          <a:xfrm>
            <a:off x="1295400" y="4392612"/>
            <a:ext cx="241300" cy="655955"/>
          </a:xfrm>
          <a:custGeom>
            <a:avLst/>
            <a:gdLst/>
            <a:ahLst/>
            <a:cxnLst/>
            <a:rect l="l" t="t" r="r" b="b"/>
            <a:pathLst>
              <a:path w="241300" h="655954">
                <a:moveTo>
                  <a:pt x="0" y="655637"/>
                </a:moveTo>
                <a:lnTo>
                  <a:pt x="241300" y="655637"/>
                </a:lnTo>
                <a:lnTo>
                  <a:pt x="241300" y="0"/>
                </a:lnTo>
                <a:lnTo>
                  <a:pt x="0" y="0"/>
                </a:lnTo>
                <a:lnTo>
                  <a:pt x="0" y="655637"/>
                </a:lnTo>
                <a:close/>
              </a:path>
            </a:pathLst>
          </a:custGeom>
          <a:solidFill>
            <a:srgbClr val="00E3A8"/>
          </a:solidFill>
        </p:spPr>
        <p:txBody>
          <a:bodyPr wrap="square" lIns="0" tIns="0" rIns="0" bIns="0" rtlCol="0"/>
          <a:lstStyle/>
          <a:p>
            <a:endParaRPr/>
          </a:p>
        </p:txBody>
      </p:sp>
      <p:sp>
        <p:nvSpPr>
          <p:cNvPr id="19" name="object 19"/>
          <p:cNvSpPr/>
          <p:nvPr/>
        </p:nvSpPr>
        <p:spPr>
          <a:xfrm>
            <a:off x="1295400" y="5048250"/>
            <a:ext cx="241300" cy="488950"/>
          </a:xfrm>
          <a:custGeom>
            <a:avLst/>
            <a:gdLst/>
            <a:ahLst/>
            <a:cxnLst/>
            <a:rect l="l" t="t" r="r" b="b"/>
            <a:pathLst>
              <a:path w="241300" h="488950">
                <a:moveTo>
                  <a:pt x="0" y="488950"/>
                </a:moveTo>
                <a:lnTo>
                  <a:pt x="241300" y="488950"/>
                </a:lnTo>
                <a:lnTo>
                  <a:pt x="241300" y="0"/>
                </a:lnTo>
                <a:lnTo>
                  <a:pt x="0" y="0"/>
                </a:lnTo>
                <a:lnTo>
                  <a:pt x="0" y="488950"/>
                </a:lnTo>
                <a:close/>
              </a:path>
            </a:pathLst>
          </a:custGeom>
          <a:solidFill>
            <a:srgbClr val="00E3A8"/>
          </a:solidFill>
        </p:spPr>
        <p:txBody>
          <a:bodyPr wrap="square" lIns="0" tIns="0" rIns="0" bIns="0" rtlCol="0"/>
          <a:lstStyle/>
          <a:p>
            <a:endParaRPr/>
          </a:p>
        </p:txBody>
      </p:sp>
      <p:sp>
        <p:nvSpPr>
          <p:cNvPr id="20" name="object 20"/>
          <p:cNvSpPr/>
          <p:nvPr/>
        </p:nvSpPr>
        <p:spPr>
          <a:xfrm>
            <a:off x="1295400" y="5537200"/>
            <a:ext cx="241300" cy="1167130"/>
          </a:xfrm>
          <a:custGeom>
            <a:avLst/>
            <a:gdLst/>
            <a:ahLst/>
            <a:cxnLst/>
            <a:rect l="l" t="t" r="r" b="b"/>
            <a:pathLst>
              <a:path w="241300" h="1167129">
                <a:moveTo>
                  <a:pt x="0" y="1166812"/>
                </a:moveTo>
                <a:lnTo>
                  <a:pt x="241300" y="1166812"/>
                </a:lnTo>
                <a:lnTo>
                  <a:pt x="241300" y="0"/>
                </a:lnTo>
                <a:lnTo>
                  <a:pt x="0" y="0"/>
                </a:lnTo>
                <a:lnTo>
                  <a:pt x="0" y="1166812"/>
                </a:lnTo>
                <a:close/>
              </a:path>
            </a:pathLst>
          </a:custGeom>
          <a:solidFill>
            <a:srgbClr val="00E3A8"/>
          </a:solidFill>
        </p:spPr>
        <p:txBody>
          <a:bodyPr wrap="square" lIns="0" tIns="0" rIns="0" bIns="0" rtlCol="0"/>
          <a:lstStyle/>
          <a:p>
            <a:endParaRPr/>
          </a:p>
        </p:txBody>
      </p:sp>
      <p:sp>
        <p:nvSpPr>
          <p:cNvPr id="21" name="object 21"/>
          <p:cNvSpPr/>
          <p:nvPr/>
        </p:nvSpPr>
        <p:spPr>
          <a:xfrm>
            <a:off x="1536700" y="5537200"/>
            <a:ext cx="925830" cy="1167130"/>
          </a:xfrm>
          <a:custGeom>
            <a:avLst/>
            <a:gdLst/>
            <a:ahLst/>
            <a:cxnLst/>
            <a:rect l="l" t="t" r="r" b="b"/>
            <a:pathLst>
              <a:path w="925830" h="1167129">
                <a:moveTo>
                  <a:pt x="0" y="1166812"/>
                </a:moveTo>
                <a:lnTo>
                  <a:pt x="925512" y="1166812"/>
                </a:lnTo>
                <a:lnTo>
                  <a:pt x="925512" y="0"/>
                </a:lnTo>
                <a:lnTo>
                  <a:pt x="0" y="0"/>
                </a:lnTo>
                <a:lnTo>
                  <a:pt x="0" y="1166812"/>
                </a:lnTo>
                <a:close/>
              </a:path>
            </a:pathLst>
          </a:custGeom>
          <a:solidFill>
            <a:srgbClr val="CAF5E0"/>
          </a:solidFill>
        </p:spPr>
        <p:txBody>
          <a:bodyPr wrap="square" lIns="0" tIns="0" rIns="0" bIns="0" rtlCol="0"/>
          <a:lstStyle/>
          <a:p>
            <a:endParaRPr/>
          </a:p>
        </p:txBody>
      </p:sp>
      <p:sp>
        <p:nvSpPr>
          <p:cNvPr id="22" name="object 22"/>
          <p:cNvSpPr/>
          <p:nvPr/>
        </p:nvSpPr>
        <p:spPr>
          <a:xfrm>
            <a:off x="2462276" y="5537200"/>
            <a:ext cx="927100" cy="1167130"/>
          </a:xfrm>
          <a:custGeom>
            <a:avLst/>
            <a:gdLst/>
            <a:ahLst/>
            <a:cxnLst/>
            <a:rect l="l" t="t" r="r" b="b"/>
            <a:pathLst>
              <a:path w="927100" h="1167129">
                <a:moveTo>
                  <a:pt x="0" y="1166812"/>
                </a:moveTo>
                <a:lnTo>
                  <a:pt x="927100" y="1166812"/>
                </a:lnTo>
                <a:lnTo>
                  <a:pt x="927100" y="0"/>
                </a:lnTo>
                <a:lnTo>
                  <a:pt x="0" y="0"/>
                </a:lnTo>
                <a:lnTo>
                  <a:pt x="0" y="1166812"/>
                </a:lnTo>
                <a:close/>
              </a:path>
            </a:pathLst>
          </a:custGeom>
          <a:solidFill>
            <a:srgbClr val="CAF5E0"/>
          </a:solidFill>
        </p:spPr>
        <p:txBody>
          <a:bodyPr wrap="square" lIns="0" tIns="0" rIns="0" bIns="0" rtlCol="0"/>
          <a:lstStyle/>
          <a:p>
            <a:endParaRPr/>
          </a:p>
        </p:txBody>
      </p:sp>
      <p:sp>
        <p:nvSpPr>
          <p:cNvPr id="23" name="object 23"/>
          <p:cNvSpPr/>
          <p:nvPr/>
        </p:nvSpPr>
        <p:spPr>
          <a:xfrm>
            <a:off x="3389376" y="5537200"/>
            <a:ext cx="1297305" cy="1167130"/>
          </a:xfrm>
          <a:custGeom>
            <a:avLst/>
            <a:gdLst/>
            <a:ahLst/>
            <a:cxnLst/>
            <a:rect l="l" t="t" r="r" b="b"/>
            <a:pathLst>
              <a:path w="1297304" h="1167129">
                <a:moveTo>
                  <a:pt x="0" y="1166812"/>
                </a:moveTo>
                <a:lnTo>
                  <a:pt x="1296924" y="1166812"/>
                </a:lnTo>
                <a:lnTo>
                  <a:pt x="1296924" y="0"/>
                </a:lnTo>
                <a:lnTo>
                  <a:pt x="0" y="0"/>
                </a:lnTo>
                <a:lnTo>
                  <a:pt x="0" y="1166812"/>
                </a:lnTo>
                <a:close/>
              </a:path>
            </a:pathLst>
          </a:custGeom>
          <a:solidFill>
            <a:srgbClr val="CAF5E0"/>
          </a:solidFill>
        </p:spPr>
        <p:txBody>
          <a:bodyPr wrap="square" lIns="0" tIns="0" rIns="0" bIns="0" rtlCol="0"/>
          <a:lstStyle/>
          <a:p>
            <a:endParaRPr/>
          </a:p>
        </p:txBody>
      </p:sp>
      <p:sp>
        <p:nvSpPr>
          <p:cNvPr id="24" name="object 24"/>
          <p:cNvSpPr/>
          <p:nvPr/>
        </p:nvSpPr>
        <p:spPr>
          <a:xfrm>
            <a:off x="4686300" y="5537200"/>
            <a:ext cx="1109980" cy="1167130"/>
          </a:xfrm>
          <a:custGeom>
            <a:avLst/>
            <a:gdLst/>
            <a:ahLst/>
            <a:cxnLst/>
            <a:rect l="l" t="t" r="r" b="b"/>
            <a:pathLst>
              <a:path w="1109979" h="1167129">
                <a:moveTo>
                  <a:pt x="0" y="1166812"/>
                </a:moveTo>
                <a:lnTo>
                  <a:pt x="1109662" y="1166812"/>
                </a:lnTo>
                <a:lnTo>
                  <a:pt x="1109662" y="0"/>
                </a:lnTo>
                <a:lnTo>
                  <a:pt x="0" y="0"/>
                </a:lnTo>
                <a:lnTo>
                  <a:pt x="0" y="1166812"/>
                </a:lnTo>
                <a:close/>
              </a:path>
            </a:pathLst>
          </a:custGeom>
          <a:solidFill>
            <a:srgbClr val="CAF5E0"/>
          </a:solidFill>
        </p:spPr>
        <p:txBody>
          <a:bodyPr wrap="square" lIns="0" tIns="0" rIns="0" bIns="0" rtlCol="0"/>
          <a:lstStyle/>
          <a:p>
            <a:endParaRPr/>
          </a:p>
        </p:txBody>
      </p:sp>
      <p:sp>
        <p:nvSpPr>
          <p:cNvPr id="25" name="object 25"/>
          <p:cNvSpPr/>
          <p:nvPr/>
        </p:nvSpPr>
        <p:spPr>
          <a:xfrm>
            <a:off x="5796026" y="5537200"/>
            <a:ext cx="836930" cy="1167130"/>
          </a:xfrm>
          <a:custGeom>
            <a:avLst/>
            <a:gdLst/>
            <a:ahLst/>
            <a:cxnLst/>
            <a:rect l="l" t="t" r="r" b="b"/>
            <a:pathLst>
              <a:path w="836929" h="1167129">
                <a:moveTo>
                  <a:pt x="0" y="1166812"/>
                </a:moveTo>
                <a:lnTo>
                  <a:pt x="836612" y="1166812"/>
                </a:lnTo>
                <a:lnTo>
                  <a:pt x="836612" y="0"/>
                </a:lnTo>
                <a:lnTo>
                  <a:pt x="0" y="0"/>
                </a:lnTo>
                <a:lnTo>
                  <a:pt x="0" y="1166812"/>
                </a:lnTo>
                <a:close/>
              </a:path>
            </a:pathLst>
          </a:custGeom>
          <a:solidFill>
            <a:srgbClr val="CAF5E0"/>
          </a:solidFill>
        </p:spPr>
        <p:txBody>
          <a:bodyPr wrap="square" lIns="0" tIns="0" rIns="0" bIns="0" rtlCol="0"/>
          <a:lstStyle/>
          <a:p>
            <a:endParaRPr/>
          </a:p>
        </p:txBody>
      </p:sp>
      <p:sp>
        <p:nvSpPr>
          <p:cNvPr id="26" name="object 26"/>
          <p:cNvSpPr/>
          <p:nvPr/>
        </p:nvSpPr>
        <p:spPr>
          <a:xfrm>
            <a:off x="6632575" y="5537200"/>
            <a:ext cx="2130425" cy="1167130"/>
          </a:xfrm>
          <a:custGeom>
            <a:avLst/>
            <a:gdLst/>
            <a:ahLst/>
            <a:cxnLst/>
            <a:rect l="l" t="t" r="r" b="b"/>
            <a:pathLst>
              <a:path w="2130425" h="1167129">
                <a:moveTo>
                  <a:pt x="0" y="1166812"/>
                </a:moveTo>
                <a:lnTo>
                  <a:pt x="2130425" y="1166812"/>
                </a:lnTo>
                <a:lnTo>
                  <a:pt x="2130425" y="0"/>
                </a:lnTo>
                <a:lnTo>
                  <a:pt x="0" y="0"/>
                </a:lnTo>
                <a:lnTo>
                  <a:pt x="0" y="1166812"/>
                </a:lnTo>
                <a:close/>
              </a:path>
            </a:pathLst>
          </a:custGeom>
          <a:solidFill>
            <a:srgbClr val="CAF5E0"/>
          </a:solidFill>
        </p:spPr>
        <p:txBody>
          <a:bodyPr wrap="square" lIns="0" tIns="0" rIns="0" bIns="0" rtlCol="0"/>
          <a:lstStyle/>
          <a:p>
            <a:endParaRPr/>
          </a:p>
        </p:txBody>
      </p:sp>
      <p:sp>
        <p:nvSpPr>
          <p:cNvPr id="27" name="object 27"/>
          <p:cNvSpPr/>
          <p:nvPr/>
        </p:nvSpPr>
        <p:spPr>
          <a:xfrm>
            <a:off x="1536700" y="1441450"/>
            <a:ext cx="0" cy="5269230"/>
          </a:xfrm>
          <a:custGeom>
            <a:avLst/>
            <a:gdLst/>
            <a:ahLst/>
            <a:cxnLst/>
            <a:rect l="l" t="t" r="r" b="b"/>
            <a:pathLst>
              <a:path h="5269230">
                <a:moveTo>
                  <a:pt x="0" y="0"/>
                </a:moveTo>
                <a:lnTo>
                  <a:pt x="0" y="5268912"/>
                </a:lnTo>
              </a:path>
            </a:pathLst>
          </a:custGeom>
          <a:ln w="12700">
            <a:solidFill>
              <a:srgbClr val="FFFFFF"/>
            </a:solidFill>
          </a:ln>
        </p:spPr>
        <p:txBody>
          <a:bodyPr wrap="square" lIns="0" tIns="0" rIns="0" bIns="0" rtlCol="0"/>
          <a:lstStyle/>
          <a:p>
            <a:endParaRPr/>
          </a:p>
        </p:txBody>
      </p:sp>
      <p:sp>
        <p:nvSpPr>
          <p:cNvPr id="28" name="object 28"/>
          <p:cNvSpPr/>
          <p:nvPr/>
        </p:nvSpPr>
        <p:spPr>
          <a:xfrm>
            <a:off x="2462276" y="1441450"/>
            <a:ext cx="0" cy="5269230"/>
          </a:xfrm>
          <a:custGeom>
            <a:avLst/>
            <a:gdLst/>
            <a:ahLst/>
            <a:cxnLst/>
            <a:rect l="l" t="t" r="r" b="b"/>
            <a:pathLst>
              <a:path h="5269230">
                <a:moveTo>
                  <a:pt x="0" y="0"/>
                </a:moveTo>
                <a:lnTo>
                  <a:pt x="0" y="5268912"/>
                </a:lnTo>
              </a:path>
            </a:pathLst>
          </a:custGeom>
          <a:ln w="12700">
            <a:solidFill>
              <a:srgbClr val="FFFFFF"/>
            </a:solidFill>
          </a:ln>
        </p:spPr>
        <p:txBody>
          <a:bodyPr wrap="square" lIns="0" tIns="0" rIns="0" bIns="0" rtlCol="0"/>
          <a:lstStyle/>
          <a:p>
            <a:endParaRPr/>
          </a:p>
        </p:txBody>
      </p:sp>
      <p:sp>
        <p:nvSpPr>
          <p:cNvPr id="29" name="object 29"/>
          <p:cNvSpPr/>
          <p:nvPr/>
        </p:nvSpPr>
        <p:spPr>
          <a:xfrm>
            <a:off x="3389376" y="1441450"/>
            <a:ext cx="0" cy="5269230"/>
          </a:xfrm>
          <a:custGeom>
            <a:avLst/>
            <a:gdLst/>
            <a:ahLst/>
            <a:cxnLst/>
            <a:rect l="l" t="t" r="r" b="b"/>
            <a:pathLst>
              <a:path h="5269230">
                <a:moveTo>
                  <a:pt x="0" y="0"/>
                </a:moveTo>
                <a:lnTo>
                  <a:pt x="0" y="5268912"/>
                </a:lnTo>
              </a:path>
            </a:pathLst>
          </a:custGeom>
          <a:ln w="12700">
            <a:solidFill>
              <a:srgbClr val="FFFFFF"/>
            </a:solidFill>
          </a:ln>
        </p:spPr>
        <p:txBody>
          <a:bodyPr wrap="square" lIns="0" tIns="0" rIns="0" bIns="0" rtlCol="0"/>
          <a:lstStyle/>
          <a:p>
            <a:endParaRPr/>
          </a:p>
        </p:txBody>
      </p:sp>
      <p:sp>
        <p:nvSpPr>
          <p:cNvPr id="30" name="object 30"/>
          <p:cNvSpPr/>
          <p:nvPr/>
        </p:nvSpPr>
        <p:spPr>
          <a:xfrm>
            <a:off x="4686300" y="1441450"/>
            <a:ext cx="0" cy="5269230"/>
          </a:xfrm>
          <a:custGeom>
            <a:avLst/>
            <a:gdLst/>
            <a:ahLst/>
            <a:cxnLst/>
            <a:rect l="l" t="t" r="r" b="b"/>
            <a:pathLst>
              <a:path h="5269230">
                <a:moveTo>
                  <a:pt x="0" y="0"/>
                </a:moveTo>
                <a:lnTo>
                  <a:pt x="0" y="5268912"/>
                </a:lnTo>
              </a:path>
            </a:pathLst>
          </a:custGeom>
          <a:ln w="12700">
            <a:solidFill>
              <a:srgbClr val="FFFFFF"/>
            </a:solidFill>
          </a:ln>
        </p:spPr>
        <p:txBody>
          <a:bodyPr wrap="square" lIns="0" tIns="0" rIns="0" bIns="0" rtlCol="0"/>
          <a:lstStyle/>
          <a:p>
            <a:endParaRPr/>
          </a:p>
        </p:txBody>
      </p:sp>
      <p:sp>
        <p:nvSpPr>
          <p:cNvPr id="31" name="object 31"/>
          <p:cNvSpPr/>
          <p:nvPr/>
        </p:nvSpPr>
        <p:spPr>
          <a:xfrm>
            <a:off x="5796026" y="1441450"/>
            <a:ext cx="0" cy="5269230"/>
          </a:xfrm>
          <a:custGeom>
            <a:avLst/>
            <a:gdLst/>
            <a:ahLst/>
            <a:cxnLst/>
            <a:rect l="l" t="t" r="r" b="b"/>
            <a:pathLst>
              <a:path h="5269230">
                <a:moveTo>
                  <a:pt x="0" y="0"/>
                </a:moveTo>
                <a:lnTo>
                  <a:pt x="0" y="5268912"/>
                </a:lnTo>
              </a:path>
            </a:pathLst>
          </a:custGeom>
          <a:ln w="12700">
            <a:solidFill>
              <a:srgbClr val="FFFFFF"/>
            </a:solidFill>
          </a:ln>
        </p:spPr>
        <p:txBody>
          <a:bodyPr wrap="square" lIns="0" tIns="0" rIns="0" bIns="0" rtlCol="0"/>
          <a:lstStyle/>
          <a:p>
            <a:endParaRPr/>
          </a:p>
        </p:txBody>
      </p:sp>
      <p:sp>
        <p:nvSpPr>
          <p:cNvPr id="32" name="object 32"/>
          <p:cNvSpPr/>
          <p:nvPr/>
        </p:nvSpPr>
        <p:spPr>
          <a:xfrm>
            <a:off x="6632575" y="1441450"/>
            <a:ext cx="0" cy="5269230"/>
          </a:xfrm>
          <a:custGeom>
            <a:avLst/>
            <a:gdLst/>
            <a:ahLst/>
            <a:cxnLst/>
            <a:rect l="l" t="t" r="r" b="b"/>
            <a:pathLst>
              <a:path h="5269230">
                <a:moveTo>
                  <a:pt x="0" y="0"/>
                </a:moveTo>
                <a:lnTo>
                  <a:pt x="0" y="5268912"/>
                </a:lnTo>
              </a:path>
            </a:pathLst>
          </a:custGeom>
          <a:ln w="12700">
            <a:solidFill>
              <a:srgbClr val="FFFFFF"/>
            </a:solidFill>
          </a:ln>
        </p:spPr>
        <p:txBody>
          <a:bodyPr wrap="square" lIns="0" tIns="0" rIns="0" bIns="0" rtlCol="0"/>
          <a:lstStyle/>
          <a:p>
            <a:endParaRPr/>
          </a:p>
        </p:txBody>
      </p:sp>
      <p:sp>
        <p:nvSpPr>
          <p:cNvPr id="33" name="object 33"/>
          <p:cNvSpPr/>
          <p:nvPr/>
        </p:nvSpPr>
        <p:spPr>
          <a:xfrm>
            <a:off x="1289050" y="1936750"/>
            <a:ext cx="7480300" cy="0"/>
          </a:xfrm>
          <a:custGeom>
            <a:avLst/>
            <a:gdLst/>
            <a:ahLst/>
            <a:cxnLst/>
            <a:rect l="l" t="t" r="r" b="b"/>
            <a:pathLst>
              <a:path w="7480300">
                <a:moveTo>
                  <a:pt x="0" y="0"/>
                </a:moveTo>
                <a:lnTo>
                  <a:pt x="7480300" y="0"/>
                </a:lnTo>
              </a:path>
            </a:pathLst>
          </a:custGeom>
          <a:ln w="38100">
            <a:solidFill>
              <a:srgbClr val="FFFFFF"/>
            </a:solidFill>
          </a:ln>
        </p:spPr>
        <p:txBody>
          <a:bodyPr wrap="square" lIns="0" tIns="0" rIns="0" bIns="0" rtlCol="0"/>
          <a:lstStyle/>
          <a:p>
            <a:endParaRPr/>
          </a:p>
        </p:txBody>
      </p:sp>
      <p:sp>
        <p:nvSpPr>
          <p:cNvPr id="34" name="object 34"/>
          <p:cNvSpPr/>
          <p:nvPr/>
        </p:nvSpPr>
        <p:spPr>
          <a:xfrm>
            <a:off x="1295400" y="1441450"/>
            <a:ext cx="0" cy="5269230"/>
          </a:xfrm>
          <a:custGeom>
            <a:avLst/>
            <a:gdLst/>
            <a:ahLst/>
            <a:cxnLst/>
            <a:rect l="l" t="t" r="r" b="b"/>
            <a:pathLst>
              <a:path h="5269230">
                <a:moveTo>
                  <a:pt x="0" y="0"/>
                </a:moveTo>
                <a:lnTo>
                  <a:pt x="0" y="5268912"/>
                </a:lnTo>
              </a:path>
            </a:pathLst>
          </a:custGeom>
          <a:ln w="12700">
            <a:solidFill>
              <a:srgbClr val="FFFFFF"/>
            </a:solidFill>
          </a:ln>
        </p:spPr>
        <p:txBody>
          <a:bodyPr wrap="square" lIns="0" tIns="0" rIns="0" bIns="0" rtlCol="0"/>
          <a:lstStyle/>
          <a:p>
            <a:endParaRPr/>
          </a:p>
        </p:txBody>
      </p:sp>
      <p:sp>
        <p:nvSpPr>
          <p:cNvPr id="35" name="object 35"/>
          <p:cNvSpPr/>
          <p:nvPr/>
        </p:nvSpPr>
        <p:spPr>
          <a:xfrm>
            <a:off x="8763000" y="1441450"/>
            <a:ext cx="0" cy="5269230"/>
          </a:xfrm>
          <a:custGeom>
            <a:avLst/>
            <a:gdLst/>
            <a:ahLst/>
            <a:cxnLst/>
            <a:rect l="l" t="t" r="r" b="b"/>
            <a:pathLst>
              <a:path h="5269230">
                <a:moveTo>
                  <a:pt x="0" y="0"/>
                </a:moveTo>
                <a:lnTo>
                  <a:pt x="0" y="5268912"/>
                </a:lnTo>
              </a:path>
            </a:pathLst>
          </a:custGeom>
          <a:ln w="12700">
            <a:solidFill>
              <a:srgbClr val="FFFFFF"/>
            </a:solidFill>
          </a:ln>
        </p:spPr>
        <p:txBody>
          <a:bodyPr wrap="square" lIns="0" tIns="0" rIns="0" bIns="0" rtlCol="0"/>
          <a:lstStyle/>
          <a:p>
            <a:endParaRPr/>
          </a:p>
        </p:txBody>
      </p:sp>
      <p:sp>
        <p:nvSpPr>
          <p:cNvPr id="36" name="object 36"/>
          <p:cNvSpPr/>
          <p:nvPr/>
        </p:nvSpPr>
        <p:spPr>
          <a:xfrm>
            <a:off x="1289050" y="1447800"/>
            <a:ext cx="7480300" cy="0"/>
          </a:xfrm>
          <a:custGeom>
            <a:avLst/>
            <a:gdLst/>
            <a:ahLst/>
            <a:cxnLst/>
            <a:rect l="l" t="t" r="r" b="b"/>
            <a:pathLst>
              <a:path w="7480300">
                <a:moveTo>
                  <a:pt x="0" y="0"/>
                </a:moveTo>
                <a:lnTo>
                  <a:pt x="7480300" y="0"/>
                </a:lnTo>
              </a:path>
            </a:pathLst>
          </a:custGeom>
          <a:ln w="12700">
            <a:solidFill>
              <a:srgbClr val="FFFFFF"/>
            </a:solidFill>
          </a:ln>
        </p:spPr>
        <p:txBody>
          <a:bodyPr wrap="square" lIns="0" tIns="0" rIns="0" bIns="0" rtlCol="0"/>
          <a:lstStyle/>
          <a:p>
            <a:endParaRPr/>
          </a:p>
        </p:txBody>
      </p:sp>
      <p:sp>
        <p:nvSpPr>
          <p:cNvPr id="37" name="object 37"/>
          <p:cNvSpPr/>
          <p:nvPr/>
        </p:nvSpPr>
        <p:spPr>
          <a:xfrm>
            <a:off x="1289050" y="6704012"/>
            <a:ext cx="7480300" cy="0"/>
          </a:xfrm>
          <a:custGeom>
            <a:avLst/>
            <a:gdLst/>
            <a:ahLst/>
            <a:cxnLst/>
            <a:rect l="l" t="t" r="r" b="b"/>
            <a:pathLst>
              <a:path w="7480300">
                <a:moveTo>
                  <a:pt x="0" y="0"/>
                </a:moveTo>
                <a:lnTo>
                  <a:pt x="7480300" y="0"/>
                </a:lnTo>
              </a:path>
            </a:pathLst>
          </a:custGeom>
          <a:ln w="12700">
            <a:solidFill>
              <a:srgbClr val="FFFFFF"/>
            </a:solidFill>
          </a:ln>
        </p:spPr>
        <p:txBody>
          <a:bodyPr wrap="square" lIns="0" tIns="0" rIns="0" bIns="0" rtlCol="0"/>
          <a:lstStyle/>
          <a:p>
            <a:endParaRPr/>
          </a:p>
        </p:txBody>
      </p:sp>
      <p:graphicFrame>
        <p:nvGraphicFramePr>
          <p:cNvPr id="38" name="object 38"/>
          <p:cNvGraphicFramePr>
            <a:graphicFrameLocks noGrp="1"/>
          </p:cNvGraphicFramePr>
          <p:nvPr/>
        </p:nvGraphicFramePr>
        <p:xfrm>
          <a:off x="1289149" y="1447800"/>
          <a:ext cx="7473315" cy="4565736"/>
        </p:xfrm>
        <a:graphic>
          <a:graphicData uri="http://schemas.openxmlformats.org/drawingml/2006/table">
            <a:tbl>
              <a:tblPr firstRow="1" bandRow="1">
                <a:tableStyleId>{2D5ABB26-0587-4C30-8999-92F81FD0307C}</a:tableStyleId>
              </a:tblPr>
              <a:tblGrid>
                <a:gridCol w="247650"/>
                <a:gridCol w="925830"/>
                <a:gridCol w="927100"/>
                <a:gridCol w="1296670"/>
                <a:gridCol w="1109345"/>
                <a:gridCol w="836295"/>
                <a:gridCol w="2130425"/>
              </a:tblGrid>
              <a:tr h="349758">
                <a:tc>
                  <a:txBody>
                    <a:bodyPr/>
                    <a:lstStyle/>
                    <a:p>
                      <a:pPr>
                        <a:lnSpc>
                          <a:spcPct val="100000"/>
                        </a:lnSpc>
                      </a:pPr>
                      <a:endParaRPr sz="1000">
                        <a:latin typeface="Times New Roman"/>
                        <a:cs typeface="Times New Roman"/>
                      </a:endParaRPr>
                    </a:p>
                  </a:txBody>
                  <a:tcPr marL="0" marR="0" marT="0" marB="0">
                    <a:solidFill>
                      <a:srgbClr val="00E3A8"/>
                    </a:solidFill>
                  </a:tcPr>
                </a:tc>
                <a:tc>
                  <a:txBody>
                    <a:bodyPr/>
                    <a:lstStyle/>
                    <a:p>
                      <a:pPr marL="50165">
                        <a:lnSpc>
                          <a:spcPct val="100000"/>
                        </a:lnSpc>
                        <a:spcBef>
                          <a:spcPts val="35"/>
                        </a:spcBef>
                      </a:pPr>
                      <a:r>
                        <a:rPr sz="900" b="1" spc="-5" dirty="0">
                          <a:solidFill>
                            <a:srgbClr val="FFFFFF"/>
                          </a:solidFill>
                          <a:latin typeface="Tahoma"/>
                          <a:cs typeface="Tahoma"/>
                        </a:rPr>
                        <a:t>Adresa</a:t>
                      </a:r>
                      <a:r>
                        <a:rPr sz="900" b="1" spc="-40" dirty="0">
                          <a:solidFill>
                            <a:srgbClr val="FFFFFF"/>
                          </a:solidFill>
                          <a:latin typeface="Tahoma"/>
                          <a:cs typeface="Tahoma"/>
                        </a:rPr>
                        <a:t> </a:t>
                      </a:r>
                      <a:r>
                        <a:rPr sz="900" b="1" spc="-5" dirty="0">
                          <a:solidFill>
                            <a:srgbClr val="FFFFFF"/>
                          </a:solidFill>
                          <a:latin typeface="Tahoma"/>
                          <a:cs typeface="Tahoma"/>
                        </a:rPr>
                        <a:t>sursă</a:t>
                      </a:r>
                      <a:endParaRPr sz="900">
                        <a:latin typeface="Tahoma"/>
                        <a:cs typeface="Tahoma"/>
                      </a:endParaRPr>
                    </a:p>
                  </a:txBody>
                  <a:tcPr marL="0" marR="0" marT="4445" marB="0">
                    <a:solidFill>
                      <a:srgbClr val="00E3A8"/>
                    </a:solidFill>
                  </a:tcPr>
                </a:tc>
                <a:tc>
                  <a:txBody>
                    <a:bodyPr/>
                    <a:lstStyle/>
                    <a:p>
                      <a:pPr marL="50800">
                        <a:lnSpc>
                          <a:spcPct val="100000"/>
                        </a:lnSpc>
                        <a:spcBef>
                          <a:spcPts val="35"/>
                        </a:spcBef>
                      </a:pPr>
                      <a:r>
                        <a:rPr sz="900" b="1" spc="-5" dirty="0">
                          <a:solidFill>
                            <a:srgbClr val="FFFFFF"/>
                          </a:solidFill>
                          <a:latin typeface="Tahoma"/>
                          <a:cs typeface="Tahoma"/>
                        </a:rPr>
                        <a:t>Portul</a:t>
                      </a:r>
                      <a:r>
                        <a:rPr sz="900" b="1" spc="-20" dirty="0">
                          <a:solidFill>
                            <a:srgbClr val="FFFFFF"/>
                          </a:solidFill>
                          <a:latin typeface="Tahoma"/>
                          <a:cs typeface="Tahoma"/>
                        </a:rPr>
                        <a:t> </a:t>
                      </a:r>
                      <a:r>
                        <a:rPr sz="900" b="1" spc="-5" dirty="0">
                          <a:solidFill>
                            <a:srgbClr val="FFFFFF"/>
                          </a:solidFill>
                          <a:latin typeface="Tahoma"/>
                          <a:cs typeface="Tahoma"/>
                        </a:rPr>
                        <a:t>sursă</a:t>
                      </a:r>
                      <a:endParaRPr sz="900">
                        <a:latin typeface="Tahoma"/>
                        <a:cs typeface="Tahoma"/>
                      </a:endParaRPr>
                    </a:p>
                  </a:txBody>
                  <a:tcPr marL="0" marR="0" marT="4445" marB="0">
                    <a:solidFill>
                      <a:srgbClr val="00E3A8"/>
                    </a:solidFill>
                  </a:tcPr>
                </a:tc>
                <a:tc>
                  <a:txBody>
                    <a:bodyPr/>
                    <a:lstStyle/>
                    <a:p>
                      <a:pPr marL="50800">
                        <a:lnSpc>
                          <a:spcPct val="100000"/>
                        </a:lnSpc>
                        <a:spcBef>
                          <a:spcPts val="35"/>
                        </a:spcBef>
                      </a:pPr>
                      <a:r>
                        <a:rPr sz="900" b="1" spc="-5" dirty="0">
                          <a:solidFill>
                            <a:srgbClr val="FFFFFF"/>
                          </a:solidFill>
                          <a:latin typeface="Tahoma"/>
                          <a:cs typeface="Tahoma"/>
                        </a:rPr>
                        <a:t>Adresa</a:t>
                      </a:r>
                      <a:r>
                        <a:rPr sz="900" b="1" spc="-30" dirty="0">
                          <a:solidFill>
                            <a:srgbClr val="FFFFFF"/>
                          </a:solidFill>
                          <a:latin typeface="Tahoma"/>
                          <a:cs typeface="Tahoma"/>
                        </a:rPr>
                        <a:t> </a:t>
                      </a:r>
                      <a:r>
                        <a:rPr sz="900" b="1" spc="-5" dirty="0">
                          <a:solidFill>
                            <a:srgbClr val="FFFFFF"/>
                          </a:solidFill>
                          <a:latin typeface="Tahoma"/>
                          <a:cs typeface="Tahoma"/>
                        </a:rPr>
                        <a:t>destinaţie</a:t>
                      </a:r>
                      <a:endParaRPr sz="900">
                        <a:latin typeface="Tahoma"/>
                        <a:cs typeface="Tahoma"/>
                      </a:endParaRPr>
                    </a:p>
                  </a:txBody>
                  <a:tcPr marL="0" marR="0" marT="4445" marB="0">
                    <a:solidFill>
                      <a:srgbClr val="00E3A8"/>
                    </a:solidFill>
                  </a:tcPr>
                </a:tc>
                <a:tc>
                  <a:txBody>
                    <a:bodyPr/>
                    <a:lstStyle/>
                    <a:p>
                      <a:pPr marL="50800">
                        <a:lnSpc>
                          <a:spcPct val="100000"/>
                        </a:lnSpc>
                        <a:spcBef>
                          <a:spcPts val="35"/>
                        </a:spcBef>
                      </a:pPr>
                      <a:r>
                        <a:rPr sz="900" b="1" spc="-5" dirty="0">
                          <a:solidFill>
                            <a:srgbClr val="FFFFFF"/>
                          </a:solidFill>
                          <a:latin typeface="Tahoma"/>
                          <a:cs typeface="Tahoma"/>
                        </a:rPr>
                        <a:t>Portul</a:t>
                      </a:r>
                      <a:r>
                        <a:rPr sz="900" b="1" spc="-20" dirty="0">
                          <a:solidFill>
                            <a:srgbClr val="FFFFFF"/>
                          </a:solidFill>
                          <a:latin typeface="Tahoma"/>
                          <a:cs typeface="Tahoma"/>
                        </a:rPr>
                        <a:t> </a:t>
                      </a:r>
                      <a:r>
                        <a:rPr sz="900" b="1" spc="-5" dirty="0">
                          <a:solidFill>
                            <a:srgbClr val="FFFFFF"/>
                          </a:solidFill>
                          <a:latin typeface="Tahoma"/>
                          <a:cs typeface="Tahoma"/>
                        </a:rPr>
                        <a:t>destinaţie</a:t>
                      </a:r>
                      <a:endParaRPr sz="900">
                        <a:latin typeface="Tahoma"/>
                        <a:cs typeface="Tahoma"/>
                      </a:endParaRPr>
                    </a:p>
                  </a:txBody>
                  <a:tcPr marL="0" marR="0" marT="4445" marB="0">
                    <a:solidFill>
                      <a:srgbClr val="00E3A8"/>
                    </a:solidFill>
                  </a:tcPr>
                </a:tc>
                <a:tc>
                  <a:txBody>
                    <a:bodyPr/>
                    <a:lstStyle/>
                    <a:p>
                      <a:pPr marL="50800">
                        <a:lnSpc>
                          <a:spcPct val="100000"/>
                        </a:lnSpc>
                        <a:spcBef>
                          <a:spcPts val="35"/>
                        </a:spcBef>
                      </a:pPr>
                      <a:r>
                        <a:rPr sz="900" b="1" spc="-5" dirty="0">
                          <a:solidFill>
                            <a:srgbClr val="FFFFFF"/>
                          </a:solidFill>
                          <a:latin typeface="Tahoma"/>
                          <a:cs typeface="Tahoma"/>
                        </a:rPr>
                        <a:t>Acţiu</a:t>
                      </a:r>
                      <a:endParaRPr sz="900">
                        <a:latin typeface="Tahoma"/>
                        <a:cs typeface="Tahoma"/>
                      </a:endParaRPr>
                    </a:p>
                    <a:p>
                      <a:pPr marL="50800">
                        <a:lnSpc>
                          <a:spcPct val="100000"/>
                        </a:lnSpc>
                        <a:spcBef>
                          <a:spcPts val="155"/>
                        </a:spcBef>
                      </a:pPr>
                      <a:r>
                        <a:rPr sz="900" b="1" spc="-5" dirty="0">
                          <a:solidFill>
                            <a:srgbClr val="FFFFFF"/>
                          </a:solidFill>
                          <a:latin typeface="Tahoma"/>
                          <a:cs typeface="Tahoma"/>
                        </a:rPr>
                        <a:t>-nea</a:t>
                      </a:r>
                      <a:endParaRPr sz="900">
                        <a:latin typeface="Tahoma"/>
                        <a:cs typeface="Tahoma"/>
                      </a:endParaRPr>
                    </a:p>
                  </a:txBody>
                  <a:tcPr marL="0" marR="0" marT="4445" marB="0">
                    <a:solidFill>
                      <a:srgbClr val="00E3A8"/>
                    </a:solidFill>
                  </a:tcPr>
                </a:tc>
                <a:tc>
                  <a:txBody>
                    <a:bodyPr/>
                    <a:lstStyle/>
                    <a:p>
                      <a:pPr marL="51435">
                        <a:lnSpc>
                          <a:spcPct val="100000"/>
                        </a:lnSpc>
                        <a:spcBef>
                          <a:spcPts val="35"/>
                        </a:spcBef>
                      </a:pPr>
                      <a:r>
                        <a:rPr sz="900" b="1" dirty="0">
                          <a:solidFill>
                            <a:srgbClr val="FFFFFF"/>
                          </a:solidFill>
                          <a:latin typeface="Tahoma"/>
                          <a:cs typeface="Tahoma"/>
                        </a:rPr>
                        <a:t>Descrierea</a:t>
                      </a:r>
                      <a:endParaRPr sz="900">
                        <a:latin typeface="Tahoma"/>
                        <a:cs typeface="Tahoma"/>
                      </a:endParaRPr>
                    </a:p>
                  </a:txBody>
                  <a:tcPr marL="0" marR="0" marT="4445" marB="0">
                    <a:solidFill>
                      <a:srgbClr val="00E3A8"/>
                    </a:solidFill>
                  </a:tcPr>
                </a:tc>
              </a:tr>
              <a:tr h="794892">
                <a:tc>
                  <a:txBody>
                    <a:bodyPr/>
                    <a:lstStyle/>
                    <a:p>
                      <a:pPr>
                        <a:lnSpc>
                          <a:spcPct val="100000"/>
                        </a:lnSpc>
                        <a:spcBef>
                          <a:spcPts val="40"/>
                        </a:spcBef>
                      </a:pPr>
                      <a:endParaRPr sz="950">
                        <a:latin typeface="Times New Roman"/>
                        <a:cs typeface="Times New Roman"/>
                      </a:endParaRPr>
                    </a:p>
                    <a:p>
                      <a:pPr marL="56515">
                        <a:lnSpc>
                          <a:spcPct val="100000"/>
                        </a:lnSpc>
                      </a:pPr>
                      <a:r>
                        <a:rPr sz="900" b="1" dirty="0">
                          <a:solidFill>
                            <a:srgbClr val="FFFFFF"/>
                          </a:solidFill>
                          <a:latin typeface="Tahoma"/>
                          <a:cs typeface="Tahoma"/>
                        </a:rPr>
                        <a:t>1</a:t>
                      </a:r>
                      <a:endParaRPr sz="900">
                        <a:latin typeface="Tahoma"/>
                        <a:cs typeface="Tahoma"/>
                      </a:endParaRPr>
                    </a:p>
                  </a:txBody>
                  <a:tcPr marL="0" marR="0" marT="5080" marB="0">
                    <a:lnB w="12700">
                      <a:solidFill>
                        <a:srgbClr val="FFFFFF"/>
                      </a:solidFill>
                      <a:prstDash val="solid"/>
                    </a:lnB>
                    <a:solidFill>
                      <a:srgbClr val="00E3A8"/>
                    </a:solidFill>
                  </a:tcPr>
                </a:tc>
                <a:tc>
                  <a:txBody>
                    <a:bodyPr/>
                    <a:lstStyle/>
                    <a:p>
                      <a:pPr marL="50165" marR="504825">
                        <a:lnSpc>
                          <a:spcPct val="114399"/>
                        </a:lnSpc>
                        <a:spcBef>
                          <a:spcPts val="980"/>
                        </a:spcBef>
                      </a:pPr>
                      <a:r>
                        <a:rPr sz="900" dirty="0">
                          <a:latin typeface="Tahoma"/>
                          <a:cs typeface="Tahoma"/>
                        </a:rPr>
                        <a:t>Or</a:t>
                      </a:r>
                      <a:r>
                        <a:rPr sz="900" spc="-5" dirty="0">
                          <a:latin typeface="Tahoma"/>
                          <a:cs typeface="Tahoma"/>
                        </a:rPr>
                        <a:t>i</a:t>
                      </a:r>
                      <a:r>
                        <a:rPr sz="900" dirty="0">
                          <a:latin typeface="Tahoma"/>
                          <a:cs typeface="Tahoma"/>
                        </a:rPr>
                        <a:t>c</a:t>
                      </a:r>
                      <a:r>
                        <a:rPr sz="900" spc="-5" dirty="0">
                          <a:latin typeface="Tahoma"/>
                          <a:cs typeface="Tahoma"/>
                        </a:rPr>
                        <a:t>are  (any)</a:t>
                      </a:r>
                      <a:endParaRPr sz="900">
                        <a:latin typeface="Tahoma"/>
                        <a:cs typeface="Tahoma"/>
                      </a:endParaRPr>
                    </a:p>
                  </a:txBody>
                  <a:tcPr marL="0" marR="0" marT="124460" marB="0">
                    <a:lnB w="12700">
                      <a:solidFill>
                        <a:srgbClr val="FFFFFF"/>
                      </a:solidFill>
                      <a:prstDash val="solid"/>
                    </a:lnB>
                    <a:solidFill>
                      <a:srgbClr val="CAF5E0"/>
                    </a:solidFill>
                  </a:tcPr>
                </a:tc>
                <a:tc>
                  <a:txBody>
                    <a:bodyPr/>
                    <a:lstStyle/>
                    <a:p>
                      <a:pPr marL="50800" marR="506730">
                        <a:lnSpc>
                          <a:spcPct val="114399"/>
                        </a:lnSpc>
                        <a:spcBef>
                          <a:spcPts val="980"/>
                        </a:spcBef>
                      </a:pPr>
                      <a:r>
                        <a:rPr sz="900" dirty="0">
                          <a:latin typeface="Tahoma"/>
                          <a:cs typeface="Tahoma"/>
                        </a:rPr>
                        <a:t>Or</a:t>
                      </a:r>
                      <a:r>
                        <a:rPr sz="900" spc="-5" dirty="0">
                          <a:latin typeface="Tahoma"/>
                          <a:cs typeface="Tahoma"/>
                        </a:rPr>
                        <a:t>i</a:t>
                      </a:r>
                      <a:r>
                        <a:rPr sz="900" dirty="0">
                          <a:latin typeface="Tahoma"/>
                          <a:cs typeface="Tahoma"/>
                        </a:rPr>
                        <a:t>c</a:t>
                      </a:r>
                      <a:r>
                        <a:rPr sz="900" spc="-5" dirty="0">
                          <a:latin typeface="Tahoma"/>
                          <a:cs typeface="Tahoma"/>
                        </a:rPr>
                        <a:t>are  (any)</a:t>
                      </a:r>
                      <a:endParaRPr sz="900">
                        <a:latin typeface="Tahoma"/>
                        <a:cs typeface="Tahoma"/>
                      </a:endParaRPr>
                    </a:p>
                  </a:txBody>
                  <a:tcPr marL="0" marR="0" marT="124460" marB="0">
                    <a:lnB w="12700">
                      <a:solidFill>
                        <a:srgbClr val="FFFFFF"/>
                      </a:solidFill>
                      <a:prstDash val="solid"/>
                    </a:lnB>
                    <a:solidFill>
                      <a:srgbClr val="CAF5E0"/>
                    </a:solidFill>
                  </a:tcPr>
                </a:tc>
                <a:tc>
                  <a:txBody>
                    <a:bodyPr/>
                    <a:lstStyle/>
                    <a:p>
                      <a:pPr>
                        <a:lnSpc>
                          <a:spcPct val="100000"/>
                        </a:lnSpc>
                        <a:spcBef>
                          <a:spcPts val="40"/>
                        </a:spcBef>
                      </a:pPr>
                      <a:endParaRPr sz="950">
                        <a:latin typeface="Times New Roman"/>
                        <a:cs typeface="Times New Roman"/>
                      </a:endParaRPr>
                    </a:p>
                    <a:p>
                      <a:pPr marL="50800">
                        <a:lnSpc>
                          <a:spcPct val="100000"/>
                        </a:lnSpc>
                      </a:pPr>
                      <a:r>
                        <a:rPr sz="900" dirty="0">
                          <a:latin typeface="Tahoma"/>
                          <a:cs typeface="Tahoma"/>
                        </a:rPr>
                        <a:t>192.168.1.0</a:t>
                      </a:r>
                      <a:endParaRPr sz="900">
                        <a:latin typeface="Tahoma"/>
                        <a:cs typeface="Tahoma"/>
                      </a:endParaRPr>
                    </a:p>
                  </a:txBody>
                  <a:tcPr marL="0" marR="0" marT="5080" marB="0">
                    <a:lnB w="12700">
                      <a:solidFill>
                        <a:srgbClr val="FFFFFF"/>
                      </a:solidFill>
                      <a:prstDash val="solid"/>
                    </a:lnB>
                    <a:solidFill>
                      <a:srgbClr val="CAF5E0"/>
                    </a:solidFill>
                  </a:tcPr>
                </a:tc>
                <a:tc>
                  <a:txBody>
                    <a:bodyPr/>
                    <a:lstStyle/>
                    <a:p>
                      <a:pPr>
                        <a:lnSpc>
                          <a:spcPct val="100000"/>
                        </a:lnSpc>
                        <a:spcBef>
                          <a:spcPts val="40"/>
                        </a:spcBef>
                      </a:pPr>
                      <a:endParaRPr sz="950">
                        <a:latin typeface="Times New Roman"/>
                        <a:cs typeface="Times New Roman"/>
                      </a:endParaRPr>
                    </a:p>
                    <a:p>
                      <a:pPr marL="50800">
                        <a:lnSpc>
                          <a:spcPct val="100000"/>
                        </a:lnSpc>
                      </a:pPr>
                      <a:r>
                        <a:rPr sz="900" dirty="0">
                          <a:latin typeface="Tahoma"/>
                          <a:cs typeface="Tahoma"/>
                        </a:rPr>
                        <a:t>&gt;1023</a:t>
                      </a:r>
                      <a:endParaRPr sz="900">
                        <a:latin typeface="Tahoma"/>
                        <a:cs typeface="Tahoma"/>
                      </a:endParaRPr>
                    </a:p>
                  </a:txBody>
                  <a:tcPr marL="0" marR="0" marT="5080" marB="0">
                    <a:lnB w="12700">
                      <a:solidFill>
                        <a:srgbClr val="FFFFFF"/>
                      </a:solidFill>
                      <a:prstDash val="solid"/>
                    </a:lnB>
                    <a:solidFill>
                      <a:srgbClr val="CAF5E0"/>
                    </a:solidFill>
                  </a:tcPr>
                </a:tc>
                <a:tc>
                  <a:txBody>
                    <a:bodyPr/>
                    <a:lstStyle/>
                    <a:p>
                      <a:pPr>
                        <a:lnSpc>
                          <a:spcPct val="100000"/>
                        </a:lnSpc>
                        <a:spcBef>
                          <a:spcPts val="40"/>
                        </a:spcBef>
                      </a:pPr>
                      <a:endParaRPr sz="950">
                        <a:latin typeface="Times New Roman"/>
                        <a:cs typeface="Times New Roman"/>
                      </a:endParaRPr>
                    </a:p>
                    <a:p>
                      <a:pPr marL="50800">
                        <a:lnSpc>
                          <a:spcPct val="100000"/>
                        </a:lnSpc>
                      </a:pPr>
                      <a:r>
                        <a:rPr sz="900" spc="-10" dirty="0">
                          <a:latin typeface="Tahoma"/>
                          <a:cs typeface="Tahoma"/>
                        </a:rPr>
                        <a:t>permis</a:t>
                      </a:r>
                      <a:endParaRPr sz="900">
                        <a:latin typeface="Tahoma"/>
                        <a:cs typeface="Tahoma"/>
                      </a:endParaRPr>
                    </a:p>
                  </a:txBody>
                  <a:tcPr marL="0" marR="0" marT="5080" marB="0">
                    <a:lnB w="12700">
                      <a:solidFill>
                        <a:srgbClr val="FFFFFF"/>
                      </a:solidFill>
                      <a:prstDash val="solid"/>
                    </a:lnB>
                    <a:solidFill>
                      <a:srgbClr val="CAF5E0"/>
                    </a:solidFill>
                  </a:tcPr>
                </a:tc>
                <a:tc>
                  <a:txBody>
                    <a:bodyPr/>
                    <a:lstStyle/>
                    <a:p>
                      <a:pPr marL="51435" marR="283845">
                        <a:lnSpc>
                          <a:spcPct val="114399"/>
                        </a:lnSpc>
                        <a:spcBef>
                          <a:spcPts val="980"/>
                        </a:spcBef>
                      </a:pPr>
                      <a:r>
                        <a:rPr sz="900" spc="-5" dirty="0">
                          <a:latin typeface="Tahoma"/>
                          <a:cs typeface="Tahoma"/>
                        </a:rPr>
                        <a:t>Regulă </a:t>
                      </a:r>
                      <a:r>
                        <a:rPr sz="900" dirty="0">
                          <a:latin typeface="Tahoma"/>
                          <a:cs typeface="Tahoma"/>
                        </a:rPr>
                        <a:t>ce </a:t>
                      </a:r>
                      <a:r>
                        <a:rPr sz="900" spc="-10" dirty="0">
                          <a:latin typeface="Tahoma"/>
                          <a:cs typeface="Tahoma"/>
                        </a:rPr>
                        <a:t>permite </a:t>
                      </a:r>
                      <a:r>
                        <a:rPr sz="900" spc="-5" dirty="0">
                          <a:latin typeface="Tahoma"/>
                          <a:cs typeface="Tahoma"/>
                        </a:rPr>
                        <a:t>conexiunilor </a:t>
                      </a:r>
                      <a:r>
                        <a:rPr sz="900" dirty="0">
                          <a:latin typeface="Tahoma"/>
                          <a:cs typeface="Tahoma"/>
                        </a:rPr>
                        <a:t>TCP  </a:t>
                      </a:r>
                      <a:r>
                        <a:rPr sz="900" spc="-5" dirty="0">
                          <a:latin typeface="Tahoma"/>
                          <a:cs typeface="Tahoma"/>
                        </a:rPr>
                        <a:t>întoarcerea </a:t>
                      </a:r>
                      <a:r>
                        <a:rPr sz="900" dirty="0">
                          <a:latin typeface="Tahoma"/>
                          <a:cs typeface="Tahoma"/>
                        </a:rPr>
                        <a:t>la </a:t>
                      </a:r>
                      <a:r>
                        <a:rPr sz="900" spc="-5" dirty="0">
                          <a:latin typeface="Tahoma"/>
                          <a:cs typeface="Tahoma"/>
                        </a:rPr>
                        <a:t>subreţeaua</a:t>
                      </a:r>
                      <a:r>
                        <a:rPr sz="900" spc="20" dirty="0">
                          <a:latin typeface="Tahoma"/>
                          <a:cs typeface="Tahoma"/>
                        </a:rPr>
                        <a:t> </a:t>
                      </a:r>
                      <a:r>
                        <a:rPr sz="900" spc="-5" dirty="0">
                          <a:latin typeface="Tahoma"/>
                          <a:cs typeface="Tahoma"/>
                        </a:rPr>
                        <a:t>internă</a:t>
                      </a:r>
                      <a:endParaRPr sz="900">
                        <a:latin typeface="Tahoma"/>
                        <a:cs typeface="Tahoma"/>
                      </a:endParaRPr>
                    </a:p>
                  </a:txBody>
                  <a:tcPr marL="0" marR="0" marT="124460" marB="0">
                    <a:lnB w="12700">
                      <a:solidFill>
                        <a:srgbClr val="FFFFFF"/>
                      </a:solidFill>
                      <a:prstDash val="solid"/>
                    </a:lnB>
                    <a:solidFill>
                      <a:srgbClr val="CAF5E0"/>
                    </a:solidFill>
                  </a:tcPr>
                </a:tc>
              </a:tr>
              <a:tr h="655574">
                <a:tc>
                  <a:txBody>
                    <a:bodyPr/>
                    <a:lstStyle/>
                    <a:p>
                      <a:pPr marL="56515">
                        <a:lnSpc>
                          <a:spcPct val="100000"/>
                        </a:lnSpc>
                        <a:spcBef>
                          <a:spcPts val="40"/>
                        </a:spcBef>
                      </a:pPr>
                      <a:r>
                        <a:rPr sz="900" b="1" dirty="0">
                          <a:solidFill>
                            <a:srgbClr val="FFFFFF"/>
                          </a:solidFill>
                          <a:latin typeface="Tahoma"/>
                          <a:cs typeface="Tahoma"/>
                        </a:rPr>
                        <a:t>2</a:t>
                      </a:r>
                      <a:endParaRPr sz="900">
                        <a:latin typeface="Tahoma"/>
                        <a:cs typeface="Tahoma"/>
                      </a:endParaRPr>
                    </a:p>
                  </a:txBody>
                  <a:tcPr marL="0" marR="0" marT="5080" marB="0">
                    <a:lnT w="12700">
                      <a:solidFill>
                        <a:srgbClr val="FFFFFF"/>
                      </a:solidFill>
                      <a:prstDash val="solid"/>
                    </a:lnT>
                    <a:lnB w="12700">
                      <a:solidFill>
                        <a:srgbClr val="FFFFFF"/>
                      </a:solidFill>
                      <a:prstDash val="solid"/>
                    </a:lnB>
                    <a:solidFill>
                      <a:srgbClr val="00E3A8"/>
                    </a:solidFill>
                  </a:tcPr>
                </a:tc>
                <a:tc>
                  <a:txBody>
                    <a:bodyPr/>
                    <a:lstStyle/>
                    <a:p>
                      <a:pPr marL="50165">
                        <a:lnSpc>
                          <a:spcPct val="100000"/>
                        </a:lnSpc>
                        <a:spcBef>
                          <a:spcPts val="40"/>
                        </a:spcBef>
                      </a:pPr>
                      <a:r>
                        <a:rPr sz="900" dirty="0">
                          <a:latin typeface="Tahoma"/>
                          <a:cs typeface="Tahoma"/>
                        </a:rPr>
                        <a:t>192.168.1.1</a:t>
                      </a:r>
                      <a:endParaRPr sz="900">
                        <a:latin typeface="Tahoma"/>
                        <a:cs typeface="Tahoma"/>
                      </a:endParaRPr>
                    </a:p>
                  </a:txBody>
                  <a:tcPr marL="0" marR="0" marT="5080" marB="0">
                    <a:lnT w="12700">
                      <a:solidFill>
                        <a:srgbClr val="FFFFFF"/>
                      </a:solidFill>
                      <a:prstDash val="solid"/>
                    </a:lnT>
                    <a:lnB w="12700">
                      <a:solidFill>
                        <a:srgbClr val="FFFFFF"/>
                      </a:solidFill>
                      <a:prstDash val="solid"/>
                    </a:lnB>
                    <a:solidFill>
                      <a:srgbClr val="E7F9F0"/>
                    </a:solidFill>
                  </a:tcPr>
                </a:tc>
                <a:tc>
                  <a:txBody>
                    <a:bodyPr/>
                    <a:lstStyle/>
                    <a:p>
                      <a:pPr marL="50800">
                        <a:lnSpc>
                          <a:spcPct val="100000"/>
                        </a:lnSpc>
                        <a:spcBef>
                          <a:spcPts val="40"/>
                        </a:spcBef>
                      </a:pPr>
                      <a:r>
                        <a:rPr sz="900" spc="-5" dirty="0">
                          <a:latin typeface="Tahoma"/>
                          <a:cs typeface="Tahoma"/>
                        </a:rPr>
                        <a:t>Oricare</a:t>
                      </a:r>
                      <a:endParaRPr sz="900">
                        <a:latin typeface="Tahoma"/>
                        <a:cs typeface="Tahoma"/>
                      </a:endParaRPr>
                    </a:p>
                    <a:p>
                      <a:pPr marL="50800">
                        <a:lnSpc>
                          <a:spcPct val="100000"/>
                        </a:lnSpc>
                        <a:spcBef>
                          <a:spcPts val="155"/>
                        </a:spcBef>
                      </a:pPr>
                      <a:r>
                        <a:rPr sz="900" spc="-5" dirty="0">
                          <a:latin typeface="Tahoma"/>
                          <a:cs typeface="Tahoma"/>
                        </a:rPr>
                        <a:t>(any)</a:t>
                      </a:r>
                      <a:endParaRPr sz="900">
                        <a:latin typeface="Tahoma"/>
                        <a:cs typeface="Tahoma"/>
                      </a:endParaRPr>
                    </a:p>
                  </a:txBody>
                  <a:tcPr marL="0" marR="0" marT="5080" marB="0">
                    <a:lnT w="12700">
                      <a:solidFill>
                        <a:srgbClr val="FFFFFF"/>
                      </a:solidFill>
                      <a:prstDash val="solid"/>
                    </a:lnT>
                    <a:lnB w="12700">
                      <a:solidFill>
                        <a:srgbClr val="FFFFFF"/>
                      </a:solidFill>
                      <a:prstDash val="solid"/>
                    </a:lnB>
                    <a:solidFill>
                      <a:srgbClr val="E7F9F0"/>
                    </a:solidFill>
                  </a:tcPr>
                </a:tc>
                <a:tc>
                  <a:txBody>
                    <a:bodyPr/>
                    <a:lstStyle/>
                    <a:p>
                      <a:pPr marL="50800">
                        <a:lnSpc>
                          <a:spcPct val="100000"/>
                        </a:lnSpc>
                        <a:spcBef>
                          <a:spcPts val="40"/>
                        </a:spcBef>
                      </a:pPr>
                      <a:r>
                        <a:rPr sz="900" spc="-5" dirty="0">
                          <a:latin typeface="Tahoma"/>
                          <a:cs typeface="Tahoma"/>
                        </a:rPr>
                        <a:t>Oricare</a:t>
                      </a:r>
                      <a:endParaRPr sz="900">
                        <a:latin typeface="Tahoma"/>
                        <a:cs typeface="Tahoma"/>
                      </a:endParaRPr>
                    </a:p>
                    <a:p>
                      <a:pPr marL="50800">
                        <a:lnSpc>
                          <a:spcPct val="100000"/>
                        </a:lnSpc>
                        <a:spcBef>
                          <a:spcPts val="155"/>
                        </a:spcBef>
                      </a:pPr>
                      <a:r>
                        <a:rPr sz="900" spc="-5" dirty="0">
                          <a:latin typeface="Tahoma"/>
                          <a:cs typeface="Tahoma"/>
                        </a:rPr>
                        <a:t>(any)</a:t>
                      </a:r>
                      <a:endParaRPr sz="900">
                        <a:latin typeface="Tahoma"/>
                        <a:cs typeface="Tahoma"/>
                      </a:endParaRPr>
                    </a:p>
                  </a:txBody>
                  <a:tcPr marL="0" marR="0" marT="5080" marB="0">
                    <a:lnT w="12700">
                      <a:solidFill>
                        <a:srgbClr val="FFFFFF"/>
                      </a:solidFill>
                      <a:prstDash val="solid"/>
                    </a:lnT>
                    <a:lnB w="12700">
                      <a:solidFill>
                        <a:srgbClr val="FFFFFF"/>
                      </a:solidFill>
                      <a:prstDash val="solid"/>
                    </a:lnB>
                    <a:solidFill>
                      <a:srgbClr val="E7F9F0"/>
                    </a:solidFill>
                  </a:tcPr>
                </a:tc>
                <a:tc>
                  <a:txBody>
                    <a:bodyPr/>
                    <a:lstStyle/>
                    <a:p>
                      <a:pPr marL="50800">
                        <a:lnSpc>
                          <a:spcPct val="100000"/>
                        </a:lnSpc>
                        <a:spcBef>
                          <a:spcPts val="40"/>
                        </a:spcBef>
                      </a:pPr>
                      <a:r>
                        <a:rPr sz="900" spc="-5" dirty="0">
                          <a:latin typeface="Tahoma"/>
                          <a:cs typeface="Tahoma"/>
                        </a:rPr>
                        <a:t>Oricare</a:t>
                      </a:r>
                      <a:endParaRPr sz="900">
                        <a:latin typeface="Tahoma"/>
                        <a:cs typeface="Tahoma"/>
                      </a:endParaRPr>
                    </a:p>
                    <a:p>
                      <a:pPr marL="50800">
                        <a:lnSpc>
                          <a:spcPct val="100000"/>
                        </a:lnSpc>
                        <a:spcBef>
                          <a:spcPts val="155"/>
                        </a:spcBef>
                      </a:pPr>
                      <a:r>
                        <a:rPr sz="900" spc="-5" dirty="0">
                          <a:latin typeface="Tahoma"/>
                          <a:cs typeface="Tahoma"/>
                        </a:rPr>
                        <a:t>(any)</a:t>
                      </a:r>
                      <a:endParaRPr sz="900">
                        <a:latin typeface="Tahoma"/>
                        <a:cs typeface="Tahoma"/>
                      </a:endParaRPr>
                    </a:p>
                  </a:txBody>
                  <a:tcPr marL="0" marR="0" marT="5080" marB="0">
                    <a:lnT w="12700">
                      <a:solidFill>
                        <a:srgbClr val="FFFFFF"/>
                      </a:solidFill>
                      <a:prstDash val="solid"/>
                    </a:lnT>
                    <a:lnB w="12700">
                      <a:solidFill>
                        <a:srgbClr val="FFFFFF"/>
                      </a:solidFill>
                      <a:prstDash val="solid"/>
                    </a:lnB>
                    <a:solidFill>
                      <a:srgbClr val="E7F9F0"/>
                    </a:solidFill>
                  </a:tcPr>
                </a:tc>
                <a:tc>
                  <a:txBody>
                    <a:bodyPr/>
                    <a:lstStyle/>
                    <a:p>
                      <a:pPr marL="50800">
                        <a:lnSpc>
                          <a:spcPct val="100000"/>
                        </a:lnSpc>
                        <a:spcBef>
                          <a:spcPts val="40"/>
                        </a:spcBef>
                      </a:pPr>
                      <a:r>
                        <a:rPr sz="900" spc="-5" dirty="0">
                          <a:latin typeface="Tahoma"/>
                          <a:cs typeface="Tahoma"/>
                        </a:rPr>
                        <a:t>interzis</a:t>
                      </a:r>
                      <a:endParaRPr sz="900">
                        <a:latin typeface="Tahoma"/>
                        <a:cs typeface="Tahoma"/>
                      </a:endParaRPr>
                    </a:p>
                  </a:txBody>
                  <a:tcPr marL="0" marR="0" marT="5080" marB="0">
                    <a:lnT w="12700">
                      <a:solidFill>
                        <a:srgbClr val="FFFFFF"/>
                      </a:solidFill>
                      <a:prstDash val="solid"/>
                    </a:lnT>
                    <a:lnB w="12700">
                      <a:solidFill>
                        <a:srgbClr val="FFFFFF"/>
                      </a:solidFill>
                      <a:prstDash val="solid"/>
                    </a:lnB>
                    <a:solidFill>
                      <a:srgbClr val="E7F9F0"/>
                    </a:solidFill>
                  </a:tcPr>
                </a:tc>
                <a:tc>
                  <a:txBody>
                    <a:bodyPr/>
                    <a:lstStyle/>
                    <a:p>
                      <a:pPr marL="51435">
                        <a:lnSpc>
                          <a:spcPct val="100000"/>
                        </a:lnSpc>
                        <a:spcBef>
                          <a:spcPts val="40"/>
                        </a:spcBef>
                      </a:pPr>
                      <a:r>
                        <a:rPr sz="900" spc="-5" dirty="0">
                          <a:latin typeface="Tahoma"/>
                          <a:cs typeface="Tahoma"/>
                        </a:rPr>
                        <a:t>Previne conectarea </a:t>
                      </a:r>
                      <a:r>
                        <a:rPr sz="900" dirty="0">
                          <a:latin typeface="Tahoma"/>
                          <a:cs typeface="Tahoma"/>
                        </a:rPr>
                        <a:t>la </a:t>
                      </a:r>
                      <a:r>
                        <a:rPr sz="900" spc="-5" dirty="0">
                          <a:latin typeface="Tahoma"/>
                          <a:cs typeface="Tahoma"/>
                        </a:rPr>
                        <a:t>însuşi</a:t>
                      </a:r>
                      <a:r>
                        <a:rPr sz="900" spc="15" dirty="0">
                          <a:latin typeface="Tahoma"/>
                          <a:cs typeface="Tahoma"/>
                        </a:rPr>
                        <a:t> </a:t>
                      </a:r>
                      <a:r>
                        <a:rPr sz="900" spc="-5" dirty="0">
                          <a:latin typeface="Tahoma"/>
                          <a:cs typeface="Tahoma"/>
                        </a:rPr>
                        <a:t>firewall-ul</a:t>
                      </a:r>
                      <a:endParaRPr sz="900">
                        <a:latin typeface="Tahoma"/>
                        <a:cs typeface="Tahoma"/>
                      </a:endParaRPr>
                    </a:p>
                    <a:p>
                      <a:pPr marL="51435">
                        <a:lnSpc>
                          <a:spcPct val="100000"/>
                        </a:lnSpc>
                        <a:spcBef>
                          <a:spcPts val="155"/>
                        </a:spcBef>
                      </a:pPr>
                      <a:r>
                        <a:rPr sz="900" spc="-5" dirty="0">
                          <a:latin typeface="Tahoma"/>
                          <a:cs typeface="Tahoma"/>
                        </a:rPr>
                        <a:t>de oriunde şi de către</a:t>
                      </a:r>
                      <a:r>
                        <a:rPr sz="900" spc="35" dirty="0">
                          <a:latin typeface="Tahoma"/>
                          <a:cs typeface="Tahoma"/>
                        </a:rPr>
                        <a:t> </a:t>
                      </a:r>
                      <a:r>
                        <a:rPr sz="900" spc="-5" dirty="0">
                          <a:latin typeface="Tahoma"/>
                          <a:cs typeface="Tahoma"/>
                        </a:rPr>
                        <a:t>oricine</a:t>
                      </a:r>
                      <a:endParaRPr sz="900">
                        <a:latin typeface="Tahoma"/>
                        <a:cs typeface="Tahoma"/>
                      </a:endParaRPr>
                    </a:p>
                  </a:txBody>
                  <a:tcPr marL="0" marR="0" marT="5080" marB="0">
                    <a:lnT w="12700">
                      <a:solidFill>
                        <a:srgbClr val="FFFFFF"/>
                      </a:solidFill>
                      <a:prstDash val="solid"/>
                    </a:lnT>
                    <a:lnB w="12700">
                      <a:solidFill>
                        <a:srgbClr val="FFFFFF"/>
                      </a:solidFill>
                      <a:prstDash val="solid"/>
                    </a:lnB>
                    <a:solidFill>
                      <a:srgbClr val="E7F9F0"/>
                    </a:solidFill>
                  </a:tcPr>
                </a:tc>
              </a:tr>
              <a:tr h="655701">
                <a:tc>
                  <a:txBody>
                    <a:bodyPr/>
                    <a:lstStyle/>
                    <a:p>
                      <a:pPr marL="56515">
                        <a:lnSpc>
                          <a:spcPct val="100000"/>
                        </a:lnSpc>
                        <a:spcBef>
                          <a:spcPts val="40"/>
                        </a:spcBef>
                      </a:pPr>
                      <a:r>
                        <a:rPr sz="900" b="1" dirty="0">
                          <a:solidFill>
                            <a:srgbClr val="FFFFFF"/>
                          </a:solidFill>
                          <a:latin typeface="Tahoma"/>
                          <a:cs typeface="Tahoma"/>
                        </a:rPr>
                        <a:t>3</a:t>
                      </a:r>
                      <a:endParaRPr sz="900">
                        <a:latin typeface="Tahoma"/>
                        <a:cs typeface="Tahoma"/>
                      </a:endParaRPr>
                    </a:p>
                  </a:txBody>
                  <a:tcPr marL="0" marR="0" marT="5080" marB="0">
                    <a:lnT w="12700">
                      <a:solidFill>
                        <a:srgbClr val="FFFFFF"/>
                      </a:solidFill>
                      <a:prstDash val="solid"/>
                    </a:lnT>
                    <a:lnB w="12700">
                      <a:solidFill>
                        <a:srgbClr val="FFFFFF"/>
                      </a:solidFill>
                      <a:prstDash val="solid"/>
                    </a:lnB>
                    <a:solidFill>
                      <a:srgbClr val="00E3A8"/>
                    </a:solidFill>
                  </a:tcPr>
                </a:tc>
                <a:tc>
                  <a:txBody>
                    <a:bodyPr/>
                    <a:lstStyle/>
                    <a:p>
                      <a:pPr marL="50165">
                        <a:lnSpc>
                          <a:spcPct val="100000"/>
                        </a:lnSpc>
                        <a:spcBef>
                          <a:spcPts val="40"/>
                        </a:spcBef>
                      </a:pPr>
                      <a:r>
                        <a:rPr sz="900" spc="-5" dirty="0">
                          <a:latin typeface="Tahoma"/>
                          <a:cs typeface="Tahoma"/>
                        </a:rPr>
                        <a:t>Oricare</a:t>
                      </a:r>
                      <a:endParaRPr sz="900">
                        <a:latin typeface="Tahoma"/>
                        <a:cs typeface="Tahoma"/>
                      </a:endParaRPr>
                    </a:p>
                    <a:p>
                      <a:pPr marL="50165">
                        <a:lnSpc>
                          <a:spcPct val="100000"/>
                        </a:lnSpc>
                        <a:spcBef>
                          <a:spcPts val="160"/>
                        </a:spcBef>
                      </a:pPr>
                      <a:r>
                        <a:rPr sz="900" spc="-5" dirty="0">
                          <a:latin typeface="Tahoma"/>
                          <a:cs typeface="Tahoma"/>
                        </a:rPr>
                        <a:t>any)</a:t>
                      </a:r>
                      <a:endParaRPr sz="900">
                        <a:latin typeface="Tahoma"/>
                        <a:cs typeface="Tahoma"/>
                      </a:endParaRPr>
                    </a:p>
                  </a:txBody>
                  <a:tcPr marL="0" marR="0" marT="5080" marB="0">
                    <a:lnT w="12700">
                      <a:solidFill>
                        <a:srgbClr val="FFFFFF"/>
                      </a:solidFill>
                      <a:prstDash val="solid"/>
                    </a:lnT>
                    <a:lnB w="12700">
                      <a:solidFill>
                        <a:srgbClr val="FFFFFF"/>
                      </a:solidFill>
                      <a:prstDash val="solid"/>
                    </a:lnB>
                    <a:solidFill>
                      <a:srgbClr val="CAF5E0"/>
                    </a:solidFill>
                  </a:tcPr>
                </a:tc>
                <a:tc>
                  <a:txBody>
                    <a:bodyPr/>
                    <a:lstStyle/>
                    <a:p>
                      <a:pPr marL="50800">
                        <a:lnSpc>
                          <a:spcPct val="100000"/>
                        </a:lnSpc>
                        <a:spcBef>
                          <a:spcPts val="40"/>
                        </a:spcBef>
                      </a:pPr>
                      <a:r>
                        <a:rPr sz="900" spc="-5" dirty="0">
                          <a:latin typeface="Tahoma"/>
                          <a:cs typeface="Tahoma"/>
                        </a:rPr>
                        <a:t>Oricare</a:t>
                      </a:r>
                      <a:endParaRPr sz="900">
                        <a:latin typeface="Tahoma"/>
                        <a:cs typeface="Tahoma"/>
                      </a:endParaRPr>
                    </a:p>
                    <a:p>
                      <a:pPr marL="50800">
                        <a:lnSpc>
                          <a:spcPct val="100000"/>
                        </a:lnSpc>
                        <a:spcBef>
                          <a:spcPts val="160"/>
                        </a:spcBef>
                      </a:pPr>
                      <a:r>
                        <a:rPr sz="900" spc="-5" dirty="0">
                          <a:latin typeface="Tahoma"/>
                          <a:cs typeface="Tahoma"/>
                        </a:rPr>
                        <a:t>(any)</a:t>
                      </a:r>
                      <a:endParaRPr sz="900">
                        <a:latin typeface="Tahoma"/>
                        <a:cs typeface="Tahoma"/>
                      </a:endParaRPr>
                    </a:p>
                  </a:txBody>
                  <a:tcPr marL="0" marR="0" marT="5080" marB="0">
                    <a:lnT w="12700">
                      <a:solidFill>
                        <a:srgbClr val="FFFFFF"/>
                      </a:solidFill>
                      <a:prstDash val="solid"/>
                    </a:lnT>
                    <a:lnB w="12700">
                      <a:solidFill>
                        <a:srgbClr val="FFFFFF"/>
                      </a:solidFill>
                      <a:prstDash val="solid"/>
                    </a:lnB>
                    <a:solidFill>
                      <a:srgbClr val="CAF5E0"/>
                    </a:solidFill>
                  </a:tcPr>
                </a:tc>
                <a:tc>
                  <a:txBody>
                    <a:bodyPr/>
                    <a:lstStyle/>
                    <a:p>
                      <a:pPr marL="50800">
                        <a:lnSpc>
                          <a:spcPct val="100000"/>
                        </a:lnSpc>
                        <a:spcBef>
                          <a:spcPts val="40"/>
                        </a:spcBef>
                      </a:pPr>
                      <a:r>
                        <a:rPr sz="900" dirty="0">
                          <a:latin typeface="Tahoma"/>
                          <a:cs typeface="Tahoma"/>
                        </a:rPr>
                        <a:t>192.168.1.1</a:t>
                      </a:r>
                      <a:endParaRPr sz="900">
                        <a:latin typeface="Tahoma"/>
                        <a:cs typeface="Tahoma"/>
                      </a:endParaRPr>
                    </a:p>
                  </a:txBody>
                  <a:tcPr marL="0" marR="0" marT="5080" marB="0">
                    <a:lnT w="12700">
                      <a:solidFill>
                        <a:srgbClr val="FFFFFF"/>
                      </a:solidFill>
                      <a:prstDash val="solid"/>
                    </a:lnT>
                    <a:lnB w="12700">
                      <a:solidFill>
                        <a:srgbClr val="FFFFFF"/>
                      </a:solidFill>
                      <a:prstDash val="solid"/>
                    </a:lnB>
                    <a:solidFill>
                      <a:srgbClr val="CAF5E0"/>
                    </a:solidFill>
                  </a:tcPr>
                </a:tc>
                <a:tc>
                  <a:txBody>
                    <a:bodyPr/>
                    <a:lstStyle/>
                    <a:p>
                      <a:pPr marL="50800">
                        <a:lnSpc>
                          <a:spcPct val="100000"/>
                        </a:lnSpc>
                        <a:spcBef>
                          <a:spcPts val="40"/>
                        </a:spcBef>
                      </a:pPr>
                      <a:r>
                        <a:rPr sz="900" spc="-5" dirty="0">
                          <a:latin typeface="Tahoma"/>
                          <a:cs typeface="Tahoma"/>
                        </a:rPr>
                        <a:t>Oricare</a:t>
                      </a:r>
                      <a:endParaRPr sz="900">
                        <a:latin typeface="Tahoma"/>
                        <a:cs typeface="Tahoma"/>
                      </a:endParaRPr>
                    </a:p>
                    <a:p>
                      <a:pPr marL="50800">
                        <a:lnSpc>
                          <a:spcPct val="100000"/>
                        </a:lnSpc>
                        <a:spcBef>
                          <a:spcPts val="160"/>
                        </a:spcBef>
                      </a:pPr>
                      <a:r>
                        <a:rPr sz="900" spc="-5" dirty="0">
                          <a:latin typeface="Tahoma"/>
                          <a:cs typeface="Tahoma"/>
                        </a:rPr>
                        <a:t>(any)</a:t>
                      </a:r>
                      <a:endParaRPr sz="900">
                        <a:latin typeface="Tahoma"/>
                        <a:cs typeface="Tahoma"/>
                      </a:endParaRPr>
                    </a:p>
                  </a:txBody>
                  <a:tcPr marL="0" marR="0" marT="5080" marB="0">
                    <a:lnT w="12700">
                      <a:solidFill>
                        <a:srgbClr val="FFFFFF"/>
                      </a:solidFill>
                      <a:prstDash val="solid"/>
                    </a:lnT>
                    <a:lnB w="12700">
                      <a:solidFill>
                        <a:srgbClr val="FFFFFF"/>
                      </a:solidFill>
                      <a:prstDash val="solid"/>
                    </a:lnB>
                    <a:solidFill>
                      <a:srgbClr val="CAF5E0"/>
                    </a:solidFill>
                  </a:tcPr>
                </a:tc>
                <a:tc>
                  <a:txBody>
                    <a:bodyPr/>
                    <a:lstStyle/>
                    <a:p>
                      <a:pPr marL="50800">
                        <a:lnSpc>
                          <a:spcPct val="100000"/>
                        </a:lnSpc>
                        <a:spcBef>
                          <a:spcPts val="40"/>
                        </a:spcBef>
                      </a:pPr>
                      <a:r>
                        <a:rPr sz="900" spc="-5" dirty="0">
                          <a:latin typeface="Tahoma"/>
                          <a:cs typeface="Tahoma"/>
                        </a:rPr>
                        <a:t>interzis</a:t>
                      </a:r>
                      <a:endParaRPr sz="900">
                        <a:latin typeface="Tahoma"/>
                        <a:cs typeface="Tahoma"/>
                      </a:endParaRPr>
                    </a:p>
                  </a:txBody>
                  <a:tcPr marL="0" marR="0" marT="5080" marB="0">
                    <a:lnT w="12700">
                      <a:solidFill>
                        <a:srgbClr val="FFFFFF"/>
                      </a:solidFill>
                      <a:prstDash val="solid"/>
                    </a:lnT>
                    <a:lnB w="12700">
                      <a:solidFill>
                        <a:srgbClr val="FFFFFF"/>
                      </a:solidFill>
                      <a:prstDash val="solid"/>
                    </a:lnB>
                    <a:solidFill>
                      <a:srgbClr val="CAF5E0"/>
                    </a:solidFill>
                  </a:tcPr>
                </a:tc>
                <a:tc>
                  <a:txBody>
                    <a:bodyPr/>
                    <a:lstStyle/>
                    <a:p>
                      <a:pPr marL="51435">
                        <a:lnSpc>
                          <a:spcPct val="100000"/>
                        </a:lnSpc>
                        <a:spcBef>
                          <a:spcPts val="40"/>
                        </a:spcBef>
                      </a:pPr>
                      <a:r>
                        <a:rPr sz="900" spc="-5" dirty="0">
                          <a:latin typeface="Tahoma"/>
                          <a:cs typeface="Tahoma"/>
                        </a:rPr>
                        <a:t>Previne accesarea directă </a:t>
                      </a:r>
                      <a:r>
                        <a:rPr sz="900" dirty="0">
                          <a:latin typeface="Tahoma"/>
                          <a:cs typeface="Tahoma"/>
                        </a:rPr>
                        <a:t>a</a:t>
                      </a:r>
                      <a:r>
                        <a:rPr sz="900" spc="40" dirty="0">
                          <a:latin typeface="Tahoma"/>
                          <a:cs typeface="Tahoma"/>
                        </a:rPr>
                        <a:t> </a:t>
                      </a:r>
                      <a:r>
                        <a:rPr sz="900" spc="-5" dirty="0">
                          <a:latin typeface="Tahoma"/>
                          <a:cs typeface="Tahoma"/>
                        </a:rPr>
                        <a:t>firewall-ului</a:t>
                      </a:r>
                      <a:endParaRPr sz="900">
                        <a:latin typeface="Tahoma"/>
                        <a:cs typeface="Tahoma"/>
                      </a:endParaRPr>
                    </a:p>
                    <a:p>
                      <a:pPr marL="51435">
                        <a:lnSpc>
                          <a:spcPct val="100000"/>
                        </a:lnSpc>
                        <a:spcBef>
                          <a:spcPts val="160"/>
                        </a:spcBef>
                      </a:pPr>
                      <a:r>
                        <a:rPr sz="900" spc="-5" dirty="0">
                          <a:latin typeface="Tahoma"/>
                          <a:cs typeface="Tahoma"/>
                        </a:rPr>
                        <a:t>de către utilizatorii</a:t>
                      </a:r>
                      <a:r>
                        <a:rPr sz="900" dirty="0">
                          <a:latin typeface="Tahoma"/>
                          <a:cs typeface="Tahoma"/>
                        </a:rPr>
                        <a:t> </a:t>
                      </a:r>
                      <a:r>
                        <a:rPr sz="900" spc="-10" dirty="0">
                          <a:latin typeface="Tahoma"/>
                          <a:cs typeface="Tahoma"/>
                        </a:rPr>
                        <a:t>externi</a:t>
                      </a:r>
                      <a:endParaRPr sz="900">
                        <a:latin typeface="Tahoma"/>
                        <a:cs typeface="Tahoma"/>
                      </a:endParaRPr>
                    </a:p>
                  </a:txBody>
                  <a:tcPr marL="0" marR="0" marT="5080" marB="0">
                    <a:lnT w="12700">
                      <a:solidFill>
                        <a:srgbClr val="FFFFFF"/>
                      </a:solidFill>
                      <a:prstDash val="solid"/>
                    </a:lnT>
                    <a:lnB w="12700">
                      <a:solidFill>
                        <a:srgbClr val="FFFFFF"/>
                      </a:solidFill>
                      <a:prstDash val="solid"/>
                    </a:lnB>
                    <a:solidFill>
                      <a:srgbClr val="CAF5E0"/>
                    </a:solidFill>
                  </a:tcPr>
                </a:tc>
              </a:tr>
              <a:tr h="488950">
                <a:tc>
                  <a:txBody>
                    <a:bodyPr/>
                    <a:lstStyle/>
                    <a:p>
                      <a:pPr marL="56515">
                        <a:lnSpc>
                          <a:spcPct val="100000"/>
                        </a:lnSpc>
                        <a:spcBef>
                          <a:spcPts val="45"/>
                        </a:spcBef>
                      </a:pPr>
                      <a:r>
                        <a:rPr sz="900" b="1" dirty="0">
                          <a:solidFill>
                            <a:srgbClr val="FFFFFF"/>
                          </a:solidFill>
                          <a:latin typeface="Tahoma"/>
                          <a:cs typeface="Tahoma"/>
                        </a:rPr>
                        <a:t>4</a:t>
                      </a:r>
                      <a:endParaRPr sz="900">
                        <a:latin typeface="Tahoma"/>
                        <a:cs typeface="Tahoma"/>
                      </a:endParaRPr>
                    </a:p>
                  </a:txBody>
                  <a:tcPr marL="0" marR="0" marT="5715" marB="0">
                    <a:lnT w="12700">
                      <a:solidFill>
                        <a:srgbClr val="FFFFFF"/>
                      </a:solidFill>
                      <a:prstDash val="solid"/>
                    </a:lnT>
                    <a:lnB w="12700">
                      <a:solidFill>
                        <a:srgbClr val="FFFFFF"/>
                      </a:solidFill>
                      <a:prstDash val="solid"/>
                    </a:lnB>
                    <a:solidFill>
                      <a:srgbClr val="00E3A8"/>
                    </a:solidFill>
                  </a:tcPr>
                </a:tc>
                <a:tc>
                  <a:txBody>
                    <a:bodyPr/>
                    <a:lstStyle/>
                    <a:p>
                      <a:pPr marL="50165">
                        <a:lnSpc>
                          <a:spcPct val="100000"/>
                        </a:lnSpc>
                        <a:spcBef>
                          <a:spcPts val="45"/>
                        </a:spcBef>
                      </a:pPr>
                      <a:r>
                        <a:rPr sz="900" dirty="0">
                          <a:latin typeface="Tahoma"/>
                          <a:cs typeface="Tahoma"/>
                        </a:rPr>
                        <a:t>192.168.1.0</a:t>
                      </a:r>
                      <a:endParaRPr sz="900">
                        <a:latin typeface="Tahoma"/>
                        <a:cs typeface="Tahoma"/>
                      </a:endParaRPr>
                    </a:p>
                  </a:txBody>
                  <a:tcPr marL="0" marR="0" marT="5715" marB="0">
                    <a:lnT w="12700">
                      <a:solidFill>
                        <a:srgbClr val="FFFFFF"/>
                      </a:solidFill>
                      <a:prstDash val="solid"/>
                    </a:lnT>
                    <a:lnB w="12700">
                      <a:solidFill>
                        <a:srgbClr val="FFFFFF"/>
                      </a:solidFill>
                      <a:prstDash val="solid"/>
                    </a:lnB>
                    <a:solidFill>
                      <a:srgbClr val="E7F9F0"/>
                    </a:solidFill>
                  </a:tcPr>
                </a:tc>
                <a:tc>
                  <a:txBody>
                    <a:bodyPr/>
                    <a:lstStyle/>
                    <a:p>
                      <a:pPr marL="50800">
                        <a:lnSpc>
                          <a:spcPct val="100000"/>
                        </a:lnSpc>
                        <a:spcBef>
                          <a:spcPts val="45"/>
                        </a:spcBef>
                      </a:pPr>
                      <a:r>
                        <a:rPr sz="900" spc="-5" dirty="0">
                          <a:latin typeface="Tahoma"/>
                          <a:cs typeface="Tahoma"/>
                        </a:rPr>
                        <a:t>Oricare</a:t>
                      </a:r>
                      <a:endParaRPr sz="900">
                        <a:latin typeface="Tahoma"/>
                        <a:cs typeface="Tahoma"/>
                      </a:endParaRPr>
                    </a:p>
                    <a:p>
                      <a:pPr marL="50800">
                        <a:lnSpc>
                          <a:spcPct val="100000"/>
                        </a:lnSpc>
                        <a:spcBef>
                          <a:spcPts val="155"/>
                        </a:spcBef>
                      </a:pPr>
                      <a:r>
                        <a:rPr sz="900" spc="-5" dirty="0">
                          <a:latin typeface="Tahoma"/>
                          <a:cs typeface="Tahoma"/>
                        </a:rPr>
                        <a:t>(any)</a:t>
                      </a:r>
                      <a:endParaRPr sz="900">
                        <a:latin typeface="Tahoma"/>
                        <a:cs typeface="Tahoma"/>
                      </a:endParaRPr>
                    </a:p>
                  </a:txBody>
                  <a:tcPr marL="0" marR="0" marT="5715" marB="0">
                    <a:lnT w="12700">
                      <a:solidFill>
                        <a:srgbClr val="FFFFFF"/>
                      </a:solidFill>
                      <a:prstDash val="solid"/>
                    </a:lnT>
                    <a:lnB w="12700">
                      <a:solidFill>
                        <a:srgbClr val="FFFFFF"/>
                      </a:solidFill>
                      <a:prstDash val="solid"/>
                    </a:lnB>
                    <a:solidFill>
                      <a:srgbClr val="E7F9F0"/>
                    </a:solidFill>
                  </a:tcPr>
                </a:tc>
                <a:tc>
                  <a:txBody>
                    <a:bodyPr/>
                    <a:lstStyle/>
                    <a:p>
                      <a:pPr marL="50800">
                        <a:lnSpc>
                          <a:spcPct val="100000"/>
                        </a:lnSpc>
                        <a:spcBef>
                          <a:spcPts val="45"/>
                        </a:spcBef>
                      </a:pPr>
                      <a:r>
                        <a:rPr sz="900" spc="-5" dirty="0">
                          <a:latin typeface="Tahoma"/>
                          <a:cs typeface="Tahoma"/>
                        </a:rPr>
                        <a:t>Oricare</a:t>
                      </a:r>
                      <a:endParaRPr sz="900">
                        <a:latin typeface="Tahoma"/>
                        <a:cs typeface="Tahoma"/>
                      </a:endParaRPr>
                    </a:p>
                    <a:p>
                      <a:pPr marL="50800">
                        <a:lnSpc>
                          <a:spcPct val="100000"/>
                        </a:lnSpc>
                        <a:spcBef>
                          <a:spcPts val="155"/>
                        </a:spcBef>
                      </a:pPr>
                      <a:r>
                        <a:rPr sz="900" spc="-5" dirty="0">
                          <a:latin typeface="Tahoma"/>
                          <a:cs typeface="Tahoma"/>
                        </a:rPr>
                        <a:t>(any)</a:t>
                      </a:r>
                      <a:endParaRPr sz="900">
                        <a:latin typeface="Tahoma"/>
                        <a:cs typeface="Tahoma"/>
                      </a:endParaRPr>
                    </a:p>
                  </a:txBody>
                  <a:tcPr marL="0" marR="0" marT="5715" marB="0">
                    <a:lnT w="12700">
                      <a:solidFill>
                        <a:srgbClr val="FFFFFF"/>
                      </a:solidFill>
                      <a:prstDash val="solid"/>
                    </a:lnT>
                    <a:lnB w="12700">
                      <a:solidFill>
                        <a:srgbClr val="FFFFFF"/>
                      </a:solidFill>
                      <a:prstDash val="solid"/>
                    </a:lnB>
                    <a:solidFill>
                      <a:srgbClr val="E7F9F0"/>
                    </a:solidFill>
                  </a:tcPr>
                </a:tc>
                <a:tc>
                  <a:txBody>
                    <a:bodyPr/>
                    <a:lstStyle/>
                    <a:p>
                      <a:pPr marL="50800">
                        <a:lnSpc>
                          <a:spcPct val="100000"/>
                        </a:lnSpc>
                        <a:spcBef>
                          <a:spcPts val="45"/>
                        </a:spcBef>
                      </a:pPr>
                      <a:r>
                        <a:rPr sz="900" spc="-5" dirty="0">
                          <a:latin typeface="Tahoma"/>
                          <a:cs typeface="Tahoma"/>
                        </a:rPr>
                        <a:t>Oricare</a:t>
                      </a:r>
                      <a:endParaRPr sz="900">
                        <a:latin typeface="Tahoma"/>
                        <a:cs typeface="Tahoma"/>
                      </a:endParaRPr>
                    </a:p>
                    <a:p>
                      <a:pPr marL="50800">
                        <a:lnSpc>
                          <a:spcPct val="100000"/>
                        </a:lnSpc>
                        <a:spcBef>
                          <a:spcPts val="155"/>
                        </a:spcBef>
                      </a:pPr>
                      <a:r>
                        <a:rPr sz="900" spc="-5" dirty="0">
                          <a:latin typeface="Tahoma"/>
                          <a:cs typeface="Tahoma"/>
                        </a:rPr>
                        <a:t>(any)</a:t>
                      </a:r>
                      <a:endParaRPr sz="900">
                        <a:latin typeface="Tahoma"/>
                        <a:cs typeface="Tahoma"/>
                      </a:endParaRPr>
                    </a:p>
                  </a:txBody>
                  <a:tcPr marL="0" marR="0" marT="5715" marB="0">
                    <a:lnT w="12700">
                      <a:solidFill>
                        <a:srgbClr val="FFFFFF"/>
                      </a:solidFill>
                      <a:prstDash val="solid"/>
                    </a:lnT>
                    <a:lnB w="12700">
                      <a:solidFill>
                        <a:srgbClr val="FFFFFF"/>
                      </a:solidFill>
                      <a:prstDash val="solid"/>
                    </a:lnB>
                    <a:solidFill>
                      <a:srgbClr val="E7F9F0"/>
                    </a:solidFill>
                  </a:tcPr>
                </a:tc>
                <a:tc>
                  <a:txBody>
                    <a:bodyPr/>
                    <a:lstStyle/>
                    <a:p>
                      <a:pPr marL="50800">
                        <a:lnSpc>
                          <a:spcPct val="100000"/>
                        </a:lnSpc>
                        <a:spcBef>
                          <a:spcPts val="45"/>
                        </a:spcBef>
                      </a:pPr>
                      <a:r>
                        <a:rPr sz="900" spc="-10" dirty="0">
                          <a:latin typeface="Tahoma"/>
                          <a:cs typeface="Tahoma"/>
                        </a:rPr>
                        <a:t>permis</a:t>
                      </a:r>
                      <a:endParaRPr sz="900">
                        <a:latin typeface="Tahoma"/>
                        <a:cs typeface="Tahoma"/>
                      </a:endParaRPr>
                    </a:p>
                  </a:txBody>
                  <a:tcPr marL="0" marR="0" marT="5715" marB="0">
                    <a:lnT w="12700">
                      <a:solidFill>
                        <a:srgbClr val="FFFFFF"/>
                      </a:solidFill>
                      <a:prstDash val="solid"/>
                    </a:lnT>
                    <a:lnB w="12700">
                      <a:solidFill>
                        <a:srgbClr val="FFFFFF"/>
                      </a:solidFill>
                      <a:prstDash val="solid"/>
                    </a:lnB>
                    <a:solidFill>
                      <a:srgbClr val="E7F9F0"/>
                    </a:solidFill>
                  </a:tcPr>
                </a:tc>
                <a:tc>
                  <a:txBody>
                    <a:bodyPr/>
                    <a:lstStyle/>
                    <a:p>
                      <a:pPr marL="51435">
                        <a:lnSpc>
                          <a:spcPct val="100000"/>
                        </a:lnSpc>
                        <a:spcBef>
                          <a:spcPts val="45"/>
                        </a:spcBef>
                      </a:pPr>
                      <a:r>
                        <a:rPr sz="900" spc="-5" dirty="0">
                          <a:latin typeface="Tahoma"/>
                          <a:cs typeface="Tahoma"/>
                        </a:rPr>
                        <a:t>Utilizatorii interni pot accesa</a:t>
                      </a:r>
                      <a:r>
                        <a:rPr sz="900" spc="-10" dirty="0">
                          <a:latin typeface="Tahoma"/>
                          <a:cs typeface="Tahoma"/>
                        </a:rPr>
                        <a:t> servere</a:t>
                      </a:r>
                      <a:endParaRPr sz="900">
                        <a:latin typeface="Tahoma"/>
                        <a:cs typeface="Tahoma"/>
                      </a:endParaRPr>
                    </a:p>
                    <a:p>
                      <a:pPr marL="51435">
                        <a:lnSpc>
                          <a:spcPct val="100000"/>
                        </a:lnSpc>
                        <a:spcBef>
                          <a:spcPts val="155"/>
                        </a:spcBef>
                      </a:pPr>
                      <a:r>
                        <a:rPr sz="900" spc="-10" dirty="0">
                          <a:latin typeface="Tahoma"/>
                          <a:cs typeface="Tahoma"/>
                        </a:rPr>
                        <a:t>externe</a:t>
                      </a:r>
                      <a:endParaRPr sz="900">
                        <a:latin typeface="Tahoma"/>
                        <a:cs typeface="Tahoma"/>
                      </a:endParaRPr>
                    </a:p>
                  </a:txBody>
                  <a:tcPr marL="0" marR="0" marT="5715" marB="0">
                    <a:lnT w="12700">
                      <a:solidFill>
                        <a:srgbClr val="FFFFFF"/>
                      </a:solidFill>
                      <a:prstDash val="solid"/>
                    </a:lnT>
                    <a:lnB w="12700">
                      <a:solidFill>
                        <a:srgbClr val="FFFFFF"/>
                      </a:solidFill>
                      <a:prstDash val="solid"/>
                    </a:lnB>
                    <a:solidFill>
                      <a:srgbClr val="E7F9F0"/>
                    </a:solidFill>
                  </a:tcPr>
                </a:tc>
              </a:tr>
              <a:tr h="655574">
                <a:tc>
                  <a:txBody>
                    <a:bodyPr/>
                    <a:lstStyle/>
                    <a:p>
                      <a:pPr marL="56515">
                        <a:lnSpc>
                          <a:spcPct val="100000"/>
                        </a:lnSpc>
                        <a:spcBef>
                          <a:spcPts val="45"/>
                        </a:spcBef>
                      </a:pPr>
                      <a:r>
                        <a:rPr sz="900" b="1" dirty="0">
                          <a:solidFill>
                            <a:srgbClr val="FFFFFF"/>
                          </a:solidFill>
                          <a:latin typeface="Tahoma"/>
                          <a:cs typeface="Tahoma"/>
                        </a:rPr>
                        <a:t>5</a:t>
                      </a:r>
                      <a:endParaRPr sz="900">
                        <a:latin typeface="Tahoma"/>
                        <a:cs typeface="Tahoma"/>
                      </a:endParaRPr>
                    </a:p>
                  </a:txBody>
                  <a:tcPr marL="0" marR="0" marT="5715" marB="0">
                    <a:lnT w="12700">
                      <a:solidFill>
                        <a:srgbClr val="FFFFFF"/>
                      </a:solidFill>
                      <a:prstDash val="solid"/>
                    </a:lnT>
                    <a:lnB w="12700">
                      <a:solidFill>
                        <a:srgbClr val="FFFFFF"/>
                      </a:solidFill>
                      <a:prstDash val="solid"/>
                    </a:lnB>
                    <a:solidFill>
                      <a:srgbClr val="00E3A8"/>
                    </a:solidFill>
                  </a:tcPr>
                </a:tc>
                <a:tc>
                  <a:txBody>
                    <a:bodyPr/>
                    <a:lstStyle/>
                    <a:p>
                      <a:pPr marL="50165">
                        <a:lnSpc>
                          <a:spcPct val="100000"/>
                        </a:lnSpc>
                        <a:spcBef>
                          <a:spcPts val="45"/>
                        </a:spcBef>
                      </a:pPr>
                      <a:r>
                        <a:rPr sz="900" spc="-5" dirty="0">
                          <a:latin typeface="Tahoma"/>
                          <a:cs typeface="Tahoma"/>
                        </a:rPr>
                        <a:t>Oricare</a:t>
                      </a:r>
                      <a:endParaRPr sz="900">
                        <a:latin typeface="Tahoma"/>
                        <a:cs typeface="Tahoma"/>
                      </a:endParaRPr>
                    </a:p>
                    <a:p>
                      <a:pPr marL="50165">
                        <a:lnSpc>
                          <a:spcPct val="100000"/>
                        </a:lnSpc>
                        <a:spcBef>
                          <a:spcPts val="155"/>
                        </a:spcBef>
                      </a:pPr>
                      <a:r>
                        <a:rPr sz="900" spc="-5" dirty="0">
                          <a:latin typeface="Tahoma"/>
                          <a:cs typeface="Tahoma"/>
                        </a:rPr>
                        <a:t>(any)</a:t>
                      </a:r>
                      <a:endParaRPr sz="900">
                        <a:latin typeface="Tahoma"/>
                        <a:cs typeface="Tahoma"/>
                      </a:endParaRPr>
                    </a:p>
                  </a:txBody>
                  <a:tcPr marL="0" marR="0" marT="5715" marB="0">
                    <a:lnT w="12700">
                      <a:solidFill>
                        <a:srgbClr val="FFFFFF"/>
                      </a:solidFill>
                      <a:prstDash val="solid"/>
                    </a:lnT>
                    <a:lnB w="12700">
                      <a:solidFill>
                        <a:srgbClr val="FFFFFF"/>
                      </a:solidFill>
                      <a:prstDash val="solid"/>
                    </a:lnB>
                    <a:solidFill>
                      <a:srgbClr val="CAF5E0"/>
                    </a:solidFill>
                  </a:tcPr>
                </a:tc>
                <a:tc>
                  <a:txBody>
                    <a:bodyPr/>
                    <a:lstStyle/>
                    <a:p>
                      <a:pPr marL="50800">
                        <a:lnSpc>
                          <a:spcPct val="100000"/>
                        </a:lnSpc>
                        <a:spcBef>
                          <a:spcPts val="45"/>
                        </a:spcBef>
                      </a:pPr>
                      <a:r>
                        <a:rPr sz="900" spc="-5" dirty="0">
                          <a:latin typeface="Tahoma"/>
                          <a:cs typeface="Tahoma"/>
                        </a:rPr>
                        <a:t>Oricare</a:t>
                      </a:r>
                      <a:endParaRPr sz="900">
                        <a:latin typeface="Tahoma"/>
                        <a:cs typeface="Tahoma"/>
                      </a:endParaRPr>
                    </a:p>
                    <a:p>
                      <a:pPr marL="50800">
                        <a:lnSpc>
                          <a:spcPct val="100000"/>
                        </a:lnSpc>
                        <a:spcBef>
                          <a:spcPts val="155"/>
                        </a:spcBef>
                      </a:pPr>
                      <a:r>
                        <a:rPr sz="900" spc="-5" dirty="0">
                          <a:latin typeface="Tahoma"/>
                          <a:cs typeface="Tahoma"/>
                        </a:rPr>
                        <a:t>(any)</a:t>
                      </a:r>
                      <a:endParaRPr sz="900">
                        <a:latin typeface="Tahoma"/>
                        <a:cs typeface="Tahoma"/>
                      </a:endParaRPr>
                    </a:p>
                  </a:txBody>
                  <a:tcPr marL="0" marR="0" marT="5715" marB="0">
                    <a:lnT w="12700">
                      <a:solidFill>
                        <a:srgbClr val="FFFFFF"/>
                      </a:solidFill>
                      <a:prstDash val="solid"/>
                    </a:lnT>
                    <a:lnB w="12700">
                      <a:solidFill>
                        <a:srgbClr val="FFFFFF"/>
                      </a:solidFill>
                      <a:prstDash val="solid"/>
                    </a:lnB>
                    <a:solidFill>
                      <a:srgbClr val="CAF5E0"/>
                    </a:solidFill>
                  </a:tcPr>
                </a:tc>
                <a:tc>
                  <a:txBody>
                    <a:bodyPr/>
                    <a:lstStyle/>
                    <a:p>
                      <a:pPr marL="50800">
                        <a:lnSpc>
                          <a:spcPct val="100000"/>
                        </a:lnSpc>
                        <a:spcBef>
                          <a:spcPts val="45"/>
                        </a:spcBef>
                      </a:pPr>
                      <a:r>
                        <a:rPr sz="900" dirty="0">
                          <a:latin typeface="Tahoma"/>
                          <a:cs typeface="Tahoma"/>
                        </a:rPr>
                        <a:t>192.168.1.2</a:t>
                      </a:r>
                      <a:endParaRPr sz="900">
                        <a:latin typeface="Tahoma"/>
                        <a:cs typeface="Tahoma"/>
                      </a:endParaRPr>
                    </a:p>
                  </a:txBody>
                  <a:tcPr marL="0" marR="0" marT="5715" marB="0">
                    <a:lnT w="12700">
                      <a:solidFill>
                        <a:srgbClr val="FFFFFF"/>
                      </a:solidFill>
                      <a:prstDash val="solid"/>
                    </a:lnT>
                    <a:lnB w="12700">
                      <a:solidFill>
                        <a:srgbClr val="FFFFFF"/>
                      </a:solidFill>
                      <a:prstDash val="solid"/>
                    </a:lnB>
                    <a:solidFill>
                      <a:srgbClr val="CAF5E0"/>
                    </a:solidFill>
                  </a:tcPr>
                </a:tc>
                <a:tc>
                  <a:txBody>
                    <a:bodyPr/>
                    <a:lstStyle/>
                    <a:p>
                      <a:pPr marL="50800">
                        <a:lnSpc>
                          <a:spcPct val="100000"/>
                        </a:lnSpc>
                        <a:spcBef>
                          <a:spcPts val="45"/>
                        </a:spcBef>
                      </a:pPr>
                      <a:r>
                        <a:rPr sz="900" dirty="0">
                          <a:latin typeface="Tahoma"/>
                          <a:cs typeface="Tahoma"/>
                        </a:rPr>
                        <a:t>SMTP</a:t>
                      </a:r>
                      <a:endParaRPr sz="900">
                        <a:latin typeface="Tahoma"/>
                        <a:cs typeface="Tahoma"/>
                      </a:endParaRPr>
                    </a:p>
                  </a:txBody>
                  <a:tcPr marL="0" marR="0" marT="5715" marB="0">
                    <a:lnT w="12700">
                      <a:solidFill>
                        <a:srgbClr val="FFFFFF"/>
                      </a:solidFill>
                      <a:prstDash val="solid"/>
                    </a:lnT>
                    <a:lnB w="12700">
                      <a:solidFill>
                        <a:srgbClr val="FFFFFF"/>
                      </a:solidFill>
                      <a:prstDash val="solid"/>
                    </a:lnB>
                    <a:solidFill>
                      <a:srgbClr val="CAF5E0"/>
                    </a:solidFill>
                  </a:tcPr>
                </a:tc>
                <a:tc>
                  <a:txBody>
                    <a:bodyPr/>
                    <a:lstStyle/>
                    <a:p>
                      <a:pPr marL="50800">
                        <a:lnSpc>
                          <a:spcPct val="100000"/>
                        </a:lnSpc>
                        <a:spcBef>
                          <a:spcPts val="45"/>
                        </a:spcBef>
                      </a:pPr>
                      <a:r>
                        <a:rPr sz="900" spc="-10" dirty="0">
                          <a:latin typeface="Tahoma"/>
                          <a:cs typeface="Tahoma"/>
                        </a:rPr>
                        <a:t>permis</a:t>
                      </a:r>
                      <a:endParaRPr sz="900">
                        <a:latin typeface="Tahoma"/>
                        <a:cs typeface="Tahoma"/>
                      </a:endParaRPr>
                    </a:p>
                  </a:txBody>
                  <a:tcPr marL="0" marR="0" marT="5715" marB="0">
                    <a:lnT w="12700">
                      <a:solidFill>
                        <a:srgbClr val="FFFFFF"/>
                      </a:solidFill>
                      <a:prstDash val="solid"/>
                    </a:lnT>
                    <a:lnB w="12700">
                      <a:solidFill>
                        <a:srgbClr val="FFFFFF"/>
                      </a:solidFill>
                      <a:prstDash val="solid"/>
                    </a:lnB>
                    <a:solidFill>
                      <a:srgbClr val="CAF5E0"/>
                    </a:solidFill>
                  </a:tcPr>
                </a:tc>
                <a:tc>
                  <a:txBody>
                    <a:bodyPr/>
                    <a:lstStyle/>
                    <a:p>
                      <a:pPr marL="51435">
                        <a:lnSpc>
                          <a:spcPct val="100000"/>
                        </a:lnSpc>
                        <a:spcBef>
                          <a:spcPts val="45"/>
                        </a:spcBef>
                      </a:pPr>
                      <a:r>
                        <a:rPr sz="900" spc="-5" dirty="0">
                          <a:latin typeface="Tahoma"/>
                          <a:cs typeface="Tahoma"/>
                        </a:rPr>
                        <a:t>Permite utilizatorilor </a:t>
                      </a:r>
                      <a:r>
                        <a:rPr sz="900" spc="-10" dirty="0">
                          <a:latin typeface="Tahoma"/>
                          <a:cs typeface="Tahoma"/>
                        </a:rPr>
                        <a:t>externi </a:t>
                      </a:r>
                      <a:r>
                        <a:rPr sz="900" spc="-5" dirty="0">
                          <a:latin typeface="Tahoma"/>
                          <a:cs typeface="Tahoma"/>
                        </a:rPr>
                        <a:t>să</a:t>
                      </a:r>
                      <a:r>
                        <a:rPr sz="900" spc="20" dirty="0">
                          <a:latin typeface="Tahoma"/>
                          <a:cs typeface="Tahoma"/>
                        </a:rPr>
                        <a:t> </a:t>
                      </a:r>
                      <a:r>
                        <a:rPr sz="900" spc="-5" dirty="0">
                          <a:latin typeface="Tahoma"/>
                          <a:cs typeface="Tahoma"/>
                        </a:rPr>
                        <a:t>trimită</a:t>
                      </a:r>
                      <a:endParaRPr sz="900">
                        <a:latin typeface="Tahoma"/>
                        <a:cs typeface="Tahoma"/>
                      </a:endParaRPr>
                    </a:p>
                    <a:p>
                      <a:pPr marL="51435">
                        <a:lnSpc>
                          <a:spcPct val="100000"/>
                        </a:lnSpc>
                        <a:spcBef>
                          <a:spcPts val="155"/>
                        </a:spcBef>
                      </a:pPr>
                      <a:r>
                        <a:rPr sz="900" spc="-5" dirty="0">
                          <a:latin typeface="Tahoma"/>
                          <a:cs typeface="Tahoma"/>
                        </a:rPr>
                        <a:t>e-mailuri </a:t>
                      </a:r>
                      <a:r>
                        <a:rPr sz="900" dirty="0">
                          <a:latin typeface="Tahoma"/>
                          <a:cs typeface="Tahoma"/>
                        </a:rPr>
                        <a:t>în </a:t>
                      </a:r>
                      <a:r>
                        <a:rPr sz="900" spc="-5" dirty="0">
                          <a:latin typeface="Tahoma"/>
                          <a:cs typeface="Tahoma"/>
                        </a:rPr>
                        <a:t>reţeaua</a:t>
                      </a:r>
                      <a:r>
                        <a:rPr sz="900" spc="15" dirty="0">
                          <a:latin typeface="Tahoma"/>
                          <a:cs typeface="Tahoma"/>
                        </a:rPr>
                        <a:t> </a:t>
                      </a:r>
                      <a:r>
                        <a:rPr sz="900" spc="-5" dirty="0">
                          <a:latin typeface="Tahoma"/>
                          <a:cs typeface="Tahoma"/>
                        </a:rPr>
                        <a:t>internă</a:t>
                      </a:r>
                      <a:endParaRPr sz="900">
                        <a:latin typeface="Tahoma"/>
                        <a:cs typeface="Tahoma"/>
                      </a:endParaRPr>
                    </a:p>
                  </a:txBody>
                  <a:tcPr marL="0" marR="0" marT="5715" marB="0">
                    <a:lnT w="12700">
                      <a:solidFill>
                        <a:srgbClr val="FFFFFF"/>
                      </a:solidFill>
                      <a:prstDash val="solid"/>
                    </a:lnT>
                    <a:lnB w="12700">
                      <a:solidFill>
                        <a:srgbClr val="FFFFFF"/>
                      </a:solidFill>
                      <a:prstDash val="solid"/>
                    </a:lnB>
                    <a:solidFill>
                      <a:srgbClr val="CAF5E0"/>
                    </a:solidFill>
                  </a:tcPr>
                </a:tc>
              </a:tr>
              <a:tr h="488950">
                <a:tc>
                  <a:txBody>
                    <a:bodyPr/>
                    <a:lstStyle/>
                    <a:p>
                      <a:pPr marL="56515">
                        <a:lnSpc>
                          <a:spcPct val="100000"/>
                        </a:lnSpc>
                        <a:spcBef>
                          <a:spcPts val="45"/>
                        </a:spcBef>
                      </a:pPr>
                      <a:r>
                        <a:rPr sz="900" b="1" dirty="0">
                          <a:solidFill>
                            <a:srgbClr val="FFFFFF"/>
                          </a:solidFill>
                          <a:latin typeface="Tahoma"/>
                          <a:cs typeface="Tahoma"/>
                        </a:rPr>
                        <a:t>6</a:t>
                      </a:r>
                      <a:endParaRPr sz="900">
                        <a:latin typeface="Tahoma"/>
                        <a:cs typeface="Tahoma"/>
                      </a:endParaRPr>
                    </a:p>
                  </a:txBody>
                  <a:tcPr marL="0" marR="0" marT="5715" marB="0">
                    <a:lnT w="12700">
                      <a:solidFill>
                        <a:srgbClr val="FFFFFF"/>
                      </a:solidFill>
                      <a:prstDash val="solid"/>
                    </a:lnT>
                    <a:lnB w="12700">
                      <a:solidFill>
                        <a:srgbClr val="FFFFFF"/>
                      </a:solidFill>
                      <a:prstDash val="solid"/>
                    </a:lnB>
                    <a:solidFill>
                      <a:srgbClr val="00E3A8"/>
                    </a:solidFill>
                  </a:tcPr>
                </a:tc>
                <a:tc>
                  <a:txBody>
                    <a:bodyPr/>
                    <a:lstStyle/>
                    <a:p>
                      <a:pPr marL="50165">
                        <a:lnSpc>
                          <a:spcPct val="100000"/>
                        </a:lnSpc>
                        <a:spcBef>
                          <a:spcPts val="45"/>
                        </a:spcBef>
                      </a:pPr>
                      <a:r>
                        <a:rPr sz="900" spc="-5" dirty="0">
                          <a:latin typeface="Tahoma"/>
                          <a:cs typeface="Tahoma"/>
                        </a:rPr>
                        <a:t>Oricare</a:t>
                      </a:r>
                      <a:endParaRPr sz="900">
                        <a:latin typeface="Tahoma"/>
                        <a:cs typeface="Tahoma"/>
                      </a:endParaRPr>
                    </a:p>
                    <a:p>
                      <a:pPr marL="50165">
                        <a:lnSpc>
                          <a:spcPct val="100000"/>
                        </a:lnSpc>
                        <a:spcBef>
                          <a:spcPts val="155"/>
                        </a:spcBef>
                      </a:pPr>
                      <a:r>
                        <a:rPr sz="900" spc="-5" dirty="0">
                          <a:latin typeface="Tahoma"/>
                          <a:cs typeface="Tahoma"/>
                        </a:rPr>
                        <a:t>(any)</a:t>
                      </a:r>
                      <a:endParaRPr sz="900">
                        <a:latin typeface="Tahoma"/>
                        <a:cs typeface="Tahoma"/>
                      </a:endParaRPr>
                    </a:p>
                  </a:txBody>
                  <a:tcPr marL="0" marR="0" marT="5715" marB="0">
                    <a:lnT w="12700">
                      <a:solidFill>
                        <a:srgbClr val="FFFFFF"/>
                      </a:solidFill>
                      <a:prstDash val="solid"/>
                    </a:lnT>
                    <a:lnB w="12700">
                      <a:solidFill>
                        <a:srgbClr val="FFFFFF"/>
                      </a:solidFill>
                      <a:prstDash val="solid"/>
                    </a:lnB>
                    <a:solidFill>
                      <a:srgbClr val="E7F9F0"/>
                    </a:solidFill>
                  </a:tcPr>
                </a:tc>
                <a:tc>
                  <a:txBody>
                    <a:bodyPr/>
                    <a:lstStyle/>
                    <a:p>
                      <a:pPr marL="50800">
                        <a:lnSpc>
                          <a:spcPct val="100000"/>
                        </a:lnSpc>
                        <a:spcBef>
                          <a:spcPts val="45"/>
                        </a:spcBef>
                      </a:pPr>
                      <a:r>
                        <a:rPr sz="900" spc="-5" dirty="0">
                          <a:latin typeface="Tahoma"/>
                          <a:cs typeface="Tahoma"/>
                        </a:rPr>
                        <a:t>Oricare</a:t>
                      </a:r>
                      <a:endParaRPr sz="900">
                        <a:latin typeface="Tahoma"/>
                        <a:cs typeface="Tahoma"/>
                      </a:endParaRPr>
                    </a:p>
                    <a:p>
                      <a:pPr marL="50800">
                        <a:lnSpc>
                          <a:spcPct val="100000"/>
                        </a:lnSpc>
                        <a:spcBef>
                          <a:spcPts val="155"/>
                        </a:spcBef>
                      </a:pPr>
                      <a:r>
                        <a:rPr sz="900" spc="-5" dirty="0">
                          <a:latin typeface="Tahoma"/>
                          <a:cs typeface="Tahoma"/>
                        </a:rPr>
                        <a:t>(any)</a:t>
                      </a:r>
                      <a:endParaRPr sz="900">
                        <a:latin typeface="Tahoma"/>
                        <a:cs typeface="Tahoma"/>
                      </a:endParaRPr>
                    </a:p>
                  </a:txBody>
                  <a:tcPr marL="0" marR="0" marT="5715" marB="0">
                    <a:lnT w="12700">
                      <a:solidFill>
                        <a:srgbClr val="FFFFFF"/>
                      </a:solidFill>
                      <a:prstDash val="solid"/>
                    </a:lnT>
                    <a:lnB w="12700">
                      <a:solidFill>
                        <a:srgbClr val="FFFFFF"/>
                      </a:solidFill>
                      <a:prstDash val="solid"/>
                    </a:lnB>
                    <a:solidFill>
                      <a:srgbClr val="E7F9F0"/>
                    </a:solidFill>
                  </a:tcPr>
                </a:tc>
                <a:tc>
                  <a:txBody>
                    <a:bodyPr/>
                    <a:lstStyle/>
                    <a:p>
                      <a:pPr marL="50800">
                        <a:lnSpc>
                          <a:spcPct val="100000"/>
                        </a:lnSpc>
                        <a:spcBef>
                          <a:spcPts val="45"/>
                        </a:spcBef>
                      </a:pPr>
                      <a:r>
                        <a:rPr sz="900" dirty="0">
                          <a:latin typeface="Tahoma"/>
                          <a:cs typeface="Tahoma"/>
                        </a:rPr>
                        <a:t>192.168.1.3</a:t>
                      </a:r>
                      <a:endParaRPr sz="900">
                        <a:latin typeface="Tahoma"/>
                        <a:cs typeface="Tahoma"/>
                      </a:endParaRPr>
                    </a:p>
                  </a:txBody>
                  <a:tcPr marL="0" marR="0" marT="5715" marB="0">
                    <a:lnT w="12700">
                      <a:solidFill>
                        <a:srgbClr val="FFFFFF"/>
                      </a:solidFill>
                      <a:prstDash val="solid"/>
                    </a:lnT>
                    <a:lnB w="12700">
                      <a:solidFill>
                        <a:srgbClr val="FFFFFF"/>
                      </a:solidFill>
                      <a:prstDash val="solid"/>
                    </a:lnB>
                    <a:solidFill>
                      <a:srgbClr val="E7F9F0"/>
                    </a:solidFill>
                  </a:tcPr>
                </a:tc>
                <a:tc>
                  <a:txBody>
                    <a:bodyPr/>
                    <a:lstStyle/>
                    <a:p>
                      <a:pPr marL="50800">
                        <a:lnSpc>
                          <a:spcPct val="100000"/>
                        </a:lnSpc>
                        <a:spcBef>
                          <a:spcPts val="45"/>
                        </a:spcBef>
                      </a:pPr>
                      <a:r>
                        <a:rPr sz="900" dirty="0">
                          <a:latin typeface="Tahoma"/>
                          <a:cs typeface="Tahoma"/>
                        </a:rPr>
                        <a:t>http</a:t>
                      </a:r>
                      <a:endParaRPr sz="900">
                        <a:latin typeface="Tahoma"/>
                        <a:cs typeface="Tahoma"/>
                      </a:endParaRPr>
                    </a:p>
                  </a:txBody>
                  <a:tcPr marL="0" marR="0" marT="5715" marB="0">
                    <a:lnT w="12700">
                      <a:solidFill>
                        <a:srgbClr val="FFFFFF"/>
                      </a:solidFill>
                      <a:prstDash val="solid"/>
                    </a:lnT>
                    <a:lnB w="12700">
                      <a:solidFill>
                        <a:srgbClr val="FFFFFF"/>
                      </a:solidFill>
                      <a:prstDash val="solid"/>
                    </a:lnB>
                    <a:solidFill>
                      <a:srgbClr val="E7F9F0"/>
                    </a:solidFill>
                  </a:tcPr>
                </a:tc>
                <a:tc>
                  <a:txBody>
                    <a:bodyPr/>
                    <a:lstStyle/>
                    <a:p>
                      <a:pPr marL="50800">
                        <a:lnSpc>
                          <a:spcPct val="100000"/>
                        </a:lnSpc>
                        <a:spcBef>
                          <a:spcPts val="45"/>
                        </a:spcBef>
                      </a:pPr>
                      <a:r>
                        <a:rPr sz="900" spc="-10" dirty="0">
                          <a:latin typeface="Tahoma"/>
                          <a:cs typeface="Tahoma"/>
                        </a:rPr>
                        <a:t>permis</a:t>
                      </a:r>
                      <a:endParaRPr sz="900">
                        <a:latin typeface="Tahoma"/>
                        <a:cs typeface="Tahoma"/>
                      </a:endParaRPr>
                    </a:p>
                  </a:txBody>
                  <a:tcPr marL="0" marR="0" marT="5715" marB="0">
                    <a:lnT w="12700">
                      <a:solidFill>
                        <a:srgbClr val="FFFFFF"/>
                      </a:solidFill>
                      <a:prstDash val="solid"/>
                    </a:lnT>
                    <a:lnB w="12700">
                      <a:solidFill>
                        <a:srgbClr val="FFFFFF"/>
                      </a:solidFill>
                      <a:prstDash val="solid"/>
                    </a:lnB>
                    <a:solidFill>
                      <a:srgbClr val="E7F9F0"/>
                    </a:solidFill>
                  </a:tcPr>
                </a:tc>
                <a:tc>
                  <a:txBody>
                    <a:bodyPr/>
                    <a:lstStyle/>
                    <a:p>
                      <a:pPr marL="51435">
                        <a:lnSpc>
                          <a:spcPct val="100000"/>
                        </a:lnSpc>
                        <a:spcBef>
                          <a:spcPts val="45"/>
                        </a:spcBef>
                      </a:pPr>
                      <a:r>
                        <a:rPr sz="900" spc="-5" dirty="0">
                          <a:latin typeface="Tahoma"/>
                          <a:cs typeface="Tahoma"/>
                        </a:rPr>
                        <a:t>Permite utilizatorilor </a:t>
                      </a:r>
                      <a:r>
                        <a:rPr sz="900" spc="-10" dirty="0">
                          <a:latin typeface="Tahoma"/>
                          <a:cs typeface="Tahoma"/>
                        </a:rPr>
                        <a:t>externi</a:t>
                      </a:r>
                      <a:r>
                        <a:rPr sz="900" spc="-5" dirty="0">
                          <a:latin typeface="Tahoma"/>
                          <a:cs typeface="Tahoma"/>
                        </a:rPr>
                        <a:t> accesarea</a:t>
                      </a:r>
                      <a:endParaRPr sz="900">
                        <a:latin typeface="Tahoma"/>
                        <a:cs typeface="Tahoma"/>
                      </a:endParaRPr>
                    </a:p>
                    <a:p>
                      <a:pPr marL="51435">
                        <a:lnSpc>
                          <a:spcPct val="100000"/>
                        </a:lnSpc>
                        <a:spcBef>
                          <a:spcPts val="155"/>
                        </a:spcBef>
                      </a:pPr>
                      <a:r>
                        <a:rPr sz="900" spc="-10" dirty="0">
                          <a:latin typeface="Tahoma"/>
                          <a:cs typeface="Tahoma"/>
                        </a:rPr>
                        <a:t>serverelor</a:t>
                      </a:r>
                      <a:r>
                        <a:rPr sz="900" spc="25" dirty="0">
                          <a:latin typeface="Tahoma"/>
                          <a:cs typeface="Tahoma"/>
                        </a:rPr>
                        <a:t> </a:t>
                      </a:r>
                      <a:r>
                        <a:rPr sz="900" dirty="0">
                          <a:latin typeface="Tahoma"/>
                          <a:cs typeface="Tahoma"/>
                        </a:rPr>
                        <a:t>WWW</a:t>
                      </a:r>
                      <a:endParaRPr sz="900">
                        <a:latin typeface="Tahoma"/>
                        <a:cs typeface="Tahoma"/>
                      </a:endParaRPr>
                    </a:p>
                  </a:txBody>
                  <a:tcPr marL="0" marR="0" marT="5715" marB="0">
                    <a:lnT w="12700">
                      <a:solidFill>
                        <a:srgbClr val="FFFFFF"/>
                      </a:solidFill>
                      <a:prstDash val="solid"/>
                    </a:lnT>
                    <a:lnB w="12700">
                      <a:solidFill>
                        <a:srgbClr val="FFFFFF"/>
                      </a:solidFill>
                      <a:prstDash val="solid"/>
                    </a:lnB>
                    <a:solidFill>
                      <a:srgbClr val="E7F9F0"/>
                    </a:solidFill>
                  </a:tcPr>
                </a:tc>
              </a:tr>
              <a:tr h="476337">
                <a:tc>
                  <a:txBody>
                    <a:bodyPr/>
                    <a:lstStyle/>
                    <a:p>
                      <a:pPr marL="56515">
                        <a:lnSpc>
                          <a:spcPct val="100000"/>
                        </a:lnSpc>
                        <a:spcBef>
                          <a:spcPts val="45"/>
                        </a:spcBef>
                      </a:pPr>
                      <a:r>
                        <a:rPr sz="900" b="1" dirty="0">
                          <a:solidFill>
                            <a:srgbClr val="FFFFFF"/>
                          </a:solidFill>
                          <a:latin typeface="Tahoma"/>
                          <a:cs typeface="Tahoma"/>
                        </a:rPr>
                        <a:t>7</a:t>
                      </a:r>
                      <a:endParaRPr sz="900">
                        <a:latin typeface="Tahoma"/>
                        <a:cs typeface="Tahoma"/>
                      </a:endParaRPr>
                    </a:p>
                  </a:txBody>
                  <a:tcPr marL="0" marR="0" marT="5715" marB="0">
                    <a:lnT w="12700">
                      <a:solidFill>
                        <a:srgbClr val="FFFFFF"/>
                      </a:solidFill>
                      <a:prstDash val="solid"/>
                    </a:lnT>
                    <a:solidFill>
                      <a:srgbClr val="00E3A8"/>
                    </a:solidFill>
                  </a:tcPr>
                </a:tc>
                <a:tc>
                  <a:txBody>
                    <a:bodyPr/>
                    <a:lstStyle/>
                    <a:p>
                      <a:pPr marL="50165">
                        <a:lnSpc>
                          <a:spcPct val="100000"/>
                        </a:lnSpc>
                        <a:spcBef>
                          <a:spcPts val="45"/>
                        </a:spcBef>
                      </a:pPr>
                      <a:r>
                        <a:rPr sz="900" spc="-5" dirty="0">
                          <a:latin typeface="Tahoma"/>
                          <a:cs typeface="Tahoma"/>
                        </a:rPr>
                        <a:t>Oricare</a:t>
                      </a:r>
                      <a:endParaRPr sz="900">
                        <a:latin typeface="Tahoma"/>
                        <a:cs typeface="Tahoma"/>
                      </a:endParaRPr>
                    </a:p>
                    <a:p>
                      <a:pPr marL="50165">
                        <a:lnSpc>
                          <a:spcPct val="100000"/>
                        </a:lnSpc>
                        <a:spcBef>
                          <a:spcPts val="155"/>
                        </a:spcBef>
                      </a:pPr>
                      <a:r>
                        <a:rPr sz="900" spc="-5" dirty="0">
                          <a:latin typeface="Tahoma"/>
                          <a:cs typeface="Tahoma"/>
                        </a:rPr>
                        <a:t>(any)</a:t>
                      </a:r>
                      <a:endParaRPr sz="900">
                        <a:latin typeface="Tahoma"/>
                        <a:cs typeface="Tahoma"/>
                      </a:endParaRPr>
                    </a:p>
                  </a:txBody>
                  <a:tcPr marL="0" marR="0" marT="5715" marB="0">
                    <a:lnT w="12700">
                      <a:solidFill>
                        <a:srgbClr val="FFFFFF"/>
                      </a:solidFill>
                      <a:prstDash val="solid"/>
                    </a:lnT>
                    <a:solidFill>
                      <a:srgbClr val="CAF5E0"/>
                    </a:solidFill>
                  </a:tcPr>
                </a:tc>
                <a:tc>
                  <a:txBody>
                    <a:bodyPr/>
                    <a:lstStyle/>
                    <a:p>
                      <a:pPr marL="50800">
                        <a:lnSpc>
                          <a:spcPct val="100000"/>
                        </a:lnSpc>
                        <a:spcBef>
                          <a:spcPts val="45"/>
                        </a:spcBef>
                      </a:pPr>
                      <a:r>
                        <a:rPr sz="900" spc="-5" dirty="0">
                          <a:latin typeface="Tahoma"/>
                          <a:cs typeface="Tahoma"/>
                        </a:rPr>
                        <a:t>Oricare</a:t>
                      </a:r>
                      <a:endParaRPr sz="900">
                        <a:latin typeface="Tahoma"/>
                        <a:cs typeface="Tahoma"/>
                      </a:endParaRPr>
                    </a:p>
                    <a:p>
                      <a:pPr marL="50800">
                        <a:lnSpc>
                          <a:spcPct val="100000"/>
                        </a:lnSpc>
                        <a:spcBef>
                          <a:spcPts val="155"/>
                        </a:spcBef>
                      </a:pPr>
                      <a:r>
                        <a:rPr sz="900" spc="-5" dirty="0">
                          <a:latin typeface="Tahoma"/>
                          <a:cs typeface="Tahoma"/>
                        </a:rPr>
                        <a:t>(any)</a:t>
                      </a:r>
                      <a:endParaRPr sz="900">
                        <a:latin typeface="Tahoma"/>
                        <a:cs typeface="Tahoma"/>
                      </a:endParaRPr>
                    </a:p>
                  </a:txBody>
                  <a:tcPr marL="0" marR="0" marT="5715" marB="0">
                    <a:lnT w="12700">
                      <a:solidFill>
                        <a:srgbClr val="FFFFFF"/>
                      </a:solidFill>
                      <a:prstDash val="solid"/>
                    </a:lnT>
                    <a:solidFill>
                      <a:srgbClr val="CAF5E0"/>
                    </a:solidFill>
                  </a:tcPr>
                </a:tc>
                <a:tc>
                  <a:txBody>
                    <a:bodyPr/>
                    <a:lstStyle/>
                    <a:p>
                      <a:pPr marL="50800">
                        <a:lnSpc>
                          <a:spcPct val="100000"/>
                        </a:lnSpc>
                        <a:spcBef>
                          <a:spcPts val="45"/>
                        </a:spcBef>
                      </a:pPr>
                      <a:r>
                        <a:rPr sz="900" spc="-5" dirty="0">
                          <a:latin typeface="Tahoma"/>
                          <a:cs typeface="Tahoma"/>
                        </a:rPr>
                        <a:t>Oricare</a:t>
                      </a:r>
                      <a:endParaRPr sz="900">
                        <a:latin typeface="Tahoma"/>
                        <a:cs typeface="Tahoma"/>
                      </a:endParaRPr>
                    </a:p>
                    <a:p>
                      <a:pPr marL="50800">
                        <a:lnSpc>
                          <a:spcPct val="100000"/>
                        </a:lnSpc>
                        <a:spcBef>
                          <a:spcPts val="155"/>
                        </a:spcBef>
                      </a:pPr>
                      <a:r>
                        <a:rPr sz="900" spc="-5" dirty="0">
                          <a:latin typeface="Tahoma"/>
                          <a:cs typeface="Tahoma"/>
                        </a:rPr>
                        <a:t>(any)</a:t>
                      </a:r>
                      <a:endParaRPr sz="900">
                        <a:latin typeface="Tahoma"/>
                        <a:cs typeface="Tahoma"/>
                      </a:endParaRPr>
                    </a:p>
                  </a:txBody>
                  <a:tcPr marL="0" marR="0" marT="5715" marB="0">
                    <a:lnT w="12700">
                      <a:solidFill>
                        <a:srgbClr val="FFFFFF"/>
                      </a:solidFill>
                      <a:prstDash val="solid"/>
                    </a:lnT>
                    <a:solidFill>
                      <a:srgbClr val="CAF5E0"/>
                    </a:solidFill>
                  </a:tcPr>
                </a:tc>
                <a:tc>
                  <a:txBody>
                    <a:bodyPr/>
                    <a:lstStyle/>
                    <a:p>
                      <a:pPr marL="50800">
                        <a:lnSpc>
                          <a:spcPct val="100000"/>
                        </a:lnSpc>
                        <a:spcBef>
                          <a:spcPts val="45"/>
                        </a:spcBef>
                      </a:pPr>
                      <a:r>
                        <a:rPr sz="900" spc="-5" dirty="0">
                          <a:latin typeface="Tahoma"/>
                          <a:cs typeface="Tahoma"/>
                        </a:rPr>
                        <a:t>Oricare</a:t>
                      </a:r>
                      <a:endParaRPr sz="900">
                        <a:latin typeface="Tahoma"/>
                        <a:cs typeface="Tahoma"/>
                      </a:endParaRPr>
                    </a:p>
                    <a:p>
                      <a:pPr marL="50800">
                        <a:lnSpc>
                          <a:spcPct val="100000"/>
                        </a:lnSpc>
                        <a:spcBef>
                          <a:spcPts val="155"/>
                        </a:spcBef>
                      </a:pPr>
                      <a:r>
                        <a:rPr sz="900" spc="-5" dirty="0">
                          <a:latin typeface="Tahoma"/>
                          <a:cs typeface="Tahoma"/>
                        </a:rPr>
                        <a:t>(any)</a:t>
                      </a:r>
                      <a:endParaRPr sz="900">
                        <a:latin typeface="Tahoma"/>
                        <a:cs typeface="Tahoma"/>
                      </a:endParaRPr>
                    </a:p>
                  </a:txBody>
                  <a:tcPr marL="0" marR="0" marT="5715" marB="0">
                    <a:lnT w="12700">
                      <a:solidFill>
                        <a:srgbClr val="FFFFFF"/>
                      </a:solidFill>
                      <a:prstDash val="solid"/>
                    </a:lnT>
                    <a:solidFill>
                      <a:srgbClr val="CAF5E0"/>
                    </a:solidFill>
                  </a:tcPr>
                </a:tc>
                <a:tc>
                  <a:txBody>
                    <a:bodyPr/>
                    <a:lstStyle/>
                    <a:p>
                      <a:pPr marL="50800">
                        <a:lnSpc>
                          <a:spcPct val="100000"/>
                        </a:lnSpc>
                        <a:spcBef>
                          <a:spcPts val="45"/>
                        </a:spcBef>
                      </a:pPr>
                      <a:r>
                        <a:rPr sz="900" spc="-5" dirty="0">
                          <a:latin typeface="Tahoma"/>
                          <a:cs typeface="Tahoma"/>
                        </a:rPr>
                        <a:t>interzis</a:t>
                      </a:r>
                      <a:endParaRPr sz="900">
                        <a:latin typeface="Tahoma"/>
                        <a:cs typeface="Tahoma"/>
                      </a:endParaRPr>
                    </a:p>
                  </a:txBody>
                  <a:tcPr marL="0" marR="0" marT="5715" marB="0">
                    <a:lnT w="12700">
                      <a:solidFill>
                        <a:srgbClr val="FFFFFF"/>
                      </a:solidFill>
                      <a:prstDash val="solid"/>
                    </a:lnT>
                    <a:solidFill>
                      <a:srgbClr val="CAF5E0"/>
                    </a:solidFill>
                  </a:tcPr>
                </a:tc>
                <a:tc>
                  <a:txBody>
                    <a:bodyPr/>
                    <a:lstStyle/>
                    <a:p>
                      <a:pPr marL="51435" marR="82550" algn="just">
                        <a:lnSpc>
                          <a:spcPct val="115100"/>
                        </a:lnSpc>
                        <a:spcBef>
                          <a:spcPts val="15"/>
                        </a:spcBef>
                      </a:pPr>
                      <a:r>
                        <a:rPr sz="900" spc="-5" dirty="0">
                          <a:latin typeface="Tahoma"/>
                          <a:cs typeface="Tahoma"/>
                        </a:rPr>
                        <a:t>Reuneşte toate regulile. </a:t>
                      </a:r>
                      <a:r>
                        <a:rPr sz="900" dirty="0">
                          <a:latin typeface="Tahoma"/>
                          <a:cs typeface="Tahoma"/>
                        </a:rPr>
                        <a:t>Tot </a:t>
                      </a:r>
                      <a:r>
                        <a:rPr sz="900" spc="-5" dirty="0">
                          <a:latin typeface="Tahoma"/>
                          <a:cs typeface="Tahoma"/>
                        </a:rPr>
                        <a:t>ceea </a:t>
                      </a:r>
                      <a:r>
                        <a:rPr sz="900" dirty="0">
                          <a:latin typeface="Tahoma"/>
                          <a:cs typeface="Tahoma"/>
                        </a:rPr>
                        <a:t>ce nu  </a:t>
                      </a:r>
                      <a:r>
                        <a:rPr sz="900" spc="-10" dirty="0">
                          <a:latin typeface="Tahoma"/>
                          <a:cs typeface="Tahoma"/>
                        </a:rPr>
                        <a:t>este permis </a:t>
                      </a:r>
                      <a:r>
                        <a:rPr sz="900" spc="-5" dirty="0">
                          <a:latin typeface="Tahoma"/>
                          <a:cs typeface="Tahoma"/>
                        </a:rPr>
                        <a:t>(anterior </a:t>
                      </a:r>
                      <a:r>
                        <a:rPr sz="900" dirty="0">
                          <a:latin typeface="Tahoma"/>
                          <a:cs typeface="Tahoma"/>
                        </a:rPr>
                        <a:t>nu a </a:t>
                      </a:r>
                      <a:r>
                        <a:rPr sz="900" spc="-5" dirty="0">
                          <a:latin typeface="Tahoma"/>
                          <a:cs typeface="Tahoma"/>
                        </a:rPr>
                        <a:t>fost </a:t>
                      </a:r>
                      <a:r>
                        <a:rPr sz="900" spc="-10" dirty="0">
                          <a:latin typeface="Tahoma"/>
                          <a:cs typeface="Tahoma"/>
                        </a:rPr>
                        <a:t>permis),  </a:t>
                      </a:r>
                      <a:r>
                        <a:rPr sz="900" dirty="0">
                          <a:latin typeface="Tahoma"/>
                          <a:cs typeface="Tahoma"/>
                        </a:rPr>
                        <a:t>în mod </a:t>
                      </a:r>
                      <a:r>
                        <a:rPr sz="900" spc="-5" dirty="0">
                          <a:latin typeface="Tahoma"/>
                          <a:cs typeface="Tahoma"/>
                        </a:rPr>
                        <a:t>explicit, </a:t>
                      </a:r>
                      <a:r>
                        <a:rPr sz="900" spc="-10" dirty="0">
                          <a:latin typeface="Tahoma"/>
                          <a:cs typeface="Tahoma"/>
                        </a:rPr>
                        <a:t>este</a:t>
                      </a:r>
                      <a:r>
                        <a:rPr sz="900" spc="5" dirty="0">
                          <a:latin typeface="Tahoma"/>
                          <a:cs typeface="Tahoma"/>
                        </a:rPr>
                        <a:t> </a:t>
                      </a:r>
                      <a:r>
                        <a:rPr sz="900" spc="-5" dirty="0">
                          <a:latin typeface="Tahoma"/>
                          <a:cs typeface="Tahoma"/>
                        </a:rPr>
                        <a:t>interzis</a:t>
                      </a:r>
                      <a:endParaRPr sz="900">
                        <a:latin typeface="Tahoma"/>
                        <a:cs typeface="Tahoma"/>
                      </a:endParaRPr>
                    </a:p>
                  </a:txBody>
                  <a:tcPr marL="0" marR="0" marT="1905" marB="0">
                    <a:lnT w="12700">
                      <a:solidFill>
                        <a:srgbClr val="FFFFFF"/>
                      </a:solidFill>
                      <a:prstDash val="solid"/>
                    </a:lnT>
                    <a:solidFill>
                      <a:srgbClr val="CAF5E0"/>
                    </a:solid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352" y="1520952"/>
            <a:ext cx="368808" cy="47396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6492" y="1447800"/>
            <a:ext cx="560832" cy="4221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8001" y="990600"/>
            <a:ext cx="0" cy="1053465"/>
          </a:xfrm>
          <a:custGeom>
            <a:avLst/>
            <a:gdLst/>
            <a:ahLst/>
            <a:cxnLst/>
            <a:rect l="l" t="t" r="r" b="b"/>
            <a:pathLst>
              <a:path h="1053464">
                <a:moveTo>
                  <a:pt x="0" y="0"/>
                </a:moveTo>
                <a:lnTo>
                  <a:pt x="0" y="1053084"/>
                </a:lnTo>
              </a:path>
            </a:pathLst>
          </a:custGeom>
          <a:ln w="32004">
            <a:solidFill>
              <a:srgbClr val="1C1C1C"/>
            </a:solidFill>
          </a:ln>
        </p:spPr>
        <p:txBody>
          <a:bodyPr wrap="square" lIns="0" tIns="0" rIns="0" bIns="0" rtlCol="0"/>
          <a:lstStyle/>
          <a:p>
            <a:endParaRPr/>
          </a:p>
        </p:txBody>
      </p:sp>
      <p:sp>
        <p:nvSpPr>
          <p:cNvPr id="5" name="object 5"/>
          <p:cNvSpPr/>
          <p:nvPr/>
        </p:nvSpPr>
        <p:spPr>
          <a:xfrm>
            <a:off x="443483" y="1781555"/>
            <a:ext cx="8226552" cy="32003"/>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145844" y="961390"/>
            <a:ext cx="2619375" cy="452120"/>
          </a:xfrm>
          <a:prstGeom prst="rect">
            <a:avLst/>
          </a:prstGeom>
        </p:spPr>
        <p:txBody>
          <a:bodyPr vert="horz" wrap="square" lIns="0" tIns="12065" rIns="0" bIns="0" rtlCol="0">
            <a:spAutoFit/>
          </a:bodyPr>
          <a:lstStyle/>
          <a:p>
            <a:pPr marL="12700">
              <a:lnSpc>
                <a:spcPct val="100000"/>
              </a:lnSpc>
              <a:spcBef>
                <a:spcPts val="95"/>
              </a:spcBef>
            </a:pPr>
            <a:r>
              <a:rPr spc="-5" dirty="0">
                <a:solidFill>
                  <a:srgbClr val="333399"/>
                </a:solidFill>
              </a:rPr>
              <a:t>Reguli de</a:t>
            </a:r>
            <a:r>
              <a:rPr spc="-35" dirty="0">
                <a:solidFill>
                  <a:srgbClr val="333399"/>
                </a:solidFill>
              </a:rPr>
              <a:t> </a:t>
            </a:r>
            <a:r>
              <a:rPr spc="-10" dirty="0">
                <a:solidFill>
                  <a:srgbClr val="333399"/>
                </a:solidFill>
              </a:rPr>
              <a:t>filtrare</a:t>
            </a:r>
          </a:p>
        </p:txBody>
      </p:sp>
      <p:sp>
        <p:nvSpPr>
          <p:cNvPr id="7" name="object 7"/>
          <p:cNvSpPr txBox="1"/>
          <p:nvPr/>
        </p:nvSpPr>
        <p:spPr>
          <a:xfrm>
            <a:off x="307340" y="2014854"/>
            <a:ext cx="8728710" cy="4854575"/>
          </a:xfrm>
          <a:prstGeom prst="rect">
            <a:avLst/>
          </a:prstGeom>
        </p:spPr>
        <p:txBody>
          <a:bodyPr vert="horz" wrap="square" lIns="0" tIns="12065" rIns="0" bIns="0" rtlCol="0">
            <a:spAutoFit/>
          </a:bodyPr>
          <a:lstStyle/>
          <a:p>
            <a:pPr marL="355600" marR="624840" indent="-342900">
              <a:lnSpc>
                <a:spcPct val="100000"/>
              </a:lnSpc>
              <a:spcBef>
                <a:spcPts val="95"/>
              </a:spcBef>
              <a:buClr>
                <a:srgbClr val="3333CC"/>
              </a:buClr>
              <a:buSzPct val="59375"/>
              <a:buFont typeface="Wingdings"/>
              <a:buChar char=""/>
              <a:tabLst>
                <a:tab pos="354965" algn="l"/>
                <a:tab pos="355600" algn="l"/>
              </a:tabLst>
            </a:pPr>
            <a:r>
              <a:rPr sz="1600" spc="-10" dirty="0">
                <a:latin typeface="Tahoma"/>
                <a:cs typeface="Tahoma"/>
              </a:rPr>
              <a:t>Prima </a:t>
            </a:r>
            <a:r>
              <a:rPr sz="1600" spc="-5" dirty="0">
                <a:latin typeface="Tahoma"/>
                <a:cs typeface="Tahoma"/>
              </a:rPr>
              <a:t>regulă </a:t>
            </a:r>
            <a:r>
              <a:rPr sz="1600" spc="-10" dirty="0">
                <a:latin typeface="Tahoma"/>
                <a:cs typeface="Tahoma"/>
              </a:rPr>
              <a:t>permite </a:t>
            </a:r>
            <a:r>
              <a:rPr sz="1600" spc="-5" dirty="0">
                <a:latin typeface="Tahoma"/>
                <a:cs typeface="Tahoma"/>
              </a:rPr>
              <a:t>pachetelor de la </a:t>
            </a:r>
            <a:r>
              <a:rPr sz="1600" spc="-10" dirty="0">
                <a:latin typeface="Tahoma"/>
                <a:cs typeface="Tahoma"/>
              </a:rPr>
              <a:t>sistemele externe </a:t>
            </a:r>
            <a:r>
              <a:rPr sz="1600" spc="-5" dirty="0">
                <a:latin typeface="Tahoma"/>
                <a:cs typeface="Tahoma"/>
              </a:rPr>
              <a:t>să </a:t>
            </a:r>
            <a:r>
              <a:rPr sz="1600" spc="-10" dirty="0">
                <a:latin typeface="Tahoma"/>
                <a:cs typeface="Tahoma"/>
              </a:rPr>
              <a:t>treacă </a:t>
            </a:r>
            <a:r>
              <a:rPr sz="1600" spc="-5" dirty="0">
                <a:latin typeface="Tahoma"/>
                <a:cs typeface="Tahoma"/>
              </a:rPr>
              <a:t>la </a:t>
            </a:r>
            <a:r>
              <a:rPr sz="1600" spc="-10" dirty="0">
                <a:latin typeface="Tahoma"/>
                <a:cs typeface="Tahoma"/>
              </a:rPr>
              <a:t>sistemele interne,  completând </a:t>
            </a:r>
            <a:r>
              <a:rPr sz="1600" spc="-5" dirty="0">
                <a:latin typeface="Tahoma"/>
                <a:cs typeface="Tahoma"/>
              </a:rPr>
              <a:t>astfel</a:t>
            </a:r>
            <a:r>
              <a:rPr sz="1600" spc="40" dirty="0">
                <a:latin typeface="Tahoma"/>
                <a:cs typeface="Tahoma"/>
              </a:rPr>
              <a:t> </a:t>
            </a:r>
            <a:r>
              <a:rPr sz="1600" spc="-10" dirty="0">
                <a:latin typeface="Tahoma"/>
                <a:cs typeface="Tahoma"/>
              </a:rPr>
              <a:t>conexiunea</a:t>
            </a:r>
            <a:endParaRPr sz="1600">
              <a:latin typeface="Tahoma"/>
              <a:cs typeface="Tahoma"/>
            </a:endParaRPr>
          </a:p>
          <a:p>
            <a:pPr marL="355600" marR="5080" indent="-342900">
              <a:lnSpc>
                <a:spcPct val="100000"/>
              </a:lnSpc>
              <a:spcBef>
                <a:spcPts val="385"/>
              </a:spcBef>
              <a:buClr>
                <a:srgbClr val="3333CC"/>
              </a:buClr>
              <a:buSzPct val="59375"/>
              <a:buFont typeface="Wingdings"/>
              <a:buChar char=""/>
              <a:tabLst>
                <a:tab pos="354965" algn="l"/>
                <a:tab pos="355600" algn="l"/>
              </a:tabLst>
            </a:pPr>
            <a:r>
              <a:rPr sz="1600" spc="-5" dirty="0">
                <a:latin typeface="Tahoma"/>
                <a:cs typeface="Tahoma"/>
              </a:rPr>
              <a:t>A doua regulă </a:t>
            </a:r>
            <a:r>
              <a:rPr sz="1600" spc="-10" dirty="0">
                <a:latin typeface="Tahoma"/>
                <a:cs typeface="Tahoma"/>
              </a:rPr>
              <a:t>interzice </a:t>
            </a:r>
            <a:r>
              <a:rPr sz="1600" spc="-5" dirty="0">
                <a:latin typeface="Tahoma"/>
                <a:cs typeface="Tahoma"/>
              </a:rPr>
              <a:t>firewall-ului </a:t>
            </a:r>
            <a:r>
              <a:rPr sz="1600" spc="-10" dirty="0">
                <a:latin typeface="Tahoma"/>
                <a:cs typeface="Tahoma"/>
              </a:rPr>
              <a:t>transmiterea oricăror </a:t>
            </a:r>
            <a:r>
              <a:rPr sz="1600" spc="-5" dirty="0">
                <a:latin typeface="Tahoma"/>
                <a:cs typeface="Tahoma"/>
              </a:rPr>
              <a:t>pachete cu adresa </a:t>
            </a:r>
            <a:r>
              <a:rPr sz="1600" spc="-10" dirty="0">
                <a:latin typeface="Tahoma"/>
                <a:cs typeface="Tahoma"/>
              </a:rPr>
              <a:t>sursă </a:t>
            </a:r>
            <a:r>
              <a:rPr sz="1600" spc="-5" dirty="0">
                <a:latin typeface="Tahoma"/>
                <a:cs typeface="Tahoma"/>
              </a:rPr>
              <a:t>a sa. Acest  </a:t>
            </a:r>
            <a:r>
              <a:rPr sz="1600" spc="-10" dirty="0">
                <a:latin typeface="Tahoma"/>
                <a:cs typeface="Tahoma"/>
              </a:rPr>
              <a:t>lucru împiedică </a:t>
            </a:r>
            <a:r>
              <a:rPr sz="1600" spc="-5" dirty="0">
                <a:latin typeface="Tahoma"/>
                <a:cs typeface="Tahoma"/>
              </a:rPr>
              <a:t>un atacator care ar vrea să </a:t>
            </a:r>
            <a:r>
              <a:rPr sz="1600" spc="-10" dirty="0">
                <a:latin typeface="Tahoma"/>
                <a:cs typeface="Tahoma"/>
              </a:rPr>
              <a:t>„spoofing” </a:t>
            </a:r>
            <a:r>
              <a:rPr sz="1600" spc="-5" dirty="0">
                <a:latin typeface="Tahoma"/>
                <a:cs typeface="Tahoma"/>
              </a:rPr>
              <a:t>adresa firewall-ului </a:t>
            </a:r>
            <a:r>
              <a:rPr sz="1600" spc="-10" dirty="0">
                <a:latin typeface="Tahoma"/>
                <a:cs typeface="Tahoma"/>
              </a:rPr>
              <a:t>în </a:t>
            </a:r>
            <a:r>
              <a:rPr sz="1600" spc="-5" dirty="0">
                <a:latin typeface="Tahoma"/>
                <a:cs typeface="Tahoma"/>
              </a:rPr>
              <a:t>speranţa </a:t>
            </a:r>
            <a:r>
              <a:rPr sz="1600" spc="-10" dirty="0">
                <a:latin typeface="Tahoma"/>
                <a:cs typeface="Tahoma"/>
              </a:rPr>
              <a:t>că  firewall-ul </a:t>
            </a:r>
            <a:r>
              <a:rPr sz="1600" spc="-5" dirty="0">
                <a:latin typeface="Tahoma"/>
                <a:cs typeface="Tahoma"/>
              </a:rPr>
              <a:t>va lăsa/trece acest pachet la o </a:t>
            </a:r>
            <a:r>
              <a:rPr sz="1600" spc="-10" dirty="0">
                <a:latin typeface="Tahoma"/>
                <a:cs typeface="Tahoma"/>
              </a:rPr>
              <a:t>destinaţie internă. </a:t>
            </a:r>
            <a:r>
              <a:rPr sz="1600" spc="-5" dirty="0">
                <a:latin typeface="Tahoma"/>
                <a:cs typeface="Tahoma"/>
              </a:rPr>
              <a:t>Ca </a:t>
            </a:r>
            <a:r>
              <a:rPr sz="1600" spc="-10" dirty="0">
                <a:latin typeface="Tahoma"/>
                <a:cs typeface="Tahoma"/>
              </a:rPr>
              <a:t>rezultat, destinaţia </a:t>
            </a:r>
            <a:r>
              <a:rPr sz="1600" spc="-5" dirty="0">
                <a:latin typeface="Tahoma"/>
                <a:cs typeface="Tahoma"/>
              </a:rPr>
              <a:t>ar</a:t>
            </a:r>
            <a:r>
              <a:rPr sz="1600" spc="320" dirty="0">
                <a:latin typeface="Tahoma"/>
                <a:cs typeface="Tahoma"/>
              </a:rPr>
              <a:t> </a:t>
            </a:r>
            <a:r>
              <a:rPr sz="1600" spc="-10" dirty="0">
                <a:latin typeface="Tahoma"/>
                <a:cs typeface="Tahoma"/>
              </a:rPr>
              <a:t>putea</a:t>
            </a:r>
            <a:endParaRPr sz="1600">
              <a:latin typeface="Tahoma"/>
              <a:cs typeface="Tahoma"/>
            </a:endParaRPr>
          </a:p>
          <a:p>
            <a:pPr marL="355600">
              <a:lnSpc>
                <a:spcPct val="100000"/>
              </a:lnSpc>
            </a:pPr>
            <a:r>
              <a:rPr sz="1600" spc="-5" dirty="0">
                <a:latin typeface="Tahoma"/>
                <a:cs typeface="Tahoma"/>
              </a:rPr>
              <a:t>accepta apoi pachetul, </a:t>
            </a:r>
            <a:r>
              <a:rPr sz="1600" spc="-10" dirty="0">
                <a:latin typeface="Tahoma"/>
                <a:cs typeface="Tahoma"/>
              </a:rPr>
              <a:t>deoarece </a:t>
            </a:r>
            <a:r>
              <a:rPr sz="1600" spc="-5" dirty="0">
                <a:latin typeface="Tahoma"/>
                <a:cs typeface="Tahoma"/>
              </a:rPr>
              <a:t>ar părea să fi </a:t>
            </a:r>
            <a:r>
              <a:rPr sz="1600" spc="-10" dirty="0">
                <a:latin typeface="Tahoma"/>
                <a:cs typeface="Tahoma"/>
              </a:rPr>
              <a:t>venit </a:t>
            </a:r>
            <a:r>
              <a:rPr sz="1600" spc="-5" dirty="0">
                <a:latin typeface="Tahoma"/>
                <a:cs typeface="Tahoma"/>
              </a:rPr>
              <a:t>direct de la</a:t>
            </a:r>
            <a:r>
              <a:rPr sz="1600" spc="75" dirty="0">
                <a:latin typeface="Tahoma"/>
                <a:cs typeface="Tahoma"/>
              </a:rPr>
              <a:t> </a:t>
            </a:r>
            <a:r>
              <a:rPr sz="1600" spc="-10" dirty="0">
                <a:latin typeface="Tahoma"/>
                <a:cs typeface="Tahoma"/>
              </a:rPr>
              <a:t>firewall</a:t>
            </a:r>
            <a:endParaRPr sz="1600">
              <a:latin typeface="Tahoma"/>
              <a:cs typeface="Tahoma"/>
            </a:endParaRPr>
          </a:p>
          <a:p>
            <a:pPr marL="355600" indent="-342900">
              <a:lnSpc>
                <a:spcPct val="100000"/>
              </a:lnSpc>
              <a:spcBef>
                <a:spcPts val="385"/>
              </a:spcBef>
              <a:buClr>
                <a:srgbClr val="3333CC"/>
              </a:buClr>
              <a:buSzPct val="59375"/>
              <a:buFont typeface="Wingdings"/>
              <a:buChar char=""/>
              <a:tabLst>
                <a:tab pos="354965" algn="l"/>
                <a:tab pos="355600" algn="l"/>
              </a:tabLst>
            </a:pPr>
            <a:r>
              <a:rPr sz="1600" spc="-5" dirty="0">
                <a:latin typeface="Tahoma"/>
                <a:cs typeface="Tahoma"/>
              </a:rPr>
              <a:t>Regula a </a:t>
            </a:r>
            <a:r>
              <a:rPr sz="1600" spc="-10" dirty="0">
                <a:latin typeface="Tahoma"/>
                <a:cs typeface="Tahoma"/>
              </a:rPr>
              <a:t>treia simplifică </a:t>
            </a:r>
            <a:r>
              <a:rPr sz="1600" spc="-5" dirty="0">
                <a:latin typeface="Tahoma"/>
                <a:cs typeface="Tahoma"/>
              </a:rPr>
              <a:t>blocarea pachetelor </a:t>
            </a:r>
            <a:r>
              <a:rPr sz="1600" spc="-10" dirty="0">
                <a:latin typeface="Tahoma"/>
                <a:cs typeface="Tahoma"/>
              </a:rPr>
              <a:t>externe, pentru </a:t>
            </a:r>
            <a:r>
              <a:rPr sz="1600" spc="-5" dirty="0">
                <a:latin typeface="Tahoma"/>
                <a:cs typeface="Tahoma"/>
              </a:rPr>
              <a:t>a nu accesa direct</a:t>
            </a:r>
            <a:r>
              <a:rPr sz="1600" spc="150" dirty="0">
                <a:latin typeface="Tahoma"/>
                <a:cs typeface="Tahoma"/>
              </a:rPr>
              <a:t> </a:t>
            </a:r>
            <a:r>
              <a:rPr sz="1600" spc="-5" dirty="0">
                <a:latin typeface="Tahoma"/>
                <a:cs typeface="Tahoma"/>
              </a:rPr>
              <a:t>firewall-ul.</a:t>
            </a:r>
            <a:endParaRPr sz="1600">
              <a:latin typeface="Tahoma"/>
              <a:cs typeface="Tahoma"/>
            </a:endParaRPr>
          </a:p>
          <a:p>
            <a:pPr marL="355600" indent="-342900">
              <a:lnSpc>
                <a:spcPct val="100000"/>
              </a:lnSpc>
              <a:spcBef>
                <a:spcPts val="385"/>
              </a:spcBef>
              <a:buClr>
                <a:srgbClr val="3333CC"/>
              </a:buClr>
              <a:buSzPct val="59375"/>
              <a:buFont typeface="Wingdings"/>
              <a:buChar char=""/>
              <a:tabLst>
                <a:tab pos="354965" algn="l"/>
                <a:tab pos="355600" algn="l"/>
              </a:tabLst>
            </a:pPr>
            <a:r>
              <a:rPr sz="1600" spc="-5" dirty="0">
                <a:latin typeface="Tahoma"/>
                <a:cs typeface="Tahoma"/>
              </a:rPr>
              <a:t>Regula a patra permite </a:t>
            </a:r>
            <a:r>
              <a:rPr sz="1600" spc="-10" dirty="0">
                <a:latin typeface="Tahoma"/>
                <a:cs typeface="Tahoma"/>
              </a:rPr>
              <a:t>sistemelor interne </a:t>
            </a:r>
            <a:r>
              <a:rPr sz="1600" spc="-5" dirty="0">
                <a:latin typeface="Tahoma"/>
                <a:cs typeface="Tahoma"/>
              </a:rPr>
              <a:t>să se </a:t>
            </a:r>
            <a:r>
              <a:rPr sz="1600" spc="-10" dirty="0">
                <a:latin typeface="Tahoma"/>
                <a:cs typeface="Tahoma"/>
              </a:rPr>
              <a:t>conecteze la sistemele externe, folosind</a:t>
            </a:r>
            <a:r>
              <a:rPr sz="1600" spc="275" dirty="0">
                <a:latin typeface="Tahoma"/>
                <a:cs typeface="Tahoma"/>
              </a:rPr>
              <a:t> </a:t>
            </a:r>
            <a:r>
              <a:rPr sz="1600" spc="-5" dirty="0">
                <a:latin typeface="Tahoma"/>
                <a:cs typeface="Tahoma"/>
              </a:rPr>
              <a:t>orice</a:t>
            </a:r>
            <a:endParaRPr sz="1600">
              <a:latin typeface="Tahoma"/>
              <a:cs typeface="Tahoma"/>
            </a:endParaRPr>
          </a:p>
          <a:p>
            <a:pPr marL="355600">
              <a:lnSpc>
                <a:spcPct val="100000"/>
              </a:lnSpc>
            </a:pPr>
            <a:r>
              <a:rPr sz="1600" spc="-5" dirty="0">
                <a:latin typeface="Tahoma"/>
                <a:cs typeface="Tahoma"/>
              </a:rPr>
              <a:t>adrese </a:t>
            </a:r>
            <a:r>
              <a:rPr sz="1600" spc="-10" dirty="0">
                <a:latin typeface="Tahoma"/>
                <a:cs typeface="Tahoma"/>
              </a:rPr>
              <a:t>externe </a:t>
            </a:r>
            <a:r>
              <a:rPr sz="1600" spc="-5" dirty="0">
                <a:latin typeface="Tahoma"/>
                <a:cs typeface="Tahoma"/>
              </a:rPr>
              <a:t>şi orice </a:t>
            </a:r>
            <a:r>
              <a:rPr sz="1600" spc="-10" dirty="0">
                <a:latin typeface="Tahoma"/>
                <a:cs typeface="Tahoma"/>
              </a:rPr>
              <a:t>protocol.</a:t>
            </a:r>
            <a:endParaRPr sz="1600">
              <a:latin typeface="Tahoma"/>
              <a:cs typeface="Tahoma"/>
            </a:endParaRPr>
          </a:p>
          <a:p>
            <a:pPr marL="355600" marR="226060" indent="-342900">
              <a:lnSpc>
                <a:spcPct val="100000"/>
              </a:lnSpc>
              <a:spcBef>
                <a:spcPts val="385"/>
              </a:spcBef>
              <a:buClr>
                <a:srgbClr val="3333CC"/>
              </a:buClr>
              <a:buSzPct val="59375"/>
              <a:buFont typeface="Wingdings"/>
              <a:buChar char=""/>
              <a:tabLst>
                <a:tab pos="354965" algn="l"/>
                <a:tab pos="355600" algn="l"/>
              </a:tabLst>
            </a:pPr>
            <a:r>
              <a:rPr sz="1600" spc="-5" dirty="0">
                <a:latin typeface="Tahoma"/>
                <a:cs typeface="Tahoma"/>
              </a:rPr>
              <a:t>Regulile 5 şi 6 permit pachetelor </a:t>
            </a:r>
            <a:r>
              <a:rPr sz="1600" spc="-10" dirty="0">
                <a:latin typeface="Tahoma"/>
                <a:cs typeface="Tahoma"/>
              </a:rPr>
              <a:t>externe </a:t>
            </a:r>
            <a:r>
              <a:rPr sz="1600" spc="-5" dirty="0">
                <a:latin typeface="Tahoma"/>
                <a:cs typeface="Tahoma"/>
              </a:rPr>
              <a:t>să </a:t>
            </a:r>
            <a:r>
              <a:rPr sz="1600" spc="-10" dirty="0">
                <a:latin typeface="Tahoma"/>
                <a:cs typeface="Tahoma"/>
              </a:rPr>
              <a:t>treacă </a:t>
            </a:r>
            <a:r>
              <a:rPr sz="1600" spc="-5" dirty="0">
                <a:latin typeface="Tahoma"/>
                <a:cs typeface="Tahoma"/>
              </a:rPr>
              <a:t>prin </a:t>
            </a:r>
            <a:r>
              <a:rPr sz="1600" spc="-10" dirty="0">
                <a:latin typeface="Tahoma"/>
                <a:cs typeface="Tahoma"/>
              </a:rPr>
              <a:t>firewall, </a:t>
            </a:r>
            <a:r>
              <a:rPr sz="1600" spc="-5" dirty="0">
                <a:latin typeface="Tahoma"/>
                <a:cs typeface="Tahoma"/>
              </a:rPr>
              <a:t>în </a:t>
            </a:r>
            <a:r>
              <a:rPr sz="1600" spc="-10" dirty="0">
                <a:latin typeface="Tahoma"/>
                <a:cs typeface="Tahoma"/>
              </a:rPr>
              <a:t>cazul </a:t>
            </a:r>
            <a:r>
              <a:rPr sz="1600" spc="-5" dirty="0">
                <a:latin typeface="Tahoma"/>
                <a:cs typeface="Tahoma"/>
              </a:rPr>
              <a:t>în </a:t>
            </a:r>
            <a:r>
              <a:rPr sz="1600" spc="-10" dirty="0">
                <a:latin typeface="Tahoma"/>
                <a:cs typeface="Tahoma"/>
              </a:rPr>
              <a:t>care conţin </a:t>
            </a:r>
            <a:r>
              <a:rPr sz="1600" spc="-5" dirty="0">
                <a:latin typeface="Tahoma"/>
                <a:cs typeface="Tahoma"/>
              </a:rPr>
              <a:t>date  </a:t>
            </a:r>
            <a:r>
              <a:rPr sz="1600" spc="-10" dirty="0">
                <a:latin typeface="Tahoma"/>
                <a:cs typeface="Tahoma"/>
              </a:rPr>
              <a:t>SMTP </a:t>
            </a:r>
            <a:r>
              <a:rPr sz="1600" spc="-5" dirty="0">
                <a:latin typeface="Tahoma"/>
                <a:cs typeface="Tahoma"/>
              </a:rPr>
              <a:t>(Simple Mail Transport </a:t>
            </a:r>
            <a:r>
              <a:rPr sz="1600" spc="-10" dirty="0">
                <a:latin typeface="Tahoma"/>
                <a:cs typeface="Tahoma"/>
              </a:rPr>
              <a:t>Protocol) sau </a:t>
            </a:r>
            <a:r>
              <a:rPr sz="1600" spc="-5" dirty="0">
                <a:latin typeface="Tahoma"/>
                <a:cs typeface="Tahoma"/>
              </a:rPr>
              <a:t>date HTTP, </a:t>
            </a:r>
            <a:r>
              <a:rPr sz="1600" spc="-10" dirty="0">
                <a:latin typeface="Tahoma"/>
                <a:cs typeface="Tahoma"/>
              </a:rPr>
              <a:t>care sunt </a:t>
            </a:r>
            <a:r>
              <a:rPr sz="1600" spc="-5" dirty="0">
                <a:latin typeface="Tahoma"/>
                <a:cs typeface="Tahoma"/>
              </a:rPr>
              <a:t>date </a:t>
            </a:r>
            <a:r>
              <a:rPr sz="1600" spc="-10" dirty="0">
                <a:latin typeface="Tahoma"/>
                <a:cs typeface="Tahoma"/>
              </a:rPr>
              <a:t>pentru </a:t>
            </a:r>
            <a:r>
              <a:rPr sz="1600" dirty="0">
                <a:latin typeface="Tahoma"/>
                <a:cs typeface="Tahoma"/>
              </a:rPr>
              <a:t>e-mail </a:t>
            </a:r>
            <a:r>
              <a:rPr sz="1600" spc="-10" dirty="0">
                <a:latin typeface="Tahoma"/>
                <a:cs typeface="Tahoma"/>
              </a:rPr>
              <a:t>şi,  respectiv, </a:t>
            </a:r>
            <a:r>
              <a:rPr sz="1600" spc="-5" dirty="0">
                <a:latin typeface="Tahoma"/>
                <a:cs typeface="Tahoma"/>
              </a:rPr>
              <a:t>date</a:t>
            </a:r>
            <a:r>
              <a:rPr sz="1600" spc="20" dirty="0">
                <a:latin typeface="Tahoma"/>
                <a:cs typeface="Tahoma"/>
              </a:rPr>
              <a:t> </a:t>
            </a:r>
            <a:r>
              <a:rPr sz="1600" spc="-5" dirty="0">
                <a:latin typeface="Tahoma"/>
                <a:cs typeface="Tahoma"/>
              </a:rPr>
              <a:t>web.</a:t>
            </a:r>
            <a:endParaRPr sz="1600">
              <a:latin typeface="Tahoma"/>
              <a:cs typeface="Tahoma"/>
            </a:endParaRPr>
          </a:p>
          <a:p>
            <a:pPr marL="355600" indent="-342900">
              <a:lnSpc>
                <a:spcPct val="100000"/>
              </a:lnSpc>
              <a:spcBef>
                <a:spcPts val="385"/>
              </a:spcBef>
              <a:buClr>
                <a:srgbClr val="3333CC"/>
              </a:buClr>
              <a:buSzPct val="59375"/>
              <a:buFont typeface="Wingdings"/>
              <a:buChar char=""/>
              <a:tabLst>
                <a:tab pos="354965" algn="l"/>
                <a:tab pos="355600" algn="l"/>
              </a:tabLst>
            </a:pPr>
            <a:r>
              <a:rPr sz="1600" spc="-5" dirty="0">
                <a:latin typeface="Tahoma"/>
                <a:cs typeface="Tahoma"/>
              </a:rPr>
              <a:t>Regula </a:t>
            </a:r>
            <a:r>
              <a:rPr sz="1600" spc="-10" dirty="0">
                <a:latin typeface="Tahoma"/>
                <a:cs typeface="Tahoma"/>
              </a:rPr>
              <a:t>finală este </a:t>
            </a:r>
            <a:r>
              <a:rPr sz="1600" spc="-5" dirty="0">
                <a:latin typeface="Tahoma"/>
                <a:cs typeface="Tahoma"/>
              </a:rPr>
              <a:t>una </a:t>
            </a:r>
            <a:r>
              <a:rPr sz="1600" spc="-10" dirty="0">
                <a:latin typeface="Tahoma"/>
                <a:cs typeface="Tahoma"/>
              </a:rPr>
              <a:t>foarte </a:t>
            </a:r>
            <a:r>
              <a:rPr sz="1600" spc="-5" dirty="0">
                <a:latin typeface="Tahoma"/>
                <a:cs typeface="Tahoma"/>
              </a:rPr>
              <a:t>importantă, blochează orice alte pachete din</a:t>
            </a:r>
            <a:r>
              <a:rPr sz="1600" spc="150" dirty="0">
                <a:latin typeface="Tahoma"/>
                <a:cs typeface="Tahoma"/>
              </a:rPr>
              <a:t> </a:t>
            </a:r>
            <a:r>
              <a:rPr sz="1600" spc="-10" dirty="0">
                <a:latin typeface="Tahoma"/>
                <a:cs typeface="Tahoma"/>
              </a:rPr>
              <a:t>exterior.</a:t>
            </a:r>
            <a:endParaRPr sz="1600">
              <a:latin typeface="Tahoma"/>
              <a:cs typeface="Tahoma"/>
            </a:endParaRPr>
          </a:p>
          <a:p>
            <a:pPr marL="355600" marR="269875" indent="-342900">
              <a:lnSpc>
                <a:spcPct val="100000"/>
              </a:lnSpc>
              <a:spcBef>
                <a:spcPts val="385"/>
              </a:spcBef>
              <a:buClr>
                <a:srgbClr val="3333CC"/>
              </a:buClr>
              <a:buSzPct val="59375"/>
              <a:buFont typeface="Wingdings"/>
              <a:buChar char=""/>
              <a:tabLst>
                <a:tab pos="354965" algn="l"/>
                <a:tab pos="355600" algn="l"/>
              </a:tabLst>
            </a:pPr>
            <a:r>
              <a:rPr sz="1600" spc="-5" dirty="0">
                <a:latin typeface="Tahoma"/>
                <a:cs typeface="Tahoma"/>
              </a:rPr>
              <a:t>Se poate deduce, apoi, că </a:t>
            </a:r>
            <a:r>
              <a:rPr sz="1600" spc="-10" dirty="0">
                <a:latin typeface="Tahoma"/>
                <a:cs typeface="Tahoma"/>
              </a:rPr>
              <a:t>politica </a:t>
            </a:r>
            <a:r>
              <a:rPr sz="1600" spc="-5" dirty="0">
                <a:latin typeface="Tahoma"/>
                <a:cs typeface="Tahoma"/>
              </a:rPr>
              <a:t>de </a:t>
            </a:r>
            <a:r>
              <a:rPr sz="1600" spc="-10" dirty="0">
                <a:latin typeface="Tahoma"/>
                <a:cs typeface="Tahoma"/>
              </a:rPr>
              <a:t>securitate </a:t>
            </a:r>
            <a:r>
              <a:rPr sz="1600" spc="-5" dirty="0">
                <a:latin typeface="Tahoma"/>
                <a:cs typeface="Tahoma"/>
              </a:rPr>
              <a:t>a informaţiilor </a:t>
            </a:r>
            <a:r>
              <a:rPr sz="1600" spc="-10" dirty="0">
                <a:latin typeface="Tahoma"/>
                <a:cs typeface="Tahoma"/>
              </a:rPr>
              <a:t>pentru reţea este </a:t>
            </a:r>
            <a:r>
              <a:rPr sz="1600" spc="-5" dirty="0">
                <a:latin typeface="Tahoma"/>
                <a:cs typeface="Tahoma"/>
              </a:rPr>
              <a:t>după </a:t>
            </a:r>
            <a:r>
              <a:rPr sz="1600" spc="-10" dirty="0">
                <a:latin typeface="Tahoma"/>
                <a:cs typeface="Tahoma"/>
              </a:rPr>
              <a:t>cum  </a:t>
            </a:r>
            <a:r>
              <a:rPr sz="1600" spc="-5" dirty="0">
                <a:latin typeface="Tahoma"/>
                <a:cs typeface="Tahoma"/>
              </a:rPr>
              <a:t>urmează:</a:t>
            </a:r>
            <a:endParaRPr sz="1600">
              <a:latin typeface="Tahoma"/>
              <a:cs typeface="Tahoma"/>
            </a:endParaRPr>
          </a:p>
          <a:p>
            <a:pPr marL="355600" indent="-342900">
              <a:lnSpc>
                <a:spcPct val="100000"/>
              </a:lnSpc>
              <a:spcBef>
                <a:spcPts val="385"/>
              </a:spcBef>
              <a:buClr>
                <a:srgbClr val="3333CC"/>
              </a:buClr>
              <a:buSzPct val="59375"/>
              <a:buFont typeface="Wingdings"/>
              <a:buChar char=""/>
              <a:tabLst>
                <a:tab pos="354965" algn="l"/>
                <a:tab pos="355600" algn="l"/>
              </a:tabLst>
            </a:pPr>
            <a:r>
              <a:rPr sz="1600" spc="-10" dirty="0">
                <a:latin typeface="Tahoma"/>
                <a:cs typeface="Tahoma"/>
              </a:rPr>
              <a:t>Este </a:t>
            </a:r>
            <a:r>
              <a:rPr sz="1600" spc="-5" dirty="0">
                <a:latin typeface="Tahoma"/>
                <a:cs typeface="Tahoma"/>
              </a:rPr>
              <a:t>permis orice </a:t>
            </a:r>
            <a:r>
              <a:rPr sz="1600" spc="-10" dirty="0">
                <a:latin typeface="Tahoma"/>
                <a:cs typeface="Tahoma"/>
              </a:rPr>
              <a:t>tip </a:t>
            </a:r>
            <a:r>
              <a:rPr sz="1600" spc="-5" dirty="0">
                <a:latin typeface="Tahoma"/>
                <a:cs typeface="Tahoma"/>
              </a:rPr>
              <a:t>de acces din </a:t>
            </a:r>
            <a:r>
              <a:rPr sz="1600" spc="-10" dirty="0">
                <a:latin typeface="Tahoma"/>
                <a:cs typeface="Tahoma"/>
              </a:rPr>
              <a:t>interior spre</a:t>
            </a:r>
            <a:r>
              <a:rPr sz="1600" spc="85" dirty="0">
                <a:latin typeface="Tahoma"/>
                <a:cs typeface="Tahoma"/>
              </a:rPr>
              <a:t> </a:t>
            </a:r>
            <a:r>
              <a:rPr sz="1600" spc="-10" dirty="0">
                <a:latin typeface="Tahoma"/>
                <a:cs typeface="Tahoma"/>
              </a:rPr>
              <a:t>exterior.</a:t>
            </a:r>
            <a:endParaRPr sz="1600">
              <a:latin typeface="Tahoma"/>
              <a:cs typeface="Tahoma"/>
            </a:endParaRPr>
          </a:p>
          <a:p>
            <a:pPr marL="355600" indent="-342900">
              <a:lnSpc>
                <a:spcPct val="100000"/>
              </a:lnSpc>
              <a:spcBef>
                <a:spcPts val="385"/>
              </a:spcBef>
              <a:buClr>
                <a:srgbClr val="3333CC"/>
              </a:buClr>
              <a:buSzPct val="59375"/>
              <a:buFont typeface="Wingdings"/>
              <a:buChar char=""/>
              <a:tabLst>
                <a:tab pos="354965" algn="l"/>
                <a:tab pos="355600" algn="l"/>
              </a:tabLst>
            </a:pPr>
            <a:r>
              <a:rPr sz="1600" spc="-10" dirty="0">
                <a:latin typeface="Tahoma"/>
                <a:cs typeface="Tahoma"/>
              </a:rPr>
              <a:t>Nici </a:t>
            </a:r>
            <a:r>
              <a:rPr sz="1600" spc="-5" dirty="0">
                <a:latin typeface="Tahoma"/>
                <a:cs typeface="Tahoma"/>
              </a:rPr>
              <a:t>un </a:t>
            </a:r>
            <a:r>
              <a:rPr sz="1600" spc="-10" dirty="0">
                <a:latin typeface="Tahoma"/>
                <a:cs typeface="Tahoma"/>
              </a:rPr>
              <a:t>acces </a:t>
            </a:r>
            <a:r>
              <a:rPr sz="1600" spc="-5" dirty="0">
                <a:latin typeface="Tahoma"/>
                <a:cs typeface="Tahoma"/>
              </a:rPr>
              <a:t>din </a:t>
            </a:r>
            <a:r>
              <a:rPr sz="1600" spc="-10" dirty="0">
                <a:latin typeface="Tahoma"/>
                <a:cs typeface="Tahoma"/>
              </a:rPr>
              <a:t>exterior spre interior </a:t>
            </a:r>
            <a:r>
              <a:rPr sz="1600" spc="-5" dirty="0">
                <a:latin typeface="Tahoma"/>
                <a:cs typeface="Tahoma"/>
              </a:rPr>
              <a:t>nu </a:t>
            </a:r>
            <a:r>
              <a:rPr sz="1600" spc="-10" dirty="0">
                <a:latin typeface="Tahoma"/>
                <a:cs typeface="Tahoma"/>
              </a:rPr>
              <a:t>este </a:t>
            </a:r>
            <a:r>
              <a:rPr sz="1600" spc="-5" dirty="0">
                <a:latin typeface="Tahoma"/>
                <a:cs typeface="Tahoma"/>
              </a:rPr>
              <a:t>permis, cu </a:t>
            </a:r>
            <a:r>
              <a:rPr sz="1600" spc="-10" dirty="0">
                <a:latin typeface="Tahoma"/>
                <a:cs typeface="Tahoma"/>
              </a:rPr>
              <a:t>excepţia celor SMTP </a:t>
            </a:r>
            <a:r>
              <a:rPr sz="1600" spc="-5" dirty="0">
                <a:latin typeface="Tahoma"/>
                <a:cs typeface="Tahoma"/>
              </a:rPr>
              <a:t>şi</a:t>
            </a:r>
            <a:r>
              <a:rPr sz="1600" spc="210" dirty="0">
                <a:latin typeface="Tahoma"/>
                <a:cs typeface="Tahoma"/>
              </a:rPr>
              <a:t> </a:t>
            </a:r>
            <a:r>
              <a:rPr sz="1600" spc="-5" dirty="0">
                <a:latin typeface="Tahoma"/>
                <a:cs typeface="Tahoma"/>
              </a:rPr>
              <a:t>HTTP.</a:t>
            </a:r>
            <a:endParaRPr sz="1600">
              <a:latin typeface="Tahoma"/>
              <a:cs typeface="Tahoma"/>
            </a:endParaRPr>
          </a:p>
          <a:p>
            <a:pPr marL="355600" indent="-342900">
              <a:lnSpc>
                <a:spcPct val="100000"/>
              </a:lnSpc>
              <a:spcBef>
                <a:spcPts val="385"/>
              </a:spcBef>
              <a:buClr>
                <a:srgbClr val="3333CC"/>
              </a:buClr>
              <a:buSzPct val="59375"/>
              <a:buFont typeface="Wingdings"/>
              <a:buChar char=""/>
              <a:tabLst>
                <a:tab pos="354965" algn="l"/>
                <a:tab pos="355600" algn="l"/>
              </a:tabLst>
            </a:pPr>
            <a:r>
              <a:rPr sz="1600" spc="-5" dirty="0">
                <a:latin typeface="Tahoma"/>
                <a:cs typeface="Tahoma"/>
              </a:rPr>
              <a:t>De </a:t>
            </a:r>
            <a:r>
              <a:rPr sz="1600" spc="-10" dirty="0">
                <a:latin typeface="Tahoma"/>
                <a:cs typeface="Tahoma"/>
              </a:rPr>
              <a:t>asemenea, serverele SMTP </a:t>
            </a:r>
            <a:r>
              <a:rPr sz="1600" spc="-5" dirty="0">
                <a:latin typeface="Tahoma"/>
                <a:cs typeface="Tahoma"/>
              </a:rPr>
              <a:t>şi HTTP </a:t>
            </a:r>
            <a:r>
              <a:rPr sz="1600" spc="-10" dirty="0">
                <a:latin typeface="Tahoma"/>
                <a:cs typeface="Tahoma"/>
              </a:rPr>
              <a:t>sunt </a:t>
            </a:r>
            <a:r>
              <a:rPr sz="1600" spc="-5" dirty="0">
                <a:latin typeface="Tahoma"/>
                <a:cs typeface="Tahoma"/>
              </a:rPr>
              <a:t>poziţionate în </a:t>
            </a:r>
            <a:r>
              <a:rPr sz="1600" spc="-10" dirty="0">
                <a:latin typeface="Tahoma"/>
                <a:cs typeface="Tahoma"/>
              </a:rPr>
              <a:t>spatele</a:t>
            </a:r>
            <a:r>
              <a:rPr sz="1600" spc="125" dirty="0">
                <a:latin typeface="Tahoma"/>
                <a:cs typeface="Tahoma"/>
              </a:rPr>
              <a:t> </a:t>
            </a:r>
            <a:r>
              <a:rPr sz="1600" spc="-5" dirty="0">
                <a:latin typeface="Tahoma"/>
                <a:cs typeface="Tahoma"/>
              </a:rPr>
              <a:t>firewall-ului.</a:t>
            </a:r>
            <a:endParaRPr sz="1600">
              <a:latin typeface="Tahoma"/>
              <a:cs typeface="Tahom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352" y="1520952"/>
            <a:ext cx="368808" cy="47396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6492" y="1447800"/>
            <a:ext cx="560832" cy="4221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8001" y="990600"/>
            <a:ext cx="0" cy="1053465"/>
          </a:xfrm>
          <a:custGeom>
            <a:avLst/>
            <a:gdLst/>
            <a:ahLst/>
            <a:cxnLst/>
            <a:rect l="l" t="t" r="r" b="b"/>
            <a:pathLst>
              <a:path h="1053464">
                <a:moveTo>
                  <a:pt x="0" y="0"/>
                </a:moveTo>
                <a:lnTo>
                  <a:pt x="0" y="1053084"/>
                </a:lnTo>
              </a:path>
            </a:pathLst>
          </a:custGeom>
          <a:ln w="32004">
            <a:solidFill>
              <a:srgbClr val="1C1C1C"/>
            </a:solidFill>
          </a:ln>
        </p:spPr>
        <p:txBody>
          <a:bodyPr wrap="square" lIns="0" tIns="0" rIns="0" bIns="0" rtlCol="0"/>
          <a:lstStyle/>
          <a:p>
            <a:endParaRPr/>
          </a:p>
        </p:txBody>
      </p:sp>
      <p:sp>
        <p:nvSpPr>
          <p:cNvPr id="5" name="object 5"/>
          <p:cNvSpPr/>
          <p:nvPr/>
        </p:nvSpPr>
        <p:spPr>
          <a:xfrm>
            <a:off x="443483" y="1781555"/>
            <a:ext cx="8226552" cy="32003"/>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993444" y="610869"/>
            <a:ext cx="4712970" cy="452120"/>
          </a:xfrm>
          <a:prstGeom prst="rect">
            <a:avLst/>
          </a:prstGeom>
        </p:spPr>
        <p:txBody>
          <a:bodyPr vert="horz" wrap="square" lIns="0" tIns="12065" rIns="0" bIns="0" rtlCol="0">
            <a:spAutoFit/>
          </a:bodyPr>
          <a:lstStyle/>
          <a:p>
            <a:pPr marL="12700">
              <a:lnSpc>
                <a:spcPct val="100000"/>
              </a:lnSpc>
              <a:spcBef>
                <a:spcPts val="95"/>
              </a:spcBef>
            </a:pPr>
            <a:r>
              <a:rPr spc="-10" dirty="0">
                <a:solidFill>
                  <a:srgbClr val="333399"/>
                </a:solidFill>
              </a:rPr>
              <a:t>Deficienţele filtrării</a:t>
            </a:r>
            <a:r>
              <a:rPr spc="25" dirty="0">
                <a:solidFill>
                  <a:srgbClr val="333399"/>
                </a:solidFill>
              </a:rPr>
              <a:t> </a:t>
            </a:r>
            <a:r>
              <a:rPr spc="-5" dirty="0">
                <a:solidFill>
                  <a:srgbClr val="333399"/>
                </a:solidFill>
              </a:rPr>
              <a:t>pachetelor</a:t>
            </a:r>
          </a:p>
        </p:txBody>
      </p:sp>
      <p:sp>
        <p:nvSpPr>
          <p:cNvPr id="7" name="object 7"/>
          <p:cNvSpPr txBox="1"/>
          <p:nvPr/>
        </p:nvSpPr>
        <p:spPr>
          <a:xfrm>
            <a:off x="459740" y="1938654"/>
            <a:ext cx="8370570" cy="4853940"/>
          </a:xfrm>
          <a:prstGeom prst="rect">
            <a:avLst/>
          </a:prstGeom>
        </p:spPr>
        <p:txBody>
          <a:bodyPr vert="horz" wrap="square" lIns="0" tIns="12065" rIns="0" bIns="0" rtlCol="0">
            <a:spAutoFit/>
          </a:bodyPr>
          <a:lstStyle/>
          <a:p>
            <a:pPr marL="355600" marR="123189" indent="-342900" algn="just">
              <a:lnSpc>
                <a:spcPct val="100000"/>
              </a:lnSpc>
              <a:spcBef>
                <a:spcPts val="95"/>
              </a:spcBef>
              <a:buClr>
                <a:srgbClr val="3333CC"/>
              </a:buClr>
              <a:buSzPct val="59375"/>
              <a:buFont typeface="Wingdings"/>
              <a:buChar char=""/>
              <a:tabLst>
                <a:tab pos="355600" algn="l"/>
              </a:tabLst>
            </a:pPr>
            <a:r>
              <a:rPr sz="1600" spc="-5" dirty="0">
                <a:latin typeface="Tahoma"/>
                <a:cs typeface="Tahoma"/>
              </a:rPr>
              <a:t>Deoarece </a:t>
            </a:r>
            <a:r>
              <a:rPr sz="1600" spc="-10" dirty="0">
                <a:latin typeface="Tahoma"/>
                <a:cs typeface="Tahoma"/>
              </a:rPr>
              <a:t>firewall-ul </a:t>
            </a:r>
            <a:r>
              <a:rPr sz="1600" spc="-5" dirty="0">
                <a:latin typeface="Tahoma"/>
                <a:cs typeface="Tahoma"/>
              </a:rPr>
              <a:t>de </a:t>
            </a:r>
            <a:r>
              <a:rPr sz="1600" spc="-10" dirty="0">
                <a:latin typeface="Tahoma"/>
                <a:cs typeface="Tahoma"/>
              </a:rPr>
              <a:t>tip filtru </a:t>
            </a:r>
            <a:r>
              <a:rPr sz="1600" spc="-5" dirty="0">
                <a:latin typeface="Tahoma"/>
                <a:cs typeface="Tahoma"/>
              </a:rPr>
              <a:t>de pachete nu examinează datele </a:t>
            </a:r>
            <a:r>
              <a:rPr sz="1600" spc="-10" dirty="0">
                <a:latin typeface="Tahoma"/>
                <a:cs typeface="Tahoma"/>
              </a:rPr>
              <a:t>straturilor superioare,  </a:t>
            </a:r>
            <a:r>
              <a:rPr sz="1600" spc="-5" dirty="0">
                <a:latin typeface="Tahoma"/>
                <a:cs typeface="Tahoma"/>
              </a:rPr>
              <a:t>ele nu pot preveni </a:t>
            </a:r>
            <a:r>
              <a:rPr sz="1600" spc="-10" dirty="0">
                <a:latin typeface="Tahoma"/>
                <a:cs typeface="Tahoma"/>
              </a:rPr>
              <a:t>atacurile </a:t>
            </a:r>
            <a:r>
              <a:rPr sz="1600" spc="-5" dirty="0">
                <a:latin typeface="Tahoma"/>
                <a:cs typeface="Tahoma"/>
              </a:rPr>
              <a:t>care folosesc vulnerabilităţi </a:t>
            </a:r>
            <a:r>
              <a:rPr sz="1600" spc="-10" dirty="0">
                <a:latin typeface="Tahoma"/>
                <a:cs typeface="Tahoma"/>
              </a:rPr>
              <a:t>specifice</a:t>
            </a:r>
            <a:r>
              <a:rPr sz="1600" spc="155" dirty="0">
                <a:latin typeface="Tahoma"/>
                <a:cs typeface="Tahoma"/>
              </a:rPr>
              <a:t> </a:t>
            </a:r>
            <a:r>
              <a:rPr sz="1600" spc="-5" dirty="0">
                <a:latin typeface="Tahoma"/>
                <a:cs typeface="Tahoma"/>
              </a:rPr>
              <a:t>aplicaţiilor</a:t>
            </a:r>
            <a:endParaRPr sz="1600">
              <a:latin typeface="Tahoma"/>
              <a:cs typeface="Tahoma"/>
            </a:endParaRPr>
          </a:p>
          <a:p>
            <a:pPr marL="355600" marR="412115" indent="-342900" algn="just">
              <a:lnSpc>
                <a:spcPct val="100000"/>
              </a:lnSpc>
              <a:spcBef>
                <a:spcPts val="385"/>
              </a:spcBef>
              <a:buClr>
                <a:srgbClr val="3333CC"/>
              </a:buClr>
              <a:buSzPct val="59375"/>
              <a:buFont typeface="Wingdings"/>
              <a:buChar char=""/>
              <a:tabLst>
                <a:tab pos="355600" algn="l"/>
              </a:tabLst>
            </a:pPr>
            <a:r>
              <a:rPr sz="1600" spc="-10" dirty="0">
                <a:latin typeface="Tahoma"/>
                <a:cs typeface="Tahoma"/>
              </a:rPr>
              <a:t>Din cauza </a:t>
            </a:r>
            <a:r>
              <a:rPr sz="1600" spc="-5" dirty="0">
                <a:latin typeface="Tahoma"/>
                <a:cs typeface="Tahoma"/>
              </a:rPr>
              <a:t>informaţiilor limitate, disponibile la firewall, </a:t>
            </a:r>
            <a:r>
              <a:rPr sz="1600" spc="-10" dirty="0">
                <a:latin typeface="Tahoma"/>
                <a:cs typeface="Tahoma"/>
              </a:rPr>
              <a:t>funcţionalitatea </a:t>
            </a:r>
            <a:r>
              <a:rPr sz="1600" dirty="0">
                <a:latin typeface="Tahoma"/>
                <a:cs typeface="Tahoma"/>
              </a:rPr>
              <a:t>de </a:t>
            </a:r>
            <a:r>
              <a:rPr sz="1600" spc="-5" dirty="0">
                <a:latin typeface="Tahoma"/>
                <a:cs typeface="Tahoma"/>
              </a:rPr>
              <a:t>logare </a:t>
            </a:r>
            <a:r>
              <a:rPr sz="1600" spc="-10" dirty="0">
                <a:latin typeface="Tahoma"/>
                <a:cs typeface="Tahoma"/>
              </a:rPr>
              <a:t>este  </a:t>
            </a:r>
            <a:r>
              <a:rPr sz="1600" spc="-5" dirty="0">
                <a:latin typeface="Tahoma"/>
                <a:cs typeface="Tahoma"/>
              </a:rPr>
              <a:t>limitată. Logurile </a:t>
            </a:r>
            <a:r>
              <a:rPr sz="1600" spc="-10" dirty="0">
                <a:latin typeface="Tahoma"/>
                <a:cs typeface="Tahoma"/>
              </a:rPr>
              <a:t>conţin </a:t>
            </a:r>
            <a:r>
              <a:rPr sz="1600" spc="-5" dirty="0">
                <a:latin typeface="Tahoma"/>
                <a:cs typeface="Tahoma"/>
              </a:rPr>
              <a:t>aceleaşi informaţii pentru a lua decizii </a:t>
            </a:r>
            <a:r>
              <a:rPr sz="1600" dirty="0">
                <a:latin typeface="Tahoma"/>
                <a:cs typeface="Tahoma"/>
              </a:rPr>
              <a:t>de </a:t>
            </a:r>
            <a:r>
              <a:rPr sz="1600" spc="-5" dirty="0">
                <a:latin typeface="Tahoma"/>
                <a:cs typeface="Tahoma"/>
              </a:rPr>
              <a:t>control al accesului  (adresa </a:t>
            </a:r>
            <a:r>
              <a:rPr sz="1600" spc="-10" dirty="0">
                <a:latin typeface="Tahoma"/>
                <a:cs typeface="Tahoma"/>
              </a:rPr>
              <a:t>sursă, </a:t>
            </a:r>
            <a:r>
              <a:rPr sz="1600" spc="-5" dirty="0">
                <a:latin typeface="Tahoma"/>
                <a:cs typeface="Tahoma"/>
              </a:rPr>
              <a:t>adresa destinaţie şi tipul </a:t>
            </a:r>
            <a:r>
              <a:rPr sz="1600" dirty="0">
                <a:latin typeface="Tahoma"/>
                <a:cs typeface="Tahoma"/>
              </a:rPr>
              <a:t>de</a:t>
            </a:r>
            <a:r>
              <a:rPr sz="1600" spc="65" dirty="0">
                <a:latin typeface="Tahoma"/>
                <a:cs typeface="Tahoma"/>
              </a:rPr>
              <a:t> </a:t>
            </a:r>
            <a:r>
              <a:rPr sz="1600" spc="-10" dirty="0">
                <a:latin typeface="Tahoma"/>
                <a:cs typeface="Tahoma"/>
              </a:rPr>
              <a:t>trafic).</a:t>
            </a:r>
            <a:endParaRPr sz="1600">
              <a:latin typeface="Tahoma"/>
              <a:cs typeface="Tahoma"/>
            </a:endParaRPr>
          </a:p>
          <a:p>
            <a:pPr marL="355600" marR="99060" indent="-342900">
              <a:lnSpc>
                <a:spcPct val="100000"/>
              </a:lnSpc>
              <a:spcBef>
                <a:spcPts val="385"/>
              </a:spcBef>
              <a:buClr>
                <a:srgbClr val="3333CC"/>
              </a:buClr>
              <a:buSzPct val="59375"/>
              <a:buFont typeface="Wingdings"/>
              <a:buChar char=""/>
              <a:tabLst>
                <a:tab pos="354965" algn="l"/>
                <a:tab pos="355600" algn="l"/>
              </a:tabLst>
            </a:pPr>
            <a:r>
              <a:rPr sz="1600" spc="-5" dirty="0">
                <a:latin typeface="Tahoma"/>
                <a:cs typeface="Tahoma"/>
              </a:rPr>
              <a:t>Cele mai multe </a:t>
            </a:r>
            <a:r>
              <a:rPr sz="1600" spc="-10" dirty="0">
                <a:latin typeface="Tahoma"/>
                <a:cs typeface="Tahoma"/>
              </a:rPr>
              <a:t>firewall-uri </a:t>
            </a:r>
            <a:r>
              <a:rPr sz="1600" spc="-5" dirty="0">
                <a:latin typeface="Tahoma"/>
                <a:cs typeface="Tahoma"/>
              </a:rPr>
              <a:t>cu </a:t>
            </a:r>
            <a:r>
              <a:rPr sz="1600" spc="-10" dirty="0">
                <a:latin typeface="Tahoma"/>
                <a:cs typeface="Tahoma"/>
              </a:rPr>
              <a:t>filtrare </a:t>
            </a:r>
            <a:r>
              <a:rPr sz="1600" spc="-5" dirty="0">
                <a:latin typeface="Tahoma"/>
                <a:cs typeface="Tahoma"/>
              </a:rPr>
              <a:t>de pachete nu au scheme </a:t>
            </a:r>
            <a:r>
              <a:rPr sz="1600" spc="-10" dirty="0">
                <a:latin typeface="Tahoma"/>
                <a:cs typeface="Tahoma"/>
              </a:rPr>
              <a:t>evoluate </a:t>
            </a:r>
            <a:r>
              <a:rPr sz="1600" spc="-5" dirty="0">
                <a:latin typeface="Tahoma"/>
                <a:cs typeface="Tahoma"/>
              </a:rPr>
              <a:t>de </a:t>
            </a:r>
            <a:r>
              <a:rPr sz="1600" spc="-10" dirty="0">
                <a:latin typeface="Tahoma"/>
                <a:cs typeface="Tahoma"/>
              </a:rPr>
              <a:t>autentificare  </a:t>
            </a:r>
            <a:r>
              <a:rPr sz="1600" spc="-5" dirty="0">
                <a:latin typeface="Tahoma"/>
                <a:cs typeface="Tahoma"/>
              </a:rPr>
              <a:t>a </a:t>
            </a:r>
            <a:r>
              <a:rPr sz="1600" spc="-10" dirty="0">
                <a:latin typeface="Tahoma"/>
                <a:cs typeface="Tahoma"/>
              </a:rPr>
              <a:t>utilizatorilor. </a:t>
            </a:r>
            <a:r>
              <a:rPr sz="1600" spc="-5" dirty="0">
                <a:latin typeface="Tahoma"/>
                <a:cs typeface="Tahoma"/>
              </a:rPr>
              <a:t>Incă o dată, această limitare </a:t>
            </a:r>
            <a:r>
              <a:rPr sz="1600" spc="-10" dirty="0">
                <a:latin typeface="Tahoma"/>
                <a:cs typeface="Tahoma"/>
              </a:rPr>
              <a:t>este, </a:t>
            </a:r>
            <a:r>
              <a:rPr sz="1600" spc="-5" dirty="0">
                <a:latin typeface="Tahoma"/>
                <a:cs typeface="Tahoma"/>
              </a:rPr>
              <a:t>în </a:t>
            </a:r>
            <a:r>
              <a:rPr sz="1600" dirty="0">
                <a:latin typeface="Tahoma"/>
                <a:cs typeface="Tahoma"/>
              </a:rPr>
              <a:t>mare </a:t>
            </a:r>
            <a:r>
              <a:rPr sz="1600" spc="-5" dirty="0">
                <a:latin typeface="Tahoma"/>
                <a:cs typeface="Tahoma"/>
              </a:rPr>
              <a:t>parte, datorată limitărilor  privind </a:t>
            </a:r>
            <a:r>
              <a:rPr sz="1600" spc="-10" dirty="0">
                <a:latin typeface="Tahoma"/>
                <a:cs typeface="Tahoma"/>
              </a:rPr>
              <a:t>funcţionalităţi </a:t>
            </a:r>
            <a:r>
              <a:rPr sz="1600" spc="-5" dirty="0">
                <a:latin typeface="Tahoma"/>
                <a:cs typeface="Tahoma"/>
              </a:rPr>
              <a:t>la </a:t>
            </a:r>
            <a:r>
              <a:rPr sz="1600" spc="-10" dirty="0">
                <a:latin typeface="Tahoma"/>
                <a:cs typeface="Tahoma"/>
              </a:rPr>
              <a:t>nivele</a:t>
            </a:r>
            <a:r>
              <a:rPr sz="1600" spc="90" dirty="0">
                <a:latin typeface="Tahoma"/>
                <a:cs typeface="Tahoma"/>
              </a:rPr>
              <a:t> </a:t>
            </a:r>
            <a:r>
              <a:rPr sz="1600" spc="-5" dirty="0">
                <a:latin typeface="Tahoma"/>
                <a:cs typeface="Tahoma"/>
              </a:rPr>
              <a:t>superioare.</a:t>
            </a:r>
            <a:endParaRPr sz="1600">
              <a:latin typeface="Tahoma"/>
              <a:cs typeface="Tahoma"/>
            </a:endParaRPr>
          </a:p>
          <a:p>
            <a:pPr marL="355600" marR="24130" indent="-342900">
              <a:lnSpc>
                <a:spcPct val="100000"/>
              </a:lnSpc>
              <a:spcBef>
                <a:spcPts val="385"/>
              </a:spcBef>
              <a:buClr>
                <a:srgbClr val="3333CC"/>
              </a:buClr>
              <a:buSzPct val="59375"/>
              <a:buFont typeface="Wingdings"/>
              <a:buChar char=""/>
              <a:tabLst>
                <a:tab pos="354965" algn="l"/>
                <a:tab pos="355600" algn="l"/>
                <a:tab pos="4780280" algn="l"/>
              </a:tabLst>
            </a:pPr>
            <a:r>
              <a:rPr sz="1600" spc="-5" dirty="0">
                <a:latin typeface="Tahoma"/>
                <a:cs typeface="Tahoma"/>
              </a:rPr>
              <a:t>Acestea </a:t>
            </a:r>
            <a:r>
              <a:rPr sz="1600" spc="-10" dirty="0">
                <a:latin typeface="Tahoma"/>
                <a:cs typeface="Tahoma"/>
              </a:rPr>
              <a:t>sunt, în </a:t>
            </a:r>
            <a:r>
              <a:rPr sz="1600" spc="-5" dirty="0">
                <a:latin typeface="Tahoma"/>
                <a:cs typeface="Tahoma"/>
              </a:rPr>
              <a:t>general, vulnerabile</a:t>
            </a:r>
            <a:r>
              <a:rPr sz="1600" spc="135" dirty="0">
                <a:latin typeface="Tahoma"/>
                <a:cs typeface="Tahoma"/>
              </a:rPr>
              <a:t> </a:t>
            </a:r>
            <a:r>
              <a:rPr sz="1600" spc="-10" dirty="0">
                <a:latin typeface="Tahoma"/>
                <a:cs typeface="Tahoma"/>
              </a:rPr>
              <a:t>la</a:t>
            </a:r>
            <a:r>
              <a:rPr sz="1600" spc="25" dirty="0">
                <a:latin typeface="Tahoma"/>
                <a:cs typeface="Tahoma"/>
              </a:rPr>
              <a:t> </a:t>
            </a:r>
            <a:r>
              <a:rPr sz="1600" spc="-5" dirty="0">
                <a:latin typeface="Tahoma"/>
                <a:cs typeface="Tahoma"/>
              </a:rPr>
              <a:t>atacurile	care profită </a:t>
            </a:r>
            <a:r>
              <a:rPr sz="1600" dirty="0">
                <a:latin typeface="Tahoma"/>
                <a:cs typeface="Tahoma"/>
              </a:rPr>
              <a:t>de </a:t>
            </a:r>
            <a:r>
              <a:rPr sz="1600" spc="-5" dirty="0">
                <a:latin typeface="Tahoma"/>
                <a:cs typeface="Tahoma"/>
              </a:rPr>
              <a:t>problemele din cadrul  </a:t>
            </a:r>
            <a:r>
              <a:rPr sz="1600" spc="-10" dirty="0">
                <a:latin typeface="Tahoma"/>
                <a:cs typeface="Tahoma"/>
              </a:rPr>
              <a:t>stivei </a:t>
            </a:r>
            <a:r>
              <a:rPr sz="1600" spc="-5" dirty="0">
                <a:latin typeface="Tahoma"/>
                <a:cs typeface="Tahoma"/>
              </a:rPr>
              <a:t>TCP/IP, </a:t>
            </a:r>
            <a:r>
              <a:rPr sz="1600" spc="-10" dirty="0">
                <a:latin typeface="Tahoma"/>
                <a:cs typeface="Tahoma"/>
              </a:rPr>
              <a:t>cum </a:t>
            </a:r>
            <a:r>
              <a:rPr sz="1600" spc="-5" dirty="0">
                <a:latin typeface="Tahoma"/>
                <a:cs typeface="Tahoma"/>
              </a:rPr>
              <a:t>ar fi </a:t>
            </a:r>
            <a:r>
              <a:rPr sz="1600" spc="-10" dirty="0">
                <a:latin typeface="Tahoma"/>
                <a:cs typeface="Tahoma"/>
              </a:rPr>
              <a:t>spoofing-ul </a:t>
            </a:r>
            <a:r>
              <a:rPr sz="1600" spc="-5" dirty="0">
                <a:latin typeface="Tahoma"/>
                <a:cs typeface="Tahoma"/>
              </a:rPr>
              <a:t>adreselor </a:t>
            </a:r>
            <a:r>
              <a:rPr sz="1600" spc="-10" dirty="0">
                <a:latin typeface="Tahoma"/>
                <a:cs typeface="Tahoma"/>
              </a:rPr>
              <a:t>nivelului reţea. Multe </a:t>
            </a:r>
            <a:r>
              <a:rPr sz="1600" spc="-5" dirty="0">
                <a:latin typeface="Tahoma"/>
                <a:cs typeface="Tahoma"/>
              </a:rPr>
              <a:t>firewall-uri cu </a:t>
            </a:r>
            <a:r>
              <a:rPr sz="1600" spc="-10" dirty="0">
                <a:latin typeface="Tahoma"/>
                <a:cs typeface="Tahoma"/>
              </a:rPr>
              <a:t>filtru </a:t>
            </a:r>
            <a:r>
              <a:rPr sz="1600" spc="-5" dirty="0">
                <a:latin typeface="Tahoma"/>
                <a:cs typeface="Tahoma"/>
              </a:rPr>
              <a:t>de  pachete nu pot detecta un pachet </a:t>
            </a:r>
            <a:r>
              <a:rPr sz="1600" dirty="0">
                <a:latin typeface="Tahoma"/>
                <a:cs typeface="Tahoma"/>
              </a:rPr>
              <a:t>de </a:t>
            </a:r>
            <a:r>
              <a:rPr sz="1600" spc="-10" dirty="0">
                <a:latin typeface="Tahoma"/>
                <a:cs typeface="Tahoma"/>
              </a:rPr>
              <a:t>reţea, </a:t>
            </a:r>
            <a:r>
              <a:rPr sz="1600" spc="-5" dirty="0">
                <a:latin typeface="Tahoma"/>
                <a:cs typeface="Tahoma"/>
              </a:rPr>
              <a:t>la care adresa reţea a </a:t>
            </a:r>
            <a:r>
              <a:rPr sz="1600" spc="-10" dirty="0">
                <a:latin typeface="Tahoma"/>
                <a:cs typeface="Tahoma"/>
              </a:rPr>
              <a:t>fost </a:t>
            </a:r>
            <a:r>
              <a:rPr sz="1600" spc="-5" dirty="0">
                <a:latin typeface="Tahoma"/>
                <a:cs typeface="Tahoma"/>
              </a:rPr>
              <a:t>modificată.  </a:t>
            </a:r>
            <a:r>
              <a:rPr sz="1600" spc="-10" dirty="0">
                <a:latin typeface="Tahoma"/>
                <a:cs typeface="Tahoma"/>
              </a:rPr>
              <a:t>Atacurile </a:t>
            </a:r>
            <a:r>
              <a:rPr sz="1600" spc="-5" dirty="0">
                <a:latin typeface="Tahoma"/>
                <a:cs typeface="Tahoma"/>
              </a:rPr>
              <a:t>de inselare(spoofing) </a:t>
            </a:r>
            <a:r>
              <a:rPr sz="1600" spc="-10" dirty="0">
                <a:latin typeface="Tahoma"/>
                <a:cs typeface="Tahoma"/>
              </a:rPr>
              <a:t>sunt, </a:t>
            </a:r>
            <a:r>
              <a:rPr sz="1600" spc="-5" dirty="0">
                <a:latin typeface="Tahoma"/>
                <a:cs typeface="Tahoma"/>
              </a:rPr>
              <a:t>în </a:t>
            </a:r>
            <a:r>
              <a:rPr sz="1600" spc="-10" dirty="0">
                <a:latin typeface="Tahoma"/>
                <a:cs typeface="Tahoma"/>
              </a:rPr>
              <a:t>general, folosite </a:t>
            </a:r>
            <a:r>
              <a:rPr sz="1600" spc="-5" dirty="0">
                <a:latin typeface="Tahoma"/>
                <a:cs typeface="Tahoma"/>
              </a:rPr>
              <a:t>de </a:t>
            </a:r>
            <a:r>
              <a:rPr sz="1600" spc="-10" dirty="0">
                <a:latin typeface="Tahoma"/>
                <a:cs typeface="Tahoma"/>
              </a:rPr>
              <a:t>către intruşi pentru </a:t>
            </a:r>
            <a:r>
              <a:rPr sz="1600" spc="-5" dirty="0">
                <a:latin typeface="Tahoma"/>
                <a:cs typeface="Tahoma"/>
              </a:rPr>
              <a:t>a </a:t>
            </a:r>
            <a:r>
              <a:rPr sz="1600" spc="-10" dirty="0">
                <a:latin typeface="Tahoma"/>
                <a:cs typeface="Tahoma"/>
              </a:rPr>
              <a:t>ocoli  controalele </a:t>
            </a:r>
            <a:r>
              <a:rPr sz="1600" dirty="0">
                <a:latin typeface="Tahoma"/>
                <a:cs typeface="Tahoma"/>
              </a:rPr>
              <a:t>de </a:t>
            </a:r>
            <a:r>
              <a:rPr sz="1600" spc="-10" dirty="0">
                <a:latin typeface="Tahoma"/>
                <a:cs typeface="Tahoma"/>
              </a:rPr>
              <a:t>securitate într-un firewall </a:t>
            </a:r>
            <a:r>
              <a:rPr sz="1600" dirty="0">
                <a:latin typeface="Tahoma"/>
                <a:cs typeface="Tahoma"/>
              </a:rPr>
              <a:t>de </a:t>
            </a:r>
            <a:r>
              <a:rPr sz="1600" spc="-10" dirty="0">
                <a:latin typeface="Tahoma"/>
                <a:cs typeface="Tahoma"/>
              </a:rPr>
              <a:t>nivel </a:t>
            </a:r>
            <a:r>
              <a:rPr sz="1600" spc="-5" dirty="0">
                <a:latin typeface="Tahoma"/>
                <a:cs typeface="Tahoma"/>
              </a:rPr>
              <a:t>mai</a:t>
            </a:r>
            <a:r>
              <a:rPr sz="1600" spc="105" dirty="0">
                <a:latin typeface="Tahoma"/>
                <a:cs typeface="Tahoma"/>
              </a:rPr>
              <a:t> </a:t>
            </a:r>
            <a:r>
              <a:rPr sz="1600" spc="-10" dirty="0">
                <a:latin typeface="Tahoma"/>
                <a:cs typeface="Tahoma"/>
              </a:rPr>
              <a:t>ridicat.</a:t>
            </a:r>
            <a:endParaRPr sz="1600">
              <a:latin typeface="Tahoma"/>
              <a:cs typeface="Tahoma"/>
            </a:endParaRPr>
          </a:p>
          <a:p>
            <a:pPr marL="355600" marR="5080" indent="-342900">
              <a:lnSpc>
                <a:spcPct val="100000"/>
              </a:lnSpc>
              <a:spcBef>
                <a:spcPts val="385"/>
              </a:spcBef>
              <a:buClr>
                <a:srgbClr val="3333CC"/>
              </a:buClr>
              <a:buSzPct val="59375"/>
              <a:buFont typeface="Wingdings"/>
              <a:buChar char=""/>
              <a:tabLst>
                <a:tab pos="354965" algn="l"/>
                <a:tab pos="355600" algn="l"/>
              </a:tabLst>
            </a:pPr>
            <a:r>
              <a:rPr sz="1600" spc="-5" dirty="0">
                <a:latin typeface="Tahoma"/>
                <a:cs typeface="Tahoma"/>
              </a:rPr>
              <a:t>In cele din urmă, datorită numărului mic </a:t>
            </a:r>
            <a:r>
              <a:rPr sz="1600" dirty="0">
                <a:latin typeface="Tahoma"/>
                <a:cs typeface="Tahoma"/>
              </a:rPr>
              <a:t>de </a:t>
            </a:r>
            <a:r>
              <a:rPr sz="1600" spc="-5" dirty="0">
                <a:latin typeface="Tahoma"/>
                <a:cs typeface="Tahoma"/>
              </a:rPr>
              <a:t>variabile </a:t>
            </a:r>
            <a:r>
              <a:rPr sz="1600" spc="-10" dirty="0">
                <a:latin typeface="Tahoma"/>
                <a:cs typeface="Tahoma"/>
              </a:rPr>
              <a:t>utilizate în deciziile </a:t>
            </a:r>
            <a:r>
              <a:rPr sz="1600" dirty="0">
                <a:latin typeface="Tahoma"/>
                <a:cs typeface="Tahoma"/>
              </a:rPr>
              <a:t>de </a:t>
            </a:r>
            <a:r>
              <a:rPr sz="1600" spc="-5" dirty="0">
                <a:latin typeface="Tahoma"/>
                <a:cs typeface="Tahoma"/>
              </a:rPr>
              <a:t>control al  accesului, </a:t>
            </a:r>
            <a:r>
              <a:rPr sz="1600" spc="-10" dirty="0">
                <a:latin typeface="Tahoma"/>
                <a:cs typeface="Tahoma"/>
              </a:rPr>
              <a:t>firewall-urile </a:t>
            </a:r>
            <a:r>
              <a:rPr sz="1600" spc="-5" dirty="0">
                <a:latin typeface="Tahoma"/>
                <a:cs typeface="Tahoma"/>
              </a:rPr>
              <a:t>cu </a:t>
            </a:r>
            <a:r>
              <a:rPr sz="1600" spc="-10" dirty="0">
                <a:latin typeface="Tahoma"/>
                <a:cs typeface="Tahoma"/>
              </a:rPr>
              <a:t>filtru </a:t>
            </a:r>
            <a:r>
              <a:rPr sz="1600" spc="-5" dirty="0">
                <a:latin typeface="Tahoma"/>
                <a:cs typeface="Tahoma"/>
              </a:rPr>
              <a:t>de pachete </a:t>
            </a:r>
            <a:r>
              <a:rPr sz="1600" spc="-10" dirty="0">
                <a:latin typeface="Tahoma"/>
                <a:cs typeface="Tahoma"/>
              </a:rPr>
              <a:t>sunt susceptibile </a:t>
            </a:r>
            <a:r>
              <a:rPr sz="1600" spc="-5" dirty="0">
                <a:latin typeface="Tahoma"/>
                <a:cs typeface="Tahoma"/>
              </a:rPr>
              <a:t>de a </a:t>
            </a:r>
            <a:r>
              <a:rPr sz="1600" spc="-10" dirty="0">
                <a:latin typeface="Tahoma"/>
                <a:cs typeface="Tahoma"/>
              </a:rPr>
              <a:t>încălca normele </a:t>
            </a:r>
            <a:r>
              <a:rPr sz="1600" spc="-5" dirty="0">
                <a:latin typeface="Tahoma"/>
                <a:cs typeface="Tahoma"/>
              </a:rPr>
              <a:t>de  </a:t>
            </a:r>
            <a:r>
              <a:rPr sz="1600" spc="-10" dirty="0">
                <a:latin typeface="Tahoma"/>
                <a:cs typeface="Tahoma"/>
              </a:rPr>
              <a:t>securitate </a:t>
            </a:r>
            <a:r>
              <a:rPr sz="1600" spc="-5" dirty="0">
                <a:latin typeface="Tahoma"/>
                <a:cs typeface="Tahoma"/>
              </a:rPr>
              <a:t>din </a:t>
            </a:r>
            <a:r>
              <a:rPr sz="1600" spc="-10" dirty="0">
                <a:latin typeface="Tahoma"/>
                <a:cs typeface="Tahoma"/>
              </a:rPr>
              <a:t>cauza </a:t>
            </a:r>
            <a:r>
              <a:rPr sz="1600" spc="-5" dirty="0">
                <a:latin typeface="Tahoma"/>
                <a:cs typeface="Tahoma"/>
              </a:rPr>
              <a:t>configuraţiilor necorespunzătoare. Cu alte cuvinte, </a:t>
            </a:r>
            <a:r>
              <a:rPr sz="1600" spc="-10" dirty="0">
                <a:latin typeface="Tahoma"/>
                <a:cs typeface="Tahoma"/>
              </a:rPr>
              <a:t>este </a:t>
            </a:r>
            <a:r>
              <a:rPr sz="1600" spc="-5" dirty="0">
                <a:latin typeface="Tahoma"/>
                <a:cs typeface="Tahoma"/>
              </a:rPr>
              <a:t>uşor </a:t>
            </a:r>
            <a:r>
              <a:rPr sz="1600" dirty="0">
                <a:latin typeface="Tahoma"/>
                <a:cs typeface="Tahoma"/>
              </a:rPr>
              <a:t>de  </a:t>
            </a:r>
            <a:r>
              <a:rPr sz="1600" spc="-5" dirty="0">
                <a:latin typeface="Tahoma"/>
                <a:cs typeface="Tahoma"/>
              </a:rPr>
              <a:t>configurat, accidental, un firewall </a:t>
            </a:r>
            <a:r>
              <a:rPr sz="1600" spc="-10" dirty="0">
                <a:latin typeface="Tahoma"/>
                <a:cs typeface="Tahoma"/>
              </a:rPr>
              <a:t>filtru </a:t>
            </a:r>
            <a:r>
              <a:rPr sz="1600" dirty="0">
                <a:latin typeface="Tahoma"/>
                <a:cs typeface="Tahoma"/>
              </a:rPr>
              <a:t>de </a:t>
            </a:r>
            <a:r>
              <a:rPr sz="1600" spc="-5" dirty="0">
                <a:latin typeface="Tahoma"/>
                <a:cs typeface="Tahoma"/>
              </a:rPr>
              <a:t>pachete pentru a permite tipuri </a:t>
            </a:r>
            <a:r>
              <a:rPr sz="1600" dirty="0">
                <a:latin typeface="Tahoma"/>
                <a:cs typeface="Tahoma"/>
              </a:rPr>
              <a:t>de </a:t>
            </a:r>
            <a:r>
              <a:rPr sz="1600" spc="-10" dirty="0">
                <a:latin typeface="Tahoma"/>
                <a:cs typeface="Tahoma"/>
              </a:rPr>
              <a:t>trafic, surse  </a:t>
            </a:r>
            <a:r>
              <a:rPr sz="1600" spc="-5" dirty="0">
                <a:latin typeface="Tahoma"/>
                <a:cs typeface="Tahoma"/>
              </a:rPr>
              <a:t>şi destinaţii care ar trebui interzise, pentru a realiza </a:t>
            </a:r>
            <a:r>
              <a:rPr sz="1600" spc="-10" dirty="0">
                <a:latin typeface="Tahoma"/>
                <a:cs typeface="Tahoma"/>
              </a:rPr>
              <a:t>politica </a:t>
            </a:r>
            <a:r>
              <a:rPr sz="1600" dirty="0">
                <a:latin typeface="Tahoma"/>
                <a:cs typeface="Tahoma"/>
              </a:rPr>
              <a:t>de </a:t>
            </a:r>
            <a:r>
              <a:rPr sz="1600" spc="-10" dirty="0">
                <a:latin typeface="Tahoma"/>
                <a:cs typeface="Tahoma"/>
              </a:rPr>
              <a:t>securitate </a:t>
            </a:r>
            <a:r>
              <a:rPr sz="1600" spc="-5" dirty="0">
                <a:latin typeface="Tahoma"/>
                <a:cs typeface="Tahoma"/>
              </a:rPr>
              <a:t>a</a:t>
            </a:r>
            <a:r>
              <a:rPr sz="1600" spc="185" dirty="0">
                <a:latin typeface="Tahoma"/>
                <a:cs typeface="Tahoma"/>
              </a:rPr>
              <a:t> </a:t>
            </a:r>
            <a:r>
              <a:rPr sz="1600" spc="-5" dirty="0">
                <a:latin typeface="Tahoma"/>
                <a:cs typeface="Tahoma"/>
              </a:rPr>
              <a:t>unei</a:t>
            </a:r>
            <a:endParaRPr sz="1600">
              <a:latin typeface="Tahoma"/>
              <a:cs typeface="Tahoma"/>
            </a:endParaRPr>
          </a:p>
          <a:p>
            <a:pPr marL="355600">
              <a:lnSpc>
                <a:spcPct val="100000"/>
              </a:lnSpc>
              <a:spcBef>
                <a:spcPts val="5"/>
              </a:spcBef>
            </a:pPr>
            <a:r>
              <a:rPr sz="1600" spc="-5" dirty="0">
                <a:latin typeface="Tahoma"/>
                <a:cs typeface="Tahoma"/>
              </a:rPr>
              <a:t>organizaţii.</a:t>
            </a:r>
            <a:endParaRPr sz="1600">
              <a:latin typeface="Tahoma"/>
              <a:cs typeface="Tahom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352" y="1520952"/>
            <a:ext cx="368808" cy="47396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6492" y="1447800"/>
            <a:ext cx="560832" cy="4221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8001" y="990600"/>
            <a:ext cx="0" cy="1053465"/>
          </a:xfrm>
          <a:custGeom>
            <a:avLst/>
            <a:gdLst/>
            <a:ahLst/>
            <a:cxnLst/>
            <a:rect l="l" t="t" r="r" b="b"/>
            <a:pathLst>
              <a:path h="1053464">
                <a:moveTo>
                  <a:pt x="0" y="0"/>
                </a:moveTo>
                <a:lnTo>
                  <a:pt x="0" y="1053084"/>
                </a:lnTo>
              </a:path>
            </a:pathLst>
          </a:custGeom>
          <a:ln w="32004">
            <a:solidFill>
              <a:srgbClr val="1C1C1C"/>
            </a:solidFill>
          </a:ln>
        </p:spPr>
        <p:txBody>
          <a:bodyPr wrap="square" lIns="0" tIns="0" rIns="0" bIns="0" rtlCol="0"/>
          <a:lstStyle/>
          <a:p>
            <a:endParaRPr/>
          </a:p>
        </p:txBody>
      </p:sp>
      <p:sp>
        <p:nvSpPr>
          <p:cNvPr id="5" name="object 5"/>
          <p:cNvSpPr/>
          <p:nvPr/>
        </p:nvSpPr>
        <p:spPr>
          <a:xfrm>
            <a:off x="443483" y="1781555"/>
            <a:ext cx="8226552" cy="32003"/>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069644" y="498093"/>
            <a:ext cx="5507990" cy="452120"/>
          </a:xfrm>
          <a:prstGeom prst="rect">
            <a:avLst/>
          </a:prstGeom>
        </p:spPr>
        <p:txBody>
          <a:bodyPr vert="horz" wrap="square" lIns="0" tIns="12065" rIns="0" bIns="0" rtlCol="0">
            <a:spAutoFit/>
          </a:bodyPr>
          <a:lstStyle/>
          <a:p>
            <a:pPr marL="12700">
              <a:lnSpc>
                <a:spcPct val="100000"/>
              </a:lnSpc>
              <a:spcBef>
                <a:spcPts val="95"/>
              </a:spcBef>
            </a:pPr>
            <a:r>
              <a:rPr spc="-5" dirty="0">
                <a:solidFill>
                  <a:srgbClr val="333399"/>
                </a:solidFill>
                <a:latin typeface="Arial"/>
                <a:cs typeface="Arial"/>
              </a:rPr>
              <a:t>Firewall-uri cu inspectare</a:t>
            </a:r>
            <a:r>
              <a:rPr spc="65" dirty="0">
                <a:solidFill>
                  <a:srgbClr val="333399"/>
                </a:solidFill>
                <a:latin typeface="Arial"/>
                <a:cs typeface="Arial"/>
              </a:rPr>
              <a:t> </a:t>
            </a:r>
            <a:r>
              <a:rPr spc="-5" dirty="0">
                <a:solidFill>
                  <a:srgbClr val="333399"/>
                </a:solidFill>
                <a:latin typeface="Arial"/>
                <a:cs typeface="Arial"/>
              </a:rPr>
              <a:t>dinamică</a:t>
            </a:r>
          </a:p>
        </p:txBody>
      </p:sp>
      <p:sp>
        <p:nvSpPr>
          <p:cNvPr id="7" name="object 7"/>
          <p:cNvSpPr txBox="1"/>
          <p:nvPr/>
        </p:nvSpPr>
        <p:spPr>
          <a:xfrm>
            <a:off x="459740" y="2254001"/>
            <a:ext cx="8419465" cy="4415155"/>
          </a:xfrm>
          <a:prstGeom prst="rect">
            <a:avLst/>
          </a:prstGeom>
        </p:spPr>
        <p:txBody>
          <a:bodyPr vert="horz" wrap="square" lIns="0" tIns="133985" rIns="0" bIns="0" rtlCol="0">
            <a:spAutoFit/>
          </a:bodyPr>
          <a:lstStyle/>
          <a:p>
            <a:pPr marL="104139" indent="-92075" algn="just">
              <a:lnSpc>
                <a:spcPct val="100000"/>
              </a:lnSpc>
              <a:spcBef>
                <a:spcPts val="1055"/>
              </a:spcBef>
              <a:buClr>
                <a:srgbClr val="3333CC"/>
              </a:buClr>
              <a:buSzPct val="53125"/>
              <a:buFont typeface="Wingdings"/>
              <a:buChar char=""/>
              <a:tabLst>
                <a:tab pos="104775" algn="l"/>
              </a:tabLst>
            </a:pPr>
            <a:r>
              <a:rPr sz="1600" spc="-5" dirty="0">
                <a:latin typeface="Arial"/>
                <a:cs typeface="Arial"/>
              </a:rPr>
              <a:t>Firewall-urile</a:t>
            </a:r>
            <a:r>
              <a:rPr sz="1600" spc="270" dirty="0">
                <a:latin typeface="Arial"/>
                <a:cs typeface="Arial"/>
              </a:rPr>
              <a:t> </a:t>
            </a:r>
            <a:r>
              <a:rPr sz="1600" dirty="0">
                <a:latin typeface="Arial"/>
                <a:cs typeface="Arial"/>
              </a:rPr>
              <a:t>cu</a:t>
            </a:r>
            <a:r>
              <a:rPr sz="1600" spc="254" dirty="0">
                <a:latin typeface="Arial"/>
                <a:cs typeface="Arial"/>
              </a:rPr>
              <a:t> </a:t>
            </a:r>
            <a:r>
              <a:rPr sz="1600" spc="-5" dirty="0">
                <a:latin typeface="Arial"/>
                <a:cs typeface="Arial"/>
              </a:rPr>
              <a:t>inspectare</a:t>
            </a:r>
            <a:r>
              <a:rPr sz="1600" spc="270" dirty="0">
                <a:latin typeface="Arial"/>
                <a:cs typeface="Arial"/>
              </a:rPr>
              <a:t> </a:t>
            </a:r>
            <a:r>
              <a:rPr sz="1600" spc="-5" dirty="0">
                <a:latin typeface="Arial"/>
                <a:cs typeface="Arial"/>
              </a:rPr>
              <a:t>dinamică</a:t>
            </a:r>
            <a:r>
              <a:rPr sz="1600" spc="270" dirty="0">
                <a:latin typeface="Arial"/>
                <a:cs typeface="Arial"/>
              </a:rPr>
              <a:t> </a:t>
            </a:r>
            <a:r>
              <a:rPr sz="1600" spc="-5" dirty="0">
                <a:latin typeface="Arial"/>
                <a:cs typeface="Arial"/>
              </a:rPr>
              <a:t>sunt</a:t>
            </a:r>
            <a:r>
              <a:rPr sz="1600" spc="270" dirty="0">
                <a:latin typeface="Arial"/>
                <a:cs typeface="Arial"/>
              </a:rPr>
              <a:t> </a:t>
            </a:r>
            <a:r>
              <a:rPr sz="1600" spc="-5" dirty="0">
                <a:latin typeface="Arial"/>
                <a:cs typeface="Arial"/>
              </a:rPr>
              <a:t>filtre</a:t>
            </a:r>
            <a:r>
              <a:rPr sz="1600" spc="275" dirty="0">
                <a:latin typeface="Arial"/>
                <a:cs typeface="Arial"/>
              </a:rPr>
              <a:t> </a:t>
            </a:r>
            <a:r>
              <a:rPr sz="1600" spc="-5" dirty="0">
                <a:latin typeface="Arial"/>
                <a:cs typeface="Arial"/>
              </a:rPr>
              <a:t>de</a:t>
            </a:r>
            <a:r>
              <a:rPr sz="1600" spc="265" dirty="0">
                <a:latin typeface="Arial"/>
                <a:cs typeface="Arial"/>
              </a:rPr>
              <a:t> </a:t>
            </a:r>
            <a:r>
              <a:rPr sz="1600" spc="-5" dirty="0">
                <a:latin typeface="Arial"/>
                <a:cs typeface="Arial"/>
              </a:rPr>
              <a:t>pachete</a:t>
            </a:r>
            <a:r>
              <a:rPr sz="1600" spc="270" dirty="0">
                <a:latin typeface="Arial"/>
                <a:cs typeface="Arial"/>
              </a:rPr>
              <a:t> </a:t>
            </a:r>
            <a:r>
              <a:rPr sz="1600" spc="-5" dirty="0">
                <a:latin typeface="Arial"/>
                <a:cs typeface="Arial"/>
              </a:rPr>
              <a:t>care</a:t>
            </a:r>
            <a:r>
              <a:rPr sz="1600" spc="275" dirty="0">
                <a:latin typeface="Arial"/>
                <a:cs typeface="Arial"/>
              </a:rPr>
              <a:t> </a:t>
            </a:r>
            <a:r>
              <a:rPr sz="1600" spc="-5" dirty="0">
                <a:latin typeface="Arial"/>
                <a:cs typeface="Arial"/>
              </a:rPr>
              <a:t>includ</a:t>
            </a:r>
            <a:r>
              <a:rPr sz="1600" spc="270" dirty="0">
                <a:latin typeface="Arial"/>
                <a:cs typeface="Arial"/>
              </a:rPr>
              <a:t> </a:t>
            </a:r>
            <a:r>
              <a:rPr sz="1600" spc="-5" dirty="0">
                <a:latin typeface="Arial"/>
                <a:cs typeface="Arial"/>
              </a:rPr>
              <a:t>în</a:t>
            </a:r>
            <a:r>
              <a:rPr sz="1600" spc="265" dirty="0">
                <a:latin typeface="Arial"/>
                <a:cs typeface="Arial"/>
              </a:rPr>
              <a:t> </a:t>
            </a:r>
            <a:r>
              <a:rPr sz="1600" spc="-5" dirty="0">
                <a:latin typeface="Arial"/>
                <a:cs typeface="Arial"/>
              </a:rPr>
              <a:t>plus</a:t>
            </a:r>
            <a:r>
              <a:rPr sz="1600" spc="280" dirty="0">
                <a:latin typeface="Arial"/>
                <a:cs typeface="Arial"/>
              </a:rPr>
              <a:t> </a:t>
            </a:r>
            <a:r>
              <a:rPr sz="1600" spc="-5" dirty="0">
                <a:latin typeface="Arial"/>
                <a:cs typeface="Arial"/>
              </a:rPr>
              <a:t>filtrarea</a:t>
            </a:r>
            <a:r>
              <a:rPr sz="1600" spc="270" dirty="0">
                <a:latin typeface="Arial"/>
                <a:cs typeface="Arial"/>
              </a:rPr>
              <a:t> </a:t>
            </a:r>
            <a:r>
              <a:rPr sz="1600" dirty="0">
                <a:latin typeface="Arial"/>
                <a:cs typeface="Arial"/>
              </a:rPr>
              <a:t>la</a:t>
            </a:r>
            <a:endParaRPr sz="1600">
              <a:latin typeface="Arial"/>
              <a:cs typeface="Arial"/>
            </a:endParaRPr>
          </a:p>
          <a:p>
            <a:pPr marL="12700" algn="just">
              <a:lnSpc>
                <a:spcPct val="100000"/>
              </a:lnSpc>
              <a:spcBef>
                <a:spcPts val="960"/>
              </a:spcBef>
            </a:pPr>
            <a:r>
              <a:rPr sz="1600" spc="-5" dirty="0">
                <a:latin typeface="Arial"/>
                <a:cs typeface="Arial"/>
              </a:rPr>
              <a:t>nivelul</a:t>
            </a:r>
            <a:r>
              <a:rPr sz="1600" spc="-20" dirty="0">
                <a:latin typeface="Arial"/>
                <a:cs typeface="Arial"/>
              </a:rPr>
              <a:t> </a:t>
            </a:r>
            <a:r>
              <a:rPr sz="1600" spc="-5" dirty="0">
                <a:latin typeface="Arial"/>
                <a:cs typeface="Arial"/>
              </a:rPr>
              <a:t>transport.</a:t>
            </a:r>
            <a:endParaRPr sz="1600">
              <a:latin typeface="Arial"/>
              <a:cs typeface="Arial"/>
            </a:endParaRPr>
          </a:p>
          <a:p>
            <a:pPr marL="12700" marR="5080" algn="just">
              <a:lnSpc>
                <a:spcPct val="150000"/>
              </a:lnSpc>
              <a:buClr>
                <a:srgbClr val="3333CC"/>
              </a:buClr>
              <a:buSzPct val="53125"/>
              <a:buFont typeface="Wingdings"/>
              <a:buChar char=""/>
              <a:tabLst>
                <a:tab pos="104775" algn="l"/>
              </a:tabLst>
            </a:pPr>
            <a:r>
              <a:rPr sz="1600" spc="-5" dirty="0">
                <a:latin typeface="Arial"/>
                <a:cs typeface="Arial"/>
              </a:rPr>
              <a:t>Atunci când o aplicaţie creează o conexiune TCP </a:t>
            </a:r>
            <a:r>
              <a:rPr sz="1600" dirty="0">
                <a:latin typeface="Arial"/>
                <a:cs typeface="Arial"/>
              </a:rPr>
              <a:t>cu </a:t>
            </a:r>
            <a:r>
              <a:rPr sz="1600" spc="-5" dirty="0">
                <a:latin typeface="Arial"/>
                <a:cs typeface="Arial"/>
              </a:rPr>
              <a:t>un host de </a:t>
            </a:r>
            <a:r>
              <a:rPr sz="1600" dirty="0">
                <a:latin typeface="Arial"/>
                <a:cs typeface="Arial"/>
              </a:rPr>
              <a:t>la </a:t>
            </a:r>
            <a:r>
              <a:rPr sz="1600" spc="-5" dirty="0">
                <a:latin typeface="Arial"/>
                <a:cs typeface="Arial"/>
              </a:rPr>
              <a:t>distanţă, este creat, de  asemenea, un port, pe sistemul </a:t>
            </a:r>
            <a:r>
              <a:rPr sz="1600" spc="-10" dirty="0">
                <a:latin typeface="Arial"/>
                <a:cs typeface="Arial"/>
              </a:rPr>
              <a:t>sursă, </a:t>
            </a:r>
            <a:r>
              <a:rPr sz="1600" dirty="0">
                <a:latin typeface="Arial"/>
                <a:cs typeface="Arial"/>
              </a:rPr>
              <a:t>cu </a:t>
            </a:r>
            <a:r>
              <a:rPr sz="1600" spc="-5" dirty="0">
                <a:latin typeface="Arial"/>
                <a:cs typeface="Arial"/>
              </a:rPr>
              <a:t>scopul de a primi </a:t>
            </a:r>
            <a:r>
              <a:rPr sz="1600" dirty="0">
                <a:latin typeface="Arial"/>
                <a:cs typeface="Arial"/>
              </a:rPr>
              <a:t>trafic </a:t>
            </a:r>
            <a:r>
              <a:rPr sz="1600" spc="-5" dirty="0">
                <a:latin typeface="Arial"/>
                <a:cs typeface="Arial"/>
              </a:rPr>
              <a:t>de reţea de </a:t>
            </a:r>
            <a:r>
              <a:rPr sz="1600" dirty="0">
                <a:latin typeface="Arial"/>
                <a:cs typeface="Arial"/>
              </a:rPr>
              <a:t>la </a:t>
            </a:r>
            <a:r>
              <a:rPr sz="1600" spc="-5" dirty="0">
                <a:latin typeface="Arial"/>
                <a:cs typeface="Arial"/>
              </a:rPr>
              <a:t>sistemul  destinaţie. In conformitate </a:t>
            </a:r>
            <a:r>
              <a:rPr sz="1600" dirty="0">
                <a:latin typeface="Arial"/>
                <a:cs typeface="Arial"/>
              </a:rPr>
              <a:t>cu </a:t>
            </a:r>
            <a:r>
              <a:rPr sz="1600" spc="-5" dirty="0">
                <a:latin typeface="Arial"/>
                <a:cs typeface="Arial"/>
              </a:rPr>
              <a:t>specificaţiile TCP, acest port </a:t>
            </a:r>
            <a:r>
              <a:rPr sz="1600" dirty="0">
                <a:latin typeface="Arial"/>
                <a:cs typeface="Arial"/>
              </a:rPr>
              <a:t>sursă </a:t>
            </a:r>
            <a:r>
              <a:rPr sz="1600" spc="-5" dirty="0">
                <a:latin typeface="Arial"/>
                <a:cs typeface="Arial"/>
              </a:rPr>
              <a:t>client </a:t>
            </a:r>
            <a:r>
              <a:rPr sz="1600" dirty="0">
                <a:latin typeface="Arial"/>
                <a:cs typeface="Arial"/>
              </a:rPr>
              <a:t>va </a:t>
            </a:r>
            <a:r>
              <a:rPr sz="1600" spc="-5" dirty="0">
                <a:latin typeface="Arial"/>
                <a:cs typeface="Arial"/>
              </a:rPr>
              <a:t>fi un </a:t>
            </a:r>
            <a:r>
              <a:rPr sz="1600" spc="-10" dirty="0">
                <a:latin typeface="Arial"/>
                <a:cs typeface="Arial"/>
              </a:rPr>
              <a:t>număr </a:t>
            </a:r>
            <a:r>
              <a:rPr sz="1600" spc="-5" dirty="0">
                <a:latin typeface="Arial"/>
                <a:cs typeface="Arial"/>
              </a:rPr>
              <a:t>mai  mare decât </a:t>
            </a:r>
            <a:r>
              <a:rPr sz="1600" dirty="0">
                <a:latin typeface="Arial"/>
                <a:cs typeface="Arial"/>
              </a:rPr>
              <a:t>1023 şi </a:t>
            </a:r>
            <a:r>
              <a:rPr sz="1600" spc="-5" dirty="0">
                <a:latin typeface="Arial"/>
                <a:cs typeface="Arial"/>
              </a:rPr>
              <a:t>mai mic decât 65535. </a:t>
            </a:r>
            <a:r>
              <a:rPr sz="1600" dirty="0">
                <a:latin typeface="Arial"/>
                <a:cs typeface="Arial"/>
              </a:rPr>
              <a:t>Potrivit </a:t>
            </a:r>
            <a:r>
              <a:rPr sz="1600" spc="-5" dirty="0">
                <a:latin typeface="Arial"/>
                <a:cs typeface="Arial"/>
              </a:rPr>
              <a:t>convenţiei, portul în gazda-destinaţie </a:t>
            </a:r>
            <a:r>
              <a:rPr sz="1600" dirty="0">
                <a:latin typeface="Arial"/>
                <a:cs typeface="Arial"/>
              </a:rPr>
              <a:t>va  </a:t>
            </a:r>
            <a:r>
              <a:rPr sz="1600" spc="-5" dirty="0">
                <a:latin typeface="Arial"/>
                <a:cs typeface="Arial"/>
              </a:rPr>
              <a:t>avea, probabil, un </a:t>
            </a:r>
            <a:r>
              <a:rPr sz="1600" spc="-10" dirty="0">
                <a:latin typeface="Arial"/>
                <a:cs typeface="Arial"/>
              </a:rPr>
              <a:t>număr </a:t>
            </a:r>
            <a:r>
              <a:rPr sz="1600" spc="-5" dirty="0">
                <a:latin typeface="Arial"/>
                <a:cs typeface="Arial"/>
              </a:rPr>
              <a:t>de port mai mic de 1024. </a:t>
            </a:r>
            <a:r>
              <a:rPr sz="1600" spc="-10" dirty="0">
                <a:latin typeface="Arial"/>
                <a:cs typeface="Arial"/>
              </a:rPr>
              <a:t>De </a:t>
            </a:r>
            <a:r>
              <a:rPr sz="1600" spc="-5" dirty="0">
                <a:latin typeface="Arial"/>
                <a:cs typeface="Arial"/>
              </a:rPr>
              <a:t>exemplu, pentru SMTP este</a:t>
            </a:r>
            <a:r>
              <a:rPr sz="1600" spc="260" dirty="0">
                <a:latin typeface="Arial"/>
                <a:cs typeface="Arial"/>
              </a:rPr>
              <a:t> </a:t>
            </a:r>
            <a:r>
              <a:rPr sz="1600" spc="-5" dirty="0">
                <a:latin typeface="Arial"/>
                <a:cs typeface="Arial"/>
              </a:rPr>
              <a:t>25.</a:t>
            </a:r>
            <a:endParaRPr sz="1600">
              <a:latin typeface="Arial"/>
              <a:cs typeface="Arial"/>
            </a:endParaRPr>
          </a:p>
          <a:p>
            <a:pPr marL="12700" marR="6350" algn="just">
              <a:lnSpc>
                <a:spcPct val="150000"/>
              </a:lnSpc>
              <a:buClr>
                <a:srgbClr val="3333CC"/>
              </a:buClr>
              <a:buSzPct val="53125"/>
              <a:buFont typeface="Wingdings"/>
              <a:buChar char=""/>
              <a:tabLst>
                <a:tab pos="104775" algn="l"/>
              </a:tabLst>
            </a:pPr>
            <a:r>
              <a:rPr sz="1600" spc="-5" dirty="0">
                <a:latin typeface="Arial"/>
                <a:cs typeface="Arial"/>
              </a:rPr>
              <a:t>Firewall-urile </a:t>
            </a:r>
            <a:r>
              <a:rPr sz="1600" dirty="0">
                <a:latin typeface="Arial"/>
                <a:cs typeface="Arial"/>
              </a:rPr>
              <a:t>cu </a:t>
            </a:r>
            <a:r>
              <a:rPr sz="1600" spc="-5" dirty="0">
                <a:latin typeface="Arial"/>
                <a:cs typeface="Arial"/>
              </a:rPr>
              <a:t>filtrarea pachetelor trebuie </a:t>
            </a:r>
            <a:r>
              <a:rPr sz="1600" dirty="0">
                <a:latin typeface="Arial"/>
                <a:cs typeface="Arial"/>
              </a:rPr>
              <a:t>să </a:t>
            </a:r>
            <a:r>
              <a:rPr sz="1600" spc="-5" dirty="0">
                <a:latin typeface="Arial"/>
                <a:cs typeface="Arial"/>
              </a:rPr>
              <a:t>permită traficul de reţea de intrare </a:t>
            </a:r>
            <a:r>
              <a:rPr sz="1600" dirty="0">
                <a:latin typeface="Arial"/>
                <a:cs typeface="Arial"/>
              </a:rPr>
              <a:t>pe </a:t>
            </a:r>
            <a:r>
              <a:rPr sz="1600" spc="-5" dirty="0">
                <a:latin typeface="Arial"/>
                <a:cs typeface="Arial"/>
              </a:rPr>
              <a:t>toate  </a:t>
            </a:r>
            <a:r>
              <a:rPr sz="1600" dirty="0">
                <a:latin typeface="Arial"/>
                <a:cs typeface="Arial"/>
              </a:rPr>
              <a:t>aceste </a:t>
            </a:r>
            <a:r>
              <a:rPr sz="1600" spc="-5" dirty="0">
                <a:latin typeface="Arial"/>
                <a:cs typeface="Arial"/>
              </a:rPr>
              <a:t>porturi cu „numere </a:t>
            </a:r>
            <a:r>
              <a:rPr sz="1600" dirty="0">
                <a:latin typeface="Arial"/>
                <a:cs typeface="Arial"/>
              </a:rPr>
              <a:t>mari”, pentru </a:t>
            </a:r>
            <a:r>
              <a:rPr sz="1600" spc="-5" dirty="0">
                <a:latin typeface="Arial"/>
                <a:cs typeface="Arial"/>
              </a:rPr>
              <a:t>ca în legăturile orientate pe conexiune să </a:t>
            </a:r>
            <a:r>
              <a:rPr sz="1600" dirty="0">
                <a:latin typeface="Arial"/>
                <a:cs typeface="Arial"/>
              </a:rPr>
              <a:t>se  </a:t>
            </a:r>
            <a:r>
              <a:rPr sz="1600" spc="-5" dirty="0">
                <a:latin typeface="Arial"/>
                <a:cs typeface="Arial"/>
              </a:rPr>
              <a:t>întoarcă, de exemplu, pachetele de </a:t>
            </a:r>
            <a:r>
              <a:rPr sz="1600" dirty="0">
                <a:latin typeface="Arial"/>
                <a:cs typeface="Arial"/>
              </a:rPr>
              <a:t>la </a:t>
            </a:r>
            <a:r>
              <a:rPr sz="1600" spc="-5" dirty="0">
                <a:latin typeface="Arial"/>
                <a:cs typeface="Arial"/>
              </a:rPr>
              <a:t>destinaţie. Deschiderea acestui mare număr de porturi  creează un risc imens de intruziune de către utilizatorii </a:t>
            </a:r>
            <a:r>
              <a:rPr sz="1600" spc="-10" dirty="0">
                <a:latin typeface="Arial"/>
                <a:cs typeface="Arial"/>
              </a:rPr>
              <a:t>neautorizaţi, </a:t>
            </a:r>
            <a:r>
              <a:rPr sz="1600" spc="-5" dirty="0">
                <a:latin typeface="Arial"/>
                <a:cs typeface="Arial"/>
              </a:rPr>
              <a:t>care </a:t>
            </a:r>
            <a:r>
              <a:rPr sz="1600" dirty="0">
                <a:latin typeface="Arial"/>
                <a:cs typeface="Arial"/>
              </a:rPr>
              <a:t>ar putea </a:t>
            </a:r>
            <a:r>
              <a:rPr sz="1600" spc="-5" dirty="0">
                <a:latin typeface="Arial"/>
                <a:cs typeface="Arial"/>
              </a:rPr>
              <a:t>folosi o  varietate de tehnici de a accesa </a:t>
            </a:r>
            <a:r>
              <a:rPr sz="1600" dirty="0">
                <a:latin typeface="Arial"/>
                <a:cs typeface="Arial"/>
              </a:rPr>
              <a:t>aceste</a:t>
            </a:r>
            <a:r>
              <a:rPr sz="1600" spc="35" dirty="0">
                <a:latin typeface="Arial"/>
                <a:cs typeface="Arial"/>
              </a:rPr>
              <a:t> </a:t>
            </a:r>
            <a:r>
              <a:rPr sz="1600" spc="-5" dirty="0">
                <a:latin typeface="Arial"/>
                <a:cs typeface="Arial"/>
              </a:rPr>
              <a:t>porturi.</a:t>
            </a:r>
            <a:endParaRPr sz="1600">
              <a:latin typeface="Arial"/>
              <a:cs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352" y="1520952"/>
            <a:ext cx="368808" cy="47396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6492" y="1447800"/>
            <a:ext cx="560832" cy="4221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8001" y="990600"/>
            <a:ext cx="0" cy="1053465"/>
          </a:xfrm>
          <a:custGeom>
            <a:avLst/>
            <a:gdLst/>
            <a:ahLst/>
            <a:cxnLst/>
            <a:rect l="l" t="t" r="r" b="b"/>
            <a:pathLst>
              <a:path h="1053464">
                <a:moveTo>
                  <a:pt x="0" y="0"/>
                </a:moveTo>
                <a:lnTo>
                  <a:pt x="0" y="1053084"/>
                </a:lnTo>
              </a:path>
            </a:pathLst>
          </a:custGeom>
          <a:ln w="32004">
            <a:solidFill>
              <a:srgbClr val="1C1C1C"/>
            </a:solidFill>
          </a:ln>
        </p:spPr>
        <p:txBody>
          <a:bodyPr wrap="square" lIns="0" tIns="0" rIns="0" bIns="0" rtlCol="0"/>
          <a:lstStyle/>
          <a:p>
            <a:endParaRPr/>
          </a:p>
        </p:txBody>
      </p:sp>
      <p:sp>
        <p:nvSpPr>
          <p:cNvPr id="5" name="object 5"/>
          <p:cNvSpPr/>
          <p:nvPr/>
        </p:nvSpPr>
        <p:spPr>
          <a:xfrm>
            <a:off x="443483" y="1781555"/>
            <a:ext cx="8226552" cy="32003"/>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993444" y="76911"/>
            <a:ext cx="6278245" cy="452120"/>
          </a:xfrm>
          <a:prstGeom prst="rect">
            <a:avLst/>
          </a:prstGeom>
        </p:spPr>
        <p:txBody>
          <a:bodyPr vert="horz" wrap="square" lIns="0" tIns="12065" rIns="0" bIns="0" rtlCol="0">
            <a:spAutoFit/>
          </a:bodyPr>
          <a:lstStyle/>
          <a:p>
            <a:pPr marL="12700">
              <a:lnSpc>
                <a:spcPct val="100000"/>
              </a:lnSpc>
              <a:spcBef>
                <a:spcPts val="95"/>
              </a:spcBef>
            </a:pPr>
            <a:r>
              <a:rPr spc="-5" dirty="0">
                <a:solidFill>
                  <a:srgbClr val="333399"/>
                </a:solidFill>
              </a:rPr>
              <a:t>Firewall-uri de tip poartă</a:t>
            </a:r>
            <a:r>
              <a:rPr spc="40" dirty="0">
                <a:solidFill>
                  <a:srgbClr val="333399"/>
                </a:solidFill>
              </a:rPr>
              <a:t> </a:t>
            </a:r>
            <a:r>
              <a:rPr spc="-5" dirty="0">
                <a:solidFill>
                  <a:srgbClr val="333399"/>
                </a:solidFill>
              </a:rPr>
              <a:t>aplicaţie-proxy</a:t>
            </a:r>
          </a:p>
        </p:txBody>
      </p:sp>
      <p:sp>
        <p:nvSpPr>
          <p:cNvPr id="7" name="object 7"/>
          <p:cNvSpPr txBox="1"/>
          <p:nvPr/>
        </p:nvSpPr>
        <p:spPr>
          <a:xfrm>
            <a:off x="231140" y="1920366"/>
            <a:ext cx="105410" cy="153670"/>
          </a:xfrm>
          <a:prstGeom prst="rect">
            <a:avLst/>
          </a:prstGeom>
        </p:spPr>
        <p:txBody>
          <a:bodyPr vert="horz" wrap="square" lIns="0" tIns="11430" rIns="0" bIns="0" rtlCol="0">
            <a:spAutoFit/>
          </a:bodyPr>
          <a:lstStyle/>
          <a:p>
            <a:pPr marL="12700">
              <a:lnSpc>
                <a:spcPct val="100000"/>
              </a:lnSpc>
              <a:spcBef>
                <a:spcPts val="90"/>
              </a:spcBef>
            </a:pPr>
            <a:r>
              <a:rPr sz="850" spc="-10" dirty="0">
                <a:solidFill>
                  <a:srgbClr val="3333CC"/>
                </a:solidFill>
                <a:latin typeface="Wingdings"/>
                <a:cs typeface="Wingdings"/>
              </a:rPr>
              <a:t></a:t>
            </a:r>
            <a:endParaRPr sz="850">
              <a:latin typeface="Wingdings"/>
              <a:cs typeface="Wingdings"/>
            </a:endParaRPr>
          </a:p>
        </p:txBody>
      </p:sp>
      <p:sp>
        <p:nvSpPr>
          <p:cNvPr id="8" name="object 8"/>
          <p:cNvSpPr txBox="1"/>
          <p:nvPr/>
        </p:nvSpPr>
        <p:spPr>
          <a:xfrm>
            <a:off x="541019" y="1869948"/>
            <a:ext cx="259079" cy="125095"/>
          </a:xfrm>
          <a:prstGeom prst="rect">
            <a:avLst/>
          </a:prstGeom>
          <a:solidFill>
            <a:srgbClr val="3333CC"/>
          </a:solidFill>
        </p:spPr>
        <p:txBody>
          <a:bodyPr vert="horz" wrap="square" lIns="0" tIns="0" rIns="0" bIns="0" rtlCol="0">
            <a:spAutoFit/>
          </a:bodyPr>
          <a:lstStyle/>
          <a:p>
            <a:pPr marL="45720">
              <a:lnSpc>
                <a:spcPts val="985"/>
              </a:lnSpc>
            </a:pPr>
            <a:r>
              <a:rPr sz="1400" spc="-10" dirty="0">
                <a:latin typeface="Tahoma"/>
                <a:cs typeface="Tahoma"/>
              </a:rPr>
              <a:t>P</a:t>
            </a:r>
            <a:r>
              <a:rPr sz="1400" dirty="0">
                <a:latin typeface="Tahoma"/>
                <a:cs typeface="Tahoma"/>
              </a:rPr>
              <a:t>o</a:t>
            </a:r>
            <a:endParaRPr sz="1400">
              <a:latin typeface="Tahoma"/>
              <a:cs typeface="Tahoma"/>
            </a:endParaRPr>
          </a:p>
        </p:txBody>
      </p:sp>
      <p:sp>
        <p:nvSpPr>
          <p:cNvPr id="9" name="object 9"/>
          <p:cNvSpPr txBox="1"/>
          <p:nvPr/>
        </p:nvSpPr>
        <p:spPr>
          <a:xfrm>
            <a:off x="794004" y="1813560"/>
            <a:ext cx="117475" cy="181610"/>
          </a:xfrm>
          <a:prstGeom prst="rect">
            <a:avLst/>
          </a:prstGeom>
          <a:solidFill>
            <a:srgbClr val="3333CC"/>
          </a:solidFill>
        </p:spPr>
        <p:txBody>
          <a:bodyPr vert="horz" wrap="square" lIns="0" tIns="48260" rIns="0" bIns="0" rtlCol="0">
            <a:spAutoFit/>
          </a:bodyPr>
          <a:lstStyle/>
          <a:p>
            <a:pPr>
              <a:lnSpc>
                <a:spcPts val="1045"/>
              </a:lnSpc>
              <a:spcBef>
                <a:spcPts val="380"/>
              </a:spcBef>
            </a:pPr>
            <a:r>
              <a:rPr sz="1400" spc="-5" dirty="0">
                <a:latin typeface="Tahoma"/>
                <a:cs typeface="Tahoma"/>
              </a:rPr>
              <a:t>rţ</a:t>
            </a:r>
            <a:endParaRPr sz="1400">
              <a:latin typeface="Tahoma"/>
              <a:cs typeface="Tahoma"/>
            </a:endParaRPr>
          </a:p>
        </p:txBody>
      </p:sp>
      <p:sp>
        <p:nvSpPr>
          <p:cNvPr id="10" name="object 10"/>
          <p:cNvSpPr txBox="1"/>
          <p:nvPr/>
        </p:nvSpPr>
        <p:spPr>
          <a:xfrm>
            <a:off x="892698" y="1848738"/>
            <a:ext cx="8084820" cy="239395"/>
          </a:xfrm>
          <a:prstGeom prst="rect">
            <a:avLst/>
          </a:prstGeom>
        </p:spPr>
        <p:txBody>
          <a:bodyPr vert="horz" wrap="square" lIns="0" tIns="13335" rIns="0" bIns="0" rtlCol="0">
            <a:spAutoFit/>
          </a:bodyPr>
          <a:lstStyle/>
          <a:p>
            <a:pPr marL="12700">
              <a:lnSpc>
                <a:spcPct val="100000"/>
              </a:lnSpc>
              <a:spcBef>
                <a:spcPts val="105"/>
              </a:spcBef>
            </a:pPr>
            <a:r>
              <a:rPr sz="1400" spc="-5" dirty="0">
                <a:latin typeface="Tahoma"/>
                <a:cs typeface="Tahoma"/>
              </a:rPr>
              <a:t>ile </a:t>
            </a:r>
            <a:r>
              <a:rPr sz="1400" dirty="0">
                <a:latin typeface="Tahoma"/>
                <a:cs typeface="Tahoma"/>
              </a:rPr>
              <a:t>de aplicaţie proxy </a:t>
            </a:r>
            <a:r>
              <a:rPr sz="1400" spc="-5" dirty="0">
                <a:latin typeface="Tahoma"/>
                <a:cs typeface="Tahoma"/>
              </a:rPr>
              <a:t>sunt </a:t>
            </a:r>
            <a:r>
              <a:rPr sz="1400" dirty="0">
                <a:latin typeface="Tahoma"/>
                <a:cs typeface="Tahoma"/>
              </a:rPr>
              <a:t>firewall-uri </a:t>
            </a:r>
            <a:r>
              <a:rPr sz="1400" spc="-5" dirty="0">
                <a:latin typeface="Tahoma"/>
                <a:cs typeface="Tahoma"/>
              </a:rPr>
              <a:t>avansate care combină funcţionalitatea </a:t>
            </a:r>
            <a:r>
              <a:rPr sz="1400" dirty="0">
                <a:latin typeface="Tahoma"/>
                <a:cs typeface="Tahoma"/>
              </a:rPr>
              <a:t>de </a:t>
            </a:r>
            <a:r>
              <a:rPr sz="1400" spc="-5" dirty="0">
                <a:latin typeface="Tahoma"/>
                <a:cs typeface="Tahoma"/>
              </a:rPr>
              <a:t>control al accesului</a:t>
            </a:r>
            <a:r>
              <a:rPr sz="1400" spc="25" dirty="0">
                <a:latin typeface="Tahoma"/>
                <a:cs typeface="Tahoma"/>
              </a:rPr>
              <a:t> </a:t>
            </a:r>
            <a:r>
              <a:rPr sz="1400" dirty="0">
                <a:latin typeface="Tahoma"/>
                <a:cs typeface="Tahoma"/>
              </a:rPr>
              <a:t>de</a:t>
            </a:r>
            <a:endParaRPr sz="1400">
              <a:latin typeface="Tahoma"/>
              <a:cs typeface="Tahoma"/>
            </a:endParaRPr>
          </a:p>
        </p:txBody>
      </p:sp>
      <p:sp>
        <p:nvSpPr>
          <p:cNvPr id="11" name="object 11"/>
          <p:cNvSpPr txBox="1"/>
          <p:nvPr/>
        </p:nvSpPr>
        <p:spPr>
          <a:xfrm>
            <a:off x="231140" y="2062708"/>
            <a:ext cx="8743315" cy="4272280"/>
          </a:xfrm>
          <a:prstGeom prst="rect">
            <a:avLst/>
          </a:prstGeom>
        </p:spPr>
        <p:txBody>
          <a:bodyPr vert="horz" wrap="square" lIns="0" tIns="12700" rIns="0" bIns="0" rtlCol="0">
            <a:spAutoFit/>
          </a:bodyPr>
          <a:lstStyle/>
          <a:p>
            <a:pPr marL="355600" marR="90170">
              <a:lnSpc>
                <a:spcPct val="150000"/>
              </a:lnSpc>
              <a:spcBef>
                <a:spcPts val="100"/>
              </a:spcBef>
            </a:pPr>
            <a:r>
              <a:rPr sz="1400" dirty="0">
                <a:latin typeface="Tahoma"/>
                <a:cs typeface="Tahoma"/>
              </a:rPr>
              <a:t>la nivele inferioare </a:t>
            </a:r>
            <a:r>
              <a:rPr sz="1400" spc="-5" dirty="0">
                <a:latin typeface="Tahoma"/>
                <a:cs typeface="Tahoma"/>
              </a:rPr>
              <a:t>cu </a:t>
            </a:r>
            <a:r>
              <a:rPr sz="1400" dirty="0">
                <a:latin typeface="Tahoma"/>
                <a:cs typeface="Tahoma"/>
              </a:rPr>
              <a:t>cea de la nivelul </a:t>
            </a:r>
            <a:r>
              <a:rPr sz="1400" spc="-5" dirty="0">
                <a:latin typeface="Tahoma"/>
                <a:cs typeface="Tahoma"/>
              </a:rPr>
              <a:t>superior </a:t>
            </a:r>
            <a:r>
              <a:rPr sz="1400" dirty="0">
                <a:latin typeface="Tahoma"/>
                <a:cs typeface="Tahoma"/>
              </a:rPr>
              <a:t>(nivelul aplicaţie). In </a:t>
            </a:r>
            <a:r>
              <a:rPr sz="1400" spc="-5" dirty="0">
                <a:latin typeface="Tahoma"/>
                <a:cs typeface="Tahoma"/>
              </a:rPr>
              <a:t>cazul </a:t>
            </a:r>
            <a:r>
              <a:rPr sz="1400" dirty="0">
                <a:latin typeface="Tahoma"/>
                <a:cs typeface="Tahoma"/>
              </a:rPr>
              <a:t>în </a:t>
            </a:r>
            <a:r>
              <a:rPr sz="1400" spc="-5" dirty="0">
                <a:latin typeface="Tahoma"/>
                <a:cs typeface="Tahoma"/>
              </a:rPr>
              <a:t>care softul porţii </a:t>
            </a:r>
            <a:r>
              <a:rPr sz="1400" dirty="0">
                <a:latin typeface="Tahoma"/>
                <a:cs typeface="Tahoma"/>
              </a:rPr>
              <a:t>de aplicaţie  proxy </a:t>
            </a:r>
            <a:r>
              <a:rPr sz="1400" spc="-5" dirty="0">
                <a:latin typeface="Tahoma"/>
                <a:cs typeface="Tahoma"/>
              </a:rPr>
              <a:t>încetează să </a:t>
            </a:r>
            <a:r>
              <a:rPr sz="1400" dirty="0">
                <a:latin typeface="Tahoma"/>
                <a:cs typeface="Tahoma"/>
              </a:rPr>
              <a:t>funcţioneze, </a:t>
            </a:r>
            <a:r>
              <a:rPr sz="1400" spc="-5" dirty="0">
                <a:latin typeface="Tahoma"/>
                <a:cs typeface="Tahoma"/>
              </a:rPr>
              <a:t>sistemul firewall </a:t>
            </a:r>
            <a:r>
              <a:rPr sz="1400" dirty="0">
                <a:latin typeface="Tahoma"/>
                <a:cs typeface="Tahoma"/>
              </a:rPr>
              <a:t>nu </a:t>
            </a:r>
            <a:r>
              <a:rPr sz="1400" spc="-5" dirty="0">
                <a:latin typeface="Tahoma"/>
                <a:cs typeface="Tahoma"/>
              </a:rPr>
              <a:t>mai este </a:t>
            </a:r>
            <a:r>
              <a:rPr sz="1400" dirty="0">
                <a:latin typeface="Tahoma"/>
                <a:cs typeface="Tahoma"/>
              </a:rPr>
              <a:t>capabil </a:t>
            </a:r>
            <a:r>
              <a:rPr sz="1400" spc="-5" dirty="0">
                <a:latin typeface="Tahoma"/>
                <a:cs typeface="Tahoma"/>
              </a:rPr>
              <a:t>să transmită </a:t>
            </a:r>
            <a:r>
              <a:rPr sz="1400" dirty="0">
                <a:latin typeface="Tahoma"/>
                <a:cs typeface="Tahoma"/>
              </a:rPr>
              <a:t>pachetele de </a:t>
            </a:r>
            <a:r>
              <a:rPr sz="1400" spc="-5" dirty="0">
                <a:latin typeface="Tahoma"/>
                <a:cs typeface="Tahoma"/>
              </a:rPr>
              <a:t>reţea </a:t>
            </a:r>
            <a:r>
              <a:rPr sz="1400" dirty="0">
                <a:latin typeface="Tahoma"/>
                <a:cs typeface="Tahoma"/>
              </a:rPr>
              <a:t>prin  </a:t>
            </a:r>
            <a:r>
              <a:rPr sz="1400" spc="-5" dirty="0">
                <a:latin typeface="Tahoma"/>
                <a:cs typeface="Tahoma"/>
              </a:rPr>
              <a:t>sistemul firewall. Fiecare aplicaţie proxy, </a:t>
            </a:r>
            <a:r>
              <a:rPr sz="1400" dirty="0">
                <a:latin typeface="Tahoma"/>
                <a:cs typeface="Tahoma"/>
              </a:rPr>
              <a:t>în </a:t>
            </a:r>
            <a:r>
              <a:rPr sz="1400" spc="-5" dirty="0">
                <a:latin typeface="Tahoma"/>
                <a:cs typeface="Tahoma"/>
              </a:rPr>
              <a:t>parte, numită, </a:t>
            </a:r>
            <a:r>
              <a:rPr sz="1400" dirty="0">
                <a:latin typeface="Tahoma"/>
                <a:cs typeface="Tahoma"/>
              </a:rPr>
              <a:t>de </a:t>
            </a:r>
            <a:r>
              <a:rPr sz="1400" spc="-5" dirty="0">
                <a:latin typeface="Tahoma"/>
                <a:cs typeface="Tahoma"/>
              </a:rPr>
              <a:t>asemenea, şi </a:t>
            </a:r>
            <a:r>
              <a:rPr sz="1400" dirty="0">
                <a:latin typeface="Tahoma"/>
                <a:cs typeface="Tahoma"/>
              </a:rPr>
              <a:t>agent proxy </a:t>
            </a:r>
            <a:r>
              <a:rPr sz="1400" spc="-5" dirty="0">
                <a:latin typeface="Tahoma"/>
                <a:cs typeface="Tahoma"/>
              </a:rPr>
              <a:t>interferează </a:t>
            </a:r>
            <a:r>
              <a:rPr sz="1400" dirty="0">
                <a:latin typeface="Tahoma"/>
                <a:cs typeface="Tahoma"/>
              </a:rPr>
              <a:t>în  mod direct </a:t>
            </a:r>
            <a:r>
              <a:rPr sz="1400" spc="-5" dirty="0">
                <a:latin typeface="Tahoma"/>
                <a:cs typeface="Tahoma"/>
              </a:rPr>
              <a:t>cu setul </a:t>
            </a:r>
            <a:r>
              <a:rPr sz="1400" dirty="0">
                <a:latin typeface="Tahoma"/>
                <a:cs typeface="Tahoma"/>
              </a:rPr>
              <a:t>de reguli </a:t>
            </a:r>
            <a:r>
              <a:rPr sz="1400" spc="-5" dirty="0">
                <a:latin typeface="Tahoma"/>
                <a:cs typeface="Tahoma"/>
              </a:rPr>
              <a:t>al </a:t>
            </a:r>
            <a:r>
              <a:rPr sz="1400" dirty="0">
                <a:latin typeface="Tahoma"/>
                <a:cs typeface="Tahoma"/>
              </a:rPr>
              <a:t>controlului de </a:t>
            </a:r>
            <a:r>
              <a:rPr sz="1400" spc="-5" dirty="0">
                <a:latin typeface="Tahoma"/>
                <a:cs typeface="Tahoma"/>
              </a:rPr>
              <a:t>acces </a:t>
            </a:r>
            <a:r>
              <a:rPr sz="1400" dirty="0">
                <a:latin typeface="Tahoma"/>
                <a:cs typeface="Tahoma"/>
              </a:rPr>
              <a:t>al firewall-ului pentru a determina dacă </a:t>
            </a:r>
            <a:r>
              <a:rPr sz="1400" spc="-5" dirty="0">
                <a:latin typeface="Tahoma"/>
                <a:cs typeface="Tahoma"/>
              </a:rPr>
              <a:t>unei </a:t>
            </a:r>
            <a:r>
              <a:rPr sz="1400" dirty="0">
                <a:latin typeface="Tahoma"/>
                <a:cs typeface="Tahoma"/>
              </a:rPr>
              <a:t>părţi a  </a:t>
            </a:r>
            <a:r>
              <a:rPr sz="1400" spc="-5" dirty="0">
                <a:latin typeface="Tahoma"/>
                <a:cs typeface="Tahoma"/>
              </a:rPr>
              <a:t>traficului </a:t>
            </a:r>
            <a:r>
              <a:rPr sz="1400" dirty="0">
                <a:latin typeface="Tahoma"/>
                <a:cs typeface="Tahoma"/>
              </a:rPr>
              <a:t>reţelei îi </a:t>
            </a:r>
            <a:r>
              <a:rPr sz="1400" spc="-5" dirty="0">
                <a:latin typeface="Tahoma"/>
                <a:cs typeface="Tahoma"/>
              </a:rPr>
              <a:t>este </a:t>
            </a:r>
            <a:r>
              <a:rPr sz="1400" dirty="0">
                <a:latin typeface="Tahoma"/>
                <a:cs typeface="Tahoma"/>
              </a:rPr>
              <a:t>permisă </a:t>
            </a:r>
            <a:r>
              <a:rPr sz="1400" spc="-5" dirty="0">
                <a:latin typeface="Tahoma"/>
                <a:cs typeface="Tahoma"/>
              </a:rPr>
              <a:t>trecerea </a:t>
            </a:r>
            <a:r>
              <a:rPr sz="1400" dirty="0">
                <a:latin typeface="Tahoma"/>
                <a:cs typeface="Tahoma"/>
              </a:rPr>
              <a:t>prin</a:t>
            </a:r>
            <a:r>
              <a:rPr sz="1400" spc="-105" dirty="0">
                <a:latin typeface="Tahoma"/>
                <a:cs typeface="Tahoma"/>
              </a:rPr>
              <a:t> </a:t>
            </a:r>
            <a:r>
              <a:rPr sz="1400" spc="-5" dirty="0">
                <a:latin typeface="Tahoma"/>
                <a:cs typeface="Tahoma"/>
              </a:rPr>
              <a:t>firewall.</a:t>
            </a:r>
            <a:endParaRPr sz="1400">
              <a:latin typeface="Tahoma"/>
              <a:cs typeface="Tahoma"/>
            </a:endParaRPr>
          </a:p>
          <a:p>
            <a:pPr marL="410209" indent="-398145">
              <a:lnSpc>
                <a:spcPct val="100000"/>
              </a:lnSpc>
              <a:spcBef>
                <a:spcPts val="670"/>
              </a:spcBef>
              <a:buClr>
                <a:srgbClr val="3333CC"/>
              </a:buClr>
              <a:buSzPct val="60714"/>
              <a:buFont typeface="Wingdings"/>
              <a:buChar char=""/>
              <a:tabLst>
                <a:tab pos="410209" algn="l"/>
                <a:tab pos="410845" algn="l"/>
              </a:tabLst>
            </a:pPr>
            <a:r>
              <a:rPr sz="1400" spc="-5" dirty="0">
                <a:latin typeface="Tahoma"/>
                <a:cs typeface="Tahoma"/>
              </a:rPr>
              <a:t>Pe </a:t>
            </a:r>
            <a:r>
              <a:rPr sz="1400" dirty="0">
                <a:latin typeface="Tahoma"/>
                <a:cs typeface="Tahoma"/>
              </a:rPr>
              <a:t>lângă </a:t>
            </a:r>
            <a:r>
              <a:rPr sz="1400" spc="-5" dirty="0">
                <a:latin typeface="Tahoma"/>
                <a:cs typeface="Tahoma"/>
              </a:rPr>
              <a:t>setul </a:t>
            </a:r>
            <a:r>
              <a:rPr sz="1400" dirty="0">
                <a:latin typeface="Tahoma"/>
                <a:cs typeface="Tahoma"/>
              </a:rPr>
              <a:t>de reguli, </a:t>
            </a:r>
            <a:r>
              <a:rPr sz="1400" spc="-5" dirty="0">
                <a:latin typeface="Tahoma"/>
                <a:cs typeface="Tahoma"/>
              </a:rPr>
              <a:t>fiecare </a:t>
            </a:r>
            <a:r>
              <a:rPr sz="1400" dirty="0">
                <a:latin typeface="Tahoma"/>
                <a:cs typeface="Tahoma"/>
              </a:rPr>
              <a:t>agent proxy </a:t>
            </a:r>
            <a:r>
              <a:rPr sz="1400" spc="-5" dirty="0">
                <a:latin typeface="Tahoma"/>
                <a:cs typeface="Tahoma"/>
              </a:rPr>
              <a:t>are capacitatea </a:t>
            </a:r>
            <a:r>
              <a:rPr sz="1400" dirty="0">
                <a:latin typeface="Tahoma"/>
                <a:cs typeface="Tahoma"/>
              </a:rPr>
              <a:t>de a </a:t>
            </a:r>
            <a:r>
              <a:rPr sz="1400" spc="-5" dirty="0">
                <a:latin typeface="Tahoma"/>
                <a:cs typeface="Tahoma"/>
              </a:rPr>
              <a:t>cere autentficarea fiecărui</a:t>
            </a:r>
            <a:r>
              <a:rPr sz="1400" spc="-15" dirty="0">
                <a:latin typeface="Tahoma"/>
                <a:cs typeface="Tahoma"/>
              </a:rPr>
              <a:t> </a:t>
            </a:r>
            <a:r>
              <a:rPr sz="1400" dirty="0">
                <a:latin typeface="Tahoma"/>
                <a:cs typeface="Tahoma"/>
              </a:rPr>
              <a:t>utilizator</a:t>
            </a:r>
            <a:endParaRPr sz="1400">
              <a:latin typeface="Tahoma"/>
              <a:cs typeface="Tahoma"/>
            </a:endParaRPr>
          </a:p>
          <a:p>
            <a:pPr marL="355600">
              <a:lnSpc>
                <a:spcPct val="100000"/>
              </a:lnSpc>
            </a:pPr>
            <a:r>
              <a:rPr sz="1400" dirty="0">
                <a:latin typeface="Tahoma"/>
                <a:cs typeface="Tahoma"/>
              </a:rPr>
              <a:t>individual </a:t>
            </a:r>
            <a:r>
              <a:rPr sz="1400" spc="-5" dirty="0">
                <a:latin typeface="Tahoma"/>
                <a:cs typeface="Tahoma"/>
              </a:rPr>
              <a:t>al </a:t>
            </a:r>
            <a:r>
              <a:rPr sz="1400" dirty="0">
                <a:latin typeface="Tahoma"/>
                <a:cs typeface="Tahoma"/>
              </a:rPr>
              <a:t>reţelei. </a:t>
            </a:r>
            <a:r>
              <a:rPr sz="1400" spc="-5" dirty="0">
                <a:latin typeface="Tahoma"/>
                <a:cs typeface="Tahoma"/>
              </a:rPr>
              <a:t>Această autentificare </a:t>
            </a:r>
            <a:r>
              <a:rPr sz="1400" dirty="0">
                <a:latin typeface="Tahoma"/>
                <a:cs typeface="Tahoma"/>
              </a:rPr>
              <a:t>a utilizatorilor poate lua mai multe </a:t>
            </a:r>
            <a:r>
              <a:rPr sz="1400" spc="-5" dirty="0">
                <a:latin typeface="Tahoma"/>
                <a:cs typeface="Tahoma"/>
              </a:rPr>
              <a:t>forme, </a:t>
            </a:r>
            <a:r>
              <a:rPr sz="1400" dirty="0">
                <a:latin typeface="Tahoma"/>
                <a:cs typeface="Tahoma"/>
              </a:rPr>
              <a:t>printre</a:t>
            </a:r>
            <a:r>
              <a:rPr sz="1400" spc="-135" dirty="0">
                <a:latin typeface="Tahoma"/>
                <a:cs typeface="Tahoma"/>
              </a:rPr>
              <a:t> </a:t>
            </a:r>
            <a:r>
              <a:rPr sz="1400" spc="-5" dirty="0">
                <a:latin typeface="Tahoma"/>
                <a:cs typeface="Tahoma"/>
              </a:rPr>
              <a:t>care:</a:t>
            </a:r>
            <a:endParaRPr sz="1400">
              <a:latin typeface="Tahoma"/>
              <a:cs typeface="Tahoma"/>
            </a:endParaRPr>
          </a:p>
          <a:p>
            <a:pPr marL="355600" indent="-342900">
              <a:lnSpc>
                <a:spcPct val="100000"/>
              </a:lnSpc>
              <a:spcBef>
                <a:spcPts val="340"/>
              </a:spcBef>
              <a:buClr>
                <a:srgbClr val="3333CC"/>
              </a:buClr>
              <a:buSzPct val="60714"/>
              <a:buFont typeface="Wingdings"/>
              <a:buChar char=""/>
              <a:tabLst>
                <a:tab pos="354965" algn="l"/>
                <a:tab pos="355600" algn="l"/>
              </a:tabLst>
            </a:pPr>
            <a:r>
              <a:rPr sz="1400" dirty="0">
                <a:latin typeface="Tahoma"/>
                <a:cs typeface="Tahoma"/>
              </a:rPr>
              <a:t>- autentificarea prin </a:t>
            </a:r>
            <a:r>
              <a:rPr sz="1400" spc="-5" dirty="0">
                <a:latin typeface="Tahoma"/>
                <a:cs typeface="Tahoma"/>
              </a:rPr>
              <a:t>ID-ul </a:t>
            </a:r>
            <a:r>
              <a:rPr sz="1400" dirty="0">
                <a:latin typeface="Tahoma"/>
                <a:cs typeface="Tahoma"/>
              </a:rPr>
              <a:t>utilizatorului </a:t>
            </a:r>
            <a:r>
              <a:rPr sz="1400" spc="-5" dirty="0">
                <a:latin typeface="Tahoma"/>
                <a:cs typeface="Tahoma"/>
              </a:rPr>
              <a:t>şi </a:t>
            </a:r>
            <a:r>
              <a:rPr sz="1400" dirty="0">
                <a:latin typeface="Tahoma"/>
                <a:cs typeface="Tahoma"/>
              </a:rPr>
              <a:t>parola de</a:t>
            </a:r>
            <a:r>
              <a:rPr sz="1400" spc="-80" dirty="0">
                <a:latin typeface="Tahoma"/>
                <a:cs typeface="Tahoma"/>
              </a:rPr>
              <a:t> </a:t>
            </a:r>
            <a:r>
              <a:rPr sz="1400" dirty="0">
                <a:latin typeface="Tahoma"/>
                <a:cs typeface="Tahoma"/>
              </a:rPr>
              <a:t>autentificare;</a:t>
            </a:r>
            <a:endParaRPr sz="1400">
              <a:latin typeface="Tahoma"/>
              <a:cs typeface="Tahoma"/>
            </a:endParaRPr>
          </a:p>
          <a:p>
            <a:pPr marL="355600" indent="-342900">
              <a:lnSpc>
                <a:spcPct val="100000"/>
              </a:lnSpc>
              <a:spcBef>
                <a:spcPts val="335"/>
              </a:spcBef>
              <a:buClr>
                <a:srgbClr val="3333CC"/>
              </a:buClr>
              <a:buSzPct val="60714"/>
              <a:buFont typeface="Wingdings"/>
              <a:buChar char=""/>
              <a:tabLst>
                <a:tab pos="354965" algn="l"/>
                <a:tab pos="355600" algn="l"/>
              </a:tabLst>
            </a:pPr>
            <a:r>
              <a:rPr sz="1400" dirty="0">
                <a:latin typeface="Tahoma"/>
                <a:cs typeface="Tahoma"/>
              </a:rPr>
              <a:t>- autentificarea printr-un </a:t>
            </a:r>
            <a:r>
              <a:rPr sz="1400" spc="-5" dirty="0">
                <a:latin typeface="Tahoma"/>
                <a:cs typeface="Tahoma"/>
              </a:rPr>
              <a:t>simbol hardware şi</a:t>
            </a:r>
            <a:r>
              <a:rPr sz="1400" spc="-85" dirty="0">
                <a:latin typeface="Tahoma"/>
                <a:cs typeface="Tahoma"/>
              </a:rPr>
              <a:t> </a:t>
            </a:r>
            <a:r>
              <a:rPr sz="1400" spc="-5" dirty="0">
                <a:latin typeface="Tahoma"/>
                <a:cs typeface="Tahoma"/>
              </a:rPr>
              <a:t>software;</a:t>
            </a:r>
            <a:endParaRPr sz="1400">
              <a:latin typeface="Tahoma"/>
              <a:cs typeface="Tahoma"/>
            </a:endParaRPr>
          </a:p>
          <a:p>
            <a:pPr marL="355600" indent="-342900">
              <a:lnSpc>
                <a:spcPct val="100000"/>
              </a:lnSpc>
              <a:spcBef>
                <a:spcPts val="335"/>
              </a:spcBef>
              <a:buClr>
                <a:srgbClr val="3333CC"/>
              </a:buClr>
              <a:buSzPct val="60714"/>
              <a:buFont typeface="Wingdings"/>
              <a:buChar char=""/>
              <a:tabLst>
                <a:tab pos="354965" algn="l"/>
                <a:tab pos="355600" algn="l"/>
              </a:tabLst>
            </a:pPr>
            <a:r>
              <a:rPr sz="1400" dirty="0">
                <a:latin typeface="Tahoma"/>
                <a:cs typeface="Tahoma"/>
              </a:rPr>
              <a:t>- autentificare pe baza </a:t>
            </a:r>
            <a:r>
              <a:rPr sz="1400" spc="-5" dirty="0">
                <a:latin typeface="Tahoma"/>
                <a:cs typeface="Tahoma"/>
              </a:rPr>
              <a:t>adresei</a:t>
            </a:r>
            <a:r>
              <a:rPr sz="1400" spc="-40" dirty="0">
                <a:latin typeface="Tahoma"/>
                <a:cs typeface="Tahoma"/>
              </a:rPr>
              <a:t> </a:t>
            </a:r>
            <a:r>
              <a:rPr sz="1400" spc="-5" dirty="0">
                <a:latin typeface="Tahoma"/>
                <a:cs typeface="Tahoma"/>
              </a:rPr>
              <a:t>sursă;</a:t>
            </a:r>
            <a:endParaRPr sz="1400">
              <a:latin typeface="Tahoma"/>
              <a:cs typeface="Tahoma"/>
            </a:endParaRPr>
          </a:p>
          <a:p>
            <a:pPr marL="355600" indent="-342900">
              <a:lnSpc>
                <a:spcPct val="100000"/>
              </a:lnSpc>
              <a:spcBef>
                <a:spcPts val="335"/>
              </a:spcBef>
              <a:buClr>
                <a:srgbClr val="3333CC"/>
              </a:buClr>
              <a:buSzPct val="60714"/>
              <a:buFont typeface="Wingdings"/>
              <a:buChar char=""/>
              <a:tabLst>
                <a:tab pos="354965" algn="l"/>
                <a:tab pos="355600" algn="l"/>
              </a:tabLst>
            </a:pPr>
            <a:r>
              <a:rPr sz="1400" dirty="0">
                <a:latin typeface="Tahoma"/>
                <a:cs typeface="Tahoma"/>
              </a:rPr>
              <a:t>- autentificare</a:t>
            </a:r>
            <a:r>
              <a:rPr sz="1400" spc="-20" dirty="0">
                <a:latin typeface="Tahoma"/>
                <a:cs typeface="Tahoma"/>
              </a:rPr>
              <a:t> </a:t>
            </a:r>
            <a:r>
              <a:rPr sz="1400" dirty="0">
                <a:latin typeface="Tahoma"/>
                <a:cs typeface="Tahoma"/>
              </a:rPr>
              <a:t>biometrică.</a:t>
            </a:r>
            <a:endParaRPr sz="1400">
              <a:latin typeface="Tahoma"/>
              <a:cs typeface="Tahoma"/>
            </a:endParaRPr>
          </a:p>
          <a:p>
            <a:pPr marL="355600" marR="5080" indent="-342900">
              <a:lnSpc>
                <a:spcPct val="100000"/>
              </a:lnSpc>
              <a:spcBef>
                <a:spcPts val="340"/>
              </a:spcBef>
              <a:buClr>
                <a:srgbClr val="3333CC"/>
              </a:buClr>
              <a:buSzPct val="60714"/>
              <a:buFont typeface="Wingdings"/>
              <a:buChar char=""/>
              <a:tabLst>
                <a:tab pos="354965" algn="l"/>
                <a:tab pos="355600" algn="l"/>
              </a:tabLst>
            </a:pPr>
            <a:r>
              <a:rPr sz="1400" spc="-5" dirty="0">
                <a:latin typeface="Tahoma"/>
                <a:cs typeface="Tahoma"/>
              </a:rPr>
              <a:t>Porţile </a:t>
            </a:r>
            <a:r>
              <a:rPr sz="1400" dirty="0">
                <a:latin typeface="Tahoma"/>
                <a:cs typeface="Tahoma"/>
              </a:rPr>
              <a:t>de </a:t>
            </a:r>
            <a:r>
              <a:rPr sz="1400" spc="-5" dirty="0">
                <a:latin typeface="Tahoma"/>
                <a:cs typeface="Tahoma"/>
              </a:rPr>
              <a:t>aplicaţie </a:t>
            </a:r>
            <a:r>
              <a:rPr sz="1400" dirty="0">
                <a:latin typeface="Tahoma"/>
                <a:cs typeface="Tahoma"/>
              </a:rPr>
              <a:t>proxy </a:t>
            </a:r>
            <a:r>
              <a:rPr sz="1400" spc="-5" dirty="0">
                <a:latin typeface="Tahoma"/>
                <a:cs typeface="Tahoma"/>
              </a:rPr>
              <a:t>au numeroase avantaje faţă </a:t>
            </a:r>
            <a:r>
              <a:rPr sz="1400" dirty="0">
                <a:latin typeface="Tahoma"/>
                <a:cs typeface="Tahoma"/>
              </a:rPr>
              <a:t>de firewall-urile cu </a:t>
            </a:r>
            <a:r>
              <a:rPr sz="1400" spc="-5" dirty="0">
                <a:latin typeface="Tahoma"/>
                <a:cs typeface="Tahoma"/>
              </a:rPr>
              <a:t>filtrarea </a:t>
            </a:r>
            <a:r>
              <a:rPr sz="1400" dirty="0">
                <a:latin typeface="Tahoma"/>
                <a:cs typeface="Tahoma"/>
              </a:rPr>
              <a:t>pachetelor precum </a:t>
            </a:r>
            <a:r>
              <a:rPr sz="1400" spc="-5" dirty="0">
                <a:latin typeface="Tahoma"/>
                <a:cs typeface="Tahoma"/>
              </a:rPr>
              <a:t>şi  asupra </a:t>
            </a:r>
            <a:r>
              <a:rPr sz="1400" dirty="0">
                <a:latin typeface="Tahoma"/>
                <a:cs typeface="Tahoma"/>
              </a:rPr>
              <a:t>firewall-urilor </a:t>
            </a:r>
            <a:r>
              <a:rPr sz="1400" spc="-5" dirty="0">
                <a:latin typeface="Tahoma"/>
                <a:cs typeface="Tahoma"/>
              </a:rPr>
              <a:t>cu </a:t>
            </a:r>
            <a:r>
              <a:rPr sz="1400" dirty="0">
                <a:latin typeface="Tahoma"/>
                <a:cs typeface="Tahoma"/>
              </a:rPr>
              <a:t>inspecţie dinamică a </a:t>
            </a:r>
            <a:r>
              <a:rPr sz="1400" spc="-5" dirty="0">
                <a:latin typeface="Tahoma"/>
                <a:cs typeface="Tahoma"/>
              </a:rPr>
              <a:t>(filtrării) </a:t>
            </a:r>
            <a:r>
              <a:rPr sz="1400" dirty="0">
                <a:latin typeface="Tahoma"/>
                <a:cs typeface="Tahoma"/>
              </a:rPr>
              <a:t>pachetelor. </a:t>
            </a:r>
            <a:r>
              <a:rPr sz="1400" spc="-5" dirty="0">
                <a:latin typeface="Tahoma"/>
                <a:cs typeface="Tahoma"/>
              </a:rPr>
              <a:t>Porţile </a:t>
            </a:r>
            <a:r>
              <a:rPr sz="1400" dirty="0">
                <a:latin typeface="Tahoma"/>
                <a:cs typeface="Tahoma"/>
              </a:rPr>
              <a:t>de aplicaţie proxy </a:t>
            </a:r>
            <a:r>
              <a:rPr sz="1400" spc="-5" dirty="0">
                <a:latin typeface="Tahoma"/>
                <a:cs typeface="Tahoma"/>
              </a:rPr>
              <a:t>au, </a:t>
            </a:r>
            <a:r>
              <a:rPr sz="1400" dirty="0">
                <a:latin typeface="Tahoma"/>
                <a:cs typeface="Tahoma"/>
              </a:rPr>
              <a:t>de obicei,  </a:t>
            </a:r>
            <a:r>
              <a:rPr sz="1400" spc="-5" dirty="0">
                <a:latin typeface="Tahoma"/>
                <a:cs typeface="Tahoma"/>
              </a:rPr>
              <a:t>mai </a:t>
            </a:r>
            <a:r>
              <a:rPr sz="1400" dirty="0">
                <a:latin typeface="Tahoma"/>
                <a:cs typeface="Tahoma"/>
              </a:rPr>
              <a:t>multe </a:t>
            </a:r>
            <a:r>
              <a:rPr sz="1400" spc="-5" dirty="0">
                <a:latin typeface="Tahoma"/>
                <a:cs typeface="Tahoma"/>
              </a:rPr>
              <a:t>posibilităţi </a:t>
            </a:r>
            <a:r>
              <a:rPr sz="1400" dirty="0">
                <a:latin typeface="Tahoma"/>
                <a:cs typeface="Tahoma"/>
              </a:rPr>
              <a:t>de logare </a:t>
            </a:r>
            <a:r>
              <a:rPr sz="1400" spc="-5" dirty="0">
                <a:latin typeface="Tahoma"/>
                <a:cs typeface="Tahoma"/>
              </a:rPr>
              <a:t>extensivă, </a:t>
            </a:r>
            <a:r>
              <a:rPr sz="1400" dirty="0">
                <a:latin typeface="Tahoma"/>
                <a:cs typeface="Tahoma"/>
              </a:rPr>
              <a:t>datorită </a:t>
            </a:r>
            <a:r>
              <a:rPr sz="1400" spc="-5" dirty="0">
                <a:latin typeface="Tahoma"/>
                <a:cs typeface="Tahoma"/>
              </a:rPr>
              <a:t>faptului că </a:t>
            </a:r>
            <a:r>
              <a:rPr sz="1400" dirty="0">
                <a:latin typeface="Tahoma"/>
                <a:cs typeface="Tahoma"/>
              </a:rPr>
              <a:t>firewall-ul </a:t>
            </a:r>
            <a:r>
              <a:rPr sz="1400" spc="-5" dirty="0">
                <a:latin typeface="Tahoma"/>
                <a:cs typeface="Tahoma"/>
              </a:rPr>
              <a:t>este </a:t>
            </a:r>
            <a:r>
              <a:rPr sz="1400" dirty="0">
                <a:latin typeface="Tahoma"/>
                <a:cs typeface="Tahoma"/>
              </a:rPr>
              <a:t>capabil </a:t>
            </a:r>
            <a:r>
              <a:rPr sz="1400" spc="-5" dirty="0">
                <a:latin typeface="Tahoma"/>
                <a:cs typeface="Tahoma"/>
              </a:rPr>
              <a:t>să examineze </a:t>
            </a:r>
            <a:r>
              <a:rPr sz="1400" dirty="0">
                <a:latin typeface="Tahoma"/>
                <a:cs typeface="Tahoma"/>
              </a:rPr>
              <a:t>întregul  pachet de </a:t>
            </a:r>
            <a:r>
              <a:rPr sz="1400" spc="-5" dirty="0">
                <a:latin typeface="Tahoma"/>
                <a:cs typeface="Tahoma"/>
              </a:rPr>
              <a:t>reţea şi </a:t>
            </a:r>
            <a:r>
              <a:rPr sz="1400" dirty="0">
                <a:latin typeface="Tahoma"/>
                <a:cs typeface="Tahoma"/>
              </a:rPr>
              <a:t>nu doar adresele </a:t>
            </a:r>
            <a:r>
              <a:rPr sz="1400" spc="-5" dirty="0">
                <a:latin typeface="Tahoma"/>
                <a:cs typeface="Tahoma"/>
              </a:rPr>
              <a:t>şi porturile </a:t>
            </a:r>
            <a:r>
              <a:rPr sz="1400" dirty="0">
                <a:latin typeface="Tahoma"/>
                <a:cs typeface="Tahoma"/>
              </a:rPr>
              <a:t>reţelei. </a:t>
            </a:r>
            <a:r>
              <a:rPr sz="1400" spc="-5" dirty="0">
                <a:latin typeface="Tahoma"/>
                <a:cs typeface="Tahoma"/>
              </a:rPr>
              <a:t>De </a:t>
            </a:r>
            <a:r>
              <a:rPr sz="1400" dirty="0">
                <a:latin typeface="Tahoma"/>
                <a:cs typeface="Tahoma"/>
              </a:rPr>
              <a:t>exemplu, logarea porţilor de aplicaţie</a:t>
            </a:r>
            <a:r>
              <a:rPr sz="1400" spc="-200" dirty="0">
                <a:latin typeface="Tahoma"/>
                <a:cs typeface="Tahoma"/>
              </a:rPr>
              <a:t> </a:t>
            </a:r>
            <a:r>
              <a:rPr sz="1400" dirty="0">
                <a:latin typeface="Tahoma"/>
                <a:cs typeface="Tahoma"/>
              </a:rPr>
              <a:t>proxy</a:t>
            </a:r>
            <a:endParaRPr sz="1400">
              <a:latin typeface="Tahoma"/>
              <a:cs typeface="Tahoma"/>
            </a:endParaRPr>
          </a:p>
          <a:p>
            <a:pPr marL="355600">
              <a:lnSpc>
                <a:spcPct val="100000"/>
              </a:lnSpc>
            </a:pPr>
            <a:r>
              <a:rPr sz="1400" dirty="0">
                <a:latin typeface="Tahoma"/>
                <a:cs typeface="Tahoma"/>
              </a:rPr>
              <a:t>poate conţine comenzi </a:t>
            </a:r>
            <a:r>
              <a:rPr sz="1400" spc="-5" dirty="0">
                <a:latin typeface="Tahoma"/>
                <a:cs typeface="Tahoma"/>
              </a:rPr>
              <a:t>specifice </a:t>
            </a:r>
            <a:r>
              <a:rPr sz="1400" dirty="0">
                <a:latin typeface="Tahoma"/>
                <a:cs typeface="Tahoma"/>
              </a:rPr>
              <a:t>de aplicaţie în interiorul </a:t>
            </a:r>
            <a:r>
              <a:rPr sz="1400" spc="-5" dirty="0">
                <a:latin typeface="Tahoma"/>
                <a:cs typeface="Tahoma"/>
              </a:rPr>
              <a:t>traficului</a:t>
            </a:r>
            <a:r>
              <a:rPr sz="1400" spc="-114" dirty="0">
                <a:latin typeface="Tahoma"/>
                <a:cs typeface="Tahoma"/>
              </a:rPr>
              <a:t> </a:t>
            </a:r>
            <a:r>
              <a:rPr sz="1400" dirty="0">
                <a:latin typeface="Tahoma"/>
                <a:cs typeface="Tahoma"/>
              </a:rPr>
              <a:t>reţelei.</a:t>
            </a:r>
            <a:endParaRPr sz="1400">
              <a:latin typeface="Tahoma"/>
              <a:cs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352" y="1520952"/>
            <a:ext cx="368808" cy="47396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6492" y="1447800"/>
            <a:ext cx="560832" cy="4221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8001" y="990600"/>
            <a:ext cx="0" cy="1053465"/>
          </a:xfrm>
          <a:custGeom>
            <a:avLst/>
            <a:gdLst/>
            <a:ahLst/>
            <a:cxnLst/>
            <a:rect l="l" t="t" r="r" b="b"/>
            <a:pathLst>
              <a:path h="1053464">
                <a:moveTo>
                  <a:pt x="0" y="0"/>
                </a:moveTo>
                <a:lnTo>
                  <a:pt x="0" y="1053084"/>
                </a:lnTo>
              </a:path>
            </a:pathLst>
          </a:custGeom>
          <a:ln w="32004">
            <a:solidFill>
              <a:srgbClr val="1C1C1C"/>
            </a:solidFill>
          </a:ln>
        </p:spPr>
        <p:txBody>
          <a:bodyPr wrap="square" lIns="0" tIns="0" rIns="0" bIns="0" rtlCol="0"/>
          <a:lstStyle/>
          <a:p>
            <a:endParaRPr/>
          </a:p>
        </p:txBody>
      </p:sp>
      <p:sp>
        <p:nvSpPr>
          <p:cNvPr id="5" name="object 5"/>
          <p:cNvSpPr/>
          <p:nvPr/>
        </p:nvSpPr>
        <p:spPr>
          <a:xfrm>
            <a:off x="443483" y="1781555"/>
            <a:ext cx="8226552" cy="32003"/>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145844" y="961390"/>
            <a:ext cx="7599045" cy="452120"/>
          </a:xfrm>
          <a:prstGeom prst="rect">
            <a:avLst/>
          </a:prstGeom>
        </p:spPr>
        <p:txBody>
          <a:bodyPr vert="horz" wrap="square" lIns="0" tIns="12065" rIns="0" bIns="0" rtlCol="0">
            <a:spAutoFit/>
          </a:bodyPr>
          <a:lstStyle/>
          <a:p>
            <a:pPr marL="12700">
              <a:lnSpc>
                <a:spcPct val="100000"/>
              </a:lnSpc>
              <a:spcBef>
                <a:spcPts val="95"/>
              </a:spcBef>
            </a:pPr>
            <a:r>
              <a:rPr spc="-5" dirty="0">
                <a:solidFill>
                  <a:srgbClr val="333399"/>
                </a:solidFill>
              </a:rPr>
              <a:t>Securitatea </a:t>
            </a:r>
            <a:r>
              <a:rPr spc="-10" dirty="0">
                <a:solidFill>
                  <a:srgbClr val="333399"/>
                </a:solidFill>
              </a:rPr>
              <a:t>retelelor </a:t>
            </a:r>
            <a:r>
              <a:rPr spc="-5" dirty="0">
                <a:solidFill>
                  <a:srgbClr val="333399"/>
                </a:solidFill>
              </a:rPr>
              <a:t>de</a:t>
            </a:r>
            <a:r>
              <a:rPr spc="95" dirty="0">
                <a:solidFill>
                  <a:srgbClr val="333399"/>
                </a:solidFill>
              </a:rPr>
              <a:t> </a:t>
            </a:r>
            <a:r>
              <a:rPr spc="-5" dirty="0" err="1" smtClean="0">
                <a:solidFill>
                  <a:srgbClr val="333399"/>
                </a:solidFill>
              </a:rPr>
              <a:t>calculatoare</a:t>
            </a:r>
            <a:endParaRPr spc="-5" dirty="0">
              <a:solidFill>
                <a:srgbClr val="333399"/>
              </a:solidFill>
            </a:endParaRPr>
          </a:p>
        </p:txBody>
      </p:sp>
      <p:sp>
        <p:nvSpPr>
          <p:cNvPr id="7" name="object 7"/>
          <p:cNvSpPr txBox="1"/>
          <p:nvPr/>
        </p:nvSpPr>
        <p:spPr>
          <a:xfrm>
            <a:off x="794004" y="1813560"/>
            <a:ext cx="117475" cy="181610"/>
          </a:xfrm>
          <a:prstGeom prst="rect">
            <a:avLst/>
          </a:prstGeom>
          <a:solidFill>
            <a:srgbClr val="3333CC"/>
          </a:solidFill>
        </p:spPr>
        <p:txBody>
          <a:bodyPr vert="horz" wrap="square" lIns="0" tIns="0" rIns="0" bIns="0" rtlCol="0">
            <a:spAutoFit/>
          </a:bodyPr>
          <a:lstStyle/>
          <a:p>
            <a:pPr>
              <a:lnSpc>
                <a:spcPts val="1070"/>
              </a:lnSpc>
            </a:pPr>
            <a:r>
              <a:rPr sz="950" spc="5" dirty="0">
                <a:solidFill>
                  <a:srgbClr val="3333CC"/>
                </a:solidFill>
                <a:latin typeface="Wingdings"/>
                <a:cs typeface="Wingdings"/>
              </a:rPr>
              <a:t></a:t>
            </a:r>
            <a:endParaRPr sz="950">
              <a:latin typeface="Wingdings"/>
              <a:cs typeface="Wingdings"/>
            </a:endParaRPr>
          </a:p>
        </p:txBody>
      </p:sp>
      <p:sp>
        <p:nvSpPr>
          <p:cNvPr id="8" name="object 8"/>
          <p:cNvSpPr txBox="1"/>
          <p:nvPr/>
        </p:nvSpPr>
        <p:spPr>
          <a:xfrm>
            <a:off x="741536" y="2629515"/>
            <a:ext cx="7609840" cy="2474395"/>
          </a:xfrm>
          <a:prstGeom prst="rect">
            <a:avLst/>
          </a:prstGeom>
        </p:spPr>
        <p:txBody>
          <a:bodyPr vert="horz" wrap="square" lIns="0" tIns="12065" rIns="0" bIns="0" rtlCol="0">
            <a:spAutoFit/>
          </a:bodyPr>
          <a:lstStyle/>
          <a:p>
            <a:r>
              <a:rPr lang="ro-RO" sz="1600" b="1" dirty="0" smtClean="0"/>
              <a:t>Confidențialitatea</a:t>
            </a:r>
            <a:r>
              <a:rPr lang="ro-RO" sz="1600" dirty="0" smtClean="0"/>
              <a:t/>
            </a:r>
            <a:br>
              <a:rPr lang="ro-RO" sz="1600" dirty="0" smtClean="0"/>
            </a:br>
            <a:r>
              <a:rPr lang="ro-RO" sz="1600" dirty="0" smtClean="0"/>
              <a:t>Este definită conform ISO (organizația mondială pentru standardizare) ca fiind asigurarea accesabilității informației doar de către persoanele autorizate în accesarea și folosirea acestor informații.</a:t>
            </a:r>
            <a:br>
              <a:rPr lang="ro-RO" sz="1600" dirty="0" smtClean="0"/>
            </a:br>
            <a:r>
              <a:rPr lang="ro-RO" sz="1600" dirty="0" smtClean="0"/>
              <a:t>Cea mai eficientă metodă de asigurare a confidențialității informațiilor este criptografia. Astfel, datele cu caracter privat și sensibile sunt </a:t>
            </a:r>
            <a:r>
              <a:rPr lang="ro-RO" sz="1600" dirty="0" err="1" smtClean="0"/>
              <a:t>encriptate</a:t>
            </a:r>
            <a:r>
              <a:rPr lang="ro-RO" sz="1600" dirty="0" smtClean="0"/>
              <a:t> de către sursă și decriptate de către persoana autorizată.</a:t>
            </a:r>
            <a:br>
              <a:rPr lang="ro-RO" sz="1600" dirty="0" smtClean="0"/>
            </a:br>
            <a:r>
              <a:rPr lang="ro-RO" sz="1600" dirty="0" smtClean="0"/>
              <a:t>Asigurarea confidențialității este critică în aplicațiile care folosesc tranzacții bancare online. De asemenea confidențialitatea este necesară și în menținerea caracterului privat al datelor cu caracter personal.</a:t>
            </a:r>
            <a:endParaRPr lang="en-US" sz="1600" dirty="0" smtClean="0"/>
          </a:p>
        </p:txBody>
      </p:sp>
      <p:sp>
        <p:nvSpPr>
          <p:cNvPr id="9" name="object 9"/>
          <p:cNvSpPr txBox="1"/>
          <p:nvPr/>
        </p:nvSpPr>
        <p:spPr>
          <a:xfrm>
            <a:off x="764540" y="1953894"/>
            <a:ext cx="8097520" cy="258404"/>
          </a:xfrm>
          <a:prstGeom prst="rect">
            <a:avLst/>
          </a:prstGeom>
        </p:spPr>
        <p:txBody>
          <a:bodyPr vert="horz" wrap="square" lIns="0" tIns="12065" rIns="0" bIns="0" rtlCol="0">
            <a:spAutoFit/>
          </a:bodyPr>
          <a:lstStyle/>
          <a:p>
            <a:pPr marL="355600" marR="50800">
              <a:lnSpc>
                <a:spcPct val="100000"/>
              </a:lnSpc>
              <a:spcBef>
                <a:spcPts val="95"/>
              </a:spcBef>
            </a:pPr>
            <a:endParaRPr sz="1600" dirty="0">
              <a:latin typeface="Tahoma"/>
              <a:cs typeface="Tahoma"/>
            </a:endParaRPr>
          </a:p>
        </p:txBody>
      </p:sp>
    </p:spTree>
    <p:extLst>
      <p:ext uri="{BB962C8B-B14F-4D97-AF65-F5344CB8AC3E}">
        <p14:creationId xmlns:p14="http://schemas.microsoft.com/office/powerpoint/2010/main" val="32768097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352" y="1520952"/>
            <a:ext cx="368808" cy="47396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6492" y="1447800"/>
            <a:ext cx="560832" cy="4221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8001" y="990600"/>
            <a:ext cx="0" cy="1053465"/>
          </a:xfrm>
          <a:custGeom>
            <a:avLst/>
            <a:gdLst/>
            <a:ahLst/>
            <a:cxnLst/>
            <a:rect l="l" t="t" r="r" b="b"/>
            <a:pathLst>
              <a:path h="1053464">
                <a:moveTo>
                  <a:pt x="0" y="0"/>
                </a:moveTo>
                <a:lnTo>
                  <a:pt x="0" y="1053084"/>
                </a:lnTo>
              </a:path>
            </a:pathLst>
          </a:custGeom>
          <a:ln w="32004">
            <a:solidFill>
              <a:srgbClr val="1C1C1C"/>
            </a:solidFill>
          </a:ln>
        </p:spPr>
        <p:txBody>
          <a:bodyPr wrap="square" lIns="0" tIns="0" rIns="0" bIns="0" rtlCol="0"/>
          <a:lstStyle/>
          <a:p>
            <a:endParaRPr/>
          </a:p>
        </p:txBody>
      </p:sp>
      <p:sp>
        <p:nvSpPr>
          <p:cNvPr id="5" name="object 5"/>
          <p:cNvSpPr/>
          <p:nvPr/>
        </p:nvSpPr>
        <p:spPr>
          <a:xfrm>
            <a:off x="443483" y="1781555"/>
            <a:ext cx="8226552" cy="32003"/>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069644" y="458469"/>
            <a:ext cx="3633470" cy="452120"/>
          </a:xfrm>
          <a:prstGeom prst="rect">
            <a:avLst/>
          </a:prstGeom>
        </p:spPr>
        <p:txBody>
          <a:bodyPr vert="horz" wrap="square" lIns="0" tIns="12065" rIns="0" bIns="0" rtlCol="0">
            <a:spAutoFit/>
          </a:bodyPr>
          <a:lstStyle/>
          <a:p>
            <a:pPr marL="12700">
              <a:lnSpc>
                <a:spcPct val="100000"/>
              </a:lnSpc>
              <a:spcBef>
                <a:spcPts val="95"/>
              </a:spcBef>
            </a:pPr>
            <a:r>
              <a:rPr spc="-5" dirty="0">
                <a:solidFill>
                  <a:srgbClr val="333399"/>
                </a:solidFill>
              </a:rPr>
              <a:t>Servere proxy</a:t>
            </a:r>
            <a:r>
              <a:rPr spc="-15" dirty="0">
                <a:solidFill>
                  <a:srgbClr val="333399"/>
                </a:solidFill>
              </a:rPr>
              <a:t> </a:t>
            </a:r>
            <a:r>
              <a:rPr spc="-5" dirty="0">
                <a:solidFill>
                  <a:srgbClr val="333399"/>
                </a:solidFill>
              </a:rPr>
              <a:t>dedicate</a:t>
            </a:r>
          </a:p>
        </p:txBody>
      </p:sp>
      <p:sp>
        <p:nvSpPr>
          <p:cNvPr id="7" name="object 7"/>
          <p:cNvSpPr/>
          <p:nvPr/>
        </p:nvSpPr>
        <p:spPr>
          <a:xfrm>
            <a:off x="2111726" y="2330683"/>
            <a:ext cx="4317242" cy="3313599"/>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352" y="1520952"/>
            <a:ext cx="368808" cy="47396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6492" y="1447800"/>
            <a:ext cx="560832" cy="4221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8001" y="990600"/>
            <a:ext cx="0" cy="1053465"/>
          </a:xfrm>
          <a:custGeom>
            <a:avLst/>
            <a:gdLst/>
            <a:ahLst/>
            <a:cxnLst/>
            <a:rect l="l" t="t" r="r" b="b"/>
            <a:pathLst>
              <a:path h="1053464">
                <a:moveTo>
                  <a:pt x="0" y="0"/>
                </a:moveTo>
                <a:lnTo>
                  <a:pt x="0" y="1053084"/>
                </a:lnTo>
              </a:path>
            </a:pathLst>
          </a:custGeom>
          <a:ln w="32004">
            <a:solidFill>
              <a:srgbClr val="1C1C1C"/>
            </a:solidFill>
          </a:ln>
        </p:spPr>
        <p:txBody>
          <a:bodyPr wrap="square" lIns="0" tIns="0" rIns="0" bIns="0" rtlCol="0"/>
          <a:lstStyle/>
          <a:p>
            <a:endParaRPr/>
          </a:p>
        </p:txBody>
      </p:sp>
      <p:sp>
        <p:nvSpPr>
          <p:cNvPr id="5" name="object 5"/>
          <p:cNvSpPr/>
          <p:nvPr/>
        </p:nvSpPr>
        <p:spPr>
          <a:xfrm>
            <a:off x="443483" y="1781555"/>
            <a:ext cx="8226552" cy="32003"/>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069644" y="458469"/>
            <a:ext cx="3633470" cy="452120"/>
          </a:xfrm>
          <a:prstGeom prst="rect">
            <a:avLst/>
          </a:prstGeom>
        </p:spPr>
        <p:txBody>
          <a:bodyPr vert="horz" wrap="square" lIns="0" tIns="12065" rIns="0" bIns="0" rtlCol="0">
            <a:spAutoFit/>
          </a:bodyPr>
          <a:lstStyle/>
          <a:p>
            <a:pPr marL="12700">
              <a:lnSpc>
                <a:spcPct val="100000"/>
              </a:lnSpc>
              <a:spcBef>
                <a:spcPts val="95"/>
              </a:spcBef>
            </a:pPr>
            <a:r>
              <a:rPr spc="-5" dirty="0">
                <a:solidFill>
                  <a:srgbClr val="333399"/>
                </a:solidFill>
              </a:rPr>
              <a:t>Servere proxy</a:t>
            </a:r>
            <a:r>
              <a:rPr spc="-15" dirty="0">
                <a:solidFill>
                  <a:srgbClr val="333399"/>
                </a:solidFill>
              </a:rPr>
              <a:t> </a:t>
            </a:r>
            <a:r>
              <a:rPr spc="-5" dirty="0">
                <a:solidFill>
                  <a:srgbClr val="333399"/>
                </a:solidFill>
              </a:rPr>
              <a:t>dedicate</a:t>
            </a:r>
          </a:p>
        </p:txBody>
      </p:sp>
      <p:sp>
        <p:nvSpPr>
          <p:cNvPr id="7" name="object 7"/>
          <p:cNvSpPr txBox="1"/>
          <p:nvPr/>
        </p:nvSpPr>
        <p:spPr>
          <a:xfrm>
            <a:off x="459740" y="1811553"/>
            <a:ext cx="8408670" cy="4805680"/>
          </a:xfrm>
          <a:prstGeom prst="rect">
            <a:avLst/>
          </a:prstGeom>
        </p:spPr>
        <p:txBody>
          <a:bodyPr vert="horz" wrap="square" lIns="0" tIns="12700" rIns="0" bIns="0" rtlCol="0">
            <a:spAutoFit/>
          </a:bodyPr>
          <a:lstStyle/>
          <a:p>
            <a:pPr marL="355600" marR="5080" indent="-342900">
              <a:lnSpc>
                <a:spcPct val="150000"/>
              </a:lnSpc>
              <a:spcBef>
                <a:spcPts val="100"/>
              </a:spcBef>
              <a:buClr>
                <a:srgbClr val="3333CC"/>
              </a:buClr>
              <a:buSzPct val="59375"/>
              <a:buFont typeface="Wingdings"/>
              <a:buChar char=""/>
              <a:tabLst>
                <a:tab pos="354965" algn="l"/>
                <a:tab pos="355600" algn="l"/>
              </a:tabLst>
            </a:pPr>
            <a:r>
              <a:rPr sz="1600" spc="-5" dirty="0">
                <a:latin typeface="Tahoma"/>
                <a:cs typeface="Tahoma"/>
              </a:rPr>
              <a:t>Pe lângă </a:t>
            </a:r>
            <a:r>
              <a:rPr sz="1600" spc="-10" dirty="0">
                <a:latin typeface="Tahoma"/>
                <a:cs typeface="Tahoma"/>
              </a:rPr>
              <a:t>funcţionalitatea </a:t>
            </a:r>
            <a:r>
              <a:rPr sz="1600" spc="-5" dirty="0">
                <a:latin typeface="Tahoma"/>
                <a:cs typeface="Tahoma"/>
              </a:rPr>
              <a:t>autentificării şi logării, </a:t>
            </a:r>
            <a:r>
              <a:rPr sz="1600" spc="-10" dirty="0">
                <a:latin typeface="Tahoma"/>
                <a:cs typeface="Tahoma"/>
              </a:rPr>
              <a:t>serverele </a:t>
            </a:r>
            <a:r>
              <a:rPr sz="1600" spc="-5" dirty="0">
                <a:latin typeface="Tahoma"/>
                <a:cs typeface="Tahoma"/>
              </a:rPr>
              <a:t>proxy dedicate </a:t>
            </a:r>
            <a:r>
              <a:rPr sz="1600" spc="-10" dirty="0">
                <a:latin typeface="Tahoma"/>
                <a:cs typeface="Tahoma"/>
              </a:rPr>
              <a:t>sunt </a:t>
            </a:r>
            <a:r>
              <a:rPr sz="1600" spc="-5" dirty="0">
                <a:latin typeface="Tahoma"/>
                <a:cs typeface="Tahoma"/>
              </a:rPr>
              <a:t>utile </a:t>
            </a:r>
            <a:r>
              <a:rPr sz="1600" spc="-10" dirty="0">
                <a:latin typeface="Tahoma"/>
                <a:cs typeface="Tahoma"/>
              </a:rPr>
              <a:t>pentru  scanarea conţinutului </a:t>
            </a:r>
            <a:r>
              <a:rPr sz="1600" spc="-5" dirty="0">
                <a:latin typeface="Tahoma"/>
                <a:cs typeface="Tahoma"/>
              </a:rPr>
              <a:t>web şi al </a:t>
            </a:r>
            <a:r>
              <a:rPr sz="1600" spc="-10" dirty="0">
                <a:latin typeface="Tahoma"/>
                <a:cs typeface="Tahoma"/>
              </a:rPr>
              <a:t>e-mail-urilor, </a:t>
            </a:r>
            <a:r>
              <a:rPr sz="1600" spc="-5" dirty="0">
                <a:latin typeface="Tahoma"/>
                <a:cs typeface="Tahoma"/>
              </a:rPr>
              <a:t>incluzând</a:t>
            </a:r>
            <a:r>
              <a:rPr sz="1600" spc="140" dirty="0">
                <a:latin typeface="Tahoma"/>
                <a:cs typeface="Tahoma"/>
              </a:rPr>
              <a:t> </a:t>
            </a:r>
            <a:r>
              <a:rPr sz="1600" spc="-5" dirty="0">
                <a:latin typeface="Tahoma"/>
                <a:cs typeface="Tahoma"/>
              </a:rPr>
              <a:t>următoarele:</a:t>
            </a:r>
            <a:endParaRPr sz="1600">
              <a:latin typeface="Tahoma"/>
              <a:cs typeface="Tahoma"/>
            </a:endParaRPr>
          </a:p>
          <a:p>
            <a:pPr marL="355600" indent="-342900">
              <a:lnSpc>
                <a:spcPct val="100000"/>
              </a:lnSpc>
              <a:spcBef>
                <a:spcPts val="1345"/>
              </a:spcBef>
              <a:buClr>
                <a:srgbClr val="3333CC"/>
              </a:buClr>
              <a:buSzPct val="59375"/>
              <a:buFont typeface="Wingdings"/>
              <a:buChar char=""/>
              <a:tabLst>
                <a:tab pos="354965" algn="l"/>
                <a:tab pos="355600" algn="l"/>
              </a:tabLst>
            </a:pPr>
            <a:r>
              <a:rPr sz="1600" spc="-10" dirty="0">
                <a:latin typeface="Tahoma"/>
                <a:cs typeface="Tahoma"/>
              </a:rPr>
              <a:t>filtrarea </a:t>
            </a:r>
            <a:r>
              <a:rPr sz="1600" dirty="0">
                <a:latin typeface="Tahoma"/>
                <a:cs typeface="Tahoma"/>
              </a:rPr>
              <a:t>de </a:t>
            </a:r>
            <a:r>
              <a:rPr sz="1600" spc="-10" dirty="0">
                <a:latin typeface="Tahoma"/>
                <a:cs typeface="Tahoma"/>
              </a:rPr>
              <a:t>applett-uri</a:t>
            </a:r>
            <a:r>
              <a:rPr sz="1600" spc="35" dirty="0">
                <a:latin typeface="Tahoma"/>
                <a:cs typeface="Tahoma"/>
              </a:rPr>
              <a:t> </a:t>
            </a:r>
            <a:r>
              <a:rPr sz="1600" spc="-5" dirty="0">
                <a:latin typeface="Tahoma"/>
                <a:cs typeface="Tahoma"/>
              </a:rPr>
              <a:t>Java;</a:t>
            </a:r>
            <a:endParaRPr sz="1600">
              <a:latin typeface="Tahoma"/>
              <a:cs typeface="Tahoma"/>
            </a:endParaRPr>
          </a:p>
          <a:p>
            <a:pPr marL="355600" indent="-342900">
              <a:lnSpc>
                <a:spcPct val="100000"/>
              </a:lnSpc>
              <a:spcBef>
                <a:spcPts val="1345"/>
              </a:spcBef>
              <a:buClr>
                <a:srgbClr val="3333CC"/>
              </a:buClr>
              <a:buSzPct val="59375"/>
              <a:buFont typeface="Wingdings"/>
              <a:buChar char=""/>
              <a:tabLst>
                <a:tab pos="354965" algn="l"/>
                <a:tab pos="355600" algn="l"/>
              </a:tabLst>
            </a:pPr>
            <a:r>
              <a:rPr sz="1600" spc="-10" dirty="0">
                <a:latin typeface="Tahoma"/>
                <a:cs typeface="Tahoma"/>
              </a:rPr>
              <a:t>filtrare </a:t>
            </a:r>
            <a:r>
              <a:rPr sz="1600" dirty="0">
                <a:latin typeface="Tahoma"/>
                <a:cs typeface="Tahoma"/>
              </a:rPr>
              <a:t>de </a:t>
            </a:r>
            <a:r>
              <a:rPr sz="1600" spc="-10" dirty="0">
                <a:latin typeface="Tahoma"/>
                <a:cs typeface="Tahoma"/>
              </a:rPr>
              <a:t>controale </a:t>
            </a:r>
            <a:r>
              <a:rPr sz="1600" spc="-5" dirty="0">
                <a:latin typeface="Tahoma"/>
                <a:cs typeface="Tahoma"/>
              </a:rPr>
              <a:t>active X</a:t>
            </a:r>
            <a:r>
              <a:rPr sz="1600" spc="50" dirty="0">
                <a:latin typeface="Tahoma"/>
                <a:cs typeface="Tahoma"/>
              </a:rPr>
              <a:t> </a:t>
            </a:r>
            <a:r>
              <a:rPr sz="1600" spc="-5" dirty="0">
                <a:latin typeface="Tahoma"/>
                <a:cs typeface="Tahoma"/>
              </a:rPr>
              <a:t>;</a:t>
            </a:r>
            <a:endParaRPr sz="1600">
              <a:latin typeface="Tahoma"/>
              <a:cs typeface="Tahoma"/>
            </a:endParaRPr>
          </a:p>
          <a:p>
            <a:pPr marL="355600" indent="-342900">
              <a:lnSpc>
                <a:spcPct val="100000"/>
              </a:lnSpc>
              <a:spcBef>
                <a:spcPts val="1345"/>
              </a:spcBef>
              <a:buClr>
                <a:srgbClr val="3333CC"/>
              </a:buClr>
              <a:buSzPct val="59375"/>
              <a:buFont typeface="Wingdings"/>
              <a:buChar char=""/>
              <a:tabLst>
                <a:tab pos="354965" algn="l"/>
                <a:tab pos="355600" algn="l"/>
              </a:tabLst>
            </a:pPr>
            <a:r>
              <a:rPr sz="1600" spc="-10" dirty="0">
                <a:latin typeface="Tahoma"/>
                <a:cs typeface="Tahoma"/>
              </a:rPr>
              <a:t>filtrare</a:t>
            </a:r>
            <a:r>
              <a:rPr sz="1600" spc="15" dirty="0">
                <a:latin typeface="Tahoma"/>
                <a:cs typeface="Tahoma"/>
              </a:rPr>
              <a:t> </a:t>
            </a:r>
            <a:r>
              <a:rPr sz="1600" spc="-5" dirty="0">
                <a:latin typeface="Tahoma"/>
                <a:cs typeface="Tahoma"/>
              </a:rPr>
              <a:t>JavaScript;</a:t>
            </a:r>
            <a:endParaRPr sz="1600">
              <a:latin typeface="Tahoma"/>
              <a:cs typeface="Tahoma"/>
            </a:endParaRPr>
          </a:p>
          <a:p>
            <a:pPr marL="355600" indent="-342900">
              <a:lnSpc>
                <a:spcPct val="100000"/>
              </a:lnSpc>
              <a:spcBef>
                <a:spcPts val="1340"/>
              </a:spcBef>
              <a:buClr>
                <a:srgbClr val="3333CC"/>
              </a:buClr>
              <a:buSzPct val="59375"/>
              <a:buFont typeface="Wingdings"/>
              <a:buChar char=""/>
              <a:tabLst>
                <a:tab pos="354965" algn="l"/>
                <a:tab pos="355600" algn="l"/>
              </a:tabLst>
            </a:pPr>
            <a:r>
              <a:rPr sz="1600" spc="-5" dirty="0">
                <a:latin typeface="Tahoma"/>
                <a:cs typeface="Tahoma"/>
              </a:rPr>
              <a:t>blocarea unor tipuri </a:t>
            </a:r>
            <a:r>
              <a:rPr sz="1600" spc="-10" dirty="0">
                <a:latin typeface="Tahoma"/>
                <a:cs typeface="Tahoma"/>
              </a:rPr>
              <a:t>specifice </a:t>
            </a:r>
            <a:r>
              <a:rPr sz="1600" dirty="0">
                <a:latin typeface="Tahoma"/>
                <a:cs typeface="Tahoma"/>
              </a:rPr>
              <a:t>de </a:t>
            </a:r>
            <a:r>
              <a:rPr sz="1600" spc="-10" dirty="0">
                <a:latin typeface="Tahoma"/>
                <a:cs typeface="Tahoma"/>
              </a:rPr>
              <a:t>extensii</a:t>
            </a:r>
            <a:r>
              <a:rPr sz="1600" spc="65" dirty="0">
                <a:latin typeface="Tahoma"/>
                <a:cs typeface="Tahoma"/>
              </a:rPr>
              <a:t> </a:t>
            </a:r>
            <a:r>
              <a:rPr sz="1600" spc="-5" dirty="0">
                <a:latin typeface="Tahoma"/>
                <a:cs typeface="Tahoma"/>
              </a:rPr>
              <a:t>MIME;</a:t>
            </a:r>
            <a:endParaRPr sz="1600">
              <a:latin typeface="Tahoma"/>
              <a:cs typeface="Tahoma"/>
            </a:endParaRPr>
          </a:p>
          <a:p>
            <a:pPr marL="355600" indent="-342900">
              <a:lnSpc>
                <a:spcPct val="100000"/>
              </a:lnSpc>
              <a:spcBef>
                <a:spcPts val="1350"/>
              </a:spcBef>
              <a:buClr>
                <a:srgbClr val="3333CC"/>
              </a:buClr>
              <a:buSzPct val="59375"/>
              <a:buFont typeface="Wingdings"/>
              <a:buChar char=""/>
              <a:tabLst>
                <a:tab pos="354965" algn="l"/>
                <a:tab pos="355600" algn="l"/>
              </a:tabLst>
            </a:pPr>
            <a:r>
              <a:rPr sz="1600" spc="-10" dirty="0">
                <a:latin typeface="Tahoma"/>
                <a:cs typeface="Tahoma"/>
              </a:rPr>
              <a:t>scanare </a:t>
            </a:r>
            <a:r>
              <a:rPr sz="1600" spc="-5" dirty="0">
                <a:latin typeface="Tahoma"/>
                <a:cs typeface="Tahoma"/>
              </a:rPr>
              <a:t>şi înlăturare </a:t>
            </a:r>
            <a:r>
              <a:rPr sz="1600" dirty="0">
                <a:latin typeface="Tahoma"/>
                <a:cs typeface="Tahoma"/>
              </a:rPr>
              <a:t>de</a:t>
            </a:r>
            <a:r>
              <a:rPr sz="1600" spc="15" dirty="0">
                <a:latin typeface="Tahoma"/>
                <a:cs typeface="Tahoma"/>
              </a:rPr>
              <a:t> </a:t>
            </a:r>
            <a:r>
              <a:rPr sz="1600" spc="-10" dirty="0">
                <a:latin typeface="Tahoma"/>
                <a:cs typeface="Tahoma"/>
              </a:rPr>
              <a:t>viruşi;</a:t>
            </a:r>
            <a:endParaRPr sz="1600">
              <a:latin typeface="Tahoma"/>
              <a:cs typeface="Tahoma"/>
            </a:endParaRPr>
          </a:p>
          <a:p>
            <a:pPr marL="355600" indent="-342900">
              <a:lnSpc>
                <a:spcPct val="100000"/>
              </a:lnSpc>
              <a:spcBef>
                <a:spcPts val="1345"/>
              </a:spcBef>
              <a:buClr>
                <a:srgbClr val="3333CC"/>
              </a:buClr>
              <a:buSzPct val="59375"/>
              <a:buFont typeface="Wingdings"/>
              <a:buChar char=""/>
              <a:tabLst>
                <a:tab pos="354965" algn="l"/>
                <a:tab pos="355600" algn="l"/>
              </a:tabLst>
            </a:pPr>
            <a:r>
              <a:rPr sz="1600" spc="-5" dirty="0">
                <a:latin typeface="Tahoma"/>
                <a:cs typeface="Tahoma"/>
              </a:rPr>
              <a:t>scanare, </a:t>
            </a:r>
            <a:r>
              <a:rPr sz="1600" spc="-10" dirty="0">
                <a:latin typeface="Tahoma"/>
                <a:cs typeface="Tahoma"/>
              </a:rPr>
              <a:t>filtrare </a:t>
            </a:r>
            <a:r>
              <a:rPr sz="1600" spc="-5" dirty="0">
                <a:latin typeface="Tahoma"/>
                <a:cs typeface="Tahoma"/>
              </a:rPr>
              <a:t>şi înlăturare </a:t>
            </a:r>
            <a:r>
              <a:rPr sz="1600" dirty="0">
                <a:latin typeface="Tahoma"/>
                <a:cs typeface="Tahoma"/>
              </a:rPr>
              <a:t>de</a:t>
            </a:r>
            <a:r>
              <a:rPr sz="1600" spc="55" dirty="0">
                <a:latin typeface="Tahoma"/>
                <a:cs typeface="Tahoma"/>
              </a:rPr>
              <a:t> </a:t>
            </a:r>
            <a:r>
              <a:rPr sz="1600" spc="-10" dirty="0">
                <a:latin typeface="Tahoma"/>
                <a:cs typeface="Tahoma"/>
              </a:rPr>
              <a:t>macroviruşi;</a:t>
            </a:r>
            <a:endParaRPr sz="1600">
              <a:latin typeface="Tahoma"/>
              <a:cs typeface="Tahoma"/>
            </a:endParaRPr>
          </a:p>
          <a:p>
            <a:pPr marL="355600" indent="-342900">
              <a:lnSpc>
                <a:spcPct val="100000"/>
              </a:lnSpc>
              <a:spcBef>
                <a:spcPts val="1340"/>
              </a:spcBef>
              <a:buClr>
                <a:srgbClr val="3333CC"/>
              </a:buClr>
              <a:buSzPct val="59375"/>
              <a:buFont typeface="Wingdings"/>
              <a:buChar char=""/>
              <a:tabLst>
                <a:tab pos="354965" algn="l"/>
                <a:tab pos="355600" algn="l"/>
              </a:tabLst>
            </a:pPr>
            <a:r>
              <a:rPr sz="1600" spc="-10" dirty="0">
                <a:latin typeface="Tahoma"/>
                <a:cs typeface="Tahoma"/>
              </a:rPr>
              <a:t>comenzi specifice </a:t>
            </a:r>
            <a:r>
              <a:rPr sz="1600" spc="-5" dirty="0">
                <a:latin typeface="Tahoma"/>
                <a:cs typeface="Tahoma"/>
              </a:rPr>
              <a:t>pentru </a:t>
            </a:r>
            <a:r>
              <a:rPr sz="1600" spc="-10" dirty="0">
                <a:latin typeface="Tahoma"/>
                <a:cs typeface="Tahoma"/>
              </a:rPr>
              <a:t>aplicaţii, </a:t>
            </a:r>
            <a:r>
              <a:rPr sz="1600" dirty="0">
                <a:latin typeface="Tahoma"/>
                <a:cs typeface="Tahoma"/>
              </a:rPr>
              <a:t>de </a:t>
            </a:r>
            <a:r>
              <a:rPr sz="1600" spc="-5" dirty="0">
                <a:latin typeface="Tahoma"/>
                <a:cs typeface="Tahoma"/>
              </a:rPr>
              <a:t>exemplu, blocarea </a:t>
            </a:r>
            <a:r>
              <a:rPr sz="1600" spc="-10" dirty="0">
                <a:latin typeface="Tahoma"/>
                <a:cs typeface="Tahoma"/>
              </a:rPr>
              <a:t>comenzii </a:t>
            </a:r>
            <a:r>
              <a:rPr sz="1600" dirty="0">
                <a:latin typeface="Tahoma"/>
                <a:cs typeface="Tahoma"/>
              </a:rPr>
              <a:t>de </a:t>
            </a:r>
            <a:r>
              <a:rPr sz="1600" spc="-5" dirty="0">
                <a:latin typeface="Tahoma"/>
                <a:cs typeface="Tahoma"/>
              </a:rPr>
              <a:t>ştergere</a:t>
            </a:r>
            <a:r>
              <a:rPr sz="1600" spc="240" dirty="0">
                <a:latin typeface="Tahoma"/>
                <a:cs typeface="Tahoma"/>
              </a:rPr>
              <a:t> </a:t>
            </a:r>
            <a:r>
              <a:rPr sz="1600" spc="-5" dirty="0">
                <a:latin typeface="Tahoma"/>
                <a:cs typeface="Tahoma"/>
              </a:rPr>
              <a:t>(“delete”)</a:t>
            </a:r>
            <a:endParaRPr sz="1600">
              <a:latin typeface="Tahoma"/>
              <a:cs typeface="Tahoma"/>
            </a:endParaRPr>
          </a:p>
          <a:p>
            <a:pPr marL="355600">
              <a:lnSpc>
                <a:spcPct val="100000"/>
              </a:lnSpc>
              <a:spcBef>
                <a:spcPts val="965"/>
              </a:spcBef>
            </a:pPr>
            <a:r>
              <a:rPr sz="1600" spc="-5" dirty="0">
                <a:latin typeface="Tahoma"/>
                <a:cs typeface="Tahoma"/>
              </a:rPr>
              <a:t>în cazul HTTP;</a:t>
            </a:r>
            <a:r>
              <a:rPr sz="1600" spc="20" dirty="0">
                <a:latin typeface="Tahoma"/>
                <a:cs typeface="Tahoma"/>
              </a:rPr>
              <a:t> </a:t>
            </a:r>
            <a:r>
              <a:rPr sz="1600" spc="-10" dirty="0">
                <a:latin typeface="Tahoma"/>
                <a:cs typeface="Tahoma"/>
              </a:rPr>
              <a:t>şi</a:t>
            </a:r>
            <a:endParaRPr sz="1600">
              <a:latin typeface="Tahoma"/>
              <a:cs typeface="Tahoma"/>
            </a:endParaRPr>
          </a:p>
          <a:p>
            <a:pPr marL="355600" indent="-342900">
              <a:lnSpc>
                <a:spcPct val="100000"/>
              </a:lnSpc>
              <a:spcBef>
                <a:spcPts val="1345"/>
              </a:spcBef>
              <a:buClr>
                <a:srgbClr val="3333CC"/>
              </a:buClr>
              <a:buSzPct val="59375"/>
              <a:buFont typeface="Wingdings"/>
              <a:buChar char=""/>
              <a:tabLst>
                <a:tab pos="354965" algn="l"/>
                <a:tab pos="355600" algn="l"/>
              </a:tabLst>
            </a:pPr>
            <a:r>
              <a:rPr sz="1600" spc="-10" dirty="0">
                <a:latin typeface="Tahoma"/>
                <a:cs typeface="Tahoma"/>
              </a:rPr>
              <a:t>controale specifice </a:t>
            </a:r>
            <a:r>
              <a:rPr sz="1600" spc="-5" dirty="0">
                <a:latin typeface="Tahoma"/>
                <a:cs typeface="Tahoma"/>
              </a:rPr>
              <a:t>pentru </a:t>
            </a:r>
            <a:r>
              <a:rPr sz="1600" spc="-10" dirty="0">
                <a:latin typeface="Tahoma"/>
                <a:cs typeface="Tahoma"/>
              </a:rPr>
              <a:t>utilizatori, </a:t>
            </a:r>
            <a:r>
              <a:rPr sz="1600" spc="-5" dirty="0">
                <a:latin typeface="Tahoma"/>
                <a:cs typeface="Tahoma"/>
              </a:rPr>
              <a:t>incluzând blocarea unor anumite tipuri </a:t>
            </a:r>
            <a:r>
              <a:rPr sz="1600" dirty="0">
                <a:latin typeface="Tahoma"/>
                <a:cs typeface="Tahoma"/>
              </a:rPr>
              <a:t>de</a:t>
            </a:r>
            <a:r>
              <a:rPr sz="1600" spc="315" dirty="0">
                <a:latin typeface="Tahoma"/>
                <a:cs typeface="Tahoma"/>
              </a:rPr>
              <a:t> </a:t>
            </a:r>
            <a:r>
              <a:rPr sz="1600" spc="-10" dirty="0">
                <a:latin typeface="Tahoma"/>
                <a:cs typeface="Tahoma"/>
              </a:rPr>
              <a:t>conţinut</a:t>
            </a:r>
            <a:endParaRPr sz="1600">
              <a:latin typeface="Tahoma"/>
              <a:cs typeface="Tahoma"/>
            </a:endParaRPr>
          </a:p>
          <a:p>
            <a:pPr marL="355600">
              <a:lnSpc>
                <a:spcPct val="100000"/>
              </a:lnSpc>
              <a:spcBef>
                <a:spcPts val="960"/>
              </a:spcBef>
            </a:pPr>
            <a:r>
              <a:rPr sz="1600" spc="-5" dirty="0">
                <a:latin typeface="Tahoma"/>
                <a:cs typeface="Tahoma"/>
              </a:rPr>
              <a:t>pentru anumiţi</a:t>
            </a:r>
            <a:r>
              <a:rPr sz="1600" dirty="0">
                <a:latin typeface="Tahoma"/>
                <a:cs typeface="Tahoma"/>
              </a:rPr>
              <a:t> </a:t>
            </a:r>
            <a:r>
              <a:rPr sz="1600" spc="-10" dirty="0">
                <a:latin typeface="Tahoma"/>
                <a:cs typeface="Tahoma"/>
              </a:rPr>
              <a:t>utilizatori.</a:t>
            </a:r>
            <a:endParaRPr sz="1600">
              <a:latin typeface="Tahoma"/>
              <a:cs typeface="Tahom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352" y="1520952"/>
            <a:ext cx="368808" cy="47396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6492" y="1447800"/>
            <a:ext cx="560832" cy="4221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8001" y="990600"/>
            <a:ext cx="0" cy="1053465"/>
          </a:xfrm>
          <a:custGeom>
            <a:avLst/>
            <a:gdLst/>
            <a:ahLst/>
            <a:cxnLst/>
            <a:rect l="l" t="t" r="r" b="b"/>
            <a:pathLst>
              <a:path h="1053464">
                <a:moveTo>
                  <a:pt x="0" y="0"/>
                </a:moveTo>
                <a:lnTo>
                  <a:pt x="0" y="1053084"/>
                </a:lnTo>
              </a:path>
            </a:pathLst>
          </a:custGeom>
          <a:ln w="32004">
            <a:solidFill>
              <a:srgbClr val="1C1C1C"/>
            </a:solidFill>
          </a:ln>
        </p:spPr>
        <p:txBody>
          <a:bodyPr wrap="square" lIns="0" tIns="0" rIns="0" bIns="0" rtlCol="0"/>
          <a:lstStyle/>
          <a:p>
            <a:endParaRPr/>
          </a:p>
        </p:txBody>
      </p:sp>
      <p:sp>
        <p:nvSpPr>
          <p:cNvPr id="5" name="object 5"/>
          <p:cNvSpPr/>
          <p:nvPr/>
        </p:nvSpPr>
        <p:spPr>
          <a:xfrm>
            <a:off x="443483" y="1781555"/>
            <a:ext cx="8226552" cy="32003"/>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069644" y="458469"/>
            <a:ext cx="4058920" cy="452120"/>
          </a:xfrm>
          <a:prstGeom prst="rect">
            <a:avLst/>
          </a:prstGeom>
        </p:spPr>
        <p:txBody>
          <a:bodyPr vert="horz" wrap="square" lIns="0" tIns="12065" rIns="0" bIns="0" rtlCol="0">
            <a:spAutoFit/>
          </a:bodyPr>
          <a:lstStyle/>
          <a:p>
            <a:pPr marL="12700">
              <a:lnSpc>
                <a:spcPct val="100000"/>
              </a:lnSpc>
              <a:spcBef>
                <a:spcPts val="95"/>
              </a:spcBef>
            </a:pPr>
            <a:r>
              <a:rPr spc="-5" dirty="0">
                <a:solidFill>
                  <a:srgbClr val="333399"/>
                </a:solidFill>
              </a:rPr>
              <a:t>Tehnologii </a:t>
            </a:r>
            <a:r>
              <a:rPr spc="-10" dirty="0">
                <a:solidFill>
                  <a:srgbClr val="333399"/>
                </a:solidFill>
              </a:rPr>
              <a:t>firewall</a:t>
            </a:r>
            <a:r>
              <a:rPr spc="10" dirty="0">
                <a:solidFill>
                  <a:srgbClr val="333399"/>
                </a:solidFill>
              </a:rPr>
              <a:t> </a:t>
            </a:r>
            <a:r>
              <a:rPr spc="-5" dirty="0">
                <a:solidFill>
                  <a:srgbClr val="333399"/>
                </a:solidFill>
              </a:rPr>
              <a:t>hibride</a:t>
            </a:r>
          </a:p>
        </p:txBody>
      </p:sp>
      <p:sp>
        <p:nvSpPr>
          <p:cNvPr id="7" name="object 7"/>
          <p:cNvSpPr txBox="1"/>
          <p:nvPr/>
        </p:nvSpPr>
        <p:spPr>
          <a:xfrm>
            <a:off x="459740" y="2104161"/>
            <a:ext cx="8246109" cy="3583304"/>
          </a:xfrm>
          <a:prstGeom prst="rect">
            <a:avLst/>
          </a:prstGeom>
        </p:spPr>
        <p:txBody>
          <a:bodyPr vert="horz" wrap="square" lIns="0" tIns="12065" rIns="0" bIns="0" rtlCol="0">
            <a:spAutoFit/>
          </a:bodyPr>
          <a:lstStyle/>
          <a:p>
            <a:pPr marL="12700" marR="269240">
              <a:lnSpc>
                <a:spcPct val="150100"/>
              </a:lnSpc>
              <a:spcBef>
                <a:spcPts val="95"/>
              </a:spcBef>
              <a:buClr>
                <a:srgbClr val="3333CC"/>
              </a:buClr>
              <a:buSzPct val="53125"/>
              <a:buFont typeface="Wingdings"/>
              <a:buChar char=""/>
              <a:tabLst>
                <a:tab pos="104775" algn="l"/>
              </a:tabLst>
            </a:pPr>
            <a:r>
              <a:rPr sz="1600" spc="-10" dirty="0">
                <a:latin typeface="Tahoma"/>
                <a:cs typeface="Tahoma"/>
              </a:rPr>
              <a:t>Produsele firewall curente </a:t>
            </a:r>
            <a:r>
              <a:rPr sz="1600" spc="-5" dirty="0">
                <a:latin typeface="Tahoma"/>
                <a:cs typeface="Tahoma"/>
              </a:rPr>
              <a:t>încorporează </a:t>
            </a:r>
            <a:r>
              <a:rPr sz="1600" spc="-10" dirty="0">
                <a:latin typeface="Tahoma"/>
                <a:cs typeface="Tahoma"/>
              </a:rPr>
              <a:t>funcţionalitatea </a:t>
            </a:r>
            <a:r>
              <a:rPr sz="1600" spc="-5" dirty="0">
                <a:latin typeface="Tahoma"/>
                <a:cs typeface="Tahoma"/>
              </a:rPr>
              <a:t>mai multor tipuri de firewall-uri.  De exemplu, multe porţi de aplicaţie proxy </a:t>
            </a:r>
            <a:r>
              <a:rPr sz="1600" spc="-10" dirty="0">
                <a:latin typeface="Tahoma"/>
                <a:cs typeface="Tahoma"/>
              </a:rPr>
              <a:t>implementează funcţionalităţi </a:t>
            </a:r>
            <a:r>
              <a:rPr sz="1600" spc="-5" dirty="0">
                <a:latin typeface="Tahoma"/>
                <a:cs typeface="Tahoma"/>
              </a:rPr>
              <a:t>de </a:t>
            </a:r>
            <a:r>
              <a:rPr sz="1600" spc="-10" dirty="0">
                <a:latin typeface="Tahoma"/>
                <a:cs typeface="Tahoma"/>
              </a:rPr>
              <a:t>filtrare </a:t>
            </a:r>
            <a:r>
              <a:rPr sz="1600" spc="-5" dirty="0">
                <a:latin typeface="Tahoma"/>
                <a:cs typeface="Tahoma"/>
              </a:rPr>
              <a:t>de  pachete, </a:t>
            </a:r>
            <a:r>
              <a:rPr sz="1600" spc="-10" dirty="0">
                <a:latin typeface="Tahoma"/>
                <a:cs typeface="Tahoma"/>
              </a:rPr>
              <a:t>oferind </a:t>
            </a:r>
            <a:r>
              <a:rPr sz="1600" spc="-5" dirty="0">
                <a:latin typeface="Tahoma"/>
                <a:cs typeface="Tahoma"/>
              </a:rPr>
              <a:t>un </a:t>
            </a:r>
            <a:r>
              <a:rPr sz="1600" spc="-10" dirty="0">
                <a:latin typeface="Tahoma"/>
                <a:cs typeface="Tahoma"/>
              </a:rPr>
              <a:t>suport </a:t>
            </a:r>
            <a:r>
              <a:rPr sz="1600" spc="-5" dirty="0">
                <a:latin typeface="Tahoma"/>
                <a:cs typeface="Tahoma"/>
              </a:rPr>
              <a:t>mai bun </a:t>
            </a:r>
            <a:r>
              <a:rPr sz="1600" spc="-10" dirty="0">
                <a:latin typeface="Tahoma"/>
                <a:cs typeface="Tahoma"/>
              </a:rPr>
              <a:t>pentru aplicaţii </a:t>
            </a:r>
            <a:r>
              <a:rPr sz="1600" spc="-5" dirty="0">
                <a:latin typeface="Tahoma"/>
                <a:cs typeface="Tahoma"/>
              </a:rPr>
              <a:t>bazate </a:t>
            </a:r>
            <a:r>
              <a:rPr sz="1600" dirty="0">
                <a:latin typeface="Tahoma"/>
                <a:cs typeface="Tahoma"/>
              </a:rPr>
              <a:t>pe</a:t>
            </a:r>
            <a:r>
              <a:rPr sz="1600" spc="95" dirty="0">
                <a:latin typeface="Tahoma"/>
                <a:cs typeface="Tahoma"/>
              </a:rPr>
              <a:t> </a:t>
            </a:r>
            <a:r>
              <a:rPr sz="1600" spc="-10" dirty="0">
                <a:latin typeface="Tahoma"/>
                <a:cs typeface="Tahoma"/>
              </a:rPr>
              <a:t>UDP.</a:t>
            </a:r>
            <a:endParaRPr sz="1600">
              <a:latin typeface="Tahoma"/>
              <a:cs typeface="Tahoma"/>
            </a:endParaRPr>
          </a:p>
          <a:p>
            <a:pPr marL="12700" marR="88265">
              <a:lnSpc>
                <a:spcPct val="150000"/>
              </a:lnSpc>
              <a:spcBef>
                <a:spcPts val="385"/>
              </a:spcBef>
              <a:buClr>
                <a:srgbClr val="3333CC"/>
              </a:buClr>
              <a:buSzPct val="53125"/>
              <a:buFont typeface="Wingdings"/>
              <a:buChar char=""/>
              <a:tabLst>
                <a:tab pos="104775" algn="l"/>
              </a:tabLst>
            </a:pPr>
            <a:r>
              <a:rPr sz="1600" spc="-5" dirty="0">
                <a:latin typeface="Tahoma"/>
                <a:cs typeface="Tahoma"/>
              </a:rPr>
              <a:t>Tot în acest mod, multe firewall-uri cu </a:t>
            </a:r>
            <a:r>
              <a:rPr sz="1600" spc="-10" dirty="0">
                <a:latin typeface="Tahoma"/>
                <a:cs typeface="Tahoma"/>
              </a:rPr>
              <a:t>filtrarea </a:t>
            </a:r>
            <a:r>
              <a:rPr sz="1600" spc="-5" dirty="0">
                <a:latin typeface="Tahoma"/>
                <a:cs typeface="Tahoma"/>
              </a:rPr>
              <a:t>pachetelor, </a:t>
            </a:r>
            <a:r>
              <a:rPr sz="1600" spc="-10" dirty="0">
                <a:latin typeface="Tahoma"/>
                <a:cs typeface="Tahoma"/>
              </a:rPr>
              <a:t>comercializate sau </a:t>
            </a:r>
            <a:r>
              <a:rPr sz="1600" spc="-5" dirty="0">
                <a:latin typeface="Tahoma"/>
                <a:cs typeface="Tahoma"/>
              </a:rPr>
              <a:t>cu </a:t>
            </a:r>
            <a:r>
              <a:rPr sz="1600" spc="-10" dirty="0">
                <a:latin typeface="Tahoma"/>
                <a:cs typeface="Tahoma"/>
              </a:rPr>
              <a:t>inspecţie  </a:t>
            </a:r>
            <a:r>
              <a:rPr sz="1600" spc="-5" dirty="0">
                <a:latin typeface="Tahoma"/>
                <a:cs typeface="Tahoma"/>
              </a:rPr>
              <a:t>dinamică a </a:t>
            </a:r>
            <a:r>
              <a:rPr sz="1600" spc="-10" dirty="0">
                <a:latin typeface="Tahoma"/>
                <a:cs typeface="Tahoma"/>
              </a:rPr>
              <a:t>filtrării </a:t>
            </a:r>
            <a:r>
              <a:rPr sz="1600" spc="-5" dirty="0">
                <a:latin typeface="Tahoma"/>
                <a:cs typeface="Tahoma"/>
              </a:rPr>
              <a:t>pachetelor, au </a:t>
            </a:r>
            <a:r>
              <a:rPr sz="1600" spc="-10" dirty="0">
                <a:latin typeface="Tahoma"/>
                <a:cs typeface="Tahoma"/>
              </a:rPr>
              <a:t>implementat funcţionalitatea </a:t>
            </a:r>
            <a:r>
              <a:rPr sz="1600" spc="-5" dirty="0">
                <a:latin typeface="Tahoma"/>
                <a:cs typeface="Tahoma"/>
              </a:rPr>
              <a:t>aplicaţiei </a:t>
            </a:r>
            <a:r>
              <a:rPr sz="1600" spc="-10" dirty="0">
                <a:latin typeface="Tahoma"/>
                <a:cs typeface="Tahoma"/>
              </a:rPr>
              <a:t>proxy. In  </a:t>
            </a:r>
            <a:r>
              <a:rPr sz="1600" spc="-5" dirty="0">
                <a:latin typeface="Tahoma"/>
                <a:cs typeface="Tahoma"/>
              </a:rPr>
              <a:t>majoritatea </a:t>
            </a:r>
            <a:r>
              <a:rPr sz="1600" spc="-10" dirty="0">
                <a:latin typeface="Tahoma"/>
                <a:cs typeface="Tahoma"/>
              </a:rPr>
              <a:t>cazurilor, </a:t>
            </a:r>
            <a:r>
              <a:rPr sz="1600" spc="-5" dirty="0">
                <a:latin typeface="Tahoma"/>
                <a:cs typeface="Tahoma"/>
              </a:rPr>
              <a:t>firewall-urile cu </a:t>
            </a:r>
            <a:r>
              <a:rPr sz="1600" spc="-10" dirty="0">
                <a:latin typeface="Tahoma"/>
                <a:cs typeface="Tahoma"/>
              </a:rPr>
              <a:t>filtrarea </a:t>
            </a:r>
            <a:r>
              <a:rPr sz="1600" spc="-5" dirty="0">
                <a:latin typeface="Tahoma"/>
                <a:cs typeface="Tahoma"/>
              </a:rPr>
              <a:t>pachetelor </a:t>
            </a:r>
            <a:r>
              <a:rPr sz="1600" spc="-10" dirty="0">
                <a:latin typeface="Tahoma"/>
                <a:cs typeface="Tahoma"/>
              </a:rPr>
              <a:t>sau </a:t>
            </a:r>
            <a:r>
              <a:rPr sz="1600" spc="-5" dirty="0">
                <a:latin typeface="Tahoma"/>
                <a:cs typeface="Tahoma"/>
              </a:rPr>
              <a:t>a </a:t>
            </a:r>
            <a:r>
              <a:rPr sz="1600" spc="-10" dirty="0">
                <a:latin typeface="Tahoma"/>
                <a:cs typeface="Tahoma"/>
              </a:rPr>
              <a:t>celor </a:t>
            </a:r>
            <a:r>
              <a:rPr sz="1600" spc="-5" dirty="0">
                <a:latin typeface="Tahoma"/>
                <a:cs typeface="Tahoma"/>
              </a:rPr>
              <a:t>cu </a:t>
            </a:r>
            <a:r>
              <a:rPr sz="1600" spc="-10" dirty="0">
                <a:latin typeface="Tahoma"/>
                <a:cs typeface="Tahoma"/>
              </a:rPr>
              <a:t>inspecţie </a:t>
            </a:r>
            <a:r>
              <a:rPr sz="1600" spc="-5" dirty="0">
                <a:latin typeface="Tahoma"/>
                <a:cs typeface="Tahoma"/>
              </a:rPr>
              <a:t>stabilă a  </a:t>
            </a:r>
            <a:r>
              <a:rPr sz="1600" spc="-10" dirty="0">
                <a:latin typeface="Tahoma"/>
                <a:cs typeface="Tahoma"/>
              </a:rPr>
              <a:t>filtrării </a:t>
            </a:r>
            <a:r>
              <a:rPr sz="1600" spc="-5" dirty="0">
                <a:latin typeface="Tahoma"/>
                <a:cs typeface="Tahoma"/>
              </a:rPr>
              <a:t>pachetelor </a:t>
            </a:r>
            <a:r>
              <a:rPr sz="1600" spc="-10" dirty="0">
                <a:latin typeface="Tahoma"/>
                <a:cs typeface="Tahoma"/>
              </a:rPr>
              <a:t>implementează </a:t>
            </a:r>
            <a:r>
              <a:rPr sz="1600" spc="-5" dirty="0">
                <a:latin typeface="Tahoma"/>
                <a:cs typeface="Tahoma"/>
              </a:rPr>
              <a:t>aplicaţii proxy </a:t>
            </a:r>
            <a:r>
              <a:rPr sz="1600" spc="-10" dirty="0">
                <a:latin typeface="Tahoma"/>
                <a:cs typeface="Tahoma"/>
              </a:rPr>
              <a:t>pentru </a:t>
            </a:r>
            <a:r>
              <a:rPr sz="1600" spc="-5" dirty="0">
                <a:latin typeface="Tahoma"/>
                <a:cs typeface="Tahoma"/>
              </a:rPr>
              <a:t>a </a:t>
            </a:r>
            <a:r>
              <a:rPr sz="1600" spc="-10" dirty="0">
                <a:latin typeface="Tahoma"/>
                <a:cs typeface="Tahoma"/>
              </a:rPr>
              <a:t>furniza </a:t>
            </a:r>
            <a:r>
              <a:rPr sz="1600" spc="-5" dirty="0">
                <a:latin typeface="Tahoma"/>
                <a:cs typeface="Tahoma"/>
              </a:rPr>
              <a:t>o îmbunătăţire a logării  </a:t>
            </a:r>
            <a:r>
              <a:rPr sz="1600" spc="-10" dirty="0">
                <a:latin typeface="Tahoma"/>
                <a:cs typeface="Tahoma"/>
              </a:rPr>
              <a:t>traficului </a:t>
            </a:r>
            <a:r>
              <a:rPr sz="1600" spc="-5" dirty="0">
                <a:latin typeface="Tahoma"/>
                <a:cs typeface="Tahoma"/>
              </a:rPr>
              <a:t>de </a:t>
            </a:r>
            <a:r>
              <a:rPr sz="1600" spc="-10" dirty="0">
                <a:latin typeface="Tahoma"/>
                <a:cs typeface="Tahoma"/>
              </a:rPr>
              <a:t>reţea </a:t>
            </a:r>
            <a:r>
              <a:rPr sz="1600" spc="-5" dirty="0">
                <a:latin typeface="Tahoma"/>
                <a:cs typeface="Tahoma"/>
              </a:rPr>
              <a:t>şi a </a:t>
            </a:r>
            <a:r>
              <a:rPr sz="1600" spc="-10" dirty="0">
                <a:latin typeface="Tahoma"/>
                <a:cs typeface="Tahoma"/>
              </a:rPr>
              <a:t>autentificarii utilizatorului </a:t>
            </a:r>
            <a:r>
              <a:rPr sz="1600" spc="-5" dirty="0">
                <a:latin typeface="Tahoma"/>
                <a:cs typeface="Tahoma"/>
              </a:rPr>
              <a:t>în firewall-urile</a:t>
            </a:r>
            <a:r>
              <a:rPr sz="1600" spc="140" dirty="0">
                <a:latin typeface="Tahoma"/>
                <a:cs typeface="Tahoma"/>
              </a:rPr>
              <a:t> </a:t>
            </a:r>
            <a:r>
              <a:rPr sz="1600" spc="-5" dirty="0">
                <a:latin typeface="Tahoma"/>
                <a:cs typeface="Tahoma"/>
              </a:rPr>
              <a:t>lor.</a:t>
            </a:r>
            <a:endParaRPr sz="1600">
              <a:latin typeface="Tahoma"/>
              <a:cs typeface="Tahoma"/>
            </a:endParaRPr>
          </a:p>
          <a:p>
            <a:pPr marL="469900" indent="-457834">
              <a:lnSpc>
                <a:spcPct val="100000"/>
              </a:lnSpc>
              <a:spcBef>
                <a:spcPts val="455"/>
              </a:spcBef>
              <a:buClr>
                <a:srgbClr val="3333CC"/>
              </a:buClr>
              <a:buSzPct val="53125"/>
              <a:buFont typeface="Wingdings"/>
              <a:buChar char=""/>
              <a:tabLst>
                <a:tab pos="469900" algn="l"/>
                <a:tab pos="470534" algn="l"/>
                <a:tab pos="923925" algn="l"/>
                <a:tab pos="2445385" algn="l"/>
                <a:tab pos="4836795" algn="l"/>
                <a:tab pos="7735570" algn="l"/>
              </a:tabLst>
            </a:pPr>
            <a:r>
              <a:rPr sz="1600" spc="-5" dirty="0">
                <a:latin typeface="Arial"/>
                <a:cs typeface="Arial"/>
              </a:rPr>
              <a:t>Mai	</a:t>
            </a:r>
            <a:r>
              <a:rPr sz="1600" spc="-10" dirty="0">
                <a:latin typeface="Arial"/>
                <a:cs typeface="Arial"/>
              </a:rPr>
              <a:t>no</a:t>
            </a:r>
            <a:r>
              <a:rPr sz="1600" spc="-5" dirty="0">
                <a:latin typeface="Arial"/>
                <a:cs typeface="Arial"/>
              </a:rPr>
              <a:t>u</a:t>
            </a:r>
            <a:r>
              <a:rPr sz="1600" dirty="0">
                <a:latin typeface="Arial"/>
                <a:cs typeface="Arial"/>
              </a:rPr>
              <a:t> </a:t>
            </a:r>
            <a:r>
              <a:rPr sz="1600" spc="105" dirty="0">
                <a:latin typeface="Arial"/>
                <a:cs typeface="Arial"/>
              </a:rPr>
              <a:t> </a:t>
            </a:r>
            <a:r>
              <a:rPr sz="1600" spc="-10" dirty="0">
                <a:latin typeface="Arial"/>
                <a:cs typeface="Arial"/>
              </a:rPr>
              <a:t>a</a:t>
            </a:r>
            <a:r>
              <a:rPr sz="1600" spc="-5" dirty="0">
                <a:latin typeface="Arial"/>
                <a:cs typeface="Arial"/>
              </a:rPr>
              <a:t>u</a:t>
            </a:r>
            <a:r>
              <a:rPr sz="1600" dirty="0">
                <a:latin typeface="Arial"/>
                <a:cs typeface="Arial"/>
              </a:rPr>
              <a:t> </a:t>
            </a:r>
            <a:r>
              <a:rPr sz="1600" spc="105" dirty="0">
                <a:latin typeface="Arial"/>
                <a:cs typeface="Arial"/>
              </a:rPr>
              <a:t> </a:t>
            </a:r>
            <a:r>
              <a:rPr sz="1600" spc="-10" dirty="0">
                <a:latin typeface="Arial"/>
                <a:cs typeface="Arial"/>
              </a:rPr>
              <a:t>a</a:t>
            </a:r>
            <a:r>
              <a:rPr sz="1600" dirty="0">
                <a:latin typeface="Arial"/>
                <a:cs typeface="Arial"/>
              </a:rPr>
              <a:t>p</a:t>
            </a:r>
            <a:r>
              <a:rPr sz="1600" spc="-10" dirty="0">
                <a:latin typeface="Arial"/>
                <a:cs typeface="Arial"/>
              </a:rPr>
              <a:t>ăru</a:t>
            </a:r>
            <a:r>
              <a:rPr sz="1600" spc="-5" dirty="0">
                <a:latin typeface="Arial"/>
                <a:cs typeface="Arial"/>
              </a:rPr>
              <a:t>t</a:t>
            </a:r>
            <a:r>
              <a:rPr sz="1600" dirty="0">
                <a:latin typeface="Arial"/>
                <a:cs typeface="Arial"/>
              </a:rPr>
              <a:t>	</a:t>
            </a:r>
            <a:r>
              <a:rPr sz="1600" spc="-10" dirty="0">
                <a:latin typeface="Arial"/>
                <a:cs typeface="Arial"/>
              </a:rPr>
              <a:t>aş</a:t>
            </a:r>
            <a:r>
              <a:rPr sz="1600" spc="-5" dirty="0">
                <a:latin typeface="Arial"/>
                <a:cs typeface="Arial"/>
              </a:rPr>
              <a:t>a</a:t>
            </a:r>
            <a:r>
              <a:rPr sz="1600" dirty="0">
                <a:latin typeface="Arial"/>
                <a:cs typeface="Arial"/>
              </a:rPr>
              <a:t> </a:t>
            </a:r>
            <a:r>
              <a:rPr sz="1600" spc="110" dirty="0">
                <a:latin typeface="Arial"/>
                <a:cs typeface="Arial"/>
              </a:rPr>
              <a:t> </a:t>
            </a:r>
            <a:r>
              <a:rPr sz="1600" spc="-5" dirty="0">
                <a:latin typeface="Arial"/>
                <a:cs typeface="Arial"/>
              </a:rPr>
              <a:t>numit</a:t>
            </a:r>
            <a:r>
              <a:rPr sz="1600" spc="5" dirty="0">
                <a:latin typeface="Arial"/>
                <a:cs typeface="Arial"/>
              </a:rPr>
              <a:t>e</a:t>
            </a:r>
            <a:r>
              <a:rPr sz="1600" spc="-5" dirty="0">
                <a:latin typeface="Arial"/>
                <a:cs typeface="Arial"/>
              </a:rPr>
              <a:t>le</a:t>
            </a:r>
            <a:r>
              <a:rPr sz="1600" dirty="0">
                <a:latin typeface="Arial"/>
                <a:cs typeface="Arial"/>
              </a:rPr>
              <a:t> </a:t>
            </a:r>
            <a:r>
              <a:rPr sz="1600" spc="105" dirty="0">
                <a:latin typeface="Arial"/>
                <a:cs typeface="Arial"/>
              </a:rPr>
              <a:t> </a:t>
            </a:r>
            <a:r>
              <a:rPr sz="1600" spc="-5" dirty="0">
                <a:latin typeface="Arial"/>
                <a:cs typeface="Arial"/>
              </a:rPr>
              <a:t>N</a:t>
            </a:r>
            <a:r>
              <a:rPr sz="1600" spc="-15" dirty="0">
                <a:latin typeface="Arial"/>
                <a:cs typeface="Arial"/>
              </a:rPr>
              <a:t>G</a:t>
            </a:r>
            <a:r>
              <a:rPr sz="1600" dirty="0">
                <a:latin typeface="Arial"/>
                <a:cs typeface="Arial"/>
              </a:rPr>
              <a:t>F</a:t>
            </a:r>
            <a:r>
              <a:rPr sz="1600" spc="-5" dirty="0">
                <a:latin typeface="Arial"/>
                <a:cs typeface="Arial"/>
              </a:rPr>
              <a:t>(</a:t>
            </a:r>
            <a:r>
              <a:rPr sz="1600" spc="-15" dirty="0">
                <a:latin typeface="Arial"/>
                <a:cs typeface="Arial"/>
              </a:rPr>
              <a:t>N</a:t>
            </a:r>
            <a:r>
              <a:rPr sz="1600" spc="-5" dirty="0">
                <a:latin typeface="Arial"/>
                <a:cs typeface="Arial"/>
              </a:rPr>
              <a:t>ext</a:t>
            </a:r>
            <a:r>
              <a:rPr sz="1600" dirty="0">
                <a:latin typeface="Arial"/>
                <a:cs typeface="Arial"/>
              </a:rPr>
              <a:t>	</a:t>
            </a:r>
            <a:r>
              <a:rPr sz="1600" spc="-5" dirty="0">
                <a:latin typeface="Arial"/>
                <a:cs typeface="Arial"/>
              </a:rPr>
              <a:t>Generation</a:t>
            </a:r>
            <a:r>
              <a:rPr sz="1600" dirty="0">
                <a:latin typeface="Arial"/>
                <a:cs typeface="Arial"/>
              </a:rPr>
              <a:t> </a:t>
            </a:r>
            <a:r>
              <a:rPr sz="1600" spc="105" dirty="0">
                <a:latin typeface="Arial"/>
                <a:cs typeface="Arial"/>
              </a:rPr>
              <a:t> </a:t>
            </a:r>
            <a:r>
              <a:rPr sz="1600" spc="-5" dirty="0">
                <a:latin typeface="Arial"/>
                <a:cs typeface="Arial"/>
              </a:rPr>
              <a:t>Fir</a:t>
            </a:r>
            <a:r>
              <a:rPr sz="1600" dirty="0">
                <a:latin typeface="Arial"/>
                <a:cs typeface="Arial"/>
              </a:rPr>
              <a:t>e</a:t>
            </a:r>
            <a:r>
              <a:rPr sz="1600" spc="-5" dirty="0">
                <a:latin typeface="Arial"/>
                <a:cs typeface="Arial"/>
              </a:rPr>
              <a:t>wa</a:t>
            </a:r>
            <a:r>
              <a:rPr sz="1600" spc="-15" dirty="0">
                <a:latin typeface="Arial"/>
                <a:cs typeface="Arial"/>
              </a:rPr>
              <a:t>l</a:t>
            </a:r>
            <a:r>
              <a:rPr sz="1600" spc="-5" dirty="0">
                <a:latin typeface="Arial"/>
                <a:cs typeface="Arial"/>
              </a:rPr>
              <a:t>l)</a:t>
            </a:r>
            <a:r>
              <a:rPr sz="1600" dirty="0">
                <a:latin typeface="Arial"/>
                <a:cs typeface="Arial"/>
              </a:rPr>
              <a:t> </a:t>
            </a:r>
            <a:r>
              <a:rPr sz="1600" spc="105" dirty="0">
                <a:latin typeface="Arial"/>
                <a:cs typeface="Arial"/>
              </a:rPr>
              <a:t> </a:t>
            </a:r>
            <a:r>
              <a:rPr sz="1600" spc="-5" dirty="0">
                <a:latin typeface="Arial"/>
                <a:cs typeface="Arial"/>
              </a:rPr>
              <a:t>ca</a:t>
            </a:r>
            <a:r>
              <a:rPr sz="1600" spc="-10" dirty="0">
                <a:latin typeface="Arial"/>
                <a:cs typeface="Arial"/>
              </a:rPr>
              <a:t>r</a:t>
            </a:r>
            <a:r>
              <a:rPr sz="1600" spc="-5" dirty="0">
                <a:latin typeface="Arial"/>
                <a:cs typeface="Arial"/>
              </a:rPr>
              <a:t>e</a:t>
            </a:r>
            <a:r>
              <a:rPr sz="1600" dirty="0">
                <a:latin typeface="Arial"/>
                <a:cs typeface="Arial"/>
              </a:rPr>
              <a:t> </a:t>
            </a:r>
            <a:r>
              <a:rPr sz="1600" spc="105" dirty="0">
                <a:latin typeface="Arial"/>
                <a:cs typeface="Arial"/>
              </a:rPr>
              <a:t> </a:t>
            </a:r>
            <a:r>
              <a:rPr sz="1600" spc="-10" dirty="0">
                <a:latin typeface="Arial"/>
                <a:cs typeface="Arial"/>
              </a:rPr>
              <a:t>p</a:t>
            </a:r>
            <a:r>
              <a:rPr sz="1600" spc="-5" dirty="0">
                <a:latin typeface="Arial"/>
                <a:cs typeface="Arial"/>
              </a:rPr>
              <a:t>e</a:t>
            </a:r>
            <a:r>
              <a:rPr sz="1600" dirty="0">
                <a:latin typeface="Arial"/>
                <a:cs typeface="Arial"/>
              </a:rPr>
              <a:t>	</a:t>
            </a:r>
            <a:r>
              <a:rPr sz="1600" spc="-5" dirty="0">
                <a:latin typeface="Arial"/>
                <a:cs typeface="Arial"/>
              </a:rPr>
              <a:t>l</a:t>
            </a:r>
            <a:r>
              <a:rPr sz="1600" spc="-10" dirty="0">
                <a:latin typeface="Arial"/>
                <a:cs typeface="Arial"/>
              </a:rPr>
              <a:t>ângă</a:t>
            </a:r>
            <a:endParaRPr sz="1600">
              <a:latin typeface="Arial"/>
              <a:cs typeface="Arial"/>
            </a:endParaRPr>
          </a:p>
          <a:p>
            <a:pPr marL="12700">
              <a:lnSpc>
                <a:spcPct val="100000"/>
              </a:lnSpc>
              <a:spcBef>
                <a:spcPts val="290"/>
              </a:spcBef>
            </a:pPr>
            <a:r>
              <a:rPr sz="1600" spc="-5" dirty="0">
                <a:latin typeface="Arial"/>
                <a:cs typeface="Arial"/>
              </a:rPr>
              <a:t>facilităţile amintite mai sus au </a:t>
            </a:r>
            <a:r>
              <a:rPr sz="1600" dirty="0">
                <a:latin typeface="Arial"/>
                <a:cs typeface="Arial"/>
              </a:rPr>
              <a:t>şi </a:t>
            </a:r>
            <a:r>
              <a:rPr sz="1600" spc="-5" dirty="0">
                <a:latin typeface="Arial"/>
                <a:cs typeface="Arial"/>
              </a:rPr>
              <a:t>sistem IDP(Intrusion Detection and</a:t>
            </a:r>
            <a:r>
              <a:rPr sz="1600" spc="105" dirty="0">
                <a:latin typeface="Arial"/>
                <a:cs typeface="Arial"/>
              </a:rPr>
              <a:t> </a:t>
            </a:r>
            <a:r>
              <a:rPr sz="1600" spc="-5" dirty="0">
                <a:latin typeface="Arial"/>
                <a:cs typeface="Arial"/>
              </a:rPr>
              <a:t>Prevention).</a:t>
            </a:r>
            <a:endParaRPr sz="1600">
              <a:latin typeface="Arial"/>
              <a:cs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352" y="1520952"/>
            <a:ext cx="368808" cy="47396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6492" y="1447800"/>
            <a:ext cx="560832" cy="4221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8001" y="990600"/>
            <a:ext cx="0" cy="1053465"/>
          </a:xfrm>
          <a:custGeom>
            <a:avLst/>
            <a:gdLst/>
            <a:ahLst/>
            <a:cxnLst/>
            <a:rect l="l" t="t" r="r" b="b"/>
            <a:pathLst>
              <a:path h="1053464">
                <a:moveTo>
                  <a:pt x="0" y="0"/>
                </a:moveTo>
                <a:lnTo>
                  <a:pt x="0" y="1053084"/>
                </a:lnTo>
              </a:path>
            </a:pathLst>
          </a:custGeom>
          <a:ln w="32004">
            <a:solidFill>
              <a:srgbClr val="1C1C1C"/>
            </a:solidFill>
          </a:ln>
        </p:spPr>
        <p:txBody>
          <a:bodyPr wrap="square" lIns="0" tIns="0" rIns="0" bIns="0" rtlCol="0"/>
          <a:lstStyle/>
          <a:p>
            <a:endParaRPr/>
          </a:p>
        </p:txBody>
      </p:sp>
      <p:sp>
        <p:nvSpPr>
          <p:cNvPr id="5" name="object 5"/>
          <p:cNvSpPr/>
          <p:nvPr/>
        </p:nvSpPr>
        <p:spPr>
          <a:xfrm>
            <a:off x="443483" y="1781555"/>
            <a:ext cx="8226552" cy="32003"/>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069644" y="498093"/>
            <a:ext cx="5013960" cy="452120"/>
          </a:xfrm>
          <a:prstGeom prst="rect">
            <a:avLst/>
          </a:prstGeom>
        </p:spPr>
        <p:txBody>
          <a:bodyPr vert="horz" wrap="square" lIns="0" tIns="12065" rIns="0" bIns="0" rtlCol="0">
            <a:spAutoFit/>
          </a:bodyPr>
          <a:lstStyle/>
          <a:p>
            <a:pPr marL="12700">
              <a:lnSpc>
                <a:spcPct val="100000"/>
              </a:lnSpc>
              <a:spcBef>
                <a:spcPts val="95"/>
              </a:spcBef>
            </a:pPr>
            <a:r>
              <a:rPr dirty="0">
                <a:solidFill>
                  <a:srgbClr val="333399"/>
                </a:solidFill>
                <a:latin typeface="Arial"/>
                <a:cs typeface="Arial"/>
              </a:rPr>
              <a:t>Translatarea adreselor </a:t>
            </a:r>
            <a:r>
              <a:rPr spc="-5" dirty="0">
                <a:solidFill>
                  <a:srgbClr val="333399"/>
                </a:solidFill>
                <a:latin typeface="Arial"/>
                <a:cs typeface="Arial"/>
              </a:rPr>
              <a:t>de</a:t>
            </a:r>
            <a:r>
              <a:rPr spc="-35" dirty="0">
                <a:solidFill>
                  <a:srgbClr val="333399"/>
                </a:solidFill>
                <a:latin typeface="Arial"/>
                <a:cs typeface="Arial"/>
              </a:rPr>
              <a:t> </a:t>
            </a:r>
            <a:r>
              <a:rPr spc="-5" dirty="0">
                <a:solidFill>
                  <a:srgbClr val="333399"/>
                </a:solidFill>
                <a:latin typeface="Arial"/>
                <a:cs typeface="Arial"/>
              </a:rPr>
              <a:t>retea</a:t>
            </a:r>
          </a:p>
        </p:txBody>
      </p:sp>
      <p:sp>
        <p:nvSpPr>
          <p:cNvPr id="7" name="object 7"/>
          <p:cNvSpPr/>
          <p:nvPr/>
        </p:nvSpPr>
        <p:spPr>
          <a:xfrm>
            <a:off x="533400" y="1453896"/>
            <a:ext cx="8001000" cy="5175504"/>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352" y="1520952"/>
            <a:ext cx="368808" cy="47396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6492" y="1447800"/>
            <a:ext cx="560832" cy="4221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8001" y="990600"/>
            <a:ext cx="0" cy="1053465"/>
          </a:xfrm>
          <a:custGeom>
            <a:avLst/>
            <a:gdLst/>
            <a:ahLst/>
            <a:cxnLst/>
            <a:rect l="l" t="t" r="r" b="b"/>
            <a:pathLst>
              <a:path h="1053464">
                <a:moveTo>
                  <a:pt x="0" y="0"/>
                </a:moveTo>
                <a:lnTo>
                  <a:pt x="0" y="1053084"/>
                </a:lnTo>
              </a:path>
            </a:pathLst>
          </a:custGeom>
          <a:ln w="32004">
            <a:solidFill>
              <a:srgbClr val="1C1C1C"/>
            </a:solidFill>
          </a:ln>
        </p:spPr>
        <p:txBody>
          <a:bodyPr wrap="square" lIns="0" tIns="0" rIns="0" bIns="0" rtlCol="0"/>
          <a:lstStyle/>
          <a:p>
            <a:endParaRPr/>
          </a:p>
        </p:txBody>
      </p:sp>
      <p:sp>
        <p:nvSpPr>
          <p:cNvPr id="5" name="object 5"/>
          <p:cNvSpPr/>
          <p:nvPr/>
        </p:nvSpPr>
        <p:spPr>
          <a:xfrm>
            <a:off x="443483" y="1781555"/>
            <a:ext cx="8226552" cy="32003"/>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069644" y="498093"/>
            <a:ext cx="7171055" cy="452120"/>
          </a:xfrm>
          <a:prstGeom prst="rect">
            <a:avLst/>
          </a:prstGeom>
        </p:spPr>
        <p:txBody>
          <a:bodyPr vert="horz" wrap="square" lIns="0" tIns="12065" rIns="0" bIns="0" rtlCol="0">
            <a:spAutoFit/>
          </a:bodyPr>
          <a:lstStyle/>
          <a:p>
            <a:pPr marL="12700">
              <a:lnSpc>
                <a:spcPct val="100000"/>
              </a:lnSpc>
              <a:spcBef>
                <a:spcPts val="95"/>
              </a:spcBef>
            </a:pPr>
            <a:r>
              <a:rPr dirty="0">
                <a:solidFill>
                  <a:srgbClr val="333399"/>
                </a:solidFill>
                <a:latin typeface="Arial"/>
                <a:cs typeface="Arial"/>
              </a:rPr>
              <a:t>Translatarea adreselor </a:t>
            </a:r>
            <a:r>
              <a:rPr spc="-5" dirty="0">
                <a:solidFill>
                  <a:srgbClr val="333399"/>
                </a:solidFill>
                <a:latin typeface="Arial"/>
                <a:cs typeface="Arial"/>
              </a:rPr>
              <a:t>de retea </a:t>
            </a:r>
            <a:r>
              <a:rPr dirty="0">
                <a:solidFill>
                  <a:srgbClr val="333399"/>
                </a:solidFill>
                <a:latin typeface="Arial"/>
                <a:cs typeface="Arial"/>
              </a:rPr>
              <a:t>si </a:t>
            </a:r>
            <a:r>
              <a:rPr spc="-5" dirty="0">
                <a:solidFill>
                  <a:srgbClr val="333399"/>
                </a:solidFill>
                <a:latin typeface="Arial"/>
                <a:cs typeface="Arial"/>
              </a:rPr>
              <a:t>a</a:t>
            </a:r>
            <a:r>
              <a:rPr spc="-15" dirty="0">
                <a:solidFill>
                  <a:srgbClr val="333399"/>
                </a:solidFill>
                <a:latin typeface="Arial"/>
                <a:cs typeface="Arial"/>
              </a:rPr>
              <a:t> </a:t>
            </a:r>
            <a:r>
              <a:rPr dirty="0">
                <a:solidFill>
                  <a:srgbClr val="333399"/>
                </a:solidFill>
                <a:latin typeface="Arial"/>
                <a:cs typeface="Arial"/>
              </a:rPr>
              <a:t>porturilor</a:t>
            </a:r>
          </a:p>
        </p:txBody>
      </p:sp>
      <p:sp>
        <p:nvSpPr>
          <p:cNvPr id="7" name="object 7"/>
          <p:cNvSpPr/>
          <p:nvPr/>
        </p:nvSpPr>
        <p:spPr>
          <a:xfrm>
            <a:off x="714199" y="2318826"/>
            <a:ext cx="7535270" cy="3989985"/>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352" y="1520952"/>
            <a:ext cx="368808" cy="47396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6492" y="1447800"/>
            <a:ext cx="560832" cy="4221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8001" y="990600"/>
            <a:ext cx="0" cy="1053465"/>
          </a:xfrm>
          <a:custGeom>
            <a:avLst/>
            <a:gdLst/>
            <a:ahLst/>
            <a:cxnLst/>
            <a:rect l="l" t="t" r="r" b="b"/>
            <a:pathLst>
              <a:path h="1053464">
                <a:moveTo>
                  <a:pt x="0" y="0"/>
                </a:moveTo>
                <a:lnTo>
                  <a:pt x="0" y="1053084"/>
                </a:lnTo>
              </a:path>
            </a:pathLst>
          </a:custGeom>
          <a:ln w="32004">
            <a:solidFill>
              <a:srgbClr val="1C1C1C"/>
            </a:solidFill>
          </a:ln>
        </p:spPr>
        <p:txBody>
          <a:bodyPr wrap="square" lIns="0" tIns="0" rIns="0" bIns="0" rtlCol="0"/>
          <a:lstStyle/>
          <a:p>
            <a:endParaRPr/>
          </a:p>
        </p:txBody>
      </p:sp>
      <p:sp>
        <p:nvSpPr>
          <p:cNvPr id="5" name="object 5"/>
          <p:cNvSpPr/>
          <p:nvPr/>
        </p:nvSpPr>
        <p:spPr>
          <a:xfrm>
            <a:off x="443483" y="1781555"/>
            <a:ext cx="8226552" cy="32003"/>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069644" y="498093"/>
            <a:ext cx="3430904" cy="452120"/>
          </a:xfrm>
          <a:prstGeom prst="rect">
            <a:avLst/>
          </a:prstGeom>
        </p:spPr>
        <p:txBody>
          <a:bodyPr vert="horz" wrap="square" lIns="0" tIns="12065" rIns="0" bIns="0" rtlCol="0">
            <a:spAutoFit/>
          </a:bodyPr>
          <a:lstStyle/>
          <a:p>
            <a:pPr marL="12700">
              <a:lnSpc>
                <a:spcPct val="100000"/>
              </a:lnSpc>
              <a:spcBef>
                <a:spcPts val="95"/>
              </a:spcBef>
            </a:pPr>
            <a:r>
              <a:rPr spc="-5" dirty="0">
                <a:solidFill>
                  <a:srgbClr val="333399"/>
                </a:solidFill>
                <a:latin typeface="Arial"/>
                <a:cs typeface="Arial"/>
              </a:rPr>
              <a:t>Firewall-uri</a:t>
            </a:r>
            <a:r>
              <a:rPr spc="25" dirty="0">
                <a:solidFill>
                  <a:srgbClr val="333399"/>
                </a:solidFill>
                <a:latin typeface="Arial"/>
                <a:cs typeface="Arial"/>
              </a:rPr>
              <a:t> </a:t>
            </a:r>
            <a:r>
              <a:rPr spc="-5" dirty="0">
                <a:solidFill>
                  <a:srgbClr val="333399"/>
                </a:solidFill>
                <a:latin typeface="Arial"/>
                <a:cs typeface="Arial"/>
              </a:rPr>
              <a:t>personale</a:t>
            </a:r>
          </a:p>
        </p:txBody>
      </p:sp>
      <p:sp>
        <p:nvSpPr>
          <p:cNvPr id="7" name="object 7"/>
          <p:cNvSpPr txBox="1"/>
          <p:nvPr/>
        </p:nvSpPr>
        <p:spPr>
          <a:xfrm>
            <a:off x="459740" y="2091054"/>
            <a:ext cx="8432165" cy="4512945"/>
          </a:xfrm>
          <a:prstGeom prst="rect">
            <a:avLst/>
          </a:prstGeom>
        </p:spPr>
        <p:txBody>
          <a:bodyPr vert="horz" wrap="square" lIns="0" tIns="12065" rIns="0" bIns="0" rtlCol="0">
            <a:spAutoFit/>
          </a:bodyPr>
          <a:lstStyle/>
          <a:p>
            <a:pPr marL="355600" indent="-342900">
              <a:lnSpc>
                <a:spcPct val="100000"/>
              </a:lnSpc>
              <a:spcBef>
                <a:spcPts val="95"/>
              </a:spcBef>
              <a:buClr>
                <a:srgbClr val="3333CC"/>
              </a:buClr>
              <a:buSzPct val="59375"/>
              <a:buFont typeface="Wingdings"/>
              <a:buChar char=""/>
              <a:tabLst>
                <a:tab pos="354965" algn="l"/>
                <a:tab pos="355600" algn="l"/>
              </a:tabLst>
            </a:pPr>
            <a:r>
              <a:rPr sz="1600" spc="-5" dirty="0">
                <a:latin typeface="Tahoma"/>
                <a:cs typeface="Tahoma"/>
              </a:rPr>
              <a:t>Securizarea calculatoarelor personale, acasă </a:t>
            </a:r>
            <a:r>
              <a:rPr sz="1600" spc="-10" dirty="0">
                <a:latin typeface="Tahoma"/>
                <a:cs typeface="Tahoma"/>
              </a:rPr>
              <a:t>sau </a:t>
            </a:r>
            <a:r>
              <a:rPr sz="1600" spc="-5" dirty="0">
                <a:latin typeface="Tahoma"/>
                <a:cs typeface="Tahoma"/>
              </a:rPr>
              <a:t>în alte locaţii, </a:t>
            </a:r>
            <a:r>
              <a:rPr sz="1600" spc="-10" dirty="0">
                <a:latin typeface="Tahoma"/>
                <a:cs typeface="Tahoma"/>
              </a:rPr>
              <a:t>este </a:t>
            </a:r>
            <a:r>
              <a:rPr sz="1600" spc="-5" dirty="0">
                <a:latin typeface="Tahoma"/>
                <a:cs typeface="Tahoma"/>
              </a:rPr>
              <a:t>acum la fel</a:t>
            </a:r>
            <a:r>
              <a:rPr sz="1600" spc="175" dirty="0">
                <a:latin typeface="Tahoma"/>
                <a:cs typeface="Tahoma"/>
              </a:rPr>
              <a:t> </a:t>
            </a:r>
            <a:r>
              <a:rPr sz="1600" dirty="0">
                <a:latin typeface="Tahoma"/>
                <a:cs typeface="Tahoma"/>
              </a:rPr>
              <a:t>de</a:t>
            </a:r>
            <a:endParaRPr sz="1600">
              <a:latin typeface="Tahoma"/>
              <a:cs typeface="Tahoma"/>
            </a:endParaRPr>
          </a:p>
          <a:p>
            <a:pPr marL="355600" marR="45720">
              <a:lnSpc>
                <a:spcPct val="100000"/>
              </a:lnSpc>
            </a:pPr>
            <a:r>
              <a:rPr sz="1600" spc="-5" dirty="0">
                <a:latin typeface="Tahoma"/>
                <a:cs typeface="Tahoma"/>
              </a:rPr>
              <a:t>importantă ca şi </a:t>
            </a:r>
            <a:r>
              <a:rPr sz="1600" spc="-10" dirty="0">
                <a:latin typeface="Tahoma"/>
                <a:cs typeface="Tahoma"/>
              </a:rPr>
              <a:t>securizarea </a:t>
            </a:r>
            <a:r>
              <a:rPr sz="1600" spc="-5" dirty="0">
                <a:latin typeface="Tahoma"/>
                <a:cs typeface="Tahoma"/>
              </a:rPr>
              <a:t>lor la birou, deoarece multă lume lucrează acasă şi operează  cu date ale unor organizaţii </a:t>
            </a:r>
            <a:r>
              <a:rPr sz="1600" spc="-10" dirty="0">
                <a:latin typeface="Tahoma"/>
                <a:cs typeface="Tahoma"/>
              </a:rPr>
              <a:t>sau </a:t>
            </a:r>
            <a:r>
              <a:rPr sz="1600" spc="-5" dirty="0">
                <a:latin typeface="Tahoma"/>
                <a:cs typeface="Tahoma"/>
              </a:rPr>
              <a:t>agenţii. </a:t>
            </a:r>
            <a:r>
              <a:rPr sz="1600" spc="-10" dirty="0">
                <a:latin typeface="Tahoma"/>
                <a:cs typeface="Tahoma"/>
              </a:rPr>
              <a:t>Utilizatorii </a:t>
            </a:r>
            <a:r>
              <a:rPr sz="1600" spc="-5" dirty="0">
                <a:latin typeface="Tahoma"/>
                <a:cs typeface="Tahoma"/>
              </a:rPr>
              <a:t>care au acces la Internet </a:t>
            </a:r>
            <a:r>
              <a:rPr sz="1600" dirty="0">
                <a:latin typeface="Tahoma"/>
                <a:cs typeface="Tahoma"/>
              </a:rPr>
              <a:t>de </a:t>
            </a:r>
            <a:r>
              <a:rPr sz="1600" spc="-5" dirty="0">
                <a:latin typeface="Tahoma"/>
                <a:cs typeface="Tahoma"/>
              </a:rPr>
              <a:t>acasă,  prin modem sau nu, spre un </a:t>
            </a:r>
            <a:r>
              <a:rPr sz="1600" spc="-10" dirty="0">
                <a:latin typeface="Tahoma"/>
                <a:cs typeface="Tahoma"/>
              </a:rPr>
              <a:t>furnizor </a:t>
            </a:r>
            <a:r>
              <a:rPr sz="1600" dirty="0">
                <a:latin typeface="Tahoma"/>
                <a:cs typeface="Tahoma"/>
              </a:rPr>
              <a:t>de </a:t>
            </a:r>
            <a:r>
              <a:rPr sz="1600" spc="-10" dirty="0">
                <a:latin typeface="Tahoma"/>
                <a:cs typeface="Tahoma"/>
              </a:rPr>
              <a:t>servicii internet </a:t>
            </a:r>
            <a:r>
              <a:rPr sz="1600" spc="-5" dirty="0">
                <a:latin typeface="Tahoma"/>
                <a:cs typeface="Tahoma"/>
              </a:rPr>
              <a:t>(ISP), </a:t>
            </a:r>
            <a:r>
              <a:rPr sz="1600" dirty="0">
                <a:latin typeface="Tahoma"/>
                <a:cs typeface="Tahoma"/>
              </a:rPr>
              <a:t>pot </a:t>
            </a:r>
            <a:r>
              <a:rPr sz="1600" spc="-5" dirty="0">
                <a:latin typeface="Tahoma"/>
                <a:cs typeface="Tahoma"/>
              </a:rPr>
              <a:t>avea puţine </a:t>
            </a:r>
            <a:r>
              <a:rPr sz="1600" spc="-10" dirty="0">
                <a:latin typeface="Tahoma"/>
                <a:cs typeface="Tahoma"/>
              </a:rPr>
              <a:t>protecţii  </a:t>
            </a:r>
            <a:r>
              <a:rPr sz="1600" spc="-5" dirty="0">
                <a:latin typeface="Tahoma"/>
                <a:cs typeface="Tahoma"/>
              </a:rPr>
              <a:t>firewall disponibile la ei, pentru că un ISP trebuie să armonizeze mai multe </a:t>
            </a:r>
            <a:r>
              <a:rPr sz="1600" spc="-10" dirty="0">
                <a:latin typeface="Tahoma"/>
                <a:cs typeface="Tahoma"/>
              </a:rPr>
              <a:t>politici </a:t>
            </a:r>
            <a:r>
              <a:rPr sz="1600" spc="-5" dirty="0">
                <a:latin typeface="Tahoma"/>
                <a:cs typeface="Tahoma"/>
              </a:rPr>
              <a:t>diferite  </a:t>
            </a:r>
            <a:r>
              <a:rPr sz="1600" dirty="0">
                <a:latin typeface="Tahoma"/>
                <a:cs typeface="Tahoma"/>
              </a:rPr>
              <a:t>de </a:t>
            </a:r>
            <a:r>
              <a:rPr sz="1600" spc="-10" dirty="0">
                <a:latin typeface="Tahoma"/>
                <a:cs typeface="Tahoma"/>
              </a:rPr>
              <a:t>securitate. Aceste </a:t>
            </a:r>
            <a:r>
              <a:rPr sz="1600" spc="-5" dirty="0">
                <a:latin typeface="Tahoma"/>
                <a:cs typeface="Tahoma"/>
              </a:rPr>
              <a:t>produse </a:t>
            </a:r>
            <a:r>
              <a:rPr sz="1600" spc="-10" dirty="0">
                <a:latin typeface="Tahoma"/>
                <a:cs typeface="Tahoma"/>
              </a:rPr>
              <a:t>sunt </a:t>
            </a:r>
            <a:r>
              <a:rPr sz="1600" spc="-5" dirty="0">
                <a:latin typeface="Tahoma"/>
                <a:cs typeface="Tahoma"/>
              </a:rPr>
              <a:t>implementate tipic în una </a:t>
            </a:r>
            <a:r>
              <a:rPr sz="1600" spc="-10" dirty="0">
                <a:latin typeface="Tahoma"/>
                <a:cs typeface="Tahoma"/>
              </a:rPr>
              <a:t>sau </a:t>
            </a:r>
            <a:r>
              <a:rPr sz="1600" spc="-5" dirty="0">
                <a:latin typeface="Tahoma"/>
                <a:cs typeface="Tahoma"/>
              </a:rPr>
              <a:t>două</a:t>
            </a:r>
            <a:r>
              <a:rPr sz="1600" spc="225" dirty="0">
                <a:latin typeface="Tahoma"/>
                <a:cs typeface="Tahoma"/>
              </a:rPr>
              <a:t> </a:t>
            </a:r>
            <a:r>
              <a:rPr sz="1600" spc="-5" dirty="0">
                <a:latin typeface="Tahoma"/>
                <a:cs typeface="Tahoma"/>
              </a:rPr>
              <a:t>configuraţii.</a:t>
            </a:r>
            <a:endParaRPr sz="1600">
              <a:latin typeface="Tahoma"/>
              <a:cs typeface="Tahoma"/>
            </a:endParaRPr>
          </a:p>
          <a:p>
            <a:pPr marL="355600" marR="5080" indent="-342900">
              <a:lnSpc>
                <a:spcPct val="100000"/>
              </a:lnSpc>
              <a:spcBef>
                <a:spcPts val="385"/>
              </a:spcBef>
              <a:buClr>
                <a:srgbClr val="3333CC"/>
              </a:buClr>
              <a:buSzPct val="59375"/>
              <a:buFont typeface="Wingdings"/>
              <a:buChar char=""/>
              <a:tabLst>
                <a:tab pos="354965" algn="l"/>
                <a:tab pos="355600" algn="l"/>
              </a:tabLst>
            </a:pPr>
            <a:r>
              <a:rPr sz="1600" spc="-5" dirty="0">
                <a:latin typeface="Tahoma"/>
                <a:cs typeface="Tahoma"/>
              </a:rPr>
              <a:t>Una dintre aceste configuraţii </a:t>
            </a:r>
            <a:r>
              <a:rPr sz="1600" spc="-10" dirty="0">
                <a:latin typeface="Tahoma"/>
                <a:cs typeface="Tahoma"/>
              </a:rPr>
              <a:t>este </a:t>
            </a:r>
            <a:r>
              <a:rPr sz="1600" spc="-5" dirty="0">
                <a:latin typeface="Tahoma"/>
                <a:cs typeface="Tahoma"/>
              </a:rPr>
              <a:t>un firewall personal, care </a:t>
            </a:r>
            <a:r>
              <a:rPr sz="1600" spc="-10" dirty="0">
                <a:latin typeface="Tahoma"/>
                <a:cs typeface="Tahoma"/>
              </a:rPr>
              <a:t>este </a:t>
            </a:r>
            <a:r>
              <a:rPr sz="1600" spc="-5" dirty="0">
                <a:latin typeface="Tahoma"/>
                <a:cs typeface="Tahoma"/>
              </a:rPr>
              <a:t>instalat </a:t>
            </a:r>
            <a:r>
              <a:rPr sz="1600" dirty="0">
                <a:latin typeface="Tahoma"/>
                <a:cs typeface="Tahoma"/>
              </a:rPr>
              <a:t>pe </a:t>
            </a:r>
            <a:r>
              <a:rPr sz="1600" spc="-10" dirty="0">
                <a:latin typeface="Tahoma"/>
                <a:cs typeface="Tahoma"/>
              </a:rPr>
              <a:t>sistemul </a:t>
            </a:r>
            <a:r>
              <a:rPr sz="1600" spc="-5" dirty="0">
                <a:latin typeface="Tahoma"/>
                <a:cs typeface="Tahoma"/>
              </a:rPr>
              <a:t>care  trebuie protejat. </a:t>
            </a:r>
            <a:r>
              <a:rPr sz="1600" spc="-10" dirty="0">
                <a:latin typeface="Tahoma"/>
                <a:cs typeface="Tahoma"/>
              </a:rPr>
              <a:t>Firewall-urile personale </a:t>
            </a:r>
            <a:r>
              <a:rPr sz="1600" spc="-5" dirty="0">
                <a:latin typeface="Tahoma"/>
                <a:cs typeface="Tahoma"/>
              </a:rPr>
              <a:t>nu </a:t>
            </a:r>
            <a:r>
              <a:rPr sz="1600" spc="-10" dirty="0">
                <a:latin typeface="Tahoma"/>
                <a:cs typeface="Tahoma"/>
              </a:rPr>
              <a:t>oferă, </a:t>
            </a:r>
            <a:r>
              <a:rPr sz="1600" spc="-5" dirty="0">
                <a:latin typeface="Tahoma"/>
                <a:cs typeface="Tahoma"/>
              </a:rPr>
              <a:t>de </a:t>
            </a:r>
            <a:r>
              <a:rPr sz="1600" spc="-10" dirty="0">
                <a:latin typeface="Tahoma"/>
                <a:cs typeface="Tahoma"/>
              </a:rPr>
              <a:t>obicei, protecţie </a:t>
            </a:r>
            <a:r>
              <a:rPr sz="1600" spc="-5" dirty="0">
                <a:latin typeface="Tahoma"/>
                <a:cs typeface="Tahoma"/>
              </a:rPr>
              <a:t>altor </a:t>
            </a:r>
            <a:r>
              <a:rPr sz="1600" spc="-10" dirty="0">
                <a:latin typeface="Tahoma"/>
                <a:cs typeface="Tahoma"/>
              </a:rPr>
              <a:t>sisteme sau  resurse. </a:t>
            </a:r>
            <a:r>
              <a:rPr sz="1600" spc="-5" dirty="0">
                <a:latin typeface="Tahoma"/>
                <a:cs typeface="Tahoma"/>
              </a:rPr>
              <a:t>La </a:t>
            </a:r>
            <a:r>
              <a:rPr sz="1600" spc="-10" dirty="0">
                <a:latin typeface="Tahoma"/>
                <a:cs typeface="Tahoma"/>
              </a:rPr>
              <a:t>fel, firewall-urile personale </a:t>
            </a:r>
            <a:r>
              <a:rPr sz="1600" spc="-5" dirty="0">
                <a:latin typeface="Tahoma"/>
                <a:cs typeface="Tahoma"/>
              </a:rPr>
              <a:t>nu </a:t>
            </a:r>
            <a:r>
              <a:rPr sz="1600" spc="-10" dirty="0">
                <a:latin typeface="Tahoma"/>
                <a:cs typeface="Tahoma"/>
              </a:rPr>
              <a:t>furnizează controale </a:t>
            </a:r>
            <a:r>
              <a:rPr sz="1600" spc="-5" dirty="0">
                <a:latin typeface="Tahoma"/>
                <a:cs typeface="Tahoma"/>
              </a:rPr>
              <a:t>asupra </a:t>
            </a:r>
            <a:r>
              <a:rPr sz="1600" spc="-10" dirty="0">
                <a:latin typeface="Tahoma"/>
                <a:cs typeface="Tahoma"/>
              </a:rPr>
              <a:t>traficului </a:t>
            </a:r>
            <a:r>
              <a:rPr sz="1600" spc="-5" dirty="0">
                <a:latin typeface="Tahoma"/>
                <a:cs typeface="Tahoma"/>
              </a:rPr>
              <a:t>de </a:t>
            </a:r>
            <a:r>
              <a:rPr sz="1600" spc="-10" dirty="0">
                <a:latin typeface="Tahoma"/>
                <a:cs typeface="Tahoma"/>
              </a:rPr>
              <a:t>reţea  </a:t>
            </a:r>
            <a:r>
              <a:rPr sz="1600" spc="-5" dirty="0">
                <a:latin typeface="Tahoma"/>
                <a:cs typeface="Tahoma"/>
              </a:rPr>
              <a:t>care traversează un </a:t>
            </a:r>
            <a:r>
              <a:rPr sz="1600" spc="-10" dirty="0">
                <a:latin typeface="Tahoma"/>
                <a:cs typeface="Tahoma"/>
              </a:rPr>
              <a:t>sistem </a:t>
            </a:r>
            <a:r>
              <a:rPr sz="1600" spc="-5" dirty="0">
                <a:latin typeface="Tahoma"/>
                <a:cs typeface="Tahoma"/>
              </a:rPr>
              <a:t>al unui </a:t>
            </a:r>
            <a:r>
              <a:rPr sz="1600" spc="-10" dirty="0">
                <a:latin typeface="Tahoma"/>
                <a:cs typeface="Tahoma"/>
              </a:rPr>
              <a:t>calculator </a:t>
            </a:r>
            <a:r>
              <a:rPr sz="1600" spc="-5" dirty="0">
                <a:latin typeface="Tahoma"/>
                <a:cs typeface="Tahoma"/>
              </a:rPr>
              <a:t>– </a:t>
            </a:r>
            <a:r>
              <a:rPr sz="1600" spc="-10" dirty="0">
                <a:latin typeface="Tahoma"/>
                <a:cs typeface="Tahoma"/>
              </a:rPr>
              <a:t>ele </a:t>
            </a:r>
            <a:r>
              <a:rPr sz="1600" spc="-5" dirty="0">
                <a:latin typeface="Tahoma"/>
                <a:cs typeface="Tahoma"/>
              </a:rPr>
              <a:t>doar </a:t>
            </a:r>
            <a:r>
              <a:rPr sz="1600" spc="-10" dirty="0">
                <a:latin typeface="Tahoma"/>
                <a:cs typeface="Tahoma"/>
              </a:rPr>
              <a:t>protejează sistemul calculatorului  </a:t>
            </a:r>
            <a:r>
              <a:rPr sz="1600" dirty="0">
                <a:latin typeface="Tahoma"/>
                <a:cs typeface="Tahoma"/>
              </a:rPr>
              <a:t>pe </a:t>
            </a:r>
            <a:r>
              <a:rPr sz="1600" spc="-10" dirty="0">
                <a:latin typeface="Tahoma"/>
                <a:cs typeface="Tahoma"/>
              </a:rPr>
              <a:t>care sunt</a:t>
            </a:r>
            <a:r>
              <a:rPr sz="1600" spc="20" dirty="0">
                <a:latin typeface="Tahoma"/>
                <a:cs typeface="Tahoma"/>
              </a:rPr>
              <a:t> </a:t>
            </a:r>
            <a:r>
              <a:rPr sz="1600" spc="-5" dirty="0">
                <a:latin typeface="Tahoma"/>
                <a:cs typeface="Tahoma"/>
              </a:rPr>
              <a:t>instalate.</a:t>
            </a:r>
            <a:endParaRPr sz="1600">
              <a:latin typeface="Tahoma"/>
              <a:cs typeface="Tahoma"/>
            </a:endParaRPr>
          </a:p>
          <a:p>
            <a:pPr marL="355600" indent="-342900">
              <a:lnSpc>
                <a:spcPct val="100000"/>
              </a:lnSpc>
              <a:spcBef>
                <a:spcPts val="390"/>
              </a:spcBef>
              <a:buClr>
                <a:srgbClr val="3333CC"/>
              </a:buClr>
              <a:buSzPct val="59375"/>
              <a:buFont typeface="Wingdings"/>
              <a:buChar char=""/>
              <a:tabLst>
                <a:tab pos="354965" algn="l"/>
                <a:tab pos="355600" algn="l"/>
              </a:tabLst>
            </a:pPr>
            <a:r>
              <a:rPr sz="1600" spc="-5" dirty="0">
                <a:latin typeface="Tahoma"/>
                <a:cs typeface="Tahoma"/>
              </a:rPr>
              <a:t>A doua configurare </a:t>
            </a:r>
            <a:r>
              <a:rPr sz="1600" spc="-10" dirty="0">
                <a:latin typeface="Tahoma"/>
                <a:cs typeface="Tahoma"/>
              </a:rPr>
              <a:t>este </a:t>
            </a:r>
            <a:r>
              <a:rPr sz="1600" spc="-5" dirty="0">
                <a:latin typeface="Tahoma"/>
                <a:cs typeface="Tahoma"/>
              </a:rPr>
              <a:t>denumită dispozitiv firewall personal, care </a:t>
            </a:r>
            <a:r>
              <a:rPr sz="1600" spc="-10" dirty="0">
                <a:latin typeface="Tahoma"/>
                <a:cs typeface="Tahoma"/>
              </a:rPr>
              <a:t>este </a:t>
            </a:r>
            <a:r>
              <a:rPr sz="1600" spc="-5" dirty="0">
                <a:latin typeface="Tahoma"/>
                <a:cs typeface="Tahoma"/>
              </a:rPr>
              <a:t>un</a:t>
            </a:r>
            <a:r>
              <a:rPr sz="1600" spc="175" dirty="0">
                <a:latin typeface="Tahoma"/>
                <a:cs typeface="Tahoma"/>
              </a:rPr>
              <a:t> </a:t>
            </a:r>
            <a:r>
              <a:rPr sz="1600" spc="-5" dirty="0">
                <a:latin typeface="Tahoma"/>
                <a:cs typeface="Tahoma"/>
              </a:rPr>
              <a:t>concept</a:t>
            </a:r>
            <a:endParaRPr sz="1600">
              <a:latin typeface="Tahoma"/>
              <a:cs typeface="Tahoma"/>
            </a:endParaRPr>
          </a:p>
          <a:p>
            <a:pPr marL="355600" marR="83820">
              <a:lnSpc>
                <a:spcPct val="100000"/>
              </a:lnSpc>
            </a:pPr>
            <a:r>
              <a:rPr sz="1600" spc="-5" dirty="0">
                <a:latin typeface="Tahoma"/>
                <a:cs typeface="Tahoma"/>
              </a:rPr>
              <a:t>similar cu acela al unui firewall tradiţional. In majoritatea </a:t>
            </a:r>
            <a:r>
              <a:rPr sz="1600" spc="-10" dirty="0">
                <a:latin typeface="Tahoma"/>
                <a:cs typeface="Tahoma"/>
              </a:rPr>
              <a:t>cazurilor, dispozitivele </a:t>
            </a:r>
            <a:r>
              <a:rPr sz="1600" spc="-5" dirty="0">
                <a:latin typeface="Tahoma"/>
                <a:cs typeface="Tahoma"/>
              </a:rPr>
              <a:t>firewall  personale </a:t>
            </a:r>
            <a:r>
              <a:rPr sz="1600" spc="-10" dirty="0">
                <a:latin typeface="Tahoma"/>
                <a:cs typeface="Tahoma"/>
              </a:rPr>
              <a:t>sunt proiectate </a:t>
            </a:r>
            <a:r>
              <a:rPr sz="1600" spc="-5" dirty="0">
                <a:latin typeface="Tahoma"/>
                <a:cs typeface="Tahoma"/>
              </a:rPr>
              <a:t>spre a proteja </a:t>
            </a:r>
            <a:r>
              <a:rPr sz="1600" spc="-10" dirty="0">
                <a:latin typeface="Tahoma"/>
                <a:cs typeface="Tahoma"/>
              </a:rPr>
              <a:t>reţelele </a:t>
            </a:r>
            <a:r>
              <a:rPr sz="1600" spc="-5" dirty="0">
                <a:latin typeface="Tahoma"/>
                <a:cs typeface="Tahoma"/>
              </a:rPr>
              <a:t>mici precum </a:t>
            </a:r>
            <a:r>
              <a:rPr sz="1600" spc="-10" dirty="0">
                <a:latin typeface="Tahoma"/>
                <a:cs typeface="Tahoma"/>
              </a:rPr>
              <a:t>reţelele </a:t>
            </a:r>
            <a:r>
              <a:rPr sz="1600" spc="-5" dirty="0">
                <a:latin typeface="Tahoma"/>
                <a:cs typeface="Tahoma"/>
              </a:rPr>
              <a:t>care pot fi găsite în  birouri </a:t>
            </a:r>
            <a:r>
              <a:rPr sz="1600" dirty="0">
                <a:latin typeface="Tahoma"/>
                <a:cs typeface="Tahoma"/>
              </a:rPr>
              <a:t>de </a:t>
            </a:r>
            <a:r>
              <a:rPr sz="1600" spc="-5" dirty="0">
                <a:latin typeface="Tahoma"/>
                <a:cs typeface="Tahoma"/>
              </a:rPr>
              <a:t>acasă. </a:t>
            </a:r>
            <a:r>
              <a:rPr sz="1600" spc="-10" dirty="0">
                <a:latin typeface="Tahoma"/>
                <a:cs typeface="Tahoma"/>
              </a:rPr>
              <a:t>Aceste </a:t>
            </a:r>
            <a:r>
              <a:rPr sz="1600" spc="-5" dirty="0">
                <a:latin typeface="Tahoma"/>
                <a:cs typeface="Tahoma"/>
              </a:rPr>
              <a:t>dispozitive operează, </a:t>
            </a:r>
            <a:r>
              <a:rPr sz="1600" dirty="0">
                <a:latin typeface="Tahoma"/>
                <a:cs typeface="Tahoma"/>
              </a:rPr>
              <a:t>de </a:t>
            </a:r>
            <a:r>
              <a:rPr sz="1600" spc="-5" dirty="0">
                <a:latin typeface="Tahoma"/>
                <a:cs typeface="Tahoma"/>
              </a:rPr>
              <a:t>obicei, </a:t>
            </a:r>
            <a:r>
              <a:rPr sz="1600" dirty="0">
                <a:latin typeface="Tahoma"/>
                <a:cs typeface="Tahoma"/>
              </a:rPr>
              <a:t>pe </a:t>
            </a:r>
            <a:r>
              <a:rPr sz="1600" spc="-5" dirty="0">
                <a:latin typeface="Tahoma"/>
                <a:cs typeface="Tahoma"/>
              </a:rPr>
              <a:t>un hardware </a:t>
            </a:r>
            <a:r>
              <a:rPr sz="1600" spc="-10" dirty="0">
                <a:latin typeface="Tahoma"/>
                <a:cs typeface="Tahoma"/>
              </a:rPr>
              <a:t>specializat</a:t>
            </a:r>
            <a:r>
              <a:rPr sz="1600" spc="195" dirty="0">
                <a:latin typeface="Tahoma"/>
                <a:cs typeface="Tahoma"/>
              </a:rPr>
              <a:t> </a:t>
            </a:r>
            <a:r>
              <a:rPr sz="1600" spc="-10" dirty="0">
                <a:latin typeface="Tahoma"/>
                <a:cs typeface="Tahoma"/>
              </a:rPr>
              <a:t>şi</a:t>
            </a:r>
            <a:endParaRPr sz="1600">
              <a:latin typeface="Tahoma"/>
              <a:cs typeface="Tahoma"/>
            </a:endParaRPr>
          </a:p>
          <a:p>
            <a:pPr marL="355600" marR="236220">
              <a:lnSpc>
                <a:spcPct val="100000"/>
              </a:lnSpc>
            </a:pPr>
            <a:r>
              <a:rPr sz="1600" spc="-5" dirty="0">
                <a:latin typeface="Tahoma"/>
                <a:cs typeface="Tahoma"/>
              </a:rPr>
              <a:t>integrează şi alte forme </a:t>
            </a:r>
            <a:r>
              <a:rPr sz="1600" dirty="0">
                <a:latin typeface="Tahoma"/>
                <a:cs typeface="Tahoma"/>
              </a:rPr>
              <a:t>de </a:t>
            </a:r>
            <a:r>
              <a:rPr sz="1600" spc="-5" dirty="0">
                <a:latin typeface="Tahoma"/>
                <a:cs typeface="Tahoma"/>
              </a:rPr>
              <a:t>componente </a:t>
            </a:r>
            <a:r>
              <a:rPr sz="1600" dirty="0">
                <a:latin typeface="Tahoma"/>
                <a:cs typeface="Tahoma"/>
              </a:rPr>
              <a:t>de </a:t>
            </a:r>
            <a:r>
              <a:rPr sz="1600" spc="-5" dirty="0">
                <a:latin typeface="Tahoma"/>
                <a:cs typeface="Tahoma"/>
              </a:rPr>
              <a:t>infrastructură a </a:t>
            </a:r>
            <a:r>
              <a:rPr sz="1600" spc="-10" dirty="0">
                <a:latin typeface="Tahoma"/>
                <a:cs typeface="Tahoma"/>
              </a:rPr>
              <a:t>reţelei </a:t>
            </a:r>
            <a:r>
              <a:rPr sz="1600" dirty="0">
                <a:latin typeface="Tahoma"/>
                <a:cs typeface="Tahoma"/>
              </a:rPr>
              <a:t>pe </a:t>
            </a:r>
            <a:r>
              <a:rPr sz="1600" spc="-5" dirty="0">
                <a:latin typeface="Tahoma"/>
                <a:cs typeface="Tahoma"/>
              </a:rPr>
              <a:t>lângă însuşi  </a:t>
            </a:r>
            <a:r>
              <a:rPr sz="1600" spc="-10" dirty="0">
                <a:latin typeface="Tahoma"/>
                <a:cs typeface="Tahoma"/>
              </a:rPr>
              <a:t>firewall-ul, printre care: </a:t>
            </a:r>
            <a:r>
              <a:rPr sz="1600" spc="-5" dirty="0">
                <a:latin typeface="Tahoma"/>
                <a:cs typeface="Tahoma"/>
              </a:rPr>
              <a:t>modem pe </a:t>
            </a:r>
            <a:r>
              <a:rPr sz="1600" spc="-10" dirty="0">
                <a:latin typeface="Tahoma"/>
                <a:cs typeface="Tahoma"/>
              </a:rPr>
              <a:t>cablu </a:t>
            </a:r>
            <a:r>
              <a:rPr sz="1600" spc="-5" dirty="0">
                <a:latin typeface="Tahoma"/>
                <a:cs typeface="Tahoma"/>
              </a:rPr>
              <a:t>cu rutare WAN, </a:t>
            </a:r>
            <a:r>
              <a:rPr sz="1600" spc="-10" dirty="0">
                <a:latin typeface="Tahoma"/>
                <a:cs typeface="Tahoma"/>
              </a:rPr>
              <a:t>switch </a:t>
            </a:r>
            <a:r>
              <a:rPr sz="1600" spc="-5" dirty="0">
                <a:latin typeface="Tahoma"/>
                <a:cs typeface="Tahoma"/>
              </a:rPr>
              <a:t>de </a:t>
            </a:r>
            <a:r>
              <a:rPr sz="1600" spc="-10" dirty="0">
                <a:latin typeface="Tahoma"/>
                <a:cs typeface="Tahoma"/>
              </a:rPr>
              <a:t>reţea, server DHCP,  </a:t>
            </a:r>
            <a:r>
              <a:rPr sz="1600" spc="-5" dirty="0">
                <a:latin typeface="Tahoma"/>
                <a:cs typeface="Tahoma"/>
              </a:rPr>
              <a:t>agent </a:t>
            </a:r>
            <a:r>
              <a:rPr sz="1600" dirty="0">
                <a:latin typeface="Tahoma"/>
                <a:cs typeface="Tahoma"/>
              </a:rPr>
              <a:t>de </a:t>
            </a:r>
            <a:r>
              <a:rPr sz="1600" spc="-5" dirty="0">
                <a:latin typeface="Tahoma"/>
                <a:cs typeface="Tahoma"/>
              </a:rPr>
              <a:t>management reţea (SNMP) și agenţi </a:t>
            </a:r>
            <a:r>
              <a:rPr sz="1600" dirty="0">
                <a:latin typeface="Tahoma"/>
                <a:cs typeface="Tahoma"/>
              </a:rPr>
              <a:t>de </a:t>
            </a:r>
            <a:r>
              <a:rPr sz="1600" spc="-10" dirty="0">
                <a:latin typeface="Tahoma"/>
                <a:cs typeface="Tahoma"/>
              </a:rPr>
              <a:t>aplicaţie</a:t>
            </a:r>
            <a:r>
              <a:rPr sz="1600" spc="60" dirty="0">
                <a:latin typeface="Tahoma"/>
                <a:cs typeface="Tahoma"/>
              </a:rPr>
              <a:t> </a:t>
            </a:r>
            <a:r>
              <a:rPr sz="1600" spc="-5" dirty="0">
                <a:latin typeface="Tahoma"/>
                <a:cs typeface="Tahoma"/>
              </a:rPr>
              <a:t>proxy.</a:t>
            </a:r>
            <a:endParaRPr sz="1600">
              <a:latin typeface="Tahoma"/>
              <a:cs typeface="Tahom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352" y="1520952"/>
            <a:ext cx="368808" cy="47396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6492" y="1447800"/>
            <a:ext cx="560832" cy="4221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8001" y="990600"/>
            <a:ext cx="0" cy="1053465"/>
          </a:xfrm>
          <a:custGeom>
            <a:avLst/>
            <a:gdLst/>
            <a:ahLst/>
            <a:cxnLst/>
            <a:rect l="l" t="t" r="r" b="b"/>
            <a:pathLst>
              <a:path h="1053464">
                <a:moveTo>
                  <a:pt x="0" y="0"/>
                </a:moveTo>
                <a:lnTo>
                  <a:pt x="0" y="1053084"/>
                </a:lnTo>
              </a:path>
            </a:pathLst>
          </a:custGeom>
          <a:ln w="32004">
            <a:solidFill>
              <a:srgbClr val="1C1C1C"/>
            </a:solidFill>
          </a:ln>
        </p:spPr>
        <p:txBody>
          <a:bodyPr wrap="square" lIns="0" tIns="0" rIns="0" bIns="0" rtlCol="0"/>
          <a:lstStyle/>
          <a:p>
            <a:endParaRPr/>
          </a:p>
        </p:txBody>
      </p:sp>
      <p:sp>
        <p:nvSpPr>
          <p:cNvPr id="5" name="object 5"/>
          <p:cNvSpPr/>
          <p:nvPr/>
        </p:nvSpPr>
        <p:spPr>
          <a:xfrm>
            <a:off x="443483" y="1781555"/>
            <a:ext cx="8226552" cy="32003"/>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459740" y="2164801"/>
            <a:ext cx="8188325" cy="4323715"/>
          </a:xfrm>
          <a:prstGeom prst="rect">
            <a:avLst/>
          </a:prstGeom>
        </p:spPr>
        <p:txBody>
          <a:bodyPr vert="horz" wrap="square" lIns="0" tIns="31115" rIns="0" bIns="0" rtlCol="0">
            <a:spAutoFit/>
          </a:bodyPr>
          <a:lstStyle/>
          <a:p>
            <a:pPr marL="12700" marR="213360">
              <a:lnSpc>
                <a:spcPts val="1920"/>
              </a:lnSpc>
              <a:spcBef>
                <a:spcPts val="245"/>
              </a:spcBef>
              <a:buClr>
                <a:srgbClr val="3333CC"/>
              </a:buClr>
              <a:buSzPct val="53125"/>
              <a:buFont typeface="Wingdings"/>
              <a:buChar char=""/>
              <a:tabLst>
                <a:tab pos="104775" algn="l"/>
              </a:tabLst>
            </a:pPr>
            <a:r>
              <a:rPr sz="1600" spc="-5" dirty="0">
                <a:latin typeface="Tahoma"/>
                <a:cs typeface="Tahoma"/>
              </a:rPr>
              <a:t>Modulul </a:t>
            </a:r>
            <a:r>
              <a:rPr sz="1600" b="1" spc="-5" dirty="0">
                <a:latin typeface="Tahoma"/>
                <a:cs typeface="Tahoma"/>
              </a:rPr>
              <a:t>IPtables</a:t>
            </a:r>
            <a:r>
              <a:rPr sz="1600" spc="-5" dirty="0">
                <a:latin typeface="Tahoma"/>
                <a:cs typeface="Tahoma"/>
              </a:rPr>
              <a:t>, </a:t>
            </a:r>
            <a:r>
              <a:rPr sz="1600" spc="-10" dirty="0">
                <a:latin typeface="Tahoma"/>
                <a:cs typeface="Tahoma"/>
              </a:rPr>
              <a:t>care intră </a:t>
            </a:r>
            <a:r>
              <a:rPr sz="1600" spc="-5" dirty="0">
                <a:latin typeface="Tahoma"/>
                <a:cs typeface="Tahoma"/>
              </a:rPr>
              <a:t>în </a:t>
            </a:r>
            <a:r>
              <a:rPr sz="1600" spc="-10" dirty="0">
                <a:latin typeface="Tahoma"/>
                <a:cs typeface="Tahoma"/>
              </a:rPr>
              <a:t>componenţa </a:t>
            </a:r>
            <a:r>
              <a:rPr sz="1600" spc="-5" dirty="0">
                <a:latin typeface="Tahoma"/>
                <a:cs typeface="Tahoma"/>
              </a:rPr>
              <a:t>unor firewall-uri, </a:t>
            </a:r>
            <a:r>
              <a:rPr sz="1600" spc="-10" dirty="0">
                <a:latin typeface="Tahoma"/>
                <a:cs typeface="Tahoma"/>
              </a:rPr>
              <a:t>conţine </a:t>
            </a:r>
            <a:r>
              <a:rPr sz="1600" spc="-5" dirty="0">
                <a:latin typeface="Tahoma"/>
                <a:cs typeface="Tahoma"/>
              </a:rPr>
              <a:t>3 </a:t>
            </a:r>
            <a:r>
              <a:rPr sz="1600" spc="-10" dirty="0">
                <a:latin typeface="Tahoma"/>
                <a:cs typeface="Tahoma"/>
              </a:rPr>
              <a:t>tabele: </a:t>
            </a:r>
            <a:r>
              <a:rPr sz="1650" i="1" spc="-30" dirty="0">
                <a:latin typeface="Tahoma"/>
                <a:cs typeface="Tahoma"/>
              </a:rPr>
              <a:t>Mangle</a:t>
            </a:r>
            <a:r>
              <a:rPr sz="1600" spc="-30" dirty="0">
                <a:latin typeface="Tahoma"/>
                <a:cs typeface="Tahoma"/>
              </a:rPr>
              <a:t>,  </a:t>
            </a:r>
            <a:r>
              <a:rPr sz="1650" i="1" spc="-30" dirty="0">
                <a:latin typeface="Tahoma"/>
                <a:cs typeface="Tahoma"/>
              </a:rPr>
              <a:t>Filter </a:t>
            </a:r>
            <a:r>
              <a:rPr sz="1600" spc="-5" dirty="0">
                <a:latin typeface="Tahoma"/>
                <a:cs typeface="Tahoma"/>
              </a:rPr>
              <a:t>şi </a:t>
            </a:r>
            <a:r>
              <a:rPr sz="1650" i="1" spc="-30" dirty="0">
                <a:latin typeface="Tahoma"/>
                <a:cs typeface="Tahoma"/>
              </a:rPr>
              <a:t>NAT</a:t>
            </a:r>
            <a:r>
              <a:rPr sz="1600" spc="-30" dirty="0">
                <a:latin typeface="Tahoma"/>
                <a:cs typeface="Tahoma"/>
              </a:rPr>
              <a:t>. </a:t>
            </a:r>
            <a:r>
              <a:rPr sz="1600" spc="-10" dirty="0">
                <a:latin typeface="Tahoma"/>
                <a:cs typeface="Tahoma"/>
              </a:rPr>
              <a:t>Fiecare </a:t>
            </a:r>
            <a:r>
              <a:rPr sz="1600" spc="-5" dirty="0">
                <a:latin typeface="Tahoma"/>
                <a:cs typeface="Tahoma"/>
              </a:rPr>
              <a:t>dintre aceste </a:t>
            </a:r>
            <a:r>
              <a:rPr sz="1600" spc="-10" dirty="0">
                <a:latin typeface="Tahoma"/>
                <a:cs typeface="Tahoma"/>
              </a:rPr>
              <a:t>tabele conţine </a:t>
            </a:r>
            <a:r>
              <a:rPr sz="1600" spc="-5" dirty="0">
                <a:latin typeface="Tahoma"/>
                <a:cs typeface="Tahoma"/>
              </a:rPr>
              <a:t>anumite lanţuri </a:t>
            </a:r>
            <a:r>
              <a:rPr sz="1600" spc="-20" dirty="0">
                <a:latin typeface="Tahoma"/>
                <a:cs typeface="Tahoma"/>
              </a:rPr>
              <a:t>(</a:t>
            </a:r>
            <a:r>
              <a:rPr sz="1650" i="1" spc="-20" dirty="0">
                <a:latin typeface="Tahoma"/>
                <a:cs typeface="Tahoma"/>
              </a:rPr>
              <a:t>chains</a:t>
            </a:r>
            <a:r>
              <a:rPr sz="1600" spc="-20" dirty="0">
                <a:latin typeface="Tahoma"/>
                <a:cs typeface="Tahoma"/>
              </a:rPr>
              <a:t>) </a:t>
            </a:r>
            <a:r>
              <a:rPr sz="1600" spc="-5" dirty="0">
                <a:latin typeface="Tahoma"/>
                <a:cs typeface="Tahoma"/>
              </a:rPr>
              <a:t>de dirijare:  </a:t>
            </a:r>
            <a:r>
              <a:rPr sz="1650" i="1" spc="-35" dirty="0">
                <a:latin typeface="Tahoma"/>
                <a:cs typeface="Tahoma"/>
              </a:rPr>
              <a:t>PREROUTING, INPUT, </a:t>
            </a:r>
            <a:r>
              <a:rPr sz="1650" i="1" spc="-40" dirty="0">
                <a:latin typeface="Tahoma"/>
                <a:cs typeface="Tahoma"/>
              </a:rPr>
              <a:t>FORWARD, </a:t>
            </a:r>
            <a:r>
              <a:rPr sz="1650" i="1" spc="-35" dirty="0">
                <a:latin typeface="Tahoma"/>
                <a:cs typeface="Tahoma"/>
              </a:rPr>
              <a:t>OUTPUT </a:t>
            </a:r>
            <a:r>
              <a:rPr sz="1600" spc="-5" dirty="0">
                <a:latin typeface="Tahoma"/>
                <a:cs typeface="Tahoma"/>
              </a:rPr>
              <a:t>şi</a:t>
            </a:r>
            <a:r>
              <a:rPr sz="1600" spc="170" dirty="0">
                <a:latin typeface="Tahoma"/>
                <a:cs typeface="Tahoma"/>
              </a:rPr>
              <a:t> </a:t>
            </a:r>
            <a:r>
              <a:rPr sz="1650" i="1" spc="-35" dirty="0">
                <a:latin typeface="Tahoma"/>
                <a:cs typeface="Tahoma"/>
              </a:rPr>
              <a:t>POSTROUTING.</a:t>
            </a:r>
            <a:endParaRPr sz="1650">
              <a:latin typeface="Tahoma"/>
              <a:cs typeface="Tahoma"/>
            </a:endParaRPr>
          </a:p>
          <a:p>
            <a:pPr marL="104139" indent="-92075">
              <a:lnSpc>
                <a:spcPct val="100000"/>
              </a:lnSpc>
              <a:spcBef>
                <a:spcPts val="320"/>
              </a:spcBef>
              <a:buClr>
                <a:srgbClr val="3333CC"/>
              </a:buClr>
              <a:buSzPct val="53125"/>
              <a:buFont typeface="Wingdings"/>
              <a:buChar char=""/>
              <a:tabLst>
                <a:tab pos="104775" algn="l"/>
              </a:tabLst>
            </a:pPr>
            <a:r>
              <a:rPr sz="1600" spc="-5" dirty="0">
                <a:latin typeface="Tahoma"/>
                <a:cs typeface="Tahoma"/>
              </a:rPr>
              <a:t>Un lanţ </a:t>
            </a:r>
            <a:r>
              <a:rPr sz="1600" spc="-10" dirty="0">
                <a:latin typeface="Tahoma"/>
                <a:cs typeface="Tahoma"/>
              </a:rPr>
              <a:t>este </a:t>
            </a:r>
            <a:r>
              <a:rPr sz="1600" spc="-5" dirty="0">
                <a:latin typeface="Tahoma"/>
                <a:cs typeface="Tahoma"/>
              </a:rPr>
              <a:t>o </a:t>
            </a:r>
            <a:r>
              <a:rPr sz="1600" spc="-10" dirty="0">
                <a:latin typeface="Tahoma"/>
                <a:cs typeface="Tahoma"/>
              </a:rPr>
              <a:t>listă </a:t>
            </a:r>
            <a:r>
              <a:rPr sz="1600" spc="-5" dirty="0">
                <a:latin typeface="Tahoma"/>
                <a:cs typeface="Tahoma"/>
              </a:rPr>
              <a:t>cu reguli de </a:t>
            </a:r>
            <a:r>
              <a:rPr sz="1600" spc="-10" dirty="0">
                <a:latin typeface="Tahoma"/>
                <a:cs typeface="Tahoma"/>
              </a:rPr>
              <a:t>verificare. Fiecare </a:t>
            </a:r>
            <a:r>
              <a:rPr sz="1600" spc="-5" dirty="0">
                <a:latin typeface="Tahoma"/>
                <a:cs typeface="Tahoma"/>
              </a:rPr>
              <a:t>regulă </a:t>
            </a:r>
            <a:r>
              <a:rPr sz="1600" spc="-10" dirty="0">
                <a:latin typeface="Tahoma"/>
                <a:cs typeface="Tahoma"/>
              </a:rPr>
              <a:t>spune </a:t>
            </a:r>
            <a:r>
              <a:rPr sz="1600" spc="-5" dirty="0">
                <a:latin typeface="Tahoma"/>
                <a:cs typeface="Tahoma"/>
              </a:rPr>
              <a:t>ce să </a:t>
            </a:r>
            <a:r>
              <a:rPr sz="1600" spc="-10" dirty="0">
                <a:latin typeface="Tahoma"/>
                <a:cs typeface="Tahoma"/>
              </a:rPr>
              <a:t>faci </a:t>
            </a:r>
            <a:r>
              <a:rPr sz="1600" spc="-5" dirty="0">
                <a:latin typeface="Tahoma"/>
                <a:cs typeface="Tahoma"/>
              </a:rPr>
              <a:t>cu un pachet,</a:t>
            </a:r>
            <a:r>
              <a:rPr sz="1600" spc="180" dirty="0">
                <a:latin typeface="Tahoma"/>
                <a:cs typeface="Tahoma"/>
              </a:rPr>
              <a:t> </a:t>
            </a:r>
            <a:r>
              <a:rPr sz="1600" spc="-5" dirty="0">
                <a:latin typeface="Tahoma"/>
                <a:cs typeface="Tahoma"/>
              </a:rPr>
              <a:t>în</a:t>
            </a:r>
            <a:endParaRPr sz="1600">
              <a:latin typeface="Tahoma"/>
              <a:cs typeface="Tahoma"/>
            </a:endParaRPr>
          </a:p>
          <a:p>
            <a:pPr marL="12700">
              <a:lnSpc>
                <a:spcPct val="100000"/>
              </a:lnSpc>
            </a:pPr>
            <a:r>
              <a:rPr sz="1600" spc="-10" dirty="0">
                <a:latin typeface="Tahoma"/>
                <a:cs typeface="Tahoma"/>
              </a:rPr>
              <a:t>funcţie </a:t>
            </a:r>
            <a:r>
              <a:rPr sz="1600" spc="-5" dirty="0">
                <a:latin typeface="Tahoma"/>
                <a:cs typeface="Tahoma"/>
              </a:rPr>
              <a:t>de antetul</a:t>
            </a:r>
            <a:r>
              <a:rPr sz="1600" spc="30" dirty="0">
                <a:latin typeface="Tahoma"/>
                <a:cs typeface="Tahoma"/>
              </a:rPr>
              <a:t> </a:t>
            </a:r>
            <a:r>
              <a:rPr sz="1600" spc="-5" dirty="0">
                <a:latin typeface="Tahoma"/>
                <a:cs typeface="Tahoma"/>
              </a:rPr>
              <a:t>său.</a:t>
            </a:r>
            <a:endParaRPr sz="1600">
              <a:latin typeface="Tahoma"/>
              <a:cs typeface="Tahoma"/>
            </a:endParaRPr>
          </a:p>
          <a:p>
            <a:pPr marL="12700" marR="113664">
              <a:lnSpc>
                <a:spcPts val="2880"/>
              </a:lnSpc>
              <a:spcBef>
                <a:spcPts val="245"/>
              </a:spcBef>
              <a:buClr>
                <a:srgbClr val="3333CC"/>
              </a:buClr>
              <a:buSzPct val="53125"/>
              <a:buFont typeface="Wingdings"/>
              <a:buChar char=""/>
              <a:tabLst>
                <a:tab pos="167005" algn="l"/>
              </a:tabLst>
            </a:pPr>
            <a:r>
              <a:rPr sz="1600" spc="-10" dirty="0">
                <a:latin typeface="Tahoma"/>
                <a:cs typeface="Tahoma"/>
              </a:rPr>
              <a:t>Dacă </a:t>
            </a:r>
            <a:r>
              <a:rPr sz="1600" spc="-5" dirty="0">
                <a:latin typeface="Tahoma"/>
                <a:cs typeface="Tahoma"/>
              </a:rPr>
              <a:t>regula nu se </a:t>
            </a:r>
            <a:r>
              <a:rPr sz="1600" spc="-10" dirty="0">
                <a:latin typeface="Tahoma"/>
                <a:cs typeface="Tahoma"/>
              </a:rPr>
              <a:t>potriveşte </a:t>
            </a:r>
            <a:r>
              <a:rPr sz="1600" spc="-5" dirty="0">
                <a:latin typeface="Tahoma"/>
                <a:cs typeface="Tahoma"/>
              </a:rPr>
              <a:t>cu pachetul, atunci </a:t>
            </a:r>
            <a:r>
              <a:rPr sz="1600" spc="-10" dirty="0">
                <a:latin typeface="Tahoma"/>
                <a:cs typeface="Tahoma"/>
              </a:rPr>
              <a:t>este </a:t>
            </a:r>
            <a:r>
              <a:rPr sz="1600" spc="-5" dirty="0">
                <a:latin typeface="Tahoma"/>
                <a:cs typeface="Tahoma"/>
              </a:rPr>
              <a:t>examinată următoarea regulă din  lanţ. În </a:t>
            </a:r>
            <a:r>
              <a:rPr sz="1600" spc="-10" dirty="0">
                <a:latin typeface="Tahoma"/>
                <a:cs typeface="Tahoma"/>
              </a:rPr>
              <a:t>final, </a:t>
            </a:r>
            <a:r>
              <a:rPr sz="1600" spc="-5" dirty="0">
                <a:latin typeface="Tahoma"/>
                <a:cs typeface="Tahoma"/>
              </a:rPr>
              <a:t>dacă nu mai </a:t>
            </a:r>
            <a:r>
              <a:rPr sz="1600" spc="-10" dirty="0">
                <a:latin typeface="Tahoma"/>
                <a:cs typeface="Tahoma"/>
              </a:rPr>
              <a:t>există </a:t>
            </a:r>
            <a:r>
              <a:rPr sz="1600" spc="-5" dirty="0">
                <a:latin typeface="Tahoma"/>
                <a:cs typeface="Tahoma"/>
              </a:rPr>
              <a:t>reguli de examinat, </a:t>
            </a:r>
            <a:r>
              <a:rPr sz="1600" spc="-10" dirty="0">
                <a:latin typeface="Tahoma"/>
                <a:cs typeface="Tahoma"/>
              </a:rPr>
              <a:t>nucleul </a:t>
            </a:r>
            <a:r>
              <a:rPr sz="1600" spc="-5" dirty="0">
                <a:latin typeface="Tahoma"/>
                <a:cs typeface="Tahoma"/>
              </a:rPr>
              <a:t>Linux se </a:t>
            </a:r>
            <a:r>
              <a:rPr sz="1600" spc="-10" dirty="0">
                <a:latin typeface="Tahoma"/>
                <a:cs typeface="Tahoma"/>
              </a:rPr>
              <a:t>uită </a:t>
            </a:r>
            <a:r>
              <a:rPr sz="1600" spc="-5" dirty="0">
                <a:latin typeface="Tahoma"/>
                <a:cs typeface="Tahoma"/>
              </a:rPr>
              <a:t>la </a:t>
            </a:r>
            <a:r>
              <a:rPr sz="1600" spc="-10" dirty="0">
                <a:latin typeface="Tahoma"/>
                <a:cs typeface="Tahoma"/>
              </a:rPr>
              <a:t>politica </a:t>
            </a:r>
            <a:r>
              <a:rPr sz="1600" spc="-5" dirty="0">
                <a:latin typeface="Tahoma"/>
                <a:cs typeface="Tahoma"/>
              </a:rPr>
              <a:t>acelui  lanţ pentru a decide soarta pachetului. </a:t>
            </a:r>
            <a:r>
              <a:rPr sz="1600" spc="-10" dirty="0">
                <a:latin typeface="Tahoma"/>
                <a:cs typeface="Tahoma"/>
              </a:rPr>
              <a:t>Fiecare regulă </a:t>
            </a:r>
            <a:r>
              <a:rPr sz="1600" spc="-5" dirty="0">
                <a:latin typeface="Tahoma"/>
                <a:cs typeface="Tahoma"/>
              </a:rPr>
              <a:t>sau </a:t>
            </a:r>
            <a:r>
              <a:rPr sz="1600" spc="-10" dirty="0">
                <a:latin typeface="Tahoma"/>
                <a:cs typeface="Tahoma"/>
              </a:rPr>
              <a:t>set </a:t>
            </a:r>
            <a:r>
              <a:rPr sz="1600" spc="-5" dirty="0">
                <a:latin typeface="Tahoma"/>
                <a:cs typeface="Tahoma"/>
              </a:rPr>
              <a:t>de </a:t>
            </a:r>
            <a:r>
              <a:rPr sz="1600" spc="-10" dirty="0">
                <a:latin typeface="Tahoma"/>
                <a:cs typeface="Tahoma"/>
              </a:rPr>
              <a:t>reguli </a:t>
            </a:r>
            <a:r>
              <a:rPr sz="1600" spc="-5" dirty="0">
                <a:latin typeface="Tahoma"/>
                <a:cs typeface="Tahoma"/>
              </a:rPr>
              <a:t>are o </a:t>
            </a:r>
            <a:r>
              <a:rPr sz="1600" spc="-10" dirty="0">
                <a:latin typeface="Tahoma"/>
                <a:cs typeface="Tahoma"/>
              </a:rPr>
              <a:t>ţintă. Dacă</a:t>
            </a:r>
            <a:r>
              <a:rPr sz="1600" spc="229" dirty="0">
                <a:latin typeface="Tahoma"/>
                <a:cs typeface="Tahoma"/>
              </a:rPr>
              <a:t> </a:t>
            </a:r>
            <a:r>
              <a:rPr sz="1600" spc="-5" dirty="0">
                <a:latin typeface="Tahoma"/>
                <a:cs typeface="Tahoma"/>
              </a:rPr>
              <a:t>o</a:t>
            </a:r>
            <a:endParaRPr sz="1600">
              <a:latin typeface="Tahoma"/>
              <a:cs typeface="Tahoma"/>
            </a:endParaRPr>
          </a:p>
          <a:p>
            <a:pPr marL="12700">
              <a:lnSpc>
                <a:spcPct val="100000"/>
              </a:lnSpc>
              <a:spcBef>
                <a:spcPts val="710"/>
              </a:spcBef>
            </a:pPr>
            <a:r>
              <a:rPr sz="1600" spc="-5" dirty="0">
                <a:latin typeface="Tahoma"/>
                <a:cs typeface="Tahoma"/>
              </a:rPr>
              <a:t>regulă se </a:t>
            </a:r>
            <a:r>
              <a:rPr sz="1600" spc="-10" dirty="0">
                <a:latin typeface="Tahoma"/>
                <a:cs typeface="Tahoma"/>
              </a:rPr>
              <a:t>potriveşte, ţinta </a:t>
            </a:r>
            <a:r>
              <a:rPr sz="1600" spc="-5" dirty="0">
                <a:latin typeface="Tahoma"/>
                <a:cs typeface="Tahoma"/>
              </a:rPr>
              <a:t>ei </a:t>
            </a:r>
            <a:r>
              <a:rPr sz="1600" spc="-10" dirty="0">
                <a:latin typeface="Tahoma"/>
                <a:cs typeface="Tahoma"/>
              </a:rPr>
              <a:t>specifică </a:t>
            </a:r>
            <a:r>
              <a:rPr sz="1600" spc="-5" dirty="0">
                <a:latin typeface="Tahoma"/>
                <a:cs typeface="Tahoma"/>
              </a:rPr>
              <a:t>ce se va întâmpla cu acel</a:t>
            </a:r>
            <a:r>
              <a:rPr sz="1600" spc="110" dirty="0">
                <a:latin typeface="Tahoma"/>
                <a:cs typeface="Tahoma"/>
              </a:rPr>
              <a:t> </a:t>
            </a:r>
            <a:r>
              <a:rPr sz="1600" spc="-5" dirty="0">
                <a:latin typeface="Tahoma"/>
                <a:cs typeface="Tahoma"/>
              </a:rPr>
              <a:t>pachet.</a:t>
            </a:r>
            <a:endParaRPr sz="1600">
              <a:latin typeface="Tahoma"/>
              <a:cs typeface="Tahoma"/>
            </a:endParaRPr>
          </a:p>
          <a:p>
            <a:pPr marL="12700" marR="5080" algn="just">
              <a:lnSpc>
                <a:spcPct val="146800"/>
              </a:lnSpc>
              <a:spcBef>
                <a:spcPts val="365"/>
              </a:spcBef>
              <a:buClr>
                <a:srgbClr val="3333CC"/>
              </a:buClr>
              <a:buSzPct val="53125"/>
              <a:buFont typeface="Wingdings"/>
              <a:buChar char=""/>
              <a:tabLst>
                <a:tab pos="104775" algn="l"/>
              </a:tabLst>
            </a:pPr>
            <a:r>
              <a:rPr sz="1600" spc="-10" dirty="0">
                <a:latin typeface="Tahoma"/>
                <a:cs typeface="Tahoma"/>
              </a:rPr>
              <a:t>Există </a:t>
            </a:r>
            <a:r>
              <a:rPr sz="1600" spc="-5" dirty="0">
                <a:latin typeface="Tahoma"/>
                <a:cs typeface="Tahoma"/>
              </a:rPr>
              <a:t>două </a:t>
            </a:r>
            <a:r>
              <a:rPr sz="1600" spc="-10" dirty="0">
                <a:latin typeface="Tahoma"/>
                <a:cs typeface="Tahoma"/>
              </a:rPr>
              <a:t>ţinte </a:t>
            </a:r>
            <a:r>
              <a:rPr sz="1600" spc="-5" dirty="0">
                <a:latin typeface="Tahoma"/>
                <a:cs typeface="Tahoma"/>
              </a:rPr>
              <a:t>foarte simple, </a:t>
            </a:r>
            <a:r>
              <a:rPr sz="1600" spc="-10" dirty="0">
                <a:latin typeface="Tahoma"/>
                <a:cs typeface="Tahoma"/>
              </a:rPr>
              <a:t>incluse: </a:t>
            </a:r>
            <a:r>
              <a:rPr sz="1650" i="1" spc="-35" dirty="0">
                <a:latin typeface="Tahoma"/>
                <a:cs typeface="Tahoma"/>
              </a:rPr>
              <a:t>ACCEPT </a:t>
            </a:r>
            <a:r>
              <a:rPr sz="1650" i="1" spc="-25" dirty="0">
                <a:latin typeface="Tahoma"/>
                <a:cs typeface="Tahoma"/>
              </a:rPr>
              <a:t>şi </a:t>
            </a:r>
            <a:r>
              <a:rPr sz="1650" i="1" spc="-30" dirty="0">
                <a:latin typeface="Tahoma"/>
                <a:cs typeface="Tahoma"/>
              </a:rPr>
              <a:t>DROP</a:t>
            </a:r>
            <a:r>
              <a:rPr sz="1600" spc="-30" dirty="0">
                <a:latin typeface="Tahoma"/>
                <a:cs typeface="Tahoma"/>
              </a:rPr>
              <a:t>. </a:t>
            </a:r>
            <a:r>
              <a:rPr sz="1600" spc="-10" dirty="0">
                <a:latin typeface="Tahoma"/>
                <a:cs typeface="Tahoma"/>
              </a:rPr>
              <a:t>Mai există </a:t>
            </a:r>
            <a:r>
              <a:rPr sz="1600" spc="-5" dirty="0">
                <a:latin typeface="Tahoma"/>
                <a:cs typeface="Tahoma"/>
              </a:rPr>
              <a:t>şi </a:t>
            </a:r>
            <a:r>
              <a:rPr sz="1600" spc="-10" dirty="0">
                <a:latin typeface="Tahoma"/>
                <a:cs typeface="Tahoma"/>
              </a:rPr>
              <a:t>specificaţii </a:t>
            </a:r>
            <a:r>
              <a:rPr sz="1600" spc="-5" dirty="0">
                <a:latin typeface="Tahoma"/>
                <a:cs typeface="Tahoma"/>
              </a:rPr>
              <a:t>de tipul  </a:t>
            </a:r>
            <a:r>
              <a:rPr sz="1600" spc="-10" dirty="0">
                <a:latin typeface="Tahoma"/>
                <a:cs typeface="Tahoma"/>
              </a:rPr>
              <a:t>salt </a:t>
            </a:r>
            <a:r>
              <a:rPr sz="1600" spc="-20" dirty="0">
                <a:latin typeface="Tahoma"/>
                <a:cs typeface="Tahoma"/>
              </a:rPr>
              <a:t>(</a:t>
            </a:r>
            <a:r>
              <a:rPr sz="1650" i="1" spc="-20" dirty="0">
                <a:latin typeface="Tahoma"/>
                <a:cs typeface="Tahoma"/>
              </a:rPr>
              <a:t>jump</a:t>
            </a:r>
            <a:r>
              <a:rPr sz="1600" spc="-20" dirty="0">
                <a:latin typeface="Tahoma"/>
                <a:cs typeface="Tahoma"/>
              </a:rPr>
              <a:t>). </a:t>
            </a:r>
            <a:r>
              <a:rPr sz="1600" spc="-5" dirty="0">
                <a:latin typeface="Tahoma"/>
                <a:cs typeface="Tahoma"/>
              </a:rPr>
              <a:t>Această </a:t>
            </a:r>
            <a:r>
              <a:rPr sz="1600" spc="-10" dirty="0">
                <a:latin typeface="Tahoma"/>
                <a:cs typeface="Tahoma"/>
              </a:rPr>
              <a:t>instrucţiune </a:t>
            </a:r>
            <a:r>
              <a:rPr sz="1600" spc="-5" dirty="0">
                <a:latin typeface="Tahoma"/>
                <a:cs typeface="Tahoma"/>
              </a:rPr>
              <a:t>se </a:t>
            </a:r>
            <a:r>
              <a:rPr sz="1600" spc="-10" dirty="0">
                <a:latin typeface="Tahoma"/>
                <a:cs typeface="Tahoma"/>
              </a:rPr>
              <a:t>foloseşte </a:t>
            </a:r>
            <a:r>
              <a:rPr sz="1600" spc="-5" dirty="0">
                <a:latin typeface="Tahoma"/>
                <a:cs typeface="Tahoma"/>
              </a:rPr>
              <a:t>atunci </a:t>
            </a:r>
            <a:r>
              <a:rPr sz="1600" spc="-10" dirty="0">
                <a:latin typeface="Tahoma"/>
                <a:cs typeface="Tahoma"/>
              </a:rPr>
              <a:t>când ţinta </a:t>
            </a:r>
            <a:r>
              <a:rPr sz="1600" spc="-5" dirty="0">
                <a:latin typeface="Tahoma"/>
                <a:cs typeface="Tahoma"/>
              </a:rPr>
              <a:t>unui pachet </a:t>
            </a:r>
            <a:r>
              <a:rPr sz="1600" spc="-10" dirty="0">
                <a:latin typeface="Tahoma"/>
                <a:cs typeface="Tahoma"/>
              </a:rPr>
              <a:t>este </a:t>
            </a:r>
            <a:r>
              <a:rPr sz="1600" spc="-5" dirty="0">
                <a:latin typeface="Tahoma"/>
                <a:cs typeface="Tahoma"/>
              </a:rPr>
              <a:t>un alt lanţ.  </a:t>
            </a:r>
            <a:r>
              <a:rPr sz="1600" spc="-10" dirty="0">
                <a:latin typeface="Tahoma"/>
                <a:cs typeface="Tahoma"/>
              </a:rPr>
              <a:t>Sintaxa </a:t>
            </a:r>
            <a:r>
              <a:rPr sz="1600" spc="-5" dirty="0">
                <a:latin typeface="Tahoma"/>
                <a:cs typeface="Tahoma"/>
              </a:rPr>
              <a:t>unei reguli </a:t>
            </a:r>
            <a:r>
              <a:rPr sz="1600" spc="-10" dirty="0">
                <a:latin typeface="Tahoma"/>
                <a:cs typeface="Tahoma"/>
              </a:rPr>
              <a:t>este </a:t>
            </a:r>
            <a:r>
              <a:rPr sz="1600" spc="-5" dirty="0">
                <a:latin typeface="Tahoma"/>
                <a:cs typeface="Tahoma"/>
              </a:rPr>
              <a:t>de</a:t>
            </a:r>
            <a:r>
              <a:rPr sz="1600" spc="10" dirty="0">
                <a:latin typeface="Tahoma"/>
                <a:cs typeface="Tahoma"/>
              </a:rPr>
              <a:t> </a:t>
            </a:r>
            <a:r>
              <a:rPr sz="1600" spc="-10" dirty="0">
                <a:latin typeface="Tahoma"/>
                <a:cs typeface="Tahoma"/>
              </a:rPr>
              <a:t>forma:</a:t>
            </a:r>
            <a:endParaRPr sz="1600">
              <a:latin typeface="Tahoma"/>
              <a:cs typeface="Tahoma"/>
            </a:endParaRPr>
          </a:p>
          <a:p>
            <a:pPr marL="104139" indent="-92075" algn="just">
              <a:lnSpc>
                <a:spcPct val="100000"/>
              </a:lnSpc>
              <a:spcBef>
                <a:spcPts val="1320"/>
              </a:spcBef>
              <a:buClr>
                <a:srgbClr val="3333CC"/>
              </a:buClr>
              <a:buSzPct val="53125"/>
              <a:buFont typeface="Wingdings"/>
              <a:buChar char=""/>
              <a:tabLst>
                <a:tab pos="104775" algn="l"/>
              </a:tabLst>
            </a:pPr>
            <a:r>
              <a:rPr sz="1600" i="1" spc="-5" dirty="0">
                <a:latin typeface="Courier New"/>
                <a:cs typeface="Courier New"/>
              </a:rPr>
              <a:t>Iptables </a:t>
            </a:r>
            <a:r>
              <a:rPr sz="1600" i="1" dirty="0">
                <a:latin typeface="Courier New"/>
                <a:cs typeface="Courier New"/>
              </a:rPr>
              <a:t>[-t </a:t>
            </a:r>
            <a:r>
              <a:rPr sz="1600" i="1" spc="-5" dirty="0">
                <a:latin typeface="Courier New"/>
                <a:cs typeface="Courier New"/>
              </a:rPr>
              <a:t>tabel] </a:t>
            </a:r>
            <a:r>
              <a:rPr sz="1600" spc="-5" dirty="0">
                <a:latin typeface="Courier New"/>
                <a:cs typeface="Courier New"/>
              </a:rPr>
              <a:t>comandă lanţ </a:t>
            </a:r>
            <a:r>
              <a:rPr sz="1600" i="1" spc="-5" dirty="0">
                <a:latin typeface="Courier New"/>
                <a:cs typeface="Courier New"/>
              </a:rPr>
              <a:t>[identificatori]</a:t>
            </a:r>
            <a:r>
              <a:rPr sz="1600" i="1" spc="75" dirty="0">
                <a:latin typeface="Courier New"/>
                <a:cs typeface="Courier New"/>
              </a:rPr>
              <a:t> </a:t>
            </a:r>
            <a:r>
              <a:rPr sz="1600" i="1" spc="-5" dirty="0">
                <a:latin typeface="Courier New"/>
                <a:cs typeface="Courier New"/>
              </a:rPr>
              <a:t>[ţintă/salt].</a:t>
            </a:r>
            <a:endParaRPr sz="1600">
              <a:latin typeface="Courier New"/>
              <a:cs typeface="Courier New"/>
            </a:endParaRPr>
          </a:p>
        </p:txBody>
      </p:sp>
      <p:sp>
        <p:nvSpPr>
          <p:cNvPr id="7" name="object 7"/>
          <p:cNvSpPr txBox="1">
            <a:spLocks noGrp="1"/>
          </p:cNvSpPr>
          <p:nvPr>
            <p:ph type="title"/>
          </p:nvPr>
        </p:nvSpPr>
        <p:spPr>
          <a:xfrm>
            <a:off x="1115669" y="1357071"/>
            <a:ext cx="4085590" cy="452120"/>
          </a:xfrm>
          <a:prstGeom prst="rect">
            <a:avLst/>
          </a:prstGeom>
        </p:spPr>
        <p:txBody>
          <a:bodyPr vert="horz" wrap="square" lIns="0" tIns="12065" rIns="0" bIns="0" rtlCol="0">
            <a:spAutoFit/>
          </a:bodyPr>
          <a:lstStyle/>
          <a:p>
            <a:pPr marL="12700">
              <a:lnSpc>
                <a:spcPct val="100000"/>
              </a:lnSpc>
              <a:spcBef>
                <a:spcPts val="95"/>
              </a:spcBef>
            </a:pPr>
            <a:r>
              <a:rPr spc="-10" dirty="0"/>
              <a:t>Utilitarul/modulul</a:t>
            </a:r>
            <a:r>
              <a:rPr spc="40" dirty="0"/>
              <a:t> </a:t>
            </a:r>
            <a:r>
              <a:rPr spc="-5" dirty="0"/>
              <a:t>IPtables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352" y="1520952"/>
            <a:ext cx="368808" cy="47396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6492" y="1447800"/>
            <a:ext cx="560832" cy="4221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8001" y="990600"/>
            <a:ext cx="0" cy="1053465"/>
          </a:xfrm>
          <a:custGeom>
            <a:avLst/>
            <a:gdLst/>
            <a:ahLst/>
            <a:cxnLst/>
            <a:rect l="l" t="t" r="r" b="b"/>
            <a:pathLst>
              <a:path h="1053464">
                <a:moveTo>
                  <a:pt x="0" y="0"/>
                </a:moveTo>
                <a:lnTo>
                  <a:pt x="0" y="1053084"/>
                </a:lnTo>
              </a:path>
            </a:pathLst>
          </a:custGeom>
          <a:ln w="32004">
            <a:solidFill>
              <a:srgbClr val="1C1C1C"/>
            </a:solidFill>
          </a:ln>
        </p:spPr>
        <p:txBody>
          <a:bodyPr wrap="square" lIns="0" tIns="0" rIns="0" bIns="0" rtlCol="0"/>
          <a:lstStyle/>
          <a:p>
            <a:endParaRPr/>
          </a:p>
        </p:txBody>
      </p:sp>
      <p:sp>
        <p:nvSpPr>
          <p:cNvPr id="5" name="object 5"/>
          <p:cNvSpPr/>
          <p:nvPr/>
        </p:nvSpPr>
        <p:spPr>
          <a:xfrm>
            <a:off x="443483" y="1781555"/>
            <a:ext cx="8226552" cy="32003"/>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229969" y="1010538"/>
            <a:ext cx="6891655" cy="330835"/>
          </a:xfrm>
          <a:prstGeom prst="rect">
            <a:avLst/>
          </a:prstGeom>
        </p:spPr>
        <p:txBody>
          <a:bodyPr vert="horz" wrap="square" lIns="0" tIns="13335" rIns="0" bIns="0" rtlCol="0">
            <a:spAutoFit/>
          </a:bodyPr>
          <a:lstStyle/>
          <a:p>
            <a:pPr marL="12700">
              <a:lnSpc>
                <a:spcPct val="100000"/>
              </a:lnSpc>
              <a:spcBef>
                <a:spcPts val="105"/>
              </a:spcBef>
            </a:pPr>
            <a:r>
              <a:rPr sz="2000" b="1" spc="-5" dirty="0">
                <a:solidFill>
                  <a:srgbClr val="333399"/>
                </a:solidFill>
                <a:latin typeface="Arial"/>
                <a:cs typeface="Arial"/>
              </a:rPr>
              <a:t>Firewaluri </a:t>
            </a:r>
            <a:r>
              <a:rPr sz="2000" b="1" dirty="0">
                <a:solidFill>
                  <a:srgbClr val="333399"/>
                </a:solidFill>
                <a:latin typeface="Arial"/>
                <a:cs typeface="Arial"/>
              </a:rPr>
              <a:t>de ultimă generaţie(Next Generation</a:t>
            </a:r>
            <a:r>
              <a:rPr sz="2000" b="1" spc="-195" dirty="0">
                <a:solidFill>
                  <a:srgbClr val="333399"/>
                </a:solidFill>
                <a:latin typeface="Arial"/>
                <a:cs typeface="Arial"/>
              </a:rPr>
              <a:t> </a:t>
            </a:r>
            <a:r>
              <a:rPr sz="2000" b="1" dirty="0">
                <a:solidFill>
                  <a:srgbClr val="333399"/>
                </a:solidFill>
                <a:latin typeface="Arial"/>
                <a:cs typeface="Arial"/>
              </a:rPr>
              <a:t>Firewalls)</a:t>
            </a:r>
            <a:endParaRPr sz="2000">
              <a:latin typeface="Arial"/>
              <a:cs typeface="Arial"/>
            </a:endParaRPr>
          </a:p>
        </p:txBody>
      </p:sp>
      <p:sp>
        <p:nvSpPr>
          <p:cNvPr id="7" name="object 7"/>
          <p:cNvSpPr txBox="1"/>
          <p:nvPr/>
        </p:nvSpPr>
        <p:spPr>
          <a:xfrm>
            <a:off x="459740" y="2021865"/>
            <a:ext cx="7769859" cy="3049270"/>
          </a:xfrm>
          <a:prstGeom prst="rect">
            <a:avLst/>
          </a:prstGeom>
        </p:spPr>
        <p:txBody>
          <a:bodyPr vert="horz" wrap="square" lIns="0" tIns="12700" rIns="0" bIns="0" rtlCol="0">
            <a:spAutoFit/>
          </a:bodyPr>
          <a:lstStyle/>
          <a:p>
            <a:pPr marL="12700" marR="5080" algn="just">
              <a:lnSpc>
                <a:spcPct val="114999"/>
              </a:lnSpc>
              <a:spcBef>
                <a:spcPts val="100"/>
              </a:spcBef>
              <a:buClr>
                <a:srgbClr val="3333CC"/>
              </a:buClr>
              <a:buSzPct val="59375"/>
              <a:buFont typeface="Wingdings"/>
              <a:buChar char=""/>
              <a:tabLst>
                <a:tab pos="460375" algn="l"/>
                <a:tab pos="461645" algn="l"/>
              </a:tabLst>
            </a:pPr>
            <a:r>
              <a:rPr sz="1600" spc="-10" dirty="0">
                <a:latin typeface="Arial"/>
                <a:cs typeface="Arial"/>
              </a:rPr>
              <a:t>După </a:t>
            </a:r>
            <a:r>
              <a:rPr sz="1600" spc="-5" dirty="0">
                <a:latin typeface="Arial"/>
                <a:cs typeface="Arial"/>
              </a:rPr>
              <a:t>cum am văzut anterior, firewall-urile tradiționale </a:t>
            </a:r>
            <a:r>
              <a:rPr sz="1600" dirty="0">
                <a:latin typeface="Arial"/>
                <a:cs typeface="Arial"/>
              </a:rPr>
              <a:t>se </a:t>
            </a:r>
            <a:r>
              <a:rPr sz="1600" spc="-10" dirty="0">
                <a:latin typeface="Arial"/>
                <a:cs typeface="Arial"/>
              </a:rPr>
              <a:t>bazează </a:t>
            </a:r>
            <a:r>
              <a:rPr sz="1600" spc="-5" dirty="0">
                <a:latin typeface="Arial"/>
                <a:cs typeface="Arial"/>
              </a:rPr>
              <a:t>pe porturi </a:t>
            </a:r>
            <a:r>
              <a:rPr sz="1600" dirty="0">
                <a:latin typeface="Arial"/>
                <a:cs typeface="Arial"/>
              </a:rPr>
              <a:t>şi  </a:t>
            </a:r>
            <a:r>
              <a:rPr sz="1600" spc="-5" dirty="0">
                <a:latin typeface="Arial"/>
                <a:cs typeface="Arial"/>
              </a:rPr>
              <a:t>protocoale pentru a separa </a:t>
            </a:r>
            <a:r>
              <a:rPr sz="1600" dirty="0">
                <a:latin typeface="Arial"/>
                <a:cs typeface="Arial"/>
              </a:rPr>
              <a:t>traficul. </a:t>
            </a:r>
            <a:r>
              <a:rPr sz="1600" spc="-5" dirty="0">
                <a:latin typeface="Arial"/>
                <a:cs typeface="Arial"/>
              </a:rPr>
              <a:t>Aceasta permite aplicaţiilor </a:t>
            </a:r>
            <a:r>
              <a:rPr sz="1600" dirty="0">
                <a:latin typeface="Arial"/>
                <a:cs typeface="Arial"/>
              </a:rPr>
              <a:t>și </a:t>
            </a:r>
            <a:r>
              <a:rPr sz="1600" spc="-5" dirty="0">
                <a:latin typeface="Arial"/>
                <a:cs typeface="Arial"/>
              </a:rPr>
              <a:t>utilizatorilor </a:t>
            </a:r>
            <a:r>
              <a:rPr sz="1600" dirty="0">
                <a:latin typeface="Arial"/>
                <a:cs typeface="Arial"/>
              </a:rPr>
              <a:t>să  </a:t>
            </a:r>
            <a:r>
              <a:rPr sz="1600" spc="-10" dirty="0">
                <a:latin typeface="Arial"/>
                <a:cs typeface="Arial"/>
              </a:rPr>
              <a:t>ocolească </a:t>
            </a:r>
            <a:r>
              <a:rPr sz="1600" spc="-5" dirty="0">
                <a:latin typeface="Arial"/>
                <a:cs typeface="Arial"/>
              </a:rPr>
              <a:t>porturile </a:t>
            </a:r>
            <a:r>
              <a:rPr sz="1600" spc="-10" dirty="0">
                <a:latin typeface="Arial"/>
                <a:cs typeface="Arial"/>
              </a:rPr>
              <a:t>şi </a:t>
            </a:r>
            <a:r>
              <a:rPr sz="1600" spc="-5" dirty="0">
                <a:latin typeface="Arial"/>
                <a:cs typeface="Arial"/>
              </a:rPr>
              <a:t>protocoalele, „sărind” porturile, prin folosirea SSL, „strecurându-  se” </a:t>
            </a:r>
            <a:r>
              <a:rPr sz="1600" dirty="0">
                <a:latin typeface="Arial"/>
                <a:cs typeface="Arial"/>
              </a:rPr>
              <a:t>astfel peste portul </a:t>
            </a:r>
            <a:r>
              <a:rPr sz="1600" spc="-5" dirty="0">
                <a:latin typeface="Arial"/>
                <a:cs typeface="Arial"/>
              </a:rPr>
              <a:t>80, </a:t>
            </a:r>
            <a:r>
              <a:rPr sz="1600" dirty="0">
                <a:latin typeface="Arial"/>
                <a:cs typeface="Arial"/>
              </a:rPr>
              <a:t>sau </a:t>
            </a:r>
            <a:r>
              <a:rPr sz="1600" spc="-5" dirty="0">
                <a:latin typeface="Arial"/>
                <a:cs typeface="Arial"/>
              </a:rPr>
              <a:t>folosind porturile non-standard. In </a:t>
            </a:r>
            <a:r>
              <a:rPr sz="1600" dirty="0">
                <a:latin typeface="Arial"/>
                <a:cs typeface="Arial"/>
              </a:rPr>
              <a:t>acest caz  </a:t>
            </a:r>
            <a:r>
              <a:rPr sz="1600" spc="-5" dirty="0">
                <a:latin typeface="Arial"/>
                <a:cs typeface="Arial"/>
              </a:rPr>
              <a:t>administratorii </a:t>
            </a:r>
            <a:r>
              <a:rPr sz="1600" spc="-10" dirty="0">
                <a:latin typeface="Arial"/>
                <a:cs typeface="Arial"/>
              </a:rPr>
              <a:t>de </a:t>
            </a:r>
            <a:r>
              <a:rPr sz="1600" spc="-5" dirty="0">
                <a:latin typeface="Arial"/>
                <a:cs typeface="Arial"/>
              </a:rPr>
              <a:t>reţea nu văd aceste lucruri </a:t>
            </a:r>
            <a:r>
              <a:rPr sz="1600" dirty="0">
                <a:latin typeface="Arial"/>
                <a:cs typeface="Arial"/>
              </a:rPr>
              <a:t>şi </a:t>
            </a:r>
            <a:r>
              <a:rPr sz="1600" spc="-5" dirty="0">
                <a:latin typeface="Arial"/>
                <a:cs typeface="Arial"/>
              </a:rPr>
              <a:t>pierd controlul, ceea </a:t>
            </a:r>
            <a:r>
              <a:rPr sz="1600" dirty="0">
                <a:latin typeface="Arial"/>
                <a:cs typeface="Arial"/>
              </a:rPr>
              <a:t>ce </a:t>
            </a:r>
            <a:r>
              <a:rPr sz="1600" spc="-5" dirty="0">
                <a:latin typeface="Arial"/>
                <a:cs typeface="Arial"/>
              </a:rPr>
              <a:t>duce </a:t>
            </a:r>
            <a:r>
              <a:rPr sz="1600" dirty="0">
                <a:latin typeface="Arial"/>
                <a:cs typeface="Arial"/>
              </a:rPr>
              <a:t>la  </a:t>
            </a:r>
            <a:r>
              <a:rPr sz="1600" spc="-5" dirty="0">
                <a:latin typeface="Arial"/>
                <a:cs typeface="Arial"/>
              </a:rPr>
              <a:t>posibile pierderi de date </a:t>
            </a:r>
            <a:r>
              <a:rPr sz="1600" dirty="0">
                <a:latin typeface="Arial"/>
                <a:cs typeface="Arial"/>
              </a:rPr>
              <a:t>şi </a:t>
            </a:r>
            <a:r>
              <a:rPr sz="1600" spc="-5" dirty="0">
                <a:latin typeface="Arial"/>
                <a:cs typeface="Arial"/>
              </a:rPr>
              <a:t>deci </a:t>
            </a:r>
            <a:r>
              <a:rPr sz="1600" dirty="0">
                <a:latin typeface="Arial"/>
                <a:cs typeface="Arial"/>
              </a:rPr>
              <a:t>la </a:t>
            </a:r>
            <a:r>
              <a:rPr sz="1600" spc="-5" dirty="0">
                <a:latin typeface="Arial"/>
                <a:cs typeface="Arial"/>
              </a:rPr>
              <a:t>creşterea cheltuielilor</a:t>
            </a:r>
            <a:r>
              <a:rPr sz="1600" spc="25" dirty="0">
                <a:latin typeface="Arial"/>
                <a:cs typeface="Arial"/>
              </a:rPr>
              <a:t> </a:t>
            </a:r>
            <a:r>
              <a:rPr sz="1600" spc="-5" dirty="0">
                <a:latin typeface="Arial"/>
                <a:cs typeface="Arial"/>
              </a:rPr>
              <a:t>operaţionale.</a:t>
            </a:r>
            <a:endParaRPr sz="1600">
              <a:latin typeface="Arial"/>
              <a:cs typeface="Arial"/>
            </a:endParaRPr>
          </a:p>
          <a:p>
            <a:pPr marL="12700" marR="7620" algn="just">
              <a:lnSpc>
                <a:spcPct val="114999"/>
              </a:lnSpc>
              <a:buClr>
                <a:srgbClr val="3333CC"/>
              </a:buClr>
              <a:buSzPct val="59375"/>
              <a:buFont typeface="Wingdings"/>
              <a:buChar char=""/>
              <a:tabLst>
                <a:tab pos="460375" algn="l"/>
                <a:tab pos="461645" algn="l"/>
              </a:tabLst>
            </a:pPr>
            <a:r>
              <a:rPr sz="1600" spc="-5" dirty="0">
                <a:latin typeface="Arial"/>
                <a:cs typeface="Arial"/>
              </a:rPr>
              <a:t>Noile </a:t>
            </a:r>
            <a:r>
              <a:rPr sz="1600" spc="-10" dirty="0">
                <a:latin typeface="Arial"/>
                <a:cs typeface="Arial"/>
              </a:rPr>
              <a:t>generaţii </a:t>
            </a:r>
            <a:r>
              <a:rPr sz="1600" spc="-5" dirty="0">
                <a:latin typeface="Arial"/>
                <a:cs typeface="Arial"/>
              </a:rPr>
              <a:t>de firewall-uri numite </a:t>
            </a:r>
            <a:r>
              <a:rPr sz="1600" b="1" spc="-5" dirty="0">
                <a:latin typeface="Arial"/>
                <a:cs typeface="Arial"/>
              </a:rPr>
              <a:t>(</a:t>
            </a:r>
            <a:r>
              <a:rPr sz="1600" spc="-5" dirty="0">
                <a:latin typeface="Arial"/>
                <a:cs typeface="Arial"/>
              </a:rPr>
              <a:t>NGF sau NGFW-Next Generation  FireWall), realizate pe o platformă hard </a:t>
            </a:r>
            <a:r>
              <a:rPr sz="1600" dirty="0">
                <a:latin typeface="Arial"/>
                <a:cs typeface="Arial"/>
              </a:rPr>
              <a:t>cu soft </a:t>
            </a:r>
            <a:r>
              <a:rPr sz="1600" spc="-5" dirty="0">
                <a:latin typeface="Arial"/>
                <a:cs typeface="Arial"/>
              </a:rPr>
              <a:t>adecvat, precum:Palo Alto Next-  Generation</a:t>
            </a:r>
            <a:r>
              <a:rPr sz="1600" spc="55" dirty="0">
                <a:latin typeface="Arial"/>
                <a:cs typeface="Arial"/>
              </a:rPr>
              <a:t> </a:t>
            </a:r>
            <a:r>
              <a:rPr sz="1600" spc="-5" dirty="0">
                <a:latin typeface="Arial"/>
                <a:cs typeface="Arial"/>
              </a:rPr>
              <a:t>Firewall</a:t>
            </a:r>
            <a:r>
              <a:rPr sz="1600" spc="65" dirty="0">
                <a:latin typeface="Arial"/>
                <a:cs typeface="Arial"/>
              </a:rPr>
              <a:t> </a:t>
            </a:r>
            <a:r>
              <a:rPr sz="1600" spc="-5" dirty="0">
                <a:latin typeface="Arial"/>
                <a:cs typeface="Arial"/>
              </a:rPr>
              <a:t>au,</a:t>
            </a:r>
            <a:r>
              <a:rPr sz="1600" spc="55" dirty="0">
                <a:latin typeface="Arial"/>
                <a:cs typeface="Arial"/>
              </a:rPr>
              <a:t> </a:t>
            </a:r>
            <a:r>
              <a:rPr sz="1600" spc="-5" dirty="0">
                <a:latin typeface="Arial"/>
                <a:cs typeface="Arial"/>
              </a:rPr>
              <a:t>pe</a:t>
            </a:r>
            <a:r>
              <a:rPr sz="1600" spc="55" dirty="0">
                <a:latin typeface="Arial"/>
                <a:cs typeface="Arial"/>
              </a:rPr>
              <a:t> </a:t>
            </a:r>
            <a:r>
              <a:rPr sz="1600" spc="-5" dirty="0">
                <a:latin typeface="Arial"/>
                <a:cs typeface="Arial"/>
              </a:rPr>
              <a:t>lângă</a:t>
            </a:r>
            <a:r>
              <a:rPr sz="1600" spc="55" dirty="0">
                <a:latin typeface="Arial"/>
                <a:cs typeface="Arial"/>
              </a:rPr>
              <a:t> </a:t>
            </a:r>
            <a:r>
              <a:rPr sz="1600" spc="-5" dirty="0">
                <a:latin typeface="Arial"/>
                <a:cs typeface="Arial"/>
              </a:rPr>
              <a:t>facilităţile</a:t>
            </a:r>
            <a:r>
              <a:rPr sz="1600" spc="55" dirty="0">
                <a:latin typeface="Arial"/>
                <a:cs typeface="Arial"/>
              </a:rPr>
              <a:t> </a:t>
            </a:r>
            <a:r>
              <a:rPr sz="1600" spc="-5" dirty="0">
                <a:latin typeface="Arial"/>
                <a:cs typeface="Arial"/>
              </a:rPr>
              <a:t>tradiţionale,</a:t>
            </a:r>
            <a:r>
              <a:rPr sz="1600" spc="55" dirty="0">
                <a:latin typeface="Arial"/>
                <a:cs typeface="Arial"/>
              </a:rPr>
              <a:t> </a:t>
            </a:r>
            <a:r>
              <a:rPr sz="1600" spc="-5" dirty="0">
                <a:latin typeface="Arial"/>
                <a:cs typeface="Arial"/>
              </a:rPr>
              <a:t>caracteristici</a:t>
            </a:r>
            <a:r>
              <a:rPr sz="1600" spc="70" dirty="0">
                <a:latin typeface="Arial"/>
                <a:cs typeface="Arial"/>
              </a:rPr>
              <a:t> </a:t>
            </a:r>
            <a:r>
              <a:rPr sz="1600" spc="-5" dirty="0">
                <a:latin typeface="Arial"/>
                <a:cs typeface="Arial"/>
              </a:rPr>
              <a:t>noi</a:t>
            </a:r>
            <a:r>
              <a:rPr sz="1600" spc="60" dirty="0">
                <a:latin typeface="Arial"/>
                <a:cs typeface="Arial"/>
              </a:rPr>
              <a:t> </a:t>
            </a:r>
            <a:r>
              <a:rPr sz="1600" spc="-5" dirty="0">
                <a:latin typeface="Arial"/>
                <a:cs typeface="Arial"/>
              </a:rPr>
              <a:t>care</a:t>
            </a:r>
            <a:r>
              <a:rPr sz="1600" spc="55" dirty="0">
                <a:latin typeface="Arial"/>
                <a:cs typeface="Arial"/>
              </a:rPr>
              <a:t> </a:t>
            </a:r>
            <a:r>
              <a:rPr sz="1600" spc="-5" dirty="0">
                <a:latin typeface="Arial"/>
                <a:cs typeface="Arial"/>
              </a:rPr>
              <a:t>duc</a:t>
            </a:r>
            <a:r>
              <a:rPr sz="1600" spc="60" dirty="0">
                <a:latin typeface="Arial"/>
                <a:cs typeface="Arial"/>
              </a:rPr>
              <a:t> </a:t>
            </a:r>
            <a:r>
              <a:rPr sz="1600" dirty="0">
                <a:latin typeface="Arial"/>
                <a:cs typeface="Arial"/>
              </a:rPr>
              <a:t>la</a:t>
            </a:r>
            <a:r>
              <a:rPr sz="1600" spc="50" dirty="0">
                <a:latin typeface="Arial"/>
                <a:cs typeface="Arial"/>
              </a:rPr>
              <a:t> </a:t>
            </a:r>
            <a:r>
              <a:rPr sz="1600" spc="-5" dirty="0">
                <a:latin typeface="Arial"/>
                <a:cs typeface="Arial"/>
              </a:rPr>
              <a:t>o</a:t>
            </a:r>
            <a:endParaRPr sz="1600">
              <a:latin typeface="Arial"/>
              <a:cs typeface="Arial"/>
            </a:endParaRPr>
          </a:p>
          <a:p>
            <a:pPr marL="12700" algn="just">
              <a:lnSpc>
                <a:spcPct val="100000"/>
              </a:lnSpc>
              <a:spcBef>
                <a:spcPts val="290"/>
              </a:spcBef>
            </a:pPr>
            <a:r>
              <a:rPr sz="1600" spc="-5" dirty="0">
                <a:latin typeface="Arial"/>
                <a:cs typeface="Arial"/>
              </a:rPr>
              <a:t>securitate</a:t>
            </a:r>
            <a:r>
              <a:rPr sz="1600" spc="15" dirty="0">
                <a:latin typeface="Arial"/>
                <a:cs typeface="Arial"/>
              </a:rPr>
              <a:t> </a:t>
            </a:r>
            <a:r>
              <a:rPr sz="1600" spc="-5" dirty="0">
                <a:latin typeface="Arial"/>
                <a:cs typeface="Arial"/>
              </a:rPr>
              <a:t>sporită.</a:t>
            </a:r>
            <a:endParaRPr sz="1600">
              <a:latin typeface="Arial"/>
              <a:cs typeface="Arial"/>
            </a:endParaRPr>
          </a:p>
          <a:p>
            <a:pPr marL="12700">
              <a:lnSpc>
                <a:spcPct val="100000"/>
              </a:lnSpc>
              <a:spcBef>
                <a:spcPts val="280"/>
              </a:spcBef>
            </a:pPr>
            <a:r>
              <a:rPr sz="1200" dirty="0">
                <a:latin typeface="Arial"/>
                <a:cs typeface="Arial"/>
              </a:rPr>
              <a:t>..</a:t>
            </a:r>
            <a:endParaRPr sz="1200">
              <a:latin typeface="Arial"/>
              <a:cs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352" y="1520952"/>
            <a:ext cx="368808" cy="47396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6492" y="1447800"/>
            <a:ext cx="560832" cy="4221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8001" y="990600"/>
            <a:ext cx="0" cy="1053465"/>
          </a:xfrm>
          <a:custGeom>
            <a:avLst/>
            <a:gdLst/>
            <a:ahLst/>
            <a:cxnLst/>
            <a:rect l="l" t="t" r="r" b="b"/>
            <a:pathLst>
              <a:path h="1053464">
                <a:moveTo>
                  <a:pt x="0" y="0"/>
                </a:moveTo>
                <a:lnTo>
                  <a:pt x="0" y="1053084"/>
                </a:lnTo>
              </a:path>
            </a:pathLst>
          </a:custGeom>
          <a:ln w="32004">
            <a:solidFill>
              <a:srgbClr val="1C1C1C"/>
            </a:solidFill>
          </a:ln>
        </p:spPr>
        <p:txBody>
          <a:bodyPr wrap="square" lIns="0" tIns="0" rIns="0" bIns="0" rtlCol="0"/>
          <a:lstStyle/>
          <a:p>
            <a:endParaRPr/>
          </a:p>
        </p:txBody>
      </p:sp>
      <p:sp>
        <p:nvSpPr>
          <p:cNvPr id="5" name="object 5"/>
          <p:cNvSpPr/>
          <p:nvPr/>
        </p:nvSpPr>
        <p:spPr>
          <a:xfrm>
            <a:off x="443483" y="1781555"/>
            <a:ext cx="8226552" cy="32003"/>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443483" y="1098803"/>
            <a:ext cx="420370" cy="349250"/>
          </a:xfrm>
          <a:prstGeom prst="rect">
            <a:avLst/>
          </a:prstGeom>
          <a:solidFill>
            <a:srgbClr val="FFCF00"/>
          </a:solidFill>
        </p:spPr>
        <p:txBody>
          <a:bodyPr vert="horz" wrap="square" lIns="0" tIns="0" rIns="0" bIns="0" rtlCol="0">
            <a:spAutoFit/>
          </a:bodyPr>
          <a:lstStyle/>
          <a:p>
            <a:pPr algn="r">
              <a:lnSpc>
                <a:spcPts val="1810"/>
              </a:lnSpc>
            </a:pPr>
            <a:r>
              <a:rPr sz="2000" b="1" dirty="0">
                <a:solidFill>
                  <a:srgbClr val="333399"/>
                </a:solidFill>
                <a:latin typeface="Arial"/>
                <a:cs typeface="Arial"/>
              </a:rPr>
              <a:t>F</a:t>
            </a:r>
            <a:endParaRPr sz="2000">
              <a:latin typeface="Arial"/>
              <a:cs typeface="Arial"/>
            </a:endParaRPr>
          </a:p>
        </p:txBody>
      </p:sp>
      <p:sp>
        <p:nvSpPr>
          <p:cNvPr id="7" name="object 7"/>
          <p:cNvSpPr txBox="1">
            <a:spLocks noGrp="1"/>
          </p:cNvSpPr>
          <p:nvPr>
            <p:ph type="title"/>
          </p:nvPr>
        </p:nvSpPr>
        <p:spPr>
          <a:xfrm>
            <a:off x="854963" y="1010538"/>
            <a:ext cx="7641590" cy="330835"/>
          </a:xfrm>
          <a:prstGeom prst="rect">
            <a:avLst/>
          </a:prstGeom>
        </p:spPr>
        <p:txBody>
          <a:bodyPr vert="horz" wrap="square" lIns="0" tIns="13335" rIns="0" bIns="0" rtlCol="0">
            <a:spAutoFit/>
          </a:bodyPr>
          <a:lstStyle/>
          <a:p>
            <a:pPr marL="1270">
              <a:lnSpc>
                <a:spcPct val="100000"/>
              </a:lnSpc>
              <a:spcBef>
                <a:spcPts val="105"/>
              </a:spcBef>
            </a:pPr>
            <a:r>
              <a:rPr sz="2000" b="1" dirty="0">
                <a:solidFill>
                  <a:srgbClr val="333399"/>
                </a:solidFill>
                <a:latin typeface="Arial"/>
                <a:cs typeface="Arial"/>
              </a:rPr>
              <a:t>irewaluri de ultimă generaţie(Next Generation</a:t>
            </a:r>
            <a:r>
              <a:rPr sz="2000" b="1" spc="-190" dirty="0">
                <a:solidFill>
                  <a:srgbClr val="333399"/>
                </a:solidFill>
                <a:latin typeface="Arial"/>
                <a:cs typeface="Arial"/>
              </a:rPr>
              <a:t> </a:t>
            </a:r>
            <a:r>
              <a:rPr sz="2000" b="1" spc="-5" dirty="0">
                <a:solidFill>
                  <a:srgbClr val="333399"/>
                </a:solidFill>
                <a:latin typeface="Arial"/>
                <a:cs typeface="Arial"/>
              </a:rPr>
              <a:t>Firewalls)-cerinte</a:t>
            </a:r>
            <a:endParaRPr sz="2000">
              <a:latin typeface="Arial"/>
              <a:cs typeface="Arial"/>
            </a:endParaRPr>
          </a:p>
        </p:txBody>
      </p:sp>
      <p:sp>
        <p:nvSpPr>
          <p:cNvPr id="8" name="object 8"/>
          <p:cNvSpPr txBox="1"/>
          <p:nvPr/>
        </p:nvSpPr>
        <p:spPr>
          <a:xfrm>
            <a:off x="688340" y="2026132"/>
            <a:ext cx="8189595" cy="3952240"/>
          </a:xfrm>
          <a:prstGeom prst="rect">
            <a:avLst/>
          </a:prstGeom>
        </p:spPr>
        <p:txBody>
          <a:bodyPr vert="horz" wrap="square" lIns="0" tIns="44450" rIns="0" bIns="0" rtlCol="0">
            <a:spAutoFit/>
          </a:bodyPr>
          <a:lstStyle/>
          <a:p>
            <a:pPr marL="92710" indent="-80645" algn="just">
              <a:lnSpc>
                <a:spcPct val="100000"/>
              </a:lnSpc>
              <a:spcBef>
                <a:spcPts val="350"/>
              </a:spcBef>
              <a:buClr>
                <a:srgbClr val="3333CC"/>
              </a:buClr>
              <a:buSzPct val="53571"/>
              <a:buFont typeface="Wingdings"/>
              <a:buChar char=""/>
              <a:tabLst>
                <a:tab pos="93345" algn="l"/>
              </a:tabLst>
            </a:pPr>
            <a:r>
              <a:rPr sz="1400" spc="-5" dirty="0">
                <a:latin typeface="Arial"/>
                <a:cs typeface="Arial"/>
              </a:rPr>
              <a:t>Cerințele </a:t>
            </a:r>
            <a:r>
              <a:rPr sz="1400" dirty="0">
                <a:latin typeface="Arial"/>
                <a:cs typeface="Arial"/>
              </a:rPr>
              <a:t>principale pentru </a:t>
            </a:r>
            <a:r>
              <a:rPr sz="1400" spc="-5" dirty="0">
                <a:latin typeface="Arial"/>
                <a:cs typeface="Arial"/>
              </a:rPr>
              <a:t>NGFW(Next-Generation </a:t>
            </a:r>
            <a:r>
              <a:rPr sz="1400" dirty="0">
                <a:latin typeface="Arial"/>
                <a:cs typeface="Arial"/>
              </a:rPr>
              <a:t>FireWall)</a:t>
            </a:r>
            <a:r>
              <a:rPr sz="1400" spc="-175" dirty="0">
                <a:latin typeface="Arial"/>
                <a:cs typeface="Arial"/>
              </a:rPr>
              <a:t> </a:t>
            </a:r>
            <a:r>
              <a:rPr sz="1400" dirty="0">
                <a:latin typeface="Arial"/>
                <a:cs typeface="Arial"/>
              </a:rPr>
              <a:t>sunt:</a:t>
            </a:r>
            <a:endParaRPr sz="1400">
              <a:latin typeface="Arial"/>
              <a:cs typeface="Arial"/>
            </a:endParaRPr>
          </a:p>
          <a:p>
            <a:pPr marL="355600" marR="5715" indent="-343535" algn="just">
              <a:lnSpc>
                <a:spcPct val="114999"/>
              </a:lnSpc>
              <a:buClr>
                <a:srgbClr val="3333CC"/>
              </a:buClr>
              <a:buSzPct val="60714"/>
              <a:buFont typeface="Symbol"/>
              <a:buChar char=""/>
              <a:tabLst>
                <a:tab pos="355600" algn="l"/>
                <a:tab pos="356235" algn="l"/>
              </a:tabLst>
            </a:pPr>
            <a:r>
              <a:rPr sz="1400" spc="-5" dirty="0">
                <a:latin typeface="Arial"/>
                <a:cs typeface="Arial"/>
              </a:rPr>
              <a:t>Identificarea aplicațiilor </a:t>
            </a:r>
            <a:r>
              <a:rPr sz="1400" dirty="0">
                <a:latin typeface="Arial"/>
                <a:cs typeface="Arial"/>
              </a:rPr>
              <a:t>şi </a:t>
            </a:r>
            <a:r>
              <a:rPr sz="1400" spc="-5" dirty="0">
                <a:latin typeface="Arial"/>
                <a:cs typeface="Arial"/>
              </a:rPr>
              <a:t>nu </a:t>
            </a:r>
            <a:r>
              <a:rPr sz="1400" dirty="0">
                <a:latin typeface="Arial"/>
                <a:cs typeface="Arial"/>
              </a:rPr>
              <a:t>a </a:t>
            </a:r>
            <a:r>
              <a:rPr sz="1400" spc="-5" dirty="0">
                <a:latin typeface="Arial"/>
                <a:cs typeface="Arial"/>
              </a:rPr>
              <a:t>porturilor. Se </a:t>
            </a:r>
            <a:r>
              <a:rPr sz="1400" spc="-10" dirty="0">
                <a:latin typeface="Arial"/>
                <a:cs typeface="Arial"/>
              </a:rPr>
              <a:t>identifică </a:t>
            </a:r>
            <a:r>
              <a:rPr sz="1400" spc="-5" dirty="0">
                <a:latin typeface="Arial"/>
                <a:cs typeface="Arial"/>
              </a:rPr>
              <a:t>aplicaţia sau cererea ei, pentru toate  porturile, indiferent de protocol, criptare SSL, sau tactica evazivă. Identitatea aplicaţiei(sau cererii)  devine </a:t>
            </a:r>
            <a:r>
              <a:rPr sz="1400" dirty="0">
                <a:latin typeface="Arial"/>
                <a:cs typeface="Arial"/>
              </a:rPr>
              <a:t>baza pentru toate politicile </a:t>
            </a:r>
            <a:r>
              <a:rPr sz="1400" spc="-5" dirty="0">
                <a:latin typeface="Arial"/>
                <a:cs typeface="Arial"/>
              </a:rPr>
              <a:t>de</a:t>
            </a:r>
            <a:r>
              <a:rPr sz="1400" spc="-145" dirty="0">
                <a:latin typeface="Arial"/>
                <a:cs typeface="Arial"/>
              </a:rPr>
              <a:t> </a:t>
            </a:r>
            <a:r>
              <a:rPr sz="1400" spc="-5" dirty="0">
                <a:latin typeface="Arial"/>
                <a:cs typeface="Arial"/>
              </a:rPr>
              <a:t>securitate.</a:t>
            </a:r>
            <a:endParaRPr sz="1400">
              <a:latin typeface="Arial"/>
              <a:cs typeface="Arial"/>
            </a:endParaRPr>
          </a:p>
          <a:p>
            <a:pPr marL="355600" indent="-343535" algn="just">
              <a:lnSpc>
                <a:spcPct val="100000"/>
              </a:lnSpc>
              <a:spcBef>
                <a:spcPts val="250"/>
              </a:spcBef>
              <a:buClr>
                <a:srgbClr val="3333CC"/>
              </a:buClr>
              <a:buSzPct val="60714"/>
              <a:buFont typeface="Symbol"/>
              <a:buChar char=""/>
              <a:tabLst>
                <a:tab pos="355600" algn="l"/>
                <a:tab pos="356235" algn="l"/>
              </a:tabLst>
            </a:pPr>
            <a:r>
              <a:rPr sz="1400" spc="-5" dirty="0">
                <a:latin typeface="Arial"/>
                <a:cs typeface="Arial"/>
              </a:rPr>
              <a:t>Identificarea</a:t>
            </a:r>
            <a:r>
              <a:rPr sz="1400" spc="95" dirty="0">
                <a:latin typeface="Arial"/>
                <a:cs typeface="Arial"/>
              </a:rPr>
              <a:t> </a:t>
            </a:r>
            <a:r>
              <a:rPr sz="1400" spc="-5" dirty="0">
                <a:latin typeface="Arial"/>
                <a:cs typeface="Arial"/>
              </a:rPr>
              <a:t>utilizatorilor,</a:t>
            </a:r>
            <a:r>
              <a:rPr sz="1400" spc="100" dirty="0">
                <a:latin typeface="Arial"/>
                <a:cs typeface="Arial"/>
              </a:rPr>
              <a:t> </a:t>
            </a:r>
            <a:r>
              <a:rPr sz="1400" dirty="0">
                <a:latin typeface="Arial"/>
                <a:cs typeface="Arial"/>
              </a:rPr>
              <a:t>nu</a:t>
            </a:r>
            <a:r>
              <a:rPr sz="1400" spc="80" dirty="0">
                <a:latin typeface="Arial"/>
                <a:cs typeface="Arial"/>
              </a:rPr>
              <a:t> </a:t>
            </a:r>
            <a:r>
              <a:rPr sz="1400" spc="-5" dirty="0">
                <a:latin typeface="Arial"/>
                <a:cs typeface="Arial"/>
              </a:rPr>
              <a:t>doar</a:t>
            </a:r>
            <a:r>
              <a:rPr sz="1400" spc="75" dirty="0">
                <a:latin typeface="Arial"/>
                <a:cs typeface="Arial"/>
              </a:rPr>
              <a:t> </a:t>
            </a:r>
            <a:r>
              <a:rPr sz="1400" dirty="0">
                <a:latin typeface="Arial"/>
                <a:cs typeface="Arial"/>
              </a:rPr>
              <a:t>a</a:t>
            </a:r>
            <a:r>
              <a:rPr sz="1400" spc="85" dirty="0">
                <a:latin typeface="Arial"/>
                <a:cs typeface="Arial"/>
              </a:rPr>
              <a:t> </a:t>
            </a:r>
            <a:r>
              <a:rPr sz="1400" spc="-5" dirty="0">
                <a:latin typeface="Arial"/>
                <a:cs typeface="Arial"/>
              </a:rPr>
              <a:t>adreselor</a:t>
            </a:r>
            <a:r>
              <a:rPr sz="1400" spc="80" dirty="0">
                <a:latin typeface="Arial"/>
                <a:cs typeface="Arial"/>
              </a:rPr>
              <a:t> </a:t>
            </a:r>
            <a:r>
              <a:rPr sz="1400" dirty="0">
                <a:latin typeface="Arial"/>
                <a:cs typeface="Arial"/>
              </a:rPr>
              <a:t>IP.</a:t>
            </a:r>
            <a:r>
              <a:rPr sz="1400" spc="90" dirty="0">
                <a:latin typeface="Arial"/>
                <a:cs typeface="Arial"/>
              </a:rPr>
              <a:t> </a:t>
            </a:r>
            <a:r>
              <a:rPr sz="1400" spc="-5" dirty="0">
                <a:latin typeface="Arial"/>
                <a:cs typeface="Arial"/>
              </a:rPr>
              <a:t>Aceasta</a:t>
            </a:r>
            <a:r>
              <a:rPr sz="1400" spc="80" dirty="0">
                <a:latin typeface="Arial"/>
                <a:cs typeface="Arial"/>
              </a:rPr>
              <a:t> </a:t>
            </a:r>
            <a:r>
              <a:rPr sz="1400" spc="-5" dirty="0">
                <a:latin typeface="Arial"/>
                <a:cs typeface="Arial"/>
              </a:rPr>
              <a:t>presupune</a:t>
            </a:r>
            <a:r>
              <a:rPr sz="1400" spc="85" dirty="0">
                <a:latin typeface="Arial"/>
                <a:cs typeface="Arial"/>
              </a:rPr>
              <a:t> </a:t>
            </a:r>
            <a:r>
              <a:rPr sz="1400" spc="-5" dirty="0">
                <a:latin typeface="Arial"/>
                <a:cs typeface="Arial"/>
              </a:rPr>
              <a:t>folosirea</a:t>
            </a:r>
            <a:r>
              <a:rPr sz="1400" spc="95" dirty="0">
                <a:latin typeface="Arial"/>
                <a:cs typeface="Arial"/>
              </a:rPr>
              <a:t> </a:t>
            </a:r>
            <a:r>
              <a:rPr sz="1400" spc="-5" dirty="0">
                <a:latin typeface="Arial"/>
                <a:cs typeface="Arial"/>
              </a:rPr>
              <a:t>informațiilor</a:t>
            </a:r>
            <a:r>
              <a:rPr sz="1400" spc="100" dirty="0">
                <a:latin typeface="Arial"/>
                <a:cs typeface="Arial"/>
              </a:rPr>
              <a:t> </a:t>
            </a:r>
            <a:r>
              <a:rPr sz="1400" spc="-5" dirty="0">
                <a:latin typeface="Arial"/>
                <a:cs typeface="Arial"/>
              </a:rPr>
              <a:t>stocate</a:t>
            </a:r>
            <a:endParaRPr sz="1400">
              <a:latin typeface="Arial"/>
              <a:cs typeface="Arial"/>
            </a:endParaRPr>
          </a:p>
          <a:p>
            <a:pPr marL="355600" algn="just">
              <a:lnSpc>
                <a:spcPct val="100000"/>
              </a:lnSpc>
              <a:spcBef>
                <a:spcPts val="254"/>
              </a:spcBef>
            </a:pPr>
            <a:r>
              <a:rPr sz="1400" dirty="0">
                <a:latin typeface="Arial"/>
                <a:cs typeface="Arial"/>
              </a:rPr>
              <a:t>în directoare pentru </a:t>
            </a:r>
            <a:r>
              <a:rPr sz="1400" spc="-5" dirty="0">
                <a:latin typeface="Arial"/>
                <a:cs typeface="Arial"/>
              </a:rPr>
              <a:t>vizibilitate, </a:t>
            </a:r>
            <a:r>
              <a:rPr sz="1400" dirty="0">
                <a:latin typeface="Arial"/>
                <a:cs typeface="Arial"/>
              </a:rPr>
              <a:t>crearea </a:t>
            </a:r>
            <a:r>
              <a:rPr sz="1400" spc="-5" dirty="0">
                <a:latin typeface="Arial"/>
                <a:cs typeface="Arial"/>
              </a:rPr>
              <a:t>de </a:t>
            </a:r>
            <a:r>
              <a:rPr sz="1400" dirty="0">
                <a:latin typeface="Arial"/>
                <a:cs typeface="Arial"/>
              </a:rPr>
              <a:t>politici </a:t>
            </a:r>
            <a:r>
              <a:rPr sz="1400" spc="-5" dirty="0">
                <a:latin typeface="Arial"/>
                <a:cs typeface="Arial"/>
              </a:rPr>
              <a:t>de </a:t>
            </a:r>
            <a:r>
              <a:rPr sz="1400" dirty="0">
                <a:latin typeface="Arial"/>
                <a:cs typeface="Arial"/>
              </a:rPr>
              <a:t>raportare și</a:t>
            </a:r>
            <a:r>
              <a:rPr sz="1400" spc="-240" dirty="0">
                <a:latin typeface="Arial"/>
                <a:cs typeface="Arial"/>
              </a:rPr>
              <a:t> </a:t>
            </a:r>
            <a:r>
              <a:rPr sz="1400" spc="-5" dirty="0">
                <a:latin typeface="Arial"/>
                <a:cs typeface="Arial"/>
              </a:rPr>
              <a:t>investigare.</a:t>
            </a:r>
            <a:endParaRPr sz="1400">
              <a:latin typeface="Arial"/>
              <a:cs typeface="Arial"/>
            </a:endParaRPr>
          </a:p>
          <a:p>
            <a:pPr marL="355600" marR="6350" indent="-343535" algn="just">
              <a:lnSpc>
                <a:spcPct val="114999"/>
              </a:lnSpc>
              <a:buClr>
                <a:srgbClr val="3333CC"/>
              </a:buClr>
              <a:buSzPct val="60714"/>
              <a:buFont typeface="Symbol"/>
              <a:buChar char=""/>
              <a:tabLst>
                <a:tab pos="355600" algn="l"/>
                <a:tab pos="356235" algn="l"/>
              </a:tabLst>
            </a:pPr>
            <a:r>
              <a:rPr sz="1400" spc="-5" dirty="0">
                <a:latin typeface="Arial"/>
                <a:cs typeface="Arial"/>
              </a:rPr>
              <a:t>Verificarea conținutului </a:t>
            </a:r>
            <a:r>
              <a:rPr sz="1400" dirty="0">
                <a:latin typeface="Arial"/>
                <a:cs typeface="Arial"/>
              </a:rPr>
              <a:t>în </a:t>
            </a:r>
            <a:r>
              <a:rPr sz="1400" spc="-5" dirty="0">
                <a:latin typeface="Arial"/>
                <a:cs typeface="Arial"/>
              </a:rPr>
              <a:t>timp real. Reţeaua trebuie </a:t>
            </a:r>
            <a:r>
              <a:rPr sz="1400" spc="-10" dirty="0">
                <a:latin typeface="Arial"/>
                <a:cs typeface="Arial"/>
              </a:rPr>
              <a:t>protejată </a:t>
            </a:r>
            <a:r>
              <a:rPr sz="1400" spc="-5" dirty="0">
                <a:latin typeface="Arial"/>
                <a:cs typeface="Arial"/>
              </a:rPr>
              <a:t>împotriva atacurilor </a:t>
            </a:r>
            <a:r>
              <a:rPr sz="1400" dirty="0">
                <a:latin typeface="Arial"/>
                <a:cs typeface="Arial"/>
              </a:rPr>
              <a:t>și a </a:t>
            </a:r>
            <a:r>
              <a:rPr sz="1400" spc="-5" dirty="0">
                <a:latin typeface="Arial"/>
                <a:cs typeface="Arial"/>
              </a:rPr>
              <a:t>malware-ului  încorporat </a:t>
            </a:r>
            <a:r>
              <a:rPr sz="1400" dirty="0">
                <a:latin typeface="Arial"/>
                <a:cs typeface="Arial"/>
              </a:rPr>
              <a:t>în </a:t>
            </a:r>
            <a:r>
              <a:rPr sz="1400" spc="-5" dirty="0">
                <a:latin typeface="Arial"/>
                <a:cs typeface="Arial"/>
              </a:rPr>
              <a:t>traficul aplicațiilor cu </a:t>
            </a:r>
            <a:r>
              <a:rPr sz="1400" spc="-10" dirty="0">
                <a:latin typeface="Arial"/>
                <a:cs typeface="Arial"/>
              </a:rPr>
              <a:t>latență mică, </a:t>
            </a:r>
            <a:r>
              <a:rPr sz="1400" spc="-5" dirty="0">
                <a:latin typeface="Arial"/>
                <a:cs typeface="Arial"/>
              </a:rPr>
              <a:t>precum </a:t>
            </a:r>
            <a:r>
              <a:rPr sz="1400" dirty="0">
                <a:latin typeface="Arial"/>
                <a:cs typeface="Arial"/>
              </a:rPr>
              <a:t>şi </a:t>
            </a:r>
            <a:r>
              <a:rPr sz="1400" spc="-5" dirty="0">
                <a:latin typeface="Arial"/>
                <a:cs typeface="Arial"/>
              </a:rPr>
              <a:t>în cazul debitului(throughput) </a:t>
            </a:r>
            <a:r>
              <a:rPr sz="1400" dirty="0">
                <a:latin typeface="Arial"/>
                <a:cs typeface="Arial"/>
              </a:rPr>
              <a:t>la </a:t>
            </a:r>
            <a:r>
              <a:rPr sz="1400" spc="-5" dirty="0">
                <a:latin typeface="Arial"/>
                <a:cs typeface="Arial"/>
              </a:rPr>
              <a:t>viteze  mari.</a:t>
            </a:r>
            <a:endParaRPr sz="1400">
              <a:latin typeface="Arial"/>
              <a:cs typeface="Arial"/>
            </a:endParaRPr>
          </a:p>
          <a:p>
            <a:pPr marL="355600" indent="-343535" algn="just">
              <a:lnSpc>
                <a:spcPct val="100000"/>
              </a:lnSpc>
              <a:spcBef>
                <a:spcPts val="254"/>
              </a:spcBef>
              <a:buClr>
                <a:srgbClr val="3333CC"/>
              </a:buClr>
              <a:buSzPct val="60714"/>
              <a:buFont typeface="Symbol"/>
              <a:buChar char=""/>
              <a:tabLst>
                <a:tab pos="355600" algn="l"/>
                <a:tab pos="356235" algn="l"/>
              </a:tabLst>
            </a:pPr>
            <a:r>
              <a:rPr sz="1400" dirty="0">
                <a:latin typeface="Arial"/>
                <a:cs typeface="Arial"/>
              </a:rPr>
              <a:t>Simplificarea</a:t>
            </a:r>
            <a:r>
              <a:rPr sz="1400" spc="140" dirty="0">
                <a:latin typeface="Arial"/>
                <a:cs typeface="Arial"/>
              </a:rPr>
              <a:t> </a:t>
            </a:r>
            <a:r>
              <a:rPr sz="1400" spc="-5" dirty="0">
                <a:latin typeface="Arial"/>
                <a:cs typeface="Arial"/>
              </a:rPr>
              <a:t>politicilor</a:t>
            </a:r>
            <a:r>
              <a:rPr sz="1400" spc="140" dirty="0">
                <a:latin typeface="Arial"/>
                <a:cs typeface="Arial"/>
              </a:rPr>
              <a:t> </a:t>
            </a:r>
            <a:r>
              <a:rPr sz="1400" dirty="0">
                <a:latin typeface="Arial"/>
                <a:cs typeface="Arial"/>
              </a:rPr>
              <a:t>de</a:t>
            </a:r>
            <a:r>
              <a:rPr sz="1400" spc="145" dirty="0">
                <a:latin typeface="Arial"/>
                <a:cs typeface="Arial"/>
              </a:rPr>
              <a:t> </a:t>
            </a:r>
            <a:r>
              <a:rPr sz="1400" spc="-5" dirty="0">
                <a:latin typeface="Arial"/>
                <a:cs typeface="Arial"/>
              </a:rPr>
              <a:t>management.</a:t>
            </a:r>
            <a:r>
              <a:rPr sz="1400" spc="145" dirty="0">
                <a:latin typeface="Arial"/>
                <a:cs typeface="Arial"/>
              </a:rPr>
              <a:t> </a:t>
            </a:r>
            <a:r>
              <a:rPr sz="1400" spc="-5" dirty="0">
                <a:latin typeface="Arial"/>
                <a:cs typeface="Arial"/>
              </a:rPr>
              <a:t>Folosirea</a:t>
            </a:r>
            <a:r>
              <a:rPr sz="1400" spc="150" dirty="0">
                <a:latin typeface="Arial"/>
                <a:cs typeface="Arial"/>
              </a:rPr>
              <a:t> </a:t>
            </a:r>
            <a:r>
              <a:rPr sz="1400" spc="-5" dirty="0">
                <a:latin typeface="Arial"/>
                <a:cs typeface="Arial"/>
              </a:rPr>
              <a:t>unor</a:t>
            </a:r>
            <a:r>
              <a:rPr sz="1400" spc="140" dirty="0">
                <a:latin typeface="Arial"/>
                <a:cs typeface="Arial"/>
              </a:rPr>
              <a:t> </a:t>
            </a:r>
            <a:r>
              <a:rPr sz="1400" spc="-5" dirty="0">
                <a:latin typeface="Arial"/>
                <a:cs typeface="Arial"/>
              </a:rPr>
              <a:t>instrumente</a:t>
            </a:r>
            <a:r>
              <a:rPr sz="1400" spc="145" dirty="0">
                <a:latin typeface="Arial"/>
                <a:cs typeface="Arial"/>
              </a:rPr>
              <a:t> </a:t>
            </a:r>
            <a:r>
              <a:rPr sz="1400" spc="-5" dirty="0">
                <a:latin typeface="Arial"/>
                <a:cs typeface="Arial"/>
              </a:rPr>
              <a:t>grafice</a:t>
            </a:r>
            <a:r>
              <a:rPr sz="1400" spc="150" dirty="0">
                <a:latin typeface="Arial"/>
                <a:cs typeface="Arial"/>
              </a:rPr>
              <a:t> </a:t>
            </a:r>
            <a:r>
              <a:rPr sz="1400" spc="-5" dirty="0">
                <a:latin typeface="Arial"/>
                <a:cs typeface="Arial"/>
              </a:rPr>
              <a:t>ușor</a:t>
            </a:r>
            <a:r>
              <a:rPr sz="1400" spc="155" dirty="0">
                <a:latin typeface="Arial"/>
                <a:cs typeface="Arial"/>
              </a:rPr>
              <a:t> </a:t>
            </a:r>
            <a:r>
              <a:rPr sz="1400" spc="-5" dirty="0">
                <a:latin typeface="Arial"/>
                <a:cs typeface="Arial"/>
              </a:rPr>
              <a:t>de</a:t>
            </a:r>
            <a:r>
              <a:rPr sz="1400" spc="145" dirty="0">
                <a:latin typeface="Arial"/>
                <a:cs typeface="Arial"/>
              </a:rPr>
              <a:t> </a:t>
            </a:r>
            <a:r>
              <a:rPr sz="1400" spc="-5" dirty="0">
                <a:latin typeface="Arial"/>
                <a:cs typeface="Arial"/>
              </a:rPr>
              <a:t>utilizat</a:t>
            </a:r>
            <a:r>
              <a:rPr sz="1400" spc="150" dirty="0">
                <a:latin typeface="Arial"/>
                <a:cs typeface="Arial"/>
              </a:rPr>
              <a:t> </a:t>
            </a:r>
            <a:r>
              <a:rPr sz="1400" spc="-10" dirty="0">
                <a:latin typeface="Arial"/>
                <a:cs typeface="Arial"/>
              </a:rPr>
              <a:t>pentru</a:t>
            </a:r>
            <a:endParaRPr sz="1400">
              <a:latin typeface="Arial"/>
              <a:cs typeface="Arial"/>
            </a:endParaRPr>
          </a:p>
          <a:p>
            <a:pPr marL="355600" marR="5715" algn="just">
              <a:lnSpc>
                <a:spcPct val="114999"/>
              </a:lnSpc>
            </a:pPr>
            <a:r>
              <a:rPr sz="1400" spc="-5" dirty="0">
                <a:latin typeface="Arial"/>
                <a:cs typeface="Arial"/>
              </a:rPr>
              <a:t>vizibilitate </a:t>
            </a:r>
            <a:r>
              <a:rPr sz="1400" dirty="0">
                <a:latin typeface="Arial"/>
                <a:cs typeface="Arial"/>
              </a:rPr>
              <a:t>și </a:t>
            </a:r>
            <a:r>
              <a:rPr sz="1400" spc="-5" dirty="0">
                <a:latin typeface="Arial"/>
                <a:cs typeface="Arial"/>
              </a:rPr>
              <a:t>control, precum </a:t>
            </a:r>
            <a:r>
              <a:rPr sz="1400" dirty="0">
                <a:latin typeface="Arial"/>
                <a:cs typeface="Arial"/>
              </a:rPr>
              <a:t>și a </a:t>
            </a:r>
            <a:r>
              <a:rPr sz="1400" spc="-5" dirty="0">
                <a:latin typeface="Arial"/>
                <a:cs typeface="Arial"/>
              </a:rPr>
              <a:t>unui editor </a:t>
            </a:r>
            <a:r>
              <a:rPr sz="1400" spc="-10" dirty="0">
                <a:latin typeface="Arial"/>
                <a:cs typeface="Arial"/>
              </a:rPr>
              <a:t>de </a:t>
            </a:r>
            <a:r>
              <a:rPr sz="1400" spc="-5" dirty="0">
                <a:latin typeface="Arial"/>
                <a:cs typeface="Arial"/>
              </a:rPr>
              <a:t>politici care </a:t>
            </a:r>
            <a:r>
              <a:rPr sz="1400" spc="-10" dirty="0">
                <a:latin typeface="Arial"/>
                <a:cs typeface="Arial"/>
              </a:rPr>
              <a:t>leagă </a:t>
            </a:r>
            <a:r>
              <a:rPr sz="1400" spc="-5" dirty="0">
                <a:latin typeface="Arial"/>
                <a:cs typeface="Arial"/>
              </a:rPr>
              <a:t>aplicații, utilizatori </a:t>
            </a:r>
            <a:r>
              <a:rPr sz="1400" dirty="0">
                <a:latin typeface="Arial"/>
                <a:cs typeface="Arial"/>
              </a:rPr>
              <a:t>și </a:t>
            </a:r>
            <a:r>
              <a:rPr sz="1400" spc="-10" dirty="0">
                <a:latin typeface="Arial"/>
                <a:cs typeface="Arial"/>
              </a:rPr>
              <a:t>conținut  </a:t>
            </a:r>
            <a:r>
              <a:rPr sz="1400" spc="-5" dirty="0">
                <a:latin typeface="Arial"/>
                <a:cs typeface="Arial"/>
              </a:rPr>
              <a:t>împreună, </a:t>
            </a:r>
            <a:r>
              <a:rPr sz="1400" dirty="0">
                <a:latin typeface="Arial"/>
                <a:cs typeface="Arial"/>
              </a:rPr>
              <a:t>într-un </a:t>
            </a:r>
            <a:r>
              <a:rPr sz="1400" spc="-5" dirty="0">
                <a:latin typeface="Arial"/>
                <a:cs typeface="Arial"/>
              </a:rPr>
              <a:t>mod</a:t>
            </a:r>
            <a:r>
              <a:rPr sz="1400" spc="-114" dirty="0">
                <a:latin typeface="Arial"/>
                <a:cs typeface="Arial"/>
              </a:rPr>
              <a:t> </a:t>
            </a:r>
            <a:r>
              <a:rPr sz="1400" dirty="0">
                <a:latin typeface="Arial"/>
                <a:cs typeface="Arial"/>
              </a:rPr>
              <a:t>unitar.</a:t>
            </a:r>
            <a:endParaRPr sz="1400">
              <a:latin typeface="Arial"/>
              <a:cs typeface="Arial"/>
            </a:endParaRPr>
          </a:p>
          <a:p>
            <a:pPr marL="355600" marR="6350" indent="-343535" algn="just">
              <a:lnSpc>
                <a:spcPct val="114999"/>
              </a:lnSpc>
              <a:buClr>
                <a:srgbClr val="3333CC"/>
              </a:buClr>
              <a:buSzPct val="60714"/>
              <a:buFont typeface="Symbol"/>
              <a:buChar char=""/>
              <a:tabLst>
                <a:tab pos="355600" algn="l"/>
                <a:tab pos="356235" algn="l"/>
              </a:tabLst>
            </a:pPr>
            <a:r>
              <a:rPr sz="1400" spc="-5" dirty="0">
                <a:latin typeface="Arial"/>
                <a:cs typeface="Arial"/>
              </a:rPr>
              <a:t>Combinarea hardware-ului de înaltă </a:t>
            </a:r>
            <a:r>
              <a:rPr sz="1400" spc="-10" dirty="0">
                <a:latin typeface="Arial"/>
                <a:cs typeface="Arial"/>
              </a:rPr>
              <a:t>performanță </a:t>
            </a:r>
            <a:r>
              <a:rPr sz="1400" spc="-5" dirty="0">
                <a:latin typeface="Arial"/>
                <a:cs typeface="Arial"/>
              </a:rPr>
              <a:t>cu software-ul, pentru construirea unei </a:t>
            </a:r>
            <a:r>
              <a:rPr sz="1400" spc="-10" dirty="0">
                <a:latin typeface="Arial"/>
                <a:cs typeface="Arial"/>
              </a:rPr>
              <a:t>platforme  </a:t>
            </a:r>
            <a:r>
              <a:rPr sz="1400" dirty="0">
                <a:latin typeface="Arial"/>
                <a:cs typeface="Arial"/>
              </a:rPr>
              <a:t>care să ofere </a:t>
            </a:r>
            <a:r>
              <a:rPr sz="1400" spc="-5" dirty="0">
                <a:latin typeface="Arial"/>
                <a:cs typeface="Arial"/>
              </a:rPr>
              <a:t>servicii </a:t>
            </a:r>
            <a:r>
              <a:rPr sz="1400" dirty="0">
                <a:latin typeface="Arial"/>
                <a:cs typeface="Arial"/>
              </a:rPr>
              <a:t>cu </a:t>
            </a:r>
            <a:r>
              <a:rPr sz="1400" spc="-5" dirty="0">
                <a:latin typeface="Arial"/>
                <a:cs typeface="Arial"/>
              </a:rPr>
              <a:t>latență</a:t>
            </a:r>
            <a:r>
              <a:rPr sz="1400" spc="-140" dirty="0">
                <a:latin typeface="Arial"/>
                <a:cs typeface="Arial"/>
              </a:rPr>
              <a:t> </a:t>
            </a:r>
            <a:r>
              <a:rPr sz="1400" spc="-5" dirty="0">
                <a:latin typeface="Arial"/>
                <a:cs typeface="Arial"/>
              </a:rPr>
              <a:t>mică.</a:t>
            </a:r>
            <a:endParaRPr sz="1400">
              <a:latin typeface="Arial"/>
              <a:cs typeface="Arial"/>
            </a:endParaRPr>
          </a:p>
          <a:p>
            <a:pPr marL="355600" indent="-343535" algn="just">
              <a:lnSpc>
                <a:spcPct val="100000"/>
              </a:lnSpc>
              <a:spcBef>
                <a:spcPts val="250"/>
              </a:spcBef>
              <a:buClr>
                <a:srgbClr val="3333CC"/>
              </a:buClr>
              <a:buSzPct val="60714"/>
              <a:buFont typeface="Wingdings"/>
              <a:buChar char=""/>
              <a:tabLst>
                <a:tab pos="356235" algn="l"/>
              </a:tabLst>
            </a:pPr>
            <a:r>
              <a:rPr sz="1400" spc="5" dirty="0">
                <a:latin typeface="Arial"/>
                <a:cs typeface="Arial"/>
              </a:rPr>
              <a:t>O</a:t>
            </a:r>
            <a:r>
              <a:rPr sz="1400" spc="70" dirty="0">
                <a:latin typeface="Arial"/>
                <a:cs typeface="Arial"/>
              </a:rPr>
              <a:t> </a:t>
            </a:r>
            <a:r>
              <a:rPr sz="1400" spc="-10" dirty="0">
                <a:latin typeface="Arial"/>
                <a:cs typeface="Arial"/>
              </a:rPr>
              <a:t>platformă</a:t>
            </a:r>
            <a:r>
              <a:rPr sz="1400" spc="75" dirty="0">
                <a:latin typeface="Arial"/>
                <a:cs typeface="Arial"/>
              </a:rPr>
              <a:t> </a:t>
            </a:r>
            <a:r>
              <a:rPr sz="1400" dirty="0">
                <a:latin typeface="Arial"/>
                <a:cs typeface="Arial"/>
              </a:rPr>
              <a:t>NGF</a:t>
            </a:r>
            <a:r>
              <a:rPr sz="1400" spc="65" dirty="0">
                <a:latin typeface="Arial"/>
                <a:cs typeface="Arial"/>
              </a:rPr>
              <a:t> </a:t>
            </a:r>
            <a:r>
              <a:rPr sz="1400" spc="-5" dirty="0">
                <a:latin typeface="Arial"/>
                <a:cs typeface="Arial"/>
              </a:rPr>
              <a:t>oferă</a:t>
            </a:r>
            <a:r>
              <a:rPr sz="1400" spc="75" dirty="0">
                <a:latin typeface="Arial"/>
                <a:cs typeface="Arial"/>
              </a:rPr>
              <a:t> </a:t>
            </a:r>
            <a:r>
              <a:rPr sz="1400" spc="-5" dirty="0">
                <a:latin typeface="Arial"/>
                <a:cs typeface="Arial"/>
              </a:rPr>
              <a:t>servicii</a:t>
            </a:r>
            <a:r>
              <a:rPr sz="1400" spc="75" dirty="0">
                <a:latin typeface="Arial"/>
                <a:cs typeface="Arial"/>
              </a:rPr>
              <a:t> </a:t>
            </a:r>
            <a:r>
              <a:rPr sz="1400" dirty="0">
                <a:latin typeface="Arial"/>
                <a:cs typeface="Arial"/>
              </a:rPr>
              <a:t>de</a:t>
            </a:r>
            <a:r>
              <a:rPr sz="1400" spc="80" dirty="0">
                <a:latin typeface="Arial"/>
                <a:cs typeface="Arial"/>
              </a:rPr>
              <a:t> </a:t>
            </a:r>
            <a:r>
              <a:rPr sz="1400" spc="-5" dirty="0">
                <a:latin typeface="Arial"/>
                <a:cs typeface="Arial"/>
              </a:rPr>
              <a:t>protecţie</a:t>
            </a:r>
            <a:r>
              <a:rPr sz="1400" spc="75" dirty="0">
                <a:latin typeface="Arial"/>
                <a:cs typeface="Arial"/>
              </a:rPr>
              <a:t> </a:t>
            </a:r>
            <a:r>
              <a:rPr sz="1400" spc="-10" dirty="0">
                <a:latin typeface="Arial"/>
                <a:cs typeface="Arial"/>
              </a:rPr>
              <a:t>pentru</a:t>
            </a:r>
            <a:r>
              <a:rPr sz="1400" spc="75" dirty="0">
                <a:latin typeface="Arial"/>
                <a:cs typeface="Arial"/>
              </a:rPr>
              <a:t> </a:t>
            </a:r>
            <a:r>
              <a:rPr sz="1400" spc="-5" dirty="0">
                <a:latin typeface="Arial"/>
                <a:cs typeface="Arial"/>
              </a:rPr>
              <a:t>reducerea</a:t>
            </a:r>
            <a:r>
              <a:rPr sz="1400" spc="60" dirty="0">
                <a:latin typeface="Arial"/>
                <a:cs typeface="Arial"/>
              </a:rPr>
              <a:t> </a:t>
            </a:r>
            <a:r>
              <a:rPr sz="1400" spc="-5" dirty="0">
                <a:latin typeface="Arial"/>
                <a:cs typeface="Arial"/>
              </a:rPr>
              <a:t>riscurilor</a:t>
            </a:r>
            <a:r>
              <a:rPr sz="1400" spc="75" dirty="0">
                <a:latin typeface="Arial"/>
                <a:cs typeface="Arial"/>
              </a:rPr>
              <a:t> </a:t>
            </a:r>
            <a:r>
              <a:rPr sz="1400" dirty="0">
                <a:latin typeface="Arial"/>
                <a:cs typeface="Arial"/>
              </a:rPr>
              <a:t>de</a:t>
            </a:r>
            <a:r>
              <a:rPr sz="1400" spc="70" dirty="0">
                <a:latin typeface="Arial"/>
                <a:cs typeface="Arial"/>
              </a:rPr>
              <a:t> </a:t>
            </a:r>
            <a:r>
              <a:rPr sz="1400" spc="-5" dirty="0">
                <a:latin typeface="Arial"/>
                <a:cs typeface="Arial"/>
              </a:rPr>
              <a:t>securitate,</a:t>
            </a:r>
            <a:r>
              <a:rPr sz="1400" spc="70" dirty="0">
                <a:latin typeface="Arial"/>
                <a:cs typeface="Arial"/>
              </a:rPr>
              <a:t> </a:t>
            </a:r>
            <a:r>
              <a:rPr sz="1400" spc="-5" dirty="0">
                <a:latin typeface="Arial"/>
                <a:cs typeface="Arial"/>
              </a:rPr>
              <a:t>realizând</a:t>
            </a:r>
            <a:r>
              <a:rPr sz="1400" spc="55" dirty="0">
                <a:latin typeface="Arial"/>
                <a:cs typeface="Arial"/>
              </a:rPr>
              <a:t> </a:t>
            </a:r>
            <a:r>
              <a:rPr sz="1400" dirty="0">
                <a:latin typeface="Arial"/>
                <a:cs typeface="Arial"/>
              </a:rPr>
              <a:t>mai</a:t>
            </a:r>
            <a:endParaRPr sz="1400">
              <a:latin typeface="Arial"/>
              <a:cs typeface="Arial"/>
            </a:endParaRPr>
          </a:p>
          <a:p>
            <a:pPr marL="12700" algn="just">
              <a:lnSpc>
                <a:spcPct val="100000"/>
              </a:lnSpc>
              <a:spcBef>
                <a:spcPts val="254"/>
              </a:spcBef>
            </a:pPr>
            <a:r>
              <a:rPr sz="1400" spc="-5" dirty="0">
                <a:latin typeface="Arial"/>
                <a:cs typeface="Arial"/>
              </a:rPr>
              <a:t>multe funcţionalităţi, pe </a:t>
            </a:r>
            <a:r>
              <a:rPr sz="1400" dirty="0">
                <a:latin typeface="Arial"/>
                <a:cs typeface="Arial"/>
              </a:rPr>
              <a:t>care le </a:t>
            </a:r>
            <a:r>
              <a:rPr sz="1400" spc="-5" dirty="0">
                <a:latin typeface="Arial"/>
                <a:cs typeface="Arial"/>
              </a:rPr>
              <a:t>vom </a:t>
            </a:r>
            <a:r>
              <a:rPr sz="1400" dirty="0">
                <a:latin typeface="Arial"/>
                <a:cs typeface="Arial"/>
              </a:rPr>
              <a:t>trata </a:t>
            </a:r>
            <a:r>
              <a:rPr sz="1400" spc="-5" dirty="0">
                <a:latin typeface="Arial"/>
                <a:cs typeface="Arial"/>
              </a:rPr>
              <a:t>mai</a:t>
            </a:r>
            <a:r>
              <a:rPr sz="1400" spc="-130" dirty="0">
                <a:latin typeface="Arial"/>
                <a:cs typeface="Arial"/>
              </a:rPr>
              <a:t> </a:t>
            </a:r>
            <a:r>
              <a:rPr sz="1400" dirty="0">
                <a:latin typeface="Arial"/>
                <a:cs typeface="Arial"/>
              </a:rPr>
              <a:t>jos</a:t>
            </a:r>
            <a:endParaRPr sz="1400">
              <a:latin typeface="Arial"/>
              <a:cs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352" y="1520952"/>
            <a:ext cx="368808" cy="47396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6492" y="1447800"/>
            <a:ext cx="560832" cy="4221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8001" y="990600"/>
            <a:ext cx="0" cy="1053465"/>
          </a:xfrm>
          <a:custGeom>
            <a:avLst/>
            <a:gdLst/>
            <a:ahLst/>
            <a:cxnLst/>
            <a:rect l="l" t="t" r="r" b="b"/>
            <a:pathLst>
              <a:path h="1053464">
                <a:moveTo>
                  <a:pt x="0" y="0"/>
                </a:moveTo>
                <a:lnTo>
                  <a:pt x="0" y="1053084"/>
                </a:lnTo>
              </a:path>
            </a:pathLst>
          </a:custGeom>
          <a:ln w="32004">
            <a:solidFill>
              <a:srgbClr val="1C1C1C"/>
            </a:solidFill>
          </a:ln>
        </p:spPr>
        <p:txBody>
          <a:bodyPr wrap="square" lIns="0" tIns="0" rIns="0" bIns="0" rtlCol="0"/>
          <a:lstStyle/>
          <a:p>
            <a:endParaRPr/>
          </a:p>
        </p:txBody>
      </p:sp>
      <p:sp>
        <p:nvSpPr>
          <p:cNvPr id="5" name="object 5"/>
          <p:cNvSpPr/>
          <p:nvPr/>
        </p:nvSpPr>
        <p:spPr>
          <a:xfrm>
            <a:off x="443483" y="1781555"/>
            <a:ext cx="8226552" cy="32003"/>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417576" y="1098803"/>
            <a:ext cx="446405" cy="349250"/>
          </a:xfrm>
          <a:prstGeom prst="rect">
            <a:avLst/>
          </a:prstGeom>
          <a:solidFill>
            <a:srgbClr val="FFCF00"/>
          </a:solidFill>
        </p:spPr>
        <p:txBody>
          <a:bodyPr vert="horz" wrap="square" lIns="0" tIns="0" rIns="0" bIns="0" rtlCol="0">
            <a:spAutoFit/>
          </a:bodyPr>
          <a:lstStyle/>
          <a:p>
            <a:pPr algn="r">
              <a:lnSpc>
                <a:spcPts val="2105"/>
              </a:lnSpc>
            </a:pPr>
            <a:r>
              <a:rPr sz="2000" b="1" dirty="0">
                <a:solidFill>
                  <a:srgbClr val="333399"/>
                </a:solidFill>
                <a:latin typeface="Arial"/>
                <a:cs typeface="Arial"/>
              </a:rPr>
              <a:t>F</a:t>
            </a:r>
            <a:endParaRPr sz="2000">
              <a:latin typeface="Arial"/>
              <a:cs typeface="Arial"/>
            </a:endParaRPr>
          </a:p>
        </p:txBody>
      </p:sp>
      <p:sp>
        <p:nvSpPr>
          <p:cNvPr id="7" name="object 7"/>
          <p:cNvSpPr txBox="1">
            <a:spLocks noGrp="1"/>
          </p:cNvSpPr>
          <p:nvPr>
            <p:ph type="title"/>
          </p:nvPr>
        </p:nvSpPr>
        <p:spPr>
          <a:xfrm>
            <a:off x="854963" y="1048257"/>
            <a:ext cx="7713345" cy="330835"/>
          </a:xfrm>
          <a:prstGeom prst="rect">
            <a:avLst/>
          </a:prstGeom>
        </p:spPr>
        <p:txBody>
          <a:bodyPr vert="horz" wrap="square" lIns="0" tIns="13335" rIns="0" bIns="0" rtlCol="0">
            <a:spAutoFit/>
          </a:bodyPr>
          <a:lstStyle/>
          <a:p>
            <a:pPr marL="1270">
              <a:lnSpc>
                <a:spcPct val="100000"/>
              </a:lnSpc>
              <a:spcBef>
                <a:spcPts val="105"/>
              </a:spcBef>
            </a:pPr>
            <a:r>
              <a:rPr sz="2000" b="1" dirty="0">
                <a:solidFill>
                  <a:srgbClr val="333399"/>
                </a:solidFill>
                <a:latin typeface="Arial"/>
                <a:cs typeface="Arial"/>
              </a:rPr>
              <a:t>irewaluri de ultimă generaţie(Next Generation</a:t>
            </a:r>
            <a:r>
              <a:rPr sz="2000" b="1" spc="-185" dirty="0">
                <a:solidFill>
                  <a:srgbClr val="333399"/>
                </a:solidFill>
                <a:latin typeface="Arial"/>
                <a:cs typeface="Arial"/>
              </a:rPr>
              <a:t> </a:t>
            </a:r>
            <a:r>
              <a:rPr sz="2000" b="1" spc="-5" dirty="0">
                <a:solidFill>
                  <a:srgbClr val="333399"/>
                </a:solidFill>
                <a:latin typeface="Arial"/>
                <a:cs typeface="Arial"/>
              </a:rPr>
              <a:t>Firewalls)-metode</a:t>
            </a:r>
            <a:endParaRPr sz="2000">
              <a:latin typeface="Arial"/>
              <a:cs typeface="Arial"/>
            </a:endParaRPr>
          </a:p>
        </p:txBody>
      </p:sp>
      <p:sp>
        <p:nvSpPr>
          <p:cNvPr id="8" name="object 8"/>
          <p:cNvSpPr txBox="1"/>
          <p:nvPr/>
        </p:nvSpPr>
        <p:spPr>
          <a:xfrm>
            <a:off x="154939" y="1684757"/>
            <a:ext cx="8754110" cy="5179695"/>
          </a:xfrm>
          <a:prstGeom prst="rect">
            <a:avLst/>
          </a:prstGeom>
        </p:spPr>
        <p:txBody>
          <a:bodyPr vert="horz" wrap="square" lIns="0" tIns="44450" rIns="0" bIns="0" rtlCol="0">
            <a:spAutoFit/>
          </a:bodyPr>
          <a:lstStyle/>
          <a:p>
            <a:pPr marL="12700" algn="just">
              <a:lnSpc>
                <a:spcPct val="100000"/>
              </a:lnSpc>
              <a:spcBef>
                <a:spcPts val="350"/>
              </a:spcBef>
            </a:pPr>
            <a:r>
              <a:rPr sz="1400" dirty="0">
                <a:latin typeface="Arial"/>
                <a:cs typeface="Arial"/>
              </a:rPr>
              <a:t>Metodele folosite </a:t>
            </a:r>
            <a:r>
              <a:rPr sz="1400" spc="-5" dirty="0">
                <a:latin typeface="Arial"/>
                <a:cs typeface="Arial"/>
              </a:rPr>
              <a:t>de NGFW </a:t>
            </a:r>
            <a:r>
              <a:rPr sz="1400" dirty="0">
                <a:latin typeface="Arial"/>
                <a:cs typeface="Arial"/>
              </a:rPr>
              <a:t>pentru realizarea </a:t>
            </a:r>
            <a:r>
              <a:rPr sz="1400" spc="-5" dirty="0">
                <a:latin typeface="Arial"/>
                <a:cs typeface="Arial"/>
              </a:rPr>
              <a:t>dezideratelor privind securitatea </a:t>
            </a:r>
            <a:r>
              <a:rPr sz="1400" dirty="0">
                <a:latin typeface="Arial"/>
                <a:cs typeface="Arial"/>
              </a:rPr>
              <a:t>sunt enumerate</a:t>
            </a:r>
            <a:r>
              <a:rPr sz="1400" spc="-275" dirty="0">
                <a:latin typeface="Arial"/>
                <a:cs typeface="Arial"/>
              </a:rPr>
              <a:t> </a:t>
            </a:r>
            <a:r>
              <a:rPr sz="1400" spc="-5" dirty="0">
                <a:latin typeface="Arial"/>
                <a:cs typeface="Arial"/>
              </a:rPr>
              <a:t>mai </a:t>
            </a:r>
            <a:r>
              <a:rPr sz="1400" dirty="0">
                <a:latin typeface="Arial"/>
                <a:cs typeface="Arial"/>
              </a:rPr>
              <a:t>jos.</a:t>
            </a:r>
            <a:endParaRPr sz="1400">
              <a:latin typeface="Arial"/>
              <a:cs typeface="Arial"/>
            </a:endParaRPr>
          </a:p>
          <a:p>
            <a:pPr marL="355600" marR="5715" indent="-342900" algn="just">
              <a:lnSpc>
                <a:spcPct val="114999"/>
              </a:lnSpc>
              <a:buClr>
                <a:srgbClr val="3333CC"/>
              </a:buClr>
              <a:buSzPct val="60714"/>
              <a:buFont typeface="Symbol"/>
              <a:buChar char=""/>
              <a:tabLst>
                <a:tab pos="354965" algn="l"/>
                <a:tab pos="355600" algn="l"/>
              </a:tabLst>
            </a:pPr>
            <a:r>
              <a:rPr sz="1400" spc="-5" dirty="0">
                <a:latin typeface="Arial"/>
                <a:cs typeface="Arial"/>
              </a:rPr>
              <a:t>Gruparea continuă </a:t>
            </a:r>
            <a:r>
              <a:rPr sz="1400" dirty="0">
                <a:latin typeface="Arial"/>
                <a:cs typeface="Arial"/>
              </a:rPr>
              <a:t>a </a:t>
            </a:r>
            <a:r>
              <a:rPr sz="1400" spc="-5" dirty="0">
                <a:latin typeface="Arial"/>
                <a:cs typeface="Arial"/>
              </a:rPr>
              <a:t>întregului trafic </a:t>
            </a:r>
            <a:r>
              <a:rPr sz="1400" spc="-10" dirty="0">
                <a:latin typeface="Arial"/>
                <a:cs typeface="Arial"/>
              </a:rPr>
              <a:t>prin </a:t>
            </a:r>
            <a:r>
              <a:rPr sz="1400" spc="-5" dirty="0">
                <a:latin typeface="Arial"/>
                <a:cs typeface="Arial"/>
              </a:rPr>
              <a:t>toate porturile. Spre deosebire de firewall-urile vechi NGF aplică  mai multe mecanisme </a:t>
            </a:r>
            <a:r>
              <a:rPr sz="1400" spc="-10" dirty="0">
                <a:latin typeface="Arial"/>
                <a:cs typeface="Arial"/>
              </a:rPr>
              <a:t>de </a:t>
            </a:r>
            <a:r>
              <a:rPr sz="1400" spc="-5" dirty="0">
                <a:latin typeface="Arial"/>
                <a:cs typeface="Arial"/>
              </a:rPr>
              <a:t>grupare </a:t>
            </a:r>
            <a:r>
              <a:rPr sz="1400" dirty="0">
                <a:latin typeface="Arial"/>
                <a:cs typeface="Arial"/>
              </a:rPr>
              <a:t>a </a:t>
            </a:r>
            <a:r>
              <a:rPr sz="1400" spc="-5" dirty="0">
                <a:latin typeface="Arial"/>
                <a:cs typeface="Arial"/>
              </a:rPr>
              <a:t>fluxului de trafic </a:t>
            </a:r>
            <a:r>
              <a:rPr sz="1400" spc="-10" dirty="0">
                <a:latin typeface="Arial"/>
                <a:cs typeface="Arial"/>
              </a:rPr>
              <a:t>pentru </a:t>
            </a:r>
            <a:r>
              <a:rPr sz="1400" dirty="0">
                <a:latin typeface="Arial"/>
                <a:cs typeface="Arial"/>
              </a:rPr>
              <a:t>a </a:t>
            </a:r>
            <a:r>
              <a:rPr sz="1400" spc="-5" dirty="0">
                <a:latin typeface="Arial"/>
                <a:cs typeface="Arial"/>
              </a:rPr>
              <a:t>identifica aplicaţii, </a:t>
            </a:r>
            <a:r>
              <a:rPr sz="1400" spc="-10" dirty="0">
                <a:latin typeface="Arial"/>
                <a:cs typeface="Arial"/>
              </a:rPr>
              <a:t>ameninţări </a:t>
            </a:r>
            <a:r>
              <a:rPr sz="1400" dirty="0">
                <a:latin typeface="Arial"/>
                <a:cs typeface="Arial"/>
              </a:rPr>
              <a:t>şi </a:t>
            </a:r>
            <a:r>
              <a:rPr sz="1400" spc="-10" dirty="0">
                <a:latin typeface="Arial"/>
                <a:cs typeface="Arial"/>
              </a:rPr>
              <a:t>malware. Tot  </a:t>
            </a:r>
            <a:r>
              <a:rPr sz="1400" spc="-5" dirty="0">
                <a:latin typeface="Arial"/>
                <a:cs typeface="Arial"/>
              </a:rPr>
              <a:t>traficul este grupat, indiferent </a:t>
            </a:r>
            <a:r>
              <a:rPr sz="1400" spc="-10" dirty="0">
                <a:latin typeface="Arial"/>
                <a:cs typeface="Arial"/>
              </a:rPr>
              <a:t>de </a:t>
            </a:r>
            <a:r>
              <a:rPr sz="1400" spc="-5" dirty="0">
                <a:latin typeface="Arial"/>
                <a:cs typeface="Arial"/>
              </a:rPr>
              <a:t>portul, criptare </a:t>
            </a:r>
            <a:r>
              <a:rPr sz="1400" dirty="0">
                <a:latin typeface="Arial"/>
                <a:cs typeface="Arial"/>
              </a:rPr>
              <a:t>(SSL sau SSH), </a:t>
            </a:r>
            <a:r>
              <a:rPr sz="1400" spc="-5" dirty="0">
                <a:latin typeface="Arial"/>
                <a:cs typeface="Arial"/>
              </a:rPr>
              <a:t>sau alte tehnici care sunt folosite mai </a:t>
            </a:r>
            <a:r>
              <a:rPr sz="1400" spc="-10" dirty="0">
                <a:latin typeface="Arial"/>
                <a:cs typeface="Arial"/>
              </a:rPr>
              <a:t>rar.  </a:t>
            </a:r>
            <a:r>
              <a:rPr sz="1400" spc="-5" dirty="0">
                <a:latin typeface="Arial"/>
                <a:cs typeface="Arial"/>
              </a:rPr>
              <a:t>Aplicaţiile neidentificate-de obicei un mic procent din trafic, dar cu risc potenţial mai mare </a:t>
            </a:r>
            <a:r>
              <a:rPr sz="1400" dirty="0">
                <a:latin typeface="Arial"/>
                <a:cs typeface="Arial"/>
              </a:rPr>
              <a:t>— </a:t>
            </a:r>
            <a:r>
              <a:rPr sz="1400" spc="-5" dirty="0">
                <a:latin typeface="Arial"/>
                <a:cs typeface="Arial"/>
              </a:rPr>
              <a:t>sunt </a:t>
            </a:r>
            <a:r>
              <a:rPr sz="1400" dirty="0">
                <a:latin typeface="Arial"/>
                <a:cs typeface="Arial"/>
              </a:rPr>
              <a:t>în </a:t>
            </a:r>
            <a:r>
              <a:rPr sz="1400" spc="-5" dirty="0">
                <a:latin typeface="Arial"/>
                <a:cs typeface="Arial"/>
              </a:rPr>
              <a:t>mod  </a:t>
            </a:r>
            <a:r>
              <a:rPr sz="1400" dirty="0">
                <a:latin typeface="Arial"/>
                <a:cs typeface="Arial"/>
              </a:rPr>
              <a:t>automat </a:t>
            </a:r>
            <a:r>
              <a:rPr sz="1400" spc="-5" dirty="0">
                <a:latin typeface="Arial"/>
                <a:cs typeface="Arial"/>
              </a:rPr>
              <a:t>“vizate” </a:t>
            </a:r>
            <a:r>
              <a:rPr sz="1400" dirty="0">
                <a:latin typeface="Arial"/>
                <a:cs typeface="Arial"/>
              </a:rPr>
              <a:t>pentru o </a:t>
            </a:r>
            <a:r>
              <a:rPr sz="1400" spc="-5" dirty="0">
                <a:latin typeface="Arial"/>
                <a:cs typeface="Arial"/>
              </a:rPr>
              <a:t>gestionare/management atentă </a:t>
            </a:r>
            <a:r>
              <a:rPr sz="1400" dirty="0">
                <a:latin typeface="Arial"/>
                <a:cs typeface="Arial"/>
              </a:rPr>
              <a:t>şi</a:t>
            </a:r>
            <a:r>
              <a:rPr sz="1400" spc="-185" dirty="0">
                <a:latin typeface="Arial"/>
                <a:cs typeface="Arial"/>
              </a:rPr>
              <a:t> </a:t>
            </a:r>
            <a:r>
              <a:rPr sz="1400" spc="-5" dirty="0">
                <a:latin typeface="Arial"/>
                <a:cs typeface="Arial"/>
              </a:rPr>
              <a:t>sistematică.</a:t>
            </a:r>
            <a:endParaRPr sz="1400">
              <a:latin typeface="Arial"/>
              <a:cs typeface="Arial"/>
            </a:endParaRPr>
          </a:p>
          <a:p>
            <a:pPr marL="355600" marR="5080" indent="-342900" algn="just">
              <a:lnSpc>
                <a:spcPct val="114999"/>
              </a:lnSpc>
              <a:buClr>
                <a:srgbClr val="3333CC"/>
              </a:buClr>
              <a:buSzPct val="60714"/>
              <a:buFont typeface="Symbol"/>
              <a:buChar char=""/>
              <a:tabLst>
                <a:tab pos="354965" algn="l"/>
                <a:tab pos="355600" algn="l"/>
              </a:tabLst>
            </a:pPr>
            <a:r>
              <a:rPr sz="1400" spc="-5" dirty="0">
                <a:latin typeface="Arial"/>
                <a:cs typeface="Arial"/>
              </a:rPr>
              <a:t>Odată </a:t>
            </a:r>
            <a:r>
              <a:rPr sz="1400" dirty="0">
                <a:latin typeface="Arial"/>
                <a:cs typeface="Arial"/>
              </a:rPr>
              <a:t>ce </a:t>
            </a:r>
            <a:r>
              <a:rPr sz="1400" spc="-5" dirty="0">
                <a:latin typeface="Arial"/>
                <a:cs typeface="Arial"/>
              </a:rPr>
              <a:t>traficul este grupat, </a:t>
            </a:r>
            <a:r>
              <a:rPr sz="1400" spc="-10" dirty="0">
                <a:latin typeface="Arial"/>
                <a:cs typeface="Arial"/>
              </a:rPr>
              <a:t>puteţi </a:t>
            </a:r>
            <a:r>
              <a:rPr sz="1400" spc="-5" dirty="0">
                <a:latin typeface="Arial"/>
                <a:cs typeface="Arial"/>
              </a:rPr>
              <a:t>reduce atacurile reţelei, </a:t>
            </a:r>
            <a:r>
              <a:rPr sz="1400" dirty="0">
                <a:latin typeface="Arial"/>
                <a:cs typeface="Arial"/>
              </a:rPr>
              <a:t>prin </a:t>
            </a:r>
            <a:r>
              <a:rPr sz="1400" spc="-5" dirty="0">
                <a:latin typeface="Arial"/>
                <a:cs typeface="Arial"/>
              </a:rPr>
              <a:t>permiterea rulării aplicaţiilor specifice </a:t>
            </a:r>
            <a:r>
              <a:rPr sz="1400" spc="5" dirty="0">
                <a:latin typeface="Arial"/>
                <a:cs typeface="Arial"/>
              </a:rPr>
              <a:t>şi </a:t>
            </a:r>
            <a:r>
              <a:rPr sz="1400" spc="395" dirty="0">
                <a:latin typeface="Arial"/>
                <a:cs typeface="Arial"/>
              </a:rPr>
              <a:t> </a:t>
            </a:r>
            <a:r>
              <a:rPr sz="1400" spc="-5" dirty="0">
                <a:latin typeface="Arial"/>
                <a:cs typeface="Arial"/>
              </a:rPr>
              <a:t>oprirea( </a:t>
            </a:r>
            <a:r>
              <a:rPr sz="1400" spc="-10" dirty="0">
                <a:latin typeface="Arial"/>
                <a:cs typeface="Arial"/>
              </a:rPr>
              <a:t>deny) </a:t>
            </a:r>
            <a:r>
              <a:rPr sz="1400" spc="-5" dirty="0">
                <a:latin typeface="Arial"/>
                <a:cs typeface="Arial"/>
              </a:rPr>
              <a:t>tuturor celorlalte </a:t>
            </a:r>
            <a:r>
              <a:rPr sz="1400" spc="-10" dirty="0">
                <a:latin typeface="Arial"/>
                <a:cs typeface="Arial"/>
              </a:rPr>
              <a:t>aplicaţii. </a:t>
            </a:r>
            <a:r>
              <a:rPr sz="1400" spc="-5" dirty="0">
                <a:latin typeface="Arial"/>
                <a:cs typeface="Arial"/>
              </a:rPr>
              <a:t>Prevenirea </a:t>
            </a:r>
            <a:r>
              <a:rPr sz="1400" spc="-10" dirty="0">
                <a:latin typeface="Arial"/>
                <a:cs typeface="Arial"/>
              </a:rPr>
              <a:t>unor </a:t>
            </a:r>
            <a:r>
              <a:rPr sz="1400" spc="-5" dirty="0">
                <a:latin typeface="Arial"/>
                <a:cs typeface="Arial"/>
              </a:rPr>
              <a:t>atacuri cibernetice coordonate poate </a:t>
            </a:r>
            <a:r>
              <a:rPr sz="1400" dirty="0">
                <a:latin typeface="Arial"/>
                <a:cs typeface="Arial"/>
              </a:rPr>
              <a:t>fi </a:t>
            </a:r>
            <a:r>
              <a:rPr sz="1400" spc="-5" dirty="0">
                <a:latin typeface="Arial"/>
                <a:cs typeface="Arial"/>
              </a:rPr>
              <a:t>realizată  </a:t>
            </a:r>
            <a:r>
              <a:rPr sz="1400" dirty="0">
                <a:latin typeface="Arial"/>
                <a:cs typeface="Arial"/>
              </a:rPr>
              <a:t>prin </a:t>
            </a:r>
            <a:r>
              <a:rPr sz="1400" spc="-5" dirty="0">
                <a:latin typeface="Arial"/>
                <a:cs typeface="Arial"/>
              </a:rPr>
              <a:t>blocarea site-urilor cunoscute </a:t>
            </a:r>
            <a:r>
              <a:rPr sz="1400" spc="-10" dirty="0">
                <a:latin typeface="Arial"/>
                <a:cs typeface="Arial"/>
              </a:rPr>
              <a:t>de </a:t>
            </a:r>
            <a:r>
              <a:rPr sz="1400" spc="-5" dirty="0">
                <a:latin typeface="Arial"/>
                <a:cs typeface="Arial"/>
              </a:rPr>
              <a:t>malware precum </a:t>
            </a:r>
            <a:r>
              <a:rPr sz="1400" dirty="0">
                <a:latin typeface="Arial"/>
                <a:cs typeface="Arial"/>
              </a:rPr>
              <a:t>şi </a:t>
            </a:r>
            <a:r>
              <a:rPr sz="1400" spc="-5" dirty="0">
                <a:latin typeface="Arial"/>
                <a:cs typeface="Arial"/>
              </a:rPr>
              <a:t>împiedicarea </a:t>
            </a:r>
            <a:r>
              <a:rPr sz="1400" spc="-10" dirty="0">
                <a:latin typeface="Arial"/>
                <a:cs typeface="Arial"/>
              </a:rPr>
              <a:t>vulnerabilităţilor </a:t>
            </a:r>
            <a:r>
              <a:rPr sz="1400" spc="-5" dirty="0">
                <a:latin typeface="Arial"/>
                <a:cs typeface="Arial"/>
              </a:rPr>
              <a:t>speculate, </a:t>
            </a:r>
            <a:r>
              <a:rPr sz="1400" dirty="0">
                <a:latin typeface="Arial"/>
                <a:cs typeface="Arial"/>
              </a:rPr>
              <a:t>a  </a:t>
            </a:r>
            <a:r>
              <a:rPr sz="1400" spc="-5" dirty="0">
                <a:latin typeface="Arial"/>
                <a:cs typeface="Arial"/>
              </a:rPr>
              <a:t>viruşilor, spyware-ului </a:t>
            </a:r>
            <a:r>
              <a:rPr sz="1400" dirty="0">
                <a:latin typeface="Arial"/>
                <a:cs typeface="Arial"/>
              </a:rPr>
              <a:t>şi a </a:t>
            </a:r>
            <a:r>
              <a:rPr sz="1400" spc="-10" dirty="0">
                <a:latin typeface="Arial"/>
                <a:cs typeface="Arial"/>
              </a:rPr>
              <a:t>interogărilor </a:t>
            </a:r>
            <a:r>
              <a:rPr sz="1400" spc="-5" dirty="0">
                <a:latin typeface="Arial"/>
                <a:cs typeface="Arial"/>
              </a:rPr>
              <a:t>ostile </a:t>
            </a:r>
            <a:r>
              <a:rPr sz="1400" spc="-10" dirty="0">
                <a:latin typeface="Arial"/>
                <a:cs typeface="Arial"/>
              </a:rPr>
              <a:t>a/de </a:t>
            </a:r>
            <a:r>
              <a:rPr sz="1400" spc="-5" dirty="0">
                <a:latin typeface="Arial"/>
                <a:cs typeface="Arial"/>
              </a:rPr>
              <a:t>DNS. Orice client sau malware necunoscut </a:t>
            </a:r>
            <a:r>
              <a:rPr sz="1400" spc="-10" dirty="0">
                <a:latin typeface="Arial"/>
                <a:cs typeface="Arial"/>
              </a:rPr>
              <a:t>este </a:t>
            </a:r>
            <a:r>
              <a:rPr sz="1400" spc="-5" dirty="0">
                <a:latin typeface="Arial"/>
                <a:cs typeface="Arial"/>
              </a:rPr>
              <a:t>analizat  </a:t>
            </a:r>
            <a:r>
              <a:rPr sz="1400" dirty="0">
                <a:latin typeface="Arial"/>
                <a:cs typeface="Arial"/>
              </a:rPr>
              <a:t>şi </a:t>
            </a:r>
            <a:r>
              <a:rPr sz="1400" spc="-5" dirty="0">
                <a:latin typeface="Arial"/>
                <a:cs typeface="Arial"/>
              </a:rPr>
              <a:t>identificat </a:t>
            </a:r>
            <a:r>
              <a:rPr sz="1400" spc="-10" dirty="0">
                <a:latin typeface="Arial"/>
                <a:cs typeface="Arial"/>
              </a:rPr>
              <a:t>de către </a:t>
            </a:r>
            <a:r>
              <a:rPr sz="1400" spc="-5" dirty="0">
                <a:latin typeface="Arial"/>
                <a:cs typeface="Arial"/>
              </a:rPr>
              <a:t>fişierele de </a:t>
            </a:r>
            <a:r>
              <a:rPr sz="1400" spc="-10" dirty="0">
                <a:latin typeface="Arial"/>
                <a:cs typeface="Arial"/>
              </a:rPr>
              <a:t>execuţie </a:t>
            </a:r>
            <a:r>
              <a:rPr sz="1400" dirty="0">
                <a:latin typeface="Arial"/>
                <a:cs typeface="Arial"/>
              </a:rPr>
              <a:t>şi </a:t>
            </a:r>
            <a:r>
              <a:rPr sz="1400" spc="-5" dirty="0">
                <a:latin typeface="Arial"/>
                <a:cs typeface="Arial"/>
              </a:rPr>
              <a:t>este </a:t>
            </a:r>
            <a:r>
              <a:rPr sz="1400" spc="-10" dirty="0">
                <a:latin typeface="Arial"/>
                <a:cs typeface="Arial"/>
              </a:rPr>
              <a:t>observat comportamentul </a:t>
            </a:r>
            <a:r>
              <a:rPr sz="1400" dirty="0">
                <a:latin typeface="Arial"/>
                <a:cs typeface="Arial"/>
              </a:rPr>
              <a:t>său </a:t>
            </a:r>
            <a:r>
              <a:rPr sz="1400" spc="-5" dirty="0">
                <a:latin typeface="Arial"/>
                <a:cs typeface="Arial"/>
              </a:rPr>
              <a:t>rău </a:t>
            </a:r>
            <a:r>
              <a:rPr sz="1400" spc="-10" dirty="0">
                <a:latin typeface="Arial"/>
                <a:cs typeface="Arial"/>
              </a:rPr>
              <a:t>intenţionat </a:t>
            </a:r>
            <a:r>
              <a:rPr sz="1400" spc="-5" dirty="0">
                <a:latin typeface="Arial"/>
                <a:cs typeface="Arial"/>
              </a:rPr>
              <a:t>într-un  </a:t>
            </a:r>
            <a:r>
              <a:rPr sz="1400" dirty="0">
                <a:latin typeface="Arial"/>
                <a:cs typeface="Arial"/>
              </a:rPr>
              <a:t>mediu </a:t>
            </a:r>
            <a:r>
              <a:rPr sz="1400" spc="-5" dirty="0">
                <a:latin typeface="Arial"/>
                <a:cs typeface="Arial"/>
              </a:rPr>
              <a:t>virtualizat. Atunci când este descoperit </a:t>
            </a:r>
            <a:r>
              <a:rPr sz="1400" spc="-10" dirty="0">
                <a:latin typeface="Arial"/>
                <a:cs typeface="Arial"/>
              </a:rPr>
              <a:t>un </a:t>
            </a:r>
            <a:r>
              <a:rPr sz="1400" spc="-5" dirty="0">
                <a:latin typeface="Arial"/>
                <a:cs typeface="Arial"/>
              </a:rPr>
              <a:t>nou malware </a:t>
            </a:r>
            <a:r>
              <a:rPr sz="1400" dirty="0">
                <a:latin typeface="Arial"/>
                <a:cs typeface="Arial"/>
              </a:rPr>
              <a:t>se </a:t>
            </a:r>
            <a:r>
              <a:rPr sz="1400" spc="-5" dirty="0">
                <a:latin typeface="Arial"/>
                <a:cs typeface="Arial"/>
              </a:rPr>
              <a:t>generează </a:t>
            </a:r>
            <a:r>
              <a:rPr sz="1400" spc="-10" dirty="0">
                <a:latin typeface="Arial"/>
                <a:cs typeface="Arial"/>
              </a:rPr>
              <a:t>automat </a:t>
            </a:r>
            <a:r>
              <a:rPr sz="1400" dirty="0">
                <a:latin typeface="Arial"/>
                <a:cs typeface="Arial"/>
              </a:rPr>
              <a:t>o </a:t>
            </a:r>
            <a:r>
              <a:rPr sz="1400" spc="-10" dirty="0">
                <a:latin typeface="Arial"/>
                <a:cs typeface="Arial"/>
              </a:rPr>
              <a:t>semnătură </a:t>
            </a:r>
            <a:r>
              <a:rPr sz="1400" dirty="0">
                <a:latin typeface="Arial"/>
                <a:cs typeface="Arial"/>
              </a:rPr>
              <a:t>a  </a:t>
            </a:r>
            <a:r>
              <a:rPr sz="1400" spc="-5" dirty="0">
                <a:latin typeface="Arial"/>
                <a:cs typeface="Arial"/>
              </a:rPr>
              <a:t>traficului malware </a:t>
            </a:r>
            <a:r>
              <a:rPr sz="1400" dirty="0">
                <a:latin typeface="Arial"/>
                <a:cs typeface="Arial"/>
              </a:rPr>
              <a:t>şi </a:t>
            </a:r>
            <a:r>
              <a:rPr sz="1400" spc="-5" dirty="0">
                <a:latin typeface="Arial"/>
                <a:cs typeface="Arial"/>
              </a:rPr>
              <a:t>ne </a:t>
            </a:r>
            <a:r>
              <a:rPr sz="1400" dirty="0">
                <a:latin typeface="Arial"/>
                <a:cs typeface="Arial"/>
              </a:rPr>
              <a:t>este </a:t>
            </a:r>
            <a:r>
              <a:rPr sz="1400" spc="-5" dirty="0">
                <a:latin typeface="Arial"/>
                <a:cs typeface="Arial"/>
              </a:rPr>
              <a:t>livrată </a:t>
            </a:r>
            <a:r>
              <a:rPr sz="1400" dirty="0">
                <a:latin typeface="Arial"/>
                <a:cs typeface="Arial"/>
              </a:rPr>
              <a:t>pentru a fi </a:t>
            </a:r>
            <a:r>
              <a:rPr sz="1400" spc="-5" dirty="0">
                <a:latin typeface="Arial"/>
                <a:cs typeface="Arial"/>
              </a:rPr>
              <a:t>adăugată </a:t>
            </a:r>
            <a:r>
              <a:rPr sz="1400" dirty="0">
                <a:latin typeface="Arial"/>
                <a:cs typeface="Arial"/>
              </a:rPr>
              <a:t>la baza </a:t>
            </a:r>
            <a:r>
              <a:rPr sz="1400" spc="-5" dirty="0">
                <a:latin typeface="Arial"/>
                <a:cs typeface="Arial"/>
              </a:rPr>
              <a:t>de </a:t>
            </a:r>
            <a:r>
              <a:rPr sz="1400" dirty="0">
                <a:latin typeface="Arial"/>
                <a:cs typeface="Arial"/>
              </a:rPr>
              <a:t>date cu </a:t>
            </a:r>
            <a:r>
              <a:rPr sz="1400" spc="-5" dirty="0">
                <a:latin typeface="Arial"/>
                <a:cs typeface="Arial"/>
              </a:rPr>
              <a:t>semnăturile</a:t>
            </a:r>
            <a:r>
              <a:rPr sz="1400" spc="-250" dirty="0">
                <a:latin typeface="Arial"/>
                <a:cs typeface="Arial"/>
              </a:rPr>
              <a:t> </a:t>
            </a:r>
            <a:r>
              <a:rPr sz="1400" spc="-5" dirty="0">
                <a:latin typeface="Arial"/>
                <a:cs typeface="Arial"/>
              </a:rPr>
              <a:t>malware.</a:t>
            </a:r>
            <a:endParaRPr sz="1400">
              <a:latin typeface="Arial"/>
              <a:cs typeface="Arial"/>
            </a:endParaRPr>
          </a:p>
          <a:p>
            <a:pPr marL="355600" marR="6350" indent="-342900" algn="just">
              <a:lnSpc>
                <a:spcPct val="114999"/>
              </a:lnSpc>
              <a:buClr>
                <a:srgbClr val="3333CC"/>
              </a:buClr>
              <a:buSzPct val="60714"/>
              <a:buFont typeface="Symbol"/>
              <a:buChar char=""/>
              <a:tabLst>
                <a:tab pos="354965" algn="l"/>
                <a:tab pos="355600" algn="l"/>
              </a:tabLst>
            </a:pPr>
            <a:r>
              <a:rPr sz="1400" spc="-5" dirty="0">
                <a:latin typeface="Arial"/>
                <a:cs typeface="Arial"/>
              </a:rPr>
              <a:t>Realizarea unei </a:t>
            </a:r>
            <a:r>
              <a:rPr sz="1400" spc="-10" dirty="0">
                <a:latin typeface="Arial"/>
                <a:cs typeface="Arial"/>
              </a:rPr>
              <a:t>mapări </a:t>
            </a:r>
            <a:r>
              <a:rPr sz="1400" dirty="0">
                <a:latin typeface="Arial"/>
                <a:cs typeface="Arial"/>
              </a:rPr>
              <a:t>a </a:t>
            </a:r>
            <a:r>
              <a:rPr sz="1400" spc="-5" dirty="0">
                <a:latin typeface="Arial"/>
                <a:cs typeface="Arial"/>
              </a:rPr>
              <a:t>traficului aplicaţiilor </a:t>
            </a:r>
            <a:r>
              <a:rPr sz="1400" dirty="0">
                <a:latin typeface="Arial"/>
                <a:cs typeface="Arial"/>
              </a:rPr>
              <a:t>şi a </a:t>
            </a:r>
            <a:r>
              <a:rPr sz="1400" spc="-10" dirty="0">
                <a:latin typeface="Arial"/>
                <a:cs typeface="Arial"/>
              </a:rPr>
              <a:t>ameninţărilor </a:t>
            </a:r>
            <a:r>
              <a:rPr sz="1400" spc="-5" dirty="0">
                <a:latin typeface="Arial"/>
                <a:cs typeface="Arial"/>
              </a:rPr>
              <a:t>asociate la/pe utilizatori </a:t>
            </a:r>
            <a:r>
              <a:rPr sz="1400" dirty="0">
                <a:latin typeface="Arial"/>
                <a:cs typeface="Arial"/>
              </a:rPr>
              <a:t>şi </a:t>
            </a:r>
            <a:r>
              <a:rPr sz="1400" spc="-5" dirty="0">
                <a:latin typeface="Arial"/>
                <a:cs typeface="Arial"/>
              </a:rPr>
              <a:t>dispozitive.  </a:t>
            </a:r>
            <a:r>
              <a:rPr sz="1400" dirty="0">
                <a:latin typeface="Arial"/>
                <a:cs typeface="Arial"/>
              </a:rPr>
              <a:t>Pentru</a:t>
            </a:r>
            <a:r>
              <a:rPr sz="1400" spc="25" dirty="0">
                <a:latin typeface="Arial"/>
                <a:cs typeface="Arial"/>
              </a:rPr>
              <a:t> </a:t>
            </a:r>
            <a:r>
              <a:rPr sz="1400" dirty="0">
                <a:latin typeface="Arial"/>
                <a:cs typeface="Arial"/>
              </a:rPr>
              <a:t>a</a:t>
            </a:r>
            <a:r>
              <a:rPr sz="1400" spc="20" dirty="0">
                <a:latin typeface="Arial"/>
                <a:cs typeface="Arial"/>
              </a:rPr>
              <a:t> </a:t>
            </a:r>
            <a:r>
              <a:rPr sz="1400" spc="-5" dirty="0">
                <a:latin typeface="Arial"/>
                <a:cs typeface="Arial"/>
              </a:rPr>
              <a:t>îmbunătăţi</a:t>
            </a:r>
            <a:r>
              <a:rPr sz="1400" spc="25" dirty="0">
                <a:latin typeface="Arial"/>
                <a:cs typeface="Arial"/>
              </a:rPr>
              <a:t> </a:t>
            </a:r>
            <a:r>
              <a:rPr sz="1400" spc="-5" dirty="0">
                <a:latin typeface="Arial"/>
                <a:cs typeface="Arial"/>
              </a:rPr>
              <a:t>securitatea</a:t>
            </a:r>
            <a:r>
              <a:rPr sz="1400" spc="30" dirty="0">
                <a:latin typeface="Arial"/>
                <a:cs typeface="Arial"/>
              </a:rPr>
              <a:t> </a:t>
            </a:r>
            <a:r>
              <a:rPr sz="1400" dirty="0">
                <a:latin typeface="Arial"/>
                <a:cs typeface="Arial"/>
              </a:rPr>
              <a:t>şi</a:t>
            </a:r>
            <a:r>
              <a:rPr sz="1400" spc="20" dirty="0">
                <a:latin typeface="Arial"/>
                <a:cs typeface="Arial"/>
              </a:rPr>
              <a:t> </a:t>
            </a:r>
            <a:r>
              <a:rPr sz="1400" dirty="0">
                <a:latin typeface="Arial"/>
                <a:cs typeface="Arial"/>
              </a:rPr>
              <a:t>a</a:t>
            </a:r>
            <a:r>
              <a:rPr sz="1400" spc="35" dirty="0">
                <a:latin typeface="Arial"/>
                <a:cs typeface="Arial"/>
              </a:rPr>
              <a:t> </a:t>
            </a:r>
            <a:r>
              <a:rPr sz="1400" spc="-10" dirty="0">
                <a:latin typeface="Arial"/>
                <a:cs typeface="Arial"/>
              </a:rPr>
              <a:t>reduce</a:t>
            </a:r>
            <a:r>
              <a:rPr sz="1400" spc="20" dirty="0">
                <a:latin typeface="Arial"/>
                <a:cs typeface="Arial"/>
              </a:rPr>
              <a:t> </a:t>
            </a:r>
            <a:r>
              <a:rPr sz="1400" spc="-5" dirty="0">
                <a:latin typeface="Arial"/>
                <a:cs typeface="Arial"/>
              </a:rPr>
              <a:t>timpul</a:t>
            </a:r>
            <a:r>
              <a:rPr sz="1400" spc="35" dirty="0">
                <a:latin typeface="Arial"/>
                <a:cs typeface="Arial"/>
              </a:rPr>
              <a:t> </a:t>
            </a:r>
            <a:r>
              <a:rPr sz="1400" spc="-10" dirty="0">
                <a:latin typeface="Arial"/>
                <a:cs typeface="Arial"/>
              </a:rPr>
              <a:t>de</a:t>
            </a:r>
            <a:r>
              <a:rPr sz="1400" spc="35" dirty="0">
                <a:latin typeface="Arial"/>
                <a:cs typeface="Arial"/>
              </a:rPr>
              <a:t> </a:t>
            </a:r>
            <a:r>
              <a:rPr sz="1400" spc="-5" dirty="0">
                <a:latin typeface="Arial"/>
                <a:cs typeface="Arial"/>
              </a:rPr>
              <a:t>răspuns</a:t>
            </a:r>
            <a:r>
              <a:rPr sz="1400" spc="30" dirty="0">
                <a:latin typeface="Arial"/>
                <a:cs typeface="Arial"/>
              </a:rPr>
              <a:t> </a:t>
            </a:r>
            <a:r>
              <a:rPr sz="1400" dirty="0">
                <a:latin typeface="Arial"/>
                <a:cs typeface="Arial"/>
              </a:rPr>
              <a:t>la</a:t>
            </a:r>
            <a:r>
              <a:rPr sz="1400" spc="35" dirty="0">
                <a:latin typeface="Arial"/>
                <a:cs typeface="Arial"/>
              </a:rPr>
              <a:t> </a:t>
            </a:r>
            <a:r>
              <a:rPr sz="1400" spc="-10" dirty="0">
                <a:latin typeface="Arial"/>
                <a:cs typeface="Arial"/>
              </a:rPr>
              <a:t>un</a:t>
            </a:r>
            <a:r>
              <a:rPr sz="1400" spc="35" dirty="0">
                <a:latin typeface="Arial"/>
                <a:cs typeface="Arial"/>
              </a:rPr>
              <a:t> </a:t>
            </a:r>
            <a:r>
              <a:rPr sz="1400" spc="-5" dirty="0">
                <a:latin typeface="Arial"/>
                <a:cs typeface="Arial"/>
              </a:rPr>
              <a:t>incident</a:t>
            </a:r>
            <a:r>
              <a:rPr sz="1400" spc="40" dirty="0">
                <a:latin typeface="Arial"/>
                <a:cs typeface="Arial"/>
              </a:rPr>
              <a:t> </a:t>
            </a:r>
            <a:r>
              <a:rPr sz="1400" spc="-10" dirty="0">
                <a:latin typeface="Arial"/>
                <a:cs typeface="Arial"/>
              </a:rPr>
              <a:t>de</a:t>
            </a:r>
            <a:r>
              <a:rPr sz="1400" spc="35" dirty="0">
                <a:latin typeface="Arial"/>
                <a:cs typeface="Arial"/>
              </a:rPr>
              <a:t> </a:t>
            </a:r>
            <a:r>
              <a:rPr sz="1400" spc="-5" dirty="0">
                <a:latin typeface="Arial"/>
                <a:cs typeface="Arial"/>
              </a:rPr>
              <a:t>securitate,</a:t>
            </a:r>
            <a:r>
              <a:rPr sz="1400" spc="40" dirty="0">
                <a:latin typeface="Arial"/>
                <a:cs typeface="Arial"/>
              </a:rPr>
              <a:t> </a:t>
            </a:r>
            <a:r>
              <a:rPr sz="1400" spc="-5" dirty="0">
                <a:latin typeface="Arial"/>
                <a:cs typeface="Arial"/>
              </a:rPr>
              <a:t>este</a:t>
            </a:r>
            <a:r>
              <a:rPr sz="1400" spc="20" dirty="0">
                <a:latin typeface="Arial"/>
                <a:cs typeface="Arial"/>
              </a:rPr>
              <a:t> </a:t>
            </a:r>
            <a:r>
              <a:rPr sz="1400" spc="-10" dirty="0">
                <a:latin typeface="Arial"/>
                <a:cs typeface="Arial"/>
              </a:rPr>
              <a:t>esenţial</a:t>
            </a:r>
            <a:r>
              <a:rPr sz="1400" spc="35" dirty="0">
                <a:latin typeface="Arial"/>
                <a:cs typeface="Arial"/>
              </a:rPr>
              <a:t> </a:t>
            </a:r>
            <a:r>
              <a:rPr sz="1400" spc="-5" dirty="0">
                <a:latin typeface="Arial"/>
                <a:cs typeface="Arial"/>
              </a:rPr>
              <a:t>să</a:t>
            </a:r>
            <a:endParaRPr sz="1400">
              <a:latin typeface="Arial"/>
              <a:cs typeface="Arial"/>
            </a:endParaRPr>
          </a:p>
          <a:p>
            <a:pPr marL="355600" marR="5715" algn="just">
              <a:lnSpc>
                <a:spcPct val="114999"/>
              </a:lnSpc>
            </a:pPr>
            <a:r>
              <a:rPr sz="1400" dirty="0">
                <a:latin typeface="Arial"/>
                <a:cs typeface="Arial"/>
              </a:rPr>
              <a:t>se </a:t>
            </a:r>
            <a:r>
              <a:rPr sz="1400" spc="-5" dirty="0">
                <a:latin typeface="Arial"/>
                <a:cs typeface="Arial"/>
              </a:rPr>
              <a:t>realizeze </a:t>
            </a:r>
            <a:r>
              <a:rPr sz="1400" dirty="0">
                <a:latin typeface="Arial"/>
                <a:cs typeface="Arial"/>
              </a:rPr>
              <a:t>o </a:t>
            </a:r>
            <a:r>
              <a:rPr sz="1400" spc="-5" dirty="0">
                <a:latin typeface="Arial"/>
                <a:cs typeface="Arial"/>
              </a:rPr>
              <a:t>mapare </a:t>
            </a:r>
            <a:r>
              <a:rPr sz="1400" dirty="0">
                <a:latin typeface="Arial"/>
                <a:cs typeface="Arial"/>
              </a:rPr>
              <a:t>a </a:t>
            </a:r>
            <a:r>
              <a:rPr sz="1400" spc="-5" dirty="0">
                <a:latin typeface="Arial"/>
                <a:cs typeface="Arial"/>
              </a:rPr>
              <a:t>aplicaţiilor la/pe utilizatori </a:t>
            </a:r>
            <a:r>
              <a:rPr sz="1400" dirty="0">
                <a:latin typeface="Arial"/>
                <a:cs typeface="Arial"/>
              </a:rPr>
              <a:t>şi </a:t>
            </a:r>
            <a:r>
              <a:rPr sz="1400" spc="-5" dirty="0">
                <a:latin typeface="Arial"/>
                <a:cs typeface="Arial"/>
              </a:rPr>
              <a:t>dispozitive </a:t>
            </a:r>
            <a:r>
              <a:rPr sz="1400" dirty="0">
                <a:latin typeface="Arial"/>
                <a:cs typeface="Arial"/>
              </a:rPr>
              <a:t>— şi </a:t>
            </a:r>
            <a:r>
              <a:rPr sz="1400" spc="-5" dirty="0">
                <a:latin typeface="Arial"/>
                <a:cs typeface="Arial"/>
              </a:rPr>
              <a:t>în acest context </a:t>
            </a:r>
            <a:r>
              <a:rPr sz="1400" dirty="0">
                <a:latin typeface="Arial"/>
                <a:cs typeface="Arial"/>
              </a:rPr>
              <a:t>să se </a:t>
            </a:r>
            <a:r>
              <a:rPr sz="1400" spc="-5" dirty="0">
                <a:latin typeface="Arial"/>
                <a:cs typeface="Arial"/>
              </a:rPr>
              <a:t>poată aplica  politicile de securitate. Integrarea cu </a:t>
            </a:r>
            <a:r>
              <a:rPr sz="1400" dirty="0">
                <a:latin typeface="Arial"/>
                <a:cs typeface="Arial"/>
              </a:rPr>
              <a:t>o </a:t>
            </a:r>
            <a:r>
              <a:rPr sz="1400" spc="-5" dirty="0">
                <a:latin typeface="Arial"/>
                <a:cs typeface="Arial"/>
              </a:rPr>
              <a:t>gamă </a:t>
            </a:r>
            <a:r>
              <a:rPr sz="1400" spc="-10" dirty="0">
                <a:latin typeface="Arial"/>
                <a:cs typeface="Arial"/>
              </a:rPr>
              <a:t>largă de </a:t>
            </a:r>
            <a:r>
              <a:rPr sz="1400" spc="-5" dirty="0">
                <a:latin typeface="Arial"/>
                <a:cs typeface="Arial"/>
              </a:rPr>
              <a:t>arhive </a:t>
            </a:r>
            <a:r>
              <a:rPr sz="1400" spc="-10" dirty="0">
                <a:latin typeface="Arial"/>
                <a:cs typeface="Arial"/>
              </a:rPr>
              <a:t>de </a:t>
            </a:r>
            <a:r>
              <a:rPr sz="1400" spc="-5" dirty="0">
                <a:latin typeface="Arial"/>
                <a:cs typeface="Arial"/>
              </a:rPr>
              <a:t>utilizatori oferă </a:t>
            </a:r>
            <a:r>
              <a:rPr sz="1400" spc="-10" dirty="0">
                <a:latin typeface="Arial"/>
                <a:cs typeface="Arial"/>
              </a:rPr>
              <a:t>identitatea </a:t>
            </a:r>
            <a:r>
              <a:rPr sz="1400" spc="-5" dirty="0">
                <a:latin typeface="Arial"/>
                <a:cs typeface="Arial"/>
              </a:rPr>
              <a:t>utilizatorilor  precum: </a:t>
            </a:r>
            <a:r>
              <a:rPr sz="1400" spc="-10" dirty="0">
                <a:latin typeface="Arial"/>
                <a:cs typeface="Arial"/>
              </a:rPr>
              <a:t>Microsoft® </a:t>
            </a:r>
            <a:r>
              <a:rPr sz="1400" dirty="0">
                <a:latin typeface="Arial"/>
                <a:cs typeface="Arial"/>
              </a:rPr>
              <a:t>Windows®, </a:t>
            </a:r>
            <a:r>
              <a:rPr sz="1400" spc="-5" dirty="0">
                <a:latin typeface="Arial"/>
                <a:cs typeface="Arial"/>
              </a:rPr>
              <a:t>Mac® </a:t>
            </a:r>
            <a:r>
              <a:rPr sz="1400" dirty="0">
                <a:latin typeface="Arial"/>
                <a:cs typeface="Arial"/>
              </a:rPr>
              <a:t>OS X®, </a:t>
            </a:r>
            <a:r>
              <a:rPr sz="1400" spc="-5" dirty="0">
                <a:latin typeface="Arial"/>
                <a:cs typeface="Arial"/>
              </a:rPr>
              <a:t>Linux®, Android® sau </a:t>
            </a:r>
            <a:r>
              <a:rPr sz="1400" dirty="0">
                <a:latin typeface="Arial"/>
                <a:cs typeface="Arial"/>
              </a:rPr>
              <a:t>iOS şi a </a:t>
            </a:r>
            <a:r>
              <a:rPr sz="1400" spc="-5" dirty="0">
                <a:latin typeface="Arial"/>
                <a:cs typeface="Arial"/>
              </a:rPr>
              <a:t>dispozitivelor care  accesează aplicaţiile. Combinarea vizibilităţii </a:t>
            </a:r>
            <a:r>
              <a:rPr sz="1400" dirty="0">
                <a:latin typeface="Arial"/>
                <a:cs typeface="Arial"/>
              </a:rPr>
              <a:t>şi </a:t>
            </a:r>
            <a:r>
              <a:rPr sz="1400" spc="-5" dirty="0">
                <a:latin typeface="Arial"/>
                <a:cs typeface="Arial"/>
              </a:rPr>
              <a:t>controlului </a:t>
            </a:r>
            <a:r>
              <a:rPr sz="1400" spc="-10" dirty="0">
                <a:latin typeface="Arial"/>
                <a:cs typeface="Arial"/>
              </a:rPr>
              <a:t>atât </a:t>
            </a:r>
            <a:r>
              <a:rPr sz="1400" spc="-5" dirty="0">
                <a:latin typeface="Arial"/>
                <a:cs typeface="Arial"/>
              </a:rPr>
              <a:t>asupra utilizatorilor cât </a:t>
            </a:r>
            <a:r>
              <a:rPr sz="1400" dirty="0">
                <a:latin typeface="Arial"/>
                <a:cs typeface="Arial"/>
              </a:rPr>
              <a:t>şi </a:t>
            </a:r>
            <a:r>
              <a:rPr sz="1400" spc="-10" dirty="0">
                <a:latin typeface="Arial"/>
                <a:cs typeface="Arial"/>
              </a:rPr>
              <a:t>asupra  </a:t>
            </a:r>
            <a:r>
              <a:rPr sz="1400" spc="-5" dirty="0">
                <a:latin typeface="Arial"/>
                <a:cs typeface="Arial"/>
              </a:rPr>
              <a:t>dispozitivelor </a:t>
            </a:r>
            <a:r>
              <a:rPr sz="1400" spc="-10" dirty="0">
                <a:latin typeface="Arial"/>
                <a:cs typeface="Arial"/>
              </a:rPr>
              <a:t>va </a:t>
            </a:r>
            <a:r>
              <a:rPr sz="1400" spc="-5" dirty="0">
                <a:latin typeface="Arial"/>
                <a:cs typeface="Arial"/>
              </a:rPr>
              <a:t>face posibilă activarea </a:t>
            </a:r>
            <a:r>
              <a:rPr sz="1400" dirty="0">
                <a:latin typeface="Arial"/>
                <a:cs typeface="Arial"/>
              </a:rPr>
              <a:t>în </a:t>
            </a:r>
            <a:r>
              <a:rPr sz="1400" spc="-5" dirty="0">
                <a:latin typeface="Arial"/>
                <a:cs typeface="Arial"/>
              </a:rPr>
              <a:t>condiţii </a:t>
            </a:r>
            <a:r>
              <a:rPr sz="1400" spc="-10" dirty="0">
                <a:latin typeface="Arial"/>
                <a:cs typeface="Arial"/>
              </a:rPr>
              <a:t>de </a:t>
            </a:r>
            <a:r>
              <a:rPr sz="1400" spc="-5" dirty="0">
                <a:latin typeface="Arial"/>
                <a:cs typeface="Arial"/>
              </a:rPr>
              <a:t>siguranţă </a:t>
            </a:r>
            <a:r>
              <a:rPr sz="1400" dirty="0">
                <a:latin typeface="Arial"/>
                <a:cs typeface="Arial"/>
              </a:rPr>
              <a:t>a </a:t>
            </a:r>
            <a:r>
              <a:rPr sz="1400" spc="-10" dirty="0">
                <a:latin typeface="Arial"/>
                <a:cs typeface="Arial"/>
              </a:rPr>
              <a:t>utilizării </a:t>
            </a:r>
            <a:r>
              <a:rPr sz="1400" spc="-5" dirty="0">
                <a:latin typeface="Arial"/>
                <a:cs typeface="Arial"/>
              </a:rPr>
              <a:t>oricărei aplicaţii din reţea,  </a:t>
            </a:r>
            <a:r>
              <a:rPr sz="1400" dirty="0">
                <a:latin typeface="Arial"/>
                <a:cs typeface="Arial"/>
              </a:rPr>
              <a:t>indiferent </a:t>
            </a:r>
            <a:r>
              <a:rPr sz="1400" spc="-5" dirty="0">
                <a:latin typeface="Arial"/>
                <a:cs typeface="Arial"/>
              </a:rPr>
              <a:t>de </a:t>
            </a:r>
            <a:r>
              <a:rPr sz="1400" dirty="0">
                <a:latin typeface="Arial"/>
                <a:cs typeface="Arial"/>
              </a:rPr>
              <a:t>utilizator sau tipul </a:t>
            </a:r>
            <a:r>
              <a:rPr sz="1400" spc="-5" dirty="0">
                <a:latin typeface="Arial"/>
                <a:cs typeface="Arial"/>
              </a:rPr>
              <a:t>de </a:t>
            </a:r>
            <a:r>
              <a:rPr sz="1400" dirty="0">
                <a:latin typeface="Arial"/>
                <a:cs typeface="Arial"/>
              </a:rPr>
              <a:t>dispozitiv</a:t>
            </a:r>
            <a:r>
              <a:rPr sz="1400" spc="-185" dirty="0">
                <a:latin typeface="Arial"/>
                <a:cs typeface="Arial"/>
              </a:rPr>
              <a:t> </a:t>
            </a:r>
            <a:r>
              <a:rPr sz="1400" dirty="0">
                <a:latin typeface="Arial"/>
                <a:cs typeface="Arial"/>
              </a:rPr>
              <a:t>folosit</a:t>
            </a:r>
            <a:r>
              <a:rPr sz="1200" dirty="0">
                <a:latin typeface="Arial"/>
                <a:cs typeface="Arial"/>
              </a:rPr>
              <a:t>.</a:t>
            </a:r>
            <a:endParaRPr sz="12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352" y="1520952"/>
            <a:ext cx="368808" cy="47396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6492" y="1447800"/>
            <a:ext cx="560832" cy="4221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8001" y="990600"/>
            <a:ext cx="0" cy="1053465"/>
          </a:xfrm>
          <a:custGeom>
            <a:avLst/>
            <a:gdLst/>
            <a:ahLst/>
            <a:cxnLst/>
            <a:rect l="l" t="t" r="r" b="b"/>
            <a:pathLst>
              <a:path h="1053464">
                <a:moveTo>
                  <a:pt x="0" y="0"/>
                </a:moveTo>
                <a:lnTo>
                  <a:pt x="0" y="1053084"/>
                </a:lnTo>
              </a:path>
            </a:pathLst>
          </a:custGeom>
          <a:ln w="32004">
            <a:solidFill>
              <a:srgbClr val="1C1C1C"/>
            </a:solidFill>
          </a:ln>
        </p:spPr>
        <p:txBody>
          <a:bodyPr wrap="square" lIns="0" tIns="0" rIns="0" bIns="0" rtlCol="0"/>
          <a:lstStyle/>
          <a:p>
            <a:endParaRPr/>
          </a:p>
        </p:txBody>
      </p:sp>
      <p:sp>
        <p:nvSpPr>
          <p:cNvPr id="5" name="object 5"/>
          <p:cNvSpPr/>
          <p:nvPr/>
        </p:nvSpPr>
        <p:spPr>
          <a:xfrm>
            <a:off x="443483" y="1781555"/>
            <a:ext cx="8226552" cy="32003"/>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145844" y="961390"/>
            <a:ext cx="7599045" cy="452120"/>
          </a:xfrm>
          <a:prstGeom prst="rect">
            <a:avLst/>
          </a:prstGeom>
        </p:spPr>
        <p:txBody>
          <a:bodyPr vert="horz" wrap="square" lIns="0" tIns="12065" rIns="0" bIns="0" rtlCol="0">
            <a:spAutoFit/>
          </a:bodyPr>
          <a:lstStyle/>
          <a:p>
            <a:pPr marL="12700">
              <a:lnSpc>
                <a:spcPct val="100000"/>
              </a:lnSpc>
              <a:spcBef>
                <a:spcPts val="95"/>
              </a:spcBef>
            </a:pPr>
            <a:r>
              <a:rPr spc="-5" dirty="0">
                <a:solidFill>
                  <a:srgbClr val="333399"/>
                </a:solidFill>
              </a:rPr>
              <a:t>Securitatea </a:t>
            </a:r>
            <a:r>
              <a:rPr spc="-10" dirty="0">
                <a:solidFill>
                  <a:srgbClr val="333399"/>
                </a:solidFill>
              </a:rPr>
              <a:t>retelelor </a:t>
            </a:r>
            <a:r>
              <a:rPr spc="-5" dirty="0">
                <a:solidFill>
                  <a:srgbClr val="333399"/>
                </a:solidFill>
              </a:rPr>
              <a:t>de</a:t>
            </a:r>
            <a:r>
              <a:rPr spc="95" dirty="0">
                <a:solidFill>
                  <a:srgbClr val="333399"/>
                </a:solidFill>
              </a:rPr>
              <a:t> </a:t>
            </a:r>
            <a:r>
              <a:rPr spc="-5" dirty="0" err="1" smtClean="0">
                <a:solidFill>
                  <a:srgbClr val="333399"/>
                </a:solidFill>
              </a:rPr>
              <a:t>calculatoare</a:t>
            </a:r>
            <a:endParaRPr spc="-5" dirty="0">
              <a:solidFill>
                <a:srgbClr val="333399"/>
              </a:solidFill>
            </a:endParaRPr>
          </a:p>
        </p:txBody>
      </p:sp>
      <p:sp>
        <p:nvSpPr>
          <p:cNvPr id="7" name="object 7"/>
          <p:cNvSpPr txBox="1"/>
          <p:nvPr/>
        </p:nvSpPr>
        <p:spPr>
          <a:xfrm>
            <a:off x="794004" y="1813560"/>
            <a:ext cx="117475" cy="181610"/>
          </a:xfrm>
          <a:prstGeom prst="rect">
            <a:avLst/>
          </a:prstGeom>
          <a:solidFill>
            <a:srgbClr val="3333CC"/>
          </a:solidFill>
        </p:spPr>
        <p:txBody>
          <a:bodyPr vert="horz" wrap="square" lIns="0" tIns="0" rIns="0" bIns="0" rtlCol="0">
            <a:spAutoFit/>
          </a:bodyPr>
          <a:lstStyle/>
          <a:p>
            <a:pPr>
              <a:lnSpc>
                <a:spcPts val="1070"/>
              </a:lnSpc>
            </a:pPr>
            <a:r>
              <a:rPr sz="950" spc="5" dirty="0">
                <a:solidFill>
                  <a:srgbClr val="3333CC"/>
                </a:solidFill>
                <a:latin typeface="Wingdings"/>
                <a:cs typeface="Wingdings"/>
              </a:rPr>
              <a:t></a:t>
            </a:r>
            <a:endParaRPr sz="950">
              <a:latin typeface="Wingdings"/>
              <a:cs typeface="Wingdings"/>
            </a:endParaRPr>
          </a:p>
        </p:txBody>
      </p:sp>
      <p:sp>
        <p:nvSpPr>
          <p:cNvPr id="8" name="object 8"/>
          <p:cNvSpPr txBox="1"/>
          <p:nvPr/>
        </p:nvSpPr>
        <p:spPr>
          <a:xfrm>
            <a:off x="741536" y="2629515"/>
            <a:ext cx="7609840" cy="4197944"/>
          </a:xfrm>
          <a:prstGeom prst="rect">
            <a:avLst/>
          </a:prstGeom>
        </p:spPr>
        <p:txBody>
          <a:bodyPr vert="horz" wrap="square" lIns="0" tIns="12065" rIns="0" bIns="0" rtlCol="0">
            <a:spAutoFit/>
          </a:bodyPr>
          <a:lstStyle/>
          <a:p>
            <a:r>
              <a:rPr lang="ro-RO" sz="1600" dirty="0" err="1"/>
              <a:t>Confidenţialitatea</a:t>
            </a:r>
            <a:r>
              <a:rPr lang="ro-RO" sz="1600" dirty="0"/>
              <a:t> poate fi </a:t>
            </a:r>
            <a:r>
              <a:rPr lang="ro-RO" sz="1600" dirty="0" err="1"/>
              <a:t>obţinută</a:t>
            </a:r>
            <a:r>
              <a:rPr lang="ro-RO" sz="1600" dirty="0"/>
              <a:t> prin mai multe procedee :</a:t>
            </a:r>
          </a:p>
          <a:p>
            <a:r>
              <a:rPr lang="ro-RO" sz="1600" dirty="0"/>
              <a:t>a) </a:t>
            </a:r>
            <a:r>
              <a:rPr lang="ro-RO" sz="1600" b="1" i="1" dirty="0"/>
              <a:t>împiedicarea accesului</a:t>
            </a:r>
            <a:r>
              <a:rPr lang="ro-RO" sz="1600" dirty="0"/>
              <a:t>, reprezintă o modalitate directă de asigurare a </a:t>
            </a:r>
            <a:r>
              <a:rPr lang="ro-RO" sz="1600" dirty="0" err="1"/>
              <a:t>confidenţialităţii</a:t>
            </a:r>
            <a:r>
              <a:rPr lang="ro-RO" sz="1600" dirty="0"/>
              <a:t>, prin împiedicarea accesului la datele sau </a:t>
            </a:r>
            <a:r>
              <a:rPr lang="ro-RO" sz="1600" dirty="0" err="1"/>
              <a:t>informaţiile</a:t>
            </a:r>
            <a:r>
              <a:rPr lang="ro-RO" sz="1600" dirty="0"/>
              <a:t> protejate. În această </a:t>
            </a:r>
            <a:r>
              <a:rPr lang="ro-RO" sz="1600" dirty="0" err="1"/>
              <a:t>situaţie</a:t>
            </a:r>
            <a:r>
              <a:rPr lang="ro-RO" sz="1600" dirty="0"/>
              <a:t>, </a:t>
            </a:r>
            <a:r>
              <a:rPr lang="ro-RO" sz="1600" dirty="0" err="1"/>
              <a:t>confidenţialitatea</a:t>
            </a:r>
            <a:r>
              <a:rPr lang="ro-RO" sz="1600" dirty="0"/>
              <a:t> datelor este dependentă de securitatea sistemului per ansamblu, fie că e vorba de un calculator, un server sau o legătura de </a:t>
            </a:r>
            <a:r>
              <a:rPr lang="ro-RO" sz="1600" dirty="0" err="1"/>
              <a:t>comunicaţie</a:t>
            </a:r>
            <a:endParaRPr lang="ro-RO" sz="1600" dirty="0"/>
          </a:p>
          <a:p>
            <a:r>
              <a:rPr lang="ro-RO" sz="1600" dirty="0"/>
              <a:t>b) </a:t>
            </a:r>
            <a:r>
              <a:rPr lang="ro-RO" sz="1600" b="1" i="1" dirty="0"/>
              <a:t>ascunderea </a:t>
            </a:r>
            <a:r>
              <a:rPr lang="ro-RO" sz="1600" b="1" i="1" dirty="0" err="1"/>
              <a:t>informaţiei</a:t>
            </a:r>
            <a:r>
              <a:rPr lang="ro-RO" sz="1600" b="1" i="1" dirty="0"/>
              <a:t> sau a datelor</a:t>
            </a:r>
            <a:r>
              <a:rPr lang="ro-RO" sz="1600" dirty="0"/>
              <a:t> este o formă de securitate prin obscuritate, şi ca majoritatea schemelor de securitate prin obscuritate, nu oferă </a:t>
            </a:r>
            <a:r>
              <a:rPr lang="ro-RO" sz="1600" dirty="0" err="1"/>
              <a:t>garanţii</a:t>
            </a:r>
            <a:r>
              <a:rPr lang="ro-RO" sz="1600" dirty="0"/>
              <a:t> prea mari de </a:t>
            </a:r>
            <a:r>
              <a:rPr lang="ro-RO" sz="1600" dirty="0" err="1"/>
              <a:t>confidenţialitate</a:t>
            </a:r>
            <a:r>
              <a:rPr lang="ro-RO" sz="1600" dirty="0"/>
              <a:t>. Ea </a:t>
            </a:r>
            <a:r>
              <a:rPr lang="ro-RO" sz="1600" dirty="0" err="1"/>
              <a:t>funcţionează</a:t>
            </a:r>
            <a:r>
              <a:rPr lang="ro-RO" sz="1600" dirty="0"/>
              <a:t> în cazul în care eventualul atacator nu are prea multe </a:t>
            </a:r>
            <a:r>
              <a:rPr lang="ro-RO" sz="1600" dirty="0" err="1"/>
              <a:t>cunoştinţe</a:t>
            </a:r>
            <a:r>
              <a:rPr lang="ro-RO" sz="1600" dirty="0"/>
              <a:t> în domeniul informatic, sau nu are uneltele necesare pentru efectuarea unui atac. În cazul unui hacker experimentat, spre exemplu, un astfel de sistem va fi o victimă sigură. Ascunderea nu oferă un nivel de securitate acceptabilă pentru </a:t>
            </a:r>
            <a:r>
              <a:rPr lang="ro-RO" sz="1600" dirty="0" err="1"/>
              <a:t>aplicaţiile</a:t>
            </a:r>
            <a:r>
              <a:rPr lang="ro-RO" sz="1600" dirty="0"/>
              <a:t> care manipulează date personale</a:t>
            </a:r>
          </a:p>
          <a:p>
            <a:r>
              <a:rPr lang="ro-RO" sz="1600" dirty="0"/>
              <a:t>c)</a:t>
            </a:r>
            <a:r>
              <a:rPr lang="ro-RO" sz="1600" b="1" i="1" dirty="0"/>
              <a:t>criptarea</a:t>
            </a:r>
            <a:r>
              <a:rPr lang="ro-RO" sz="1600" dirty="0"/>
              <a:t> sau cifrarea este un mecanism puternic de asigurare a </a:t>
            </a:r>
            <a:r>
              <a:rPr lang="ro-RO" sz="1600" dirty="0" err="1"/>
              <a:t>confidenţialităţii</a:t>
            </a:r>
            <a:r>
              <a:rPr lang="ro-RO" sz="1600" dirty="0"/>
              <a:t>. Ea asigură </a:t>
            </a:r>
            <a:r>
              <a:rPr lang="ro-RO" sz="1600" dirty="0" err="1"/>
              <a:t>confidenţialitatea</a:t>
            </a:r>
            <a:r>
              <a:rPr lang="ro-RO" sz="1600" dirty="0"/>
              <a:t> datelor atunci când mecanismele de împiedicare a accesului la date au </a:t>
            </a:r>
            <a:r>
              <a:rPr lang="ro-RO" sz="1600" dirty="0" err="1"/>
              <a:t>eşuat</a:t>
            </a:r>
            <a:r>
              <a:rPr lang="ro-RO" sz="1600" dirty="0"/>
              <a:t>. Este un lucru </a:t>
            </a:r>
            <a:r>
              <a:rPr lang="ro-RO" sz="1600" dirty="0" err="1"/>
              <a:t>înţelept</a:t>
            </a:r>
            <a:r>
              <a:rPr lang="ro-RO" sz="1600" dirty="0"/>
              <a:t> să folosim şi criptarea, deoarece sistemele informatice sunt foarte complexe. Dacă mecanismul de criptare a datelor este puternic şi aplicat în mod corect, atacatorul va avea în faţă </a:t>
            </a:r>
            <a:r>
              <a:rPr lang="ro-RO" sz="1600" dirty="0" err="1"/>
              <a:t>nişte</a:t>
            </a:r>
            <a:r>
              <a:rPr lang="ro-RO" sz="1600" dirty="0"/>
              <a:t> date pe care nu va putea să le folosească.</a:t>
            </a:r>
          </a:p>
        </p:txBody>
      </p:sp>
      <p:sp>
        <p:nvSpPr>
          <p:cNvPr id="9" name="object 9"/>
          <p:cNvSpPr txBox="1"/>
          <p:nvPr/>
        </p:nvSpPr>
        <p:spPr>
          <a:xfrm>
            <a:off x="764540" y="1953894"/>
            <a:ext cx="8097520" cy="258404"/>
          </a:xfrm>
          <a:prstGeom prst="rect">
            <a:avLst/>
          </a:prstGeom>
        </p:spPr>
        <p:txBody>
          <a:bodyPr vert="horz" wrap="square" lIns="0" tIns="12065" rIns="0" bIns="0" rtlCol="0">
            <a:spAutoFit/>
          </a:bodyPr>
          <a:lstStyle/>
          <a:p>
            <a:pPr marL="355600" marR="50800">
              <a:lnSpc>
                <a:spcPct val="100000"/>
              </a:lnSpc>
              <a:spcBef>
                <a:spcPts val="95"/>
              </a:spcBef>
            </a:pPr>
            <a:endParaRPr sz="1600" dirty="0">
              <a:latin typeface="Tahoma"/>
              <a:cs typeface="Tahoma"/>
            </a:endParaRPr>
          </a:p>
        </p:txBody>
      </p:sp>
    </p:spTree>
    <p:extLst>
      <p:ext uri="{BB962C8B-B14F-4D97-AF65-F5344CB8AC3E}">
        <p14:creationId xmlns:p14="http://schemas.microsoft.com/office/powerpoint/2010/main" val="383299549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352" y="1520952"/>
            <a:ext cx="368808" cy="47396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6492" y="1447800"/>
            <a:ext cx="560832" cy="4221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8001" y="990600"/>
            <a:ext cx="0" cy="1053465"/>
          </a:xfrm>
          <a:custGeom>
            <a:avLst/>
            <a:gdLst/>
            <a:ahLst/>
            <a:cxnLst/>
            <a:rect l="l" t="t" r="r" b="b"/>
            <a:pathLst>
              <a:path h="1053464">
                <a:moveTo>
                  <a:pt x="0" y="0"/>
                </a:moveTo>
                <a:lnTo>
                  <a:pt x="0" y="1053084"/>
                </a:lnTo>
              </a:path>
            </a:pathLst>
          </a:custGeom>
          <a:ln w="32004">
            <a:solidFill>
              <a:srgbClr val="1C1C1C"/>
            </a:solidFill>
          </a:ln>
        </p:spPr>
        <p:txBody>
          <a:bodyPr wrap="square" lIns="0" tIns="0" rIns="0" bIns="0" rtlCol="0"/>
          <a:lstStyle/>
          <a:p>
            <a:endParaRPr/>
          </a:p>
        </p:txBody>
      </p:sp>
      <p:sp>
        <p:nvSpPr>
          <p:cNvPr id="5" name="object 5"/>
          <p:cNvSpPr/>
          <p:nvPr/>
        </p:nvSpPr>
        <p:spPr>
          <a:xfrm>
            <a:off x="443483" y="1781555"/>
            <a:ext cx="8226552" cy="32003"/>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231140" y="1360754"/>
            <a:ext cx="8554085" cy="331470"/>
          </a:xfrm>
          <a:prstGeom prst="rect">
            <a:avLst/>
          </a:prstGeom>
        </p:spPr>
        <p:txBody>
          <a:bodyPr vert="horz" wrap="square" lIns="0" tIns="13335" rIns="0" bIns="0" rtlCol="0">
            <a:spAutoFit/>
          </a:bodyPr>
          <a:lstStyle/>
          <a:p>
            <a:pPr marL="12700">
              <a:lnSpc>
                <a:spcPct val="100000"/>
              </a:lnSpc>
              <a:spcBef>
                <a:spcPts val="105"/>
              </a:spcBef>
            </a:pPr>
            <a:r>
              <a:rPr sz="2000" b="1" spc="-5" dirty="0">
                <a:solidFill>
                  <a:srgbClr val="333399"/>
                </a:solidFill>
                <a:latin typeface="Arial"/>
                <a:cs typeface="Arial"/>
              </a:rPr>
              <a:t>Firewaluri </a:t>
            </a:r>
            <a:r>
              <a:rPr sz="2000" b="1" dirty="0">
                <a:solidFill>
                  <a:srgbClr val="333399"/>
                </a:solidFill>
                <a:latin typeface="Arial"/>
                <a:cs typeface="Arial"/>
              </a:rPr>
              <a:t>de </a:t>
            </a:r>
            <a:r>
              <a:rPr sz="2000" b="1" spc="-5" dirty="0">
                <a:solidFill>
                  <a:srgbClr val="333399"/>
                </a:solidFill>
                <a:latin typeface="Arial"/>
                <a:cs typeface="Arial"/>
              </a:rPr>
              <a:t>ultimă </a:t>
            </a:r>
            <a:r>
              <a:rPr sz="2000" b="1" dirty="0">
                <a:solidFill>
                  <a:srgbClr val="333399"/>
                </a:solidFill>
                <a:latin typeface="Arial"/>
                <a:cs typeface="Arial"/>
              </a:rPr>
              <a:t>generaţie(Next Generation</a:t>
            </a:r>
            <a:r>
              <a:rPr sz="2000" b="1" spc="-60" dirty="0">
                <a:solidFill>
                  <a:srgbClr val="333399"/>
                </a:solidFill>
                <a:latin typeface="Arial"/>
                <a:cs typeface="Arial"/>
              </a:rPr>
              <a:t> </a:t>
            </a:r>
            <a:r>
              <a:rPr sz="2000" b="1" spc="-5" dirty="0">
                <a:solidFill>
                  <a:srgbClr val="333399"/>
                </a:solidFill>
                <a:latin typeface="Arial"/>
                <a:cs typeface="Arial"/>
              </a:rPr>
              <a:t>Firewalls)-politici/reguli</a:t>
            </a:r>
            <a:endParaRPr sz="2000">
              <a:latin typeface="Arial"/>
              <a:cs typeface="Arial"/>
            </a:endParaRPr>
          </a:p>
        </p:txBody>
      </p:sp>
      <p:sp>
        <p:nvSpPr>
          <p:cNvPr id="7" name="object 7"/>
          <p:cNvSpPr txBox="1"/>
          <p:nvPr/>
        </p:nvSpPr>
        <p:spPr>
          <a:xfrm>
            <a:off x="78739" y="2026132"/>
            <a:ext cx="8988425" cy="4443095"/>
          </a:xfrm>
          <a:prstGeom prst="rect">
            <a:avLst/>
          </a:prstGeom>
        </p:spPr>
        <p:txBody>
          <a:bodyPr vert="horz" wrap="square" lIns="0" tIns="12700" rIns="0" bIns="0" rtlCol="0">
            <a:spAutoFit/>
          </a:bodyPr>
          <a:lstStyle/>
          <a:p>
            <a:pPr marL="12700" marR="5080" algn="just">
              <a:lnSpc>
                <a:spcPct val="114999"/>
              </a:lnSpc>
              <a:spcBef>
                <a:spcPts val="100"/>
              </a:spcBef>
              <a:buClr>
                <a:srgbClr val="3333CC"/>
              </a:buClr>
              <a:buSzPct val="60714"/>
              <a:buFont typeface="Wingdings"/>
              <a:buChar char=""/>
              <a:tabLst>
                <a:tab pos="185420" algn="l"/>
              </a:tabLst>
            </a:pPr>
            <a:r>
              <a:rPr sz="1400" spc="-5" dirty="0">
                <a:latin typeface="Arial"/>
                <a:cs typeface="Arial"/>
              </a:rPr>
              <a:t>Când </a:t>
            </a:r>
            <a:r>
              <a:rPr sz="1400" dirty="0">
                <a:latin typeface="Arial"/>
                <a:cs typeface="Arial"/>
              </a:rPr>
              <a:t>se </a:t>
            </a:r>
            <a:r>
              <a:rPr sz="1400" spc="-5" dirty="0">
                <a:latin typeface="Arial"/>
                <a:cs typeface="Arial"/>
              </a:rPr>
              <a:t>ştie exact care sunt aplicaţiile/cererile care </a:t>
            </a:r>
            <a:r>
              <a:rPr sz="1400" spc="-10" dirty="0">
                <a:latin typeface="Arial"/>
                <a:cs typeface="Arial"/>
              </a:rPr>
              <a:t>traversează </a:t>
            </a:r>
            <a:r>
              <a:rPr sz="1400" spc="-5" dirty="0">
                <a:latin typeface="Arial"/>
                <a:cs typeface="Arial"/>
              </a:rPr>
              <a:t>gateway-ul Internet, dacă </a:t>
            </a:r>
            <a:r>
              <a:rPr sz="1400" dirty="0">
                <a:latin typeface="Arial"/>
                <a:cs typeface="Arial"/>
              </a:rPr>
              <a:t>se </a:t>
            </a:r>
            <a:r>
              <a:rPr sz="1400" spc="-10" dirty="0">
                <a:latin typeface="Arial"/>
                <a:cs typeface="Arial"/>
              </a:rPr>
              <a:t>operează </a:t>
            </a:r>
            <a:r>
              <a:rPr sz="1400" dirty="0">
                <a:latin typeface="Arial"/>
                <a:cs typeface="Arial"/>
              </a:rPr>
              <a:t>în </a:t>
            </a:r>
            <a:r>
              <a:rPr sz="1400" spc="-5" dirty="0">
                <a:latin typeface="Arial"/>
                <a:cs typeface="Arial"/>
              </a:rPr>
              <a:t>data-  center-ul local sau în cloud, </a:t>
            </a:r>
            <a:r>
              <a:rPr sz="1400" spc="-10" dirty="0">
                <a:latin typeface="Arial"/>
                <a:cs typeface="Arial"/>
              </a:rPr>
              <a:t>dacă </a:t>
            </a:r>
            <a:r>
              <a:rPr sz="1400" dirty="0">
                <a:latin typeface="Arial"/>
                <a:cs typeface="Arial"/>
              </a:rPr>
              <a:t>se </a:t>
            </a:r>
            <a:r>
              <a:rPr sz="1400" spc="-10" dirty="0">
                <a:latin typeface="Arial"/>
                <a:cs typeface="Arial"/>
              </a:rPr>
              <a:t>lucrează </a:t>
            </a:r>
            <a:r>
              <a:rPr sz="1400" spc="-5" dirty="0">
                <a:latin typeface="Arial"/>
                <a:cs typeface="Arial"/>
              </a:rPr>
              <a:t>de </a:t>
            </a:r>
            <a:r>
              <a:rPr sz="1400" dirty="0">
                <a:latin typeface="Arial"/>
                <a:cs typeface="Arial"/>
              </a:rPr>
              <a:t>la </a:t>
            </a:r>
            <a:r>
              <a:rPr sz="1400" spc="-5" dirty="0">
                <a:latin typeface="Arial"/>
                <a:cs typeface="Arial"/>
              </a:rPr>
              <a:t>distanţă, se pot aplica politici specifice </a:t>
            </a:r>
            <a:r>
              <a:rPr sz="1400" spc="-10" dirty="0">
                <a:latin typeface="Arial"/>
                <a:cs typeface="Arial"/>
              </a:rPr>
              <a:t>pentru </a:t>
            </a:r>
            <a:r>
              <a:rPr sz="1400" spc="-5" dirty="0">
                <a:latin typeface="Arial"/>
                <a:cs typeface="Arial"/>
              </a:rPr>
              <a:t>aceste </a:t>
            </a:r>
            <a:r>
              <a:rPr sz="1400" spc="-10" dirty="0">
                <a:latin typeface="Arial"/>
                <a:cs typeface="Arial"/>
              </a:rPr>
              <a:t>aplicaţii,  </a:t>
            </a:r>
            <a:r>
              <a:rPr sz="1400" spc="-5" dirty="0">
                <a:latin typeface="Arial"/>
                <a:cs typeface="Arial"/>
              </a:rPr>
              <a:t>coroborate cu protecţia contra atacurilor. </a:t>
            </a:r>
            <a:r>
              <a:rPr sz="1400" spc="-10" dirty="0">
                <a:latin typeface="Arial"/>
                <a:cs typeface="Arial"/>
              </a:rPr>
              <a:t>Cunoaşterea/cunoştinţele </a:t>
            </a:r>
            <a:r>
              <a:rPr sz="1400" spc="-5" dirty="0">
                <a:latin typeface="Arial"/>
                <a:cs typeface="Arial"/>
              </a:rPr>
              <a:t>privind utilizatorul </a:t>
            </a:r>
            <a:r>
              <a:rPr sz="1400" dirty="0">
                <a:latin typeface="Arial"/>
                <a:cs typeface="Arial"/>
              </a:rPr>
              <a:t>şi </a:t>
            </a:r>
            <a:r>
              <a:rPr sz="1400" spc="-10" dirty="0">
                <a:latin typeface="Arial"/>
                <a:cs typeface="Arial"/>
              </a:rPr>
              <a:t>nu doar </a:t>
            </a:r>
            <a:r>
              <a:rPr sz="1400" spc="-5" dirty="0">
                <a:latin typeface="Arial"/>
                <a:cs typeface="Arial"/>
              </a:rPr>
              <a:t>adresa IP,  adaugă un alt </a:t>
            </a:r>
            <a:r>
              <a:rPr sz="1400" dirty="0">
                <a:latin typeface="Arial"/>
                <a:cs typeface="Arial"/>
              </a:rPr>
              <a:t>element </a:t>
            </a:r>
            <a:r>
              <a:rPr sz="1400" spc="-5" dirty="0">
                <a:latin typeface="Arial"/>
                <a:cs typeface="Arial"/>
              </a:rPr>
              <a:t>de context </a:t>
            </a:r>
            <a:r>
              <a:rPr sz="1400" dirty="0">
                <a:latin typeface="Arial"/>
                <a:cs typeface="Arial"/>
              </a:rPr>
              <a:t>care </a:t>
            </a:r>
            <a:r>
              <a:rPr sz="1400" spc="-5" dirty="0">
                <a:latin typeface="Arial"/>
                <a:cs typeface="Arial"/>
              </a:rPr>
              <a:t>ajută </a:t>
            </a:r>
            <a:r>
              <a:rPr sz="1400" dirty="0">
                <a:latin typeface="Arial"/>
                <a:cs typeface="Arial"/>
              </a:rPr>
              <a:t>politicile </a:t>
            </a:r>
            <a:r>
              <a:rPr sz="1400" spc="-5" dirty="0">
                <a:latin typeface="Arial"/>
                <a:cs typeface="Arial"/>
              </a:rPr>
              <a:t>de</a:t>
            </a:r>
            <a:r>
              <a:rPr sz="1400" spc="-195" dirty="0">
                <a:latin typeface="Arial"/>
                <a:cs typeface="Arial"/>
              </a:rPr>
              <a:t> </a:t>
            </a:r>
            <a:r>
              <a:rPr sz="1400" dirty="0">
                <a:latin typeface="Arial"/>
                <a:cs typeface="Arial"/>
              </a:rPr>
              <a:t>Securitate</a:t>
            </a:r>
            <a:endParaRPr sz="1400">
              <a:latin typeface="Arial"/>
              <a:cs typeface="Arial"/>
            </a:endParaRPr>
          </a:p>
          <a:p>
            <a:pPr marL="184785" indent="-172720">
              <a:lnSpc>
                <a:spcPct val="100000"/>
              </a:lnSpc>
              <a:spcBef>
                <a:spcPts val="250"/>
              </a:spcBef>
              <a:buClr>
                <a:srgbClr val="3333CC"/>
              </a:buClr>
              <a:buSzPct val="60714"/>
              <a:buFont typeface="Wingdings"/>
              <a:buChar char=""/>
              <a:tabLst>
                <a:tab pos="185420" algn="l"/>
              </a:tabLst>
            </a:pPr>
            <a:r>
              <a:rPr sz="1400" dirty="0">
                <a:latin typeface="Arial"/>
                <a:cs typeface="Arial"/>
              </a:rPr>
              <a:t>Regulile/politicile de control</a:t>
            </a:r>
            <a:r>
              <a:rPr sz="1400" spc="-100" dirty="0">
                <a:latin typeface="Arial"/>
                <a:cs typeface="Arial"/>
              </a:rPr>
              <a:t> </a:t>
            </a:r>
            <a:r>
              <a:rPr sz="1400" dirty="0">
                <a:latin typeface="Arial"/>
                <a:cs typeface="Arial"/>
              </a:rPr>
              <a:t>includ:</a:t>
            </a:r>
            <a:endParaRPr sz="1400">
              <a:latin typeface="Arial"/>
              <a:cs typeface="Arial"/>
            </a:endParaRPr>
          </a:p>
          <a:p>
            <a:pPr marL="184785" indent="-172720">
              <a:lnSpc>
                <a:spcPct val="100000"/>
              </a:lnSpc>
              <a:spcBef>
                <a:spcPts val="254"/>
              </a:spcBef>
              <a:buClr>
                <a:srgbClr val="3333CC"/>
              </a:buClr>
              <a:buSzPct val="60714"/>
              <a:buFont typeface="Symbol"/>
              <a:buChar char=""/>
              <a:tabLst>
                <a:tab pos="185420" algn="l"/>
              </a:tabLst>
            </a:pPr>
            <a:r>
              <a:rPr sz="1400" dirty="0">
                <a:latin typeface="Arial"/>
                <a:cs typeface="Arial"/>
              </a:rPr>
              <a:t>permis sau </a:t>
            </a:r>
            <a:r>
              <a:rPr sz="1400" spc="-5" dirty="0">
                <a:latin typeface="Arial"/>
                <a:cs typeface="Arial"/>
              </a:rPr>
              <a:t>nu( </a:t>
            </a:r>
            <a:r>
              <a:rPr sz="1400" i="1" spc="-5" dirty="0">
                <a:latin typeface="Arial"/>
                <a:cs typeface="Arial"/>
              </a:rPr>
              <a:t>alow or</a:t>
            </a:r>
            <a:r>
              <a:rPr sz="1400" i="1" spc="-90" dirty="0">
                <a:latin typeface="Arial"/>
                <a:cs typeface="Arial"/>
              </a:rPr>
              <a:t> </a:t>
            </a:r>
            <a:r>
              <a:rPr sz="1400" i="1" dirty="0">
                <a:latin typeface="Arial"/>
                <a:cs typeface="Arial"/>
              </a:rPr>
              <a:t>deny</a:t>
            </a:r>
            <a:r>
              <a:rPr sz="1400" dirty="0">
                <a:latin typeface="Arial"/>
                <a:cs typeface="Arial"/>
              </a:rPr>
              <a:t>);</a:t>
            </a:r>
            <a:endParaRPr sz="1400">
              <a:latin typeface="Arial"/>
              <a:cs typeface="Arial"/>
            </a:endParaRPr>
          </a:p>
          <a:p>
            <a:pPr marL="184785" indent="-172720">
              <a:lnSpc>
                <a:spcPct val="100000"/>
              </a:lnSpc>
              <a:spcBef>
                <a:spcPts val="250"/>
              </a:spcBef>
              <a:buClr>
                <a:srgbClr val="3333CC"/>
              </a:buClr>
              <a:buSzPct val="60714"/>
              <a:buFont typeface="Symbol"/>
              <a:buChar char=""/>
              <a:tabLst>
                <a:tab pos="185420" algn="l"/>
              </a:tabLst>
            </a:pPr>
            <a:r>
              <a:rPr sz="1400" dirty="0">
                <a:latin typeface="Arial"/>
                <a:cs typeface="Arial"/>
              </a:rPr>
              <a:t>permis dar se </a:t>
            </a:r>
            <a:r>
              <a:rPr sz="1400" spc="-5" dirty="0">
                <a:latin typeface="Arial"/>
                <a:cs typeface="Arial"/>
              </a:rPr>
              <a:t>scanează( </a:t>
            </a:r>
            <a:r>
              <a:rPr sz="1400" i="1" spc="-5" dirty="0">
                <a:latin typeface="Arial"/>
                <a:cs typeface="Arial"/>
              </a:rPr>
              <a:t>alow but </a:t>
            </a:r>
            <a:r>
              <a:rPr sz="1400" i="1" dirty="0">
                <a:latin typeface="Arial"/>
                <a:cs typeface="Arial"/>
              </a:rPr>
              <a:t>scan for viruses </a:t>
            </a:r>
            <a:r>
              <a:rPr sz="1400" i="1" spc="-5" dirty="0">
                <a:latin typeface="Arial"/>
                <a:cs typeface="Arial"/>
              </a:rPr>
              <a:t>and </a:t>
            </a:r>
            <a:r>
              <a:rPr sz="1400" i="1" dirty="0">
                <a:latin typeface="Arial"/>
                <a:cs typeface="Arial"/>
              </a:rPr>
              <a:t>other</a:t>
            </a:r>
            <a:r>
              <a:rPr sz="1400" i="1" spc="-235" dirty="0">
                <a:latin typeface="Arial"/>
                <a:cs typeface="Arial"/>
              </a:rPr>
              <a:t> </a:t>
            </a:r>
            <a:r>
              <a:rPr sz="1400" i="1" spc="-5" dirty="0">
                <a:latin typeface="Arial"/>
                <a:cs typeface="Arial"/>
              </a:rPr>
              <a:t>threats</a:t>
            </a:r>
            <a:r>
              <a:rPr sz="1400" spc="-5" dirty="0">
                <a:latin typeface="Arial"/>
                <a:cs typeface="Arial"/>
              </a:rPr>
              <a:t>);</a:t>
            </a:r>
            <a:endParaRPr sz="1400">
              <a:latin typeface="Arial"/>
              <a:cs typeface="Arial"/>
            </a:endParaRPr>
          </a:p>
          <a:p>
            <a:pPr marL="184785" indent="-172720">
              <a:lnSpc>
                <a:spcPct val="100000"/>
              </a:lnSpc>
              <a:spcBef>
                <a:spcPts val="254"/>
              </a:spcBef>
              <a:buClr>
                <a:srgbClr val="3333CC"/>
              </a:buClr>
              <a:buSzPct val="60714"/>
              <a:buFont typeface="Symbol"/>
              <a:buChar char=""/>
              <a:tabLst>
                <a:tab pos="185420" algn="l"/>
              </a:tabLst>
            </a:pPr>
            <a:r>
              <a:rPr sz="1400" dirty="0">
                <a:latin typeface="Arial"/>
                <a:cs typeface="Arial"/>
              </a:rPr>
              <a:t>permisie</a:t>
            </a:r>
            <a:r>
              <a:rPr sz="1400" spc="-30" dirty="0">
                <a:latin typeface="Arial"/>
                <a:cs typeface="Arial"/>
              </a:rPr>
              <a:t> </a:t>
            </a:r>
            <a:r>
              <a:rPr sz="1400" spc="-5" dirty="0">
                <a:latin typeface="Arial"/>
                <a:cs typeface="Arial"/>
              </a:rPr>
              <a:t>bazată</a:t>
            </a:r>
            <a:r>
              <a:rPr sz="1400" spc="-35" dirty="0">
                <a:latin typeface="Arial"/>
                <a:cs typeface="Arial"/>
              </a:rPr>
              <a:t> </a:t>
            </a:r>
            <a:r>
              <a:rPr sz="1400" spc="-5" dirty="0">
                <a:latin typeface="Arial"/>
                <a:cs typeface="Arial"/>
              </a:rPr>
              <a:t>pe</a:t>
            </a:r>
            <a:r>
              <a:rPr sz="1400" spc="-10" dirty="0">
                <a:latin typeface="Arial"/>
                <a:cs typeface="Arial"/>
              </a:rPr>
              <a:t> </a:t>
            </a:r>
            <a:r>
              <a:rPr sz="1400" spc="-5" dirty="0">
                <a:latin typeface="Arial"/>
                <a:cs typeface="Arial"/>
              </a:rPr>
              <a:t>programare,</a:t>
            </a:r>
            <a:r>
              <a:rPr sz="1400" spc="-45" dirty="0">
                <a:latin typeface="Arial"/>
                <a:cs typeface="Arial"/>
              </a:rPr>
              <a:t> </a:t>
            </a:r>
            <a:r>
              <a:rPr sz="1400" dirty="0">
                <a:latin typeface="Arial"/>
                <a:cs typeface="Arial"/>
              </a:rPr>
              <a:t>utilizatori</a:t>
            </a:r>
            <a:r>
              <a:rPr sz="1400" spc="-40" dirty="0">
                <a:latin typeface="Arial"/>
                <a:cs typeface="Arial"/>
              </a:rPr>
              <a:t> </a:t>
            </a:r>
            <a:r>
              <a:rPr sz="1400" dirty="0">
                <a:latin typeface="Arial"/>
                <a:cs typeface="Arial"/>
              </a:rPr>
              <a:t>sau</a:t>
            </a:r>
            <a:r>
              <a:rPr sz="1400" spc="-20" dirty="0">
                <a:latin typeface="Arial"/>
                <a:cs typeface="Arial"/>
              </a:rPr>
              <a:t> </a:t>
            </a:r>
            <a:r>
              <a:rPr sz="1400" dirty="0">
                <a:latin typeface="Arial"/>
                <a:cs typeface="Arial"/>
              </a:rPr>
              <a:t>grupuri(</a:t>
            </a:r>
            <a:r>
              <a:rPr sz="1400" i="1" dirty="0">
                <a:latin typeface="Arial"/>
                <a:cs typeface="Arial"/>
              </a:rPr>
              <a:t>alow</a:t>
            </a:r>
            <a:r>
              <a:rPr sz="1400" i="1" spc="-30" dirty="0">
                <a:latin typeface="Arial"/>
                <a:cs typeface="Arial"/>
              </a:rPr>
              <a:t> </a:t>
            </a:r>
            <a:r>
              <a:rPr sz="1400" i="1" dirty="0">
                <a:latin typeface="Arial"/>
                <a:cs typeface="Arial"/>
              </a:rPr>
              <a:t>based</a:t>
            </a:r>
            <a:r>
              <a:rPr sz="1400" i="1" spc="-40" dirty="0">
                <a:latin typeface="Arial"/>
                <a:cs typeface="Arial"/>
              </a:rPr>
              <a:t> </a:t>
            </a:r>
            <a:r>
              <a:rPr sz="1400" i="1" spc="-5" dirty="0">
                <a:latin typeface="Arial"/>
                <a:cs typeface="Arial"/>
              </a:rPr>
              <a:t>on</a:t>
            </a:r>
            <a:r>
              <a:rPr sz="1400" i="1" spc="-10" dirty="0">
                <a:latin typeface="Arial"/>
                <a:cs typeface="Arial"/>
              </a:rPr>
              <a:t> </a:t>
            </a:r>
            <a:r>
              <a:rPr sz="1400" i="1" dirty="0">
                <a:latin typeface="Arial"/>
                <a:cs typeface="Arial"/>
              </a:rPr>
              <a:t>schedule,</a:t>
            </a:r>
            <a:r>
              <a:rPr sz="1400" i="1" spc="-45" dirty="0">
                <a:latin typeface="Arial"/>
                <a:cs typeface="Arial"/>
              </a:rPr>
              <a:t> </a:t>
            </a:r>
            <a:r>
              <a:rPr sz="1400" i="1" dirty="0">
                <a:latin typeface="Arial"/>
                <a:cs typeface="Arial"/>
              </a:rPr>
              <a:t>users,</a:t>
            </a:r>
            <a:r>
              <a:rPr sz="1400" i="1" spc="-30" dirty="0">
                <a:latin typeface="Arial"/>
                <a:cs typeface="Arial"/>
              </a:rPr>
              <a:t> </a:t>
            </a:r>
            <a:r>
              <a:rPr sz="1400" i="1" spc="-5" dirty="0">
                <a:latin typeface="Arial"/>
                <a:cs typeface="Arial"/>
              </a:rPr>
              <a:t>or</a:t>
            </a:r>
            <a:r>
              <a:rPr sz="1400" i="1" dirty="0">
                <a:latin typeface="Arial"/>
                <a:cs typeface="Arial"/>
              </a:rPr>
              <a:t> </a:t>
            </a:r>
            <a:r>
              <a:rPr sz="1400" i="1" spc="-5" dirty="0">
                <a:latin typeface="Arial"/>
                <a:cs typeface="Arial"/>
              </a:rPr>
              <a:t>groups</a:t>
            </a:r>
            <a:r>
              <a:rPr sz="1400" spc="-5" dirty="0">
                <a:latin typeface="Arial"/>
                <a:cs typeface="Arial"/>
              </a:rPr>
              <a:t>);</a:t>
            </a:r>
            <a:endParaRPr sz="1400">
              <a:latin typeface="Arial"/>
              <a:cs typeface="Arial"/>
            </a:endParaRPr>
          </a:p>
          <a:p>
            <a:pPr marL="184785" indent="-172720">
              <a:lnSpc>
                <a:spcPct val="100000"/>
              </a:lnSpc>
              <a:spcBef>
                <a:spcPts val="250"/>
              </a:spcBef>
              <a:buClr>
                <a:srgbClr val="3333CC"/>
              </a:buClr>
              <a:buSzPct val="60714"/>
              <a:buFont typeface="Symbol"/>
              <a:buChar char=""/>
              <a:tabLst>
                <a:tab pos="185420" algn="l"/>
              </a:tabLst>
            </a:pPr>
            <a:r>
              <a:rPr sz="1400" dirty="0">
                <a:latin typeface="Arial"/>
                <a:cs typeface="Arial"/>
              </a:rPr>
              <a:t>se </a:t>
            </a:r>
            <a:r>
              <a:rPr sz="1400" spc="-5" dirty="0">
                <a:latin typeface="Arial"/>
                <a:cs typeface="Arial"/>
              </a:rPr>
              <a:t>aplică trafficului </a:t>
            </a:r>
            <a:r>
              <a:rPr sz="1400" dirty="0">
                <a:latin typeface="Arial"/>
                <a:cs typeface="Arial"/>
              </a:rPr>
              <a:t>modelul </a:t>
            </a:r>
            <a:r>
              <a:rPr sz="1400" spc="-5" dirty="0">
                <a:latin typeface="Arial"/>
                <a:cs typeface="Arial"/>
              </a:rPr>
              <a:t>QoS (</a:t>
            </a:r>
            <a:r>
              <a:rPr sz="1400" i="1" spc="-5" dirty="0">
                <a:latin typeface="Arial"/>
                <a:cs typeface="Arial"/>
              </a:rPr>
              <a:t>apply </a:t>
            </a:r>
            <a:r>
              <a:rPr sz="1400" i="1" dirty="0">
                <a:latin typeface="Arial"/>
                <a:cs typeface="Arial"/>
              </a:rPr>
              <a:t>trafic shaping through</a:t>
            </a:r>
            <a:r>
              <a:rPr sz="1400" i="1" spc="-220" dirty="0">
                <a:latin typeface="Arial"/>
                <a:cs typeface="Arial"/>
              </a:rPr>
              <a:t> </a:t>
            </a:r>
            <a:r>
              <a:rPr sz="1400" i="1" spc="-5" dirty="0">
                <a:latin typeface="Arial"/>
                <a:cs typeface="Arial"/>
              </a:rPr>
              <a:t>QoS</a:t>
            </a:r>
            <a:r>
              <a:rPr sz="1400" spc="-5" dirty="0">
                <a:latin typeface="Arial"/>
                <a:cs typeface="Arial"/>
              </a:rPr>
              <a:t>)</a:t>
            </a:r>
            <a:endParaRPr sz="1400">
              <a:latin typeface="Arial"/>
              <a:cs typeface="Arial"/>
            </a:endParaRPr>
          </a:p>
          <a:p>
            <a:pPr marL="184785" indent="-172720">
              <a:lnSpc>
                <a:spcPct val="100000"/>
              </a:lnSpc>
              <a:spcBef>
                <a:spcPts val="250"/>
              </a:spcBef>
              <a:buClr>
                <a:srgbClr val="3333CC"/>
              </a:buClr>
              <a:buSzPct val="60714"/>
              <a:buFont typeface="Symbol"/>
              <a:buChar char=""/>
              <a:tabLst>
                <a:tab pos="185420" algn="l"/>
              </a:tabLst>
            </a:pPr>
            <a:r>
              <a:rPr sz="1400" dirty="0">
                <a:latin typeface="Arial"/>
                <a:cs typeface="Arial"/>
              </a:rPr>
              <a:t>decriptare şi </a:t>
            </a:r>
            <a:r>
              <a:rPr sz="1400" spc="-5" dirty="0">
                <a:latin typeface="Arial"/>
                <a:cs typeface="Arial"/>
              </a:rPr>
              <a:t>inspecţie </a:t>
            </a:r>
            <a:r>
              <a:rPr sz="1400" dirty="0">
                <a:latin typeface="Arial"/>
                <a:cs typeface="Arial"/>
              </a:rPr>
              <a:t>(</a:t>
            </a:r>
            <a:r>
              <a:rPr sz="1400" i="1" dirty="0">
                <a:latin typeface="Arial"/>
                <a:cs typeface="Arial"/>
              </a:rPr>
              <a:t>decrypt and</a:t>
            </a:r>
            <a:r>
              <a:rPr sz="1400" i="1" spc="-175" dirty="0">
                <a:latin typeface="Arial"/>
                <a:cs typeface="Arial"/>
              </a:rPr>
              <a:t> </a:t>
            </a:r>
            <a:r>
              <a:rPr sz="1400" i="1" dirty="0">
                <a:latin typeface="Arial"/>
                <a:cs typeface="Arial"/>
              </a:rPr>
              <a:t>inspect</a:t>
            </a:r>
            <a:r>
              <a:rPr sz="1400" dirty="0">
                <a:latin typeface="Arial"/>
                <a:cs typeface="Arial"/>
              </a:rPr>
              <a:t>);</a:t>
            </a:r>
            <a:endParaRPr sz="1400">
              <a:latin typeface="Arial"/>
              <a:cs typeface="Arial"/>
            </a:endParaRPr>
          </a:p>
          <a:p>
            <a:pPr marL="184785" indent="-172720">
              <a:lnSpc>
                <a:spcPct val="100000"/>
              </a:lnSpc>
              <a:spcBef>
                <a:spcPts val="254"/>
              </a:spcBef>
              <a:buClr>
                <a:srgbClr val="3333CC"/>
              </a:buClr>
              <a:buSzPct val="60714"/>
              <a:buFont typeface="Symbol"/>
              <a:buChar char=""/>
              <a:tabLst>
                <a:tab pos="185420" algn="l"/>
              </a:tabLst>
            </a:pPr>
            <a:r>
              <a:rPr sz="1400" dirty="0">
                <a:latin typeface="Arial"/>
                <a:cs typeface="Arial"/>
              </a:rPr>
              <a:t>permiterea anumitor </a:t>
            </a:r>
            <a:r>
              <a:rPr sz="1400" spc="-5" dirty="0">
                <a:latin typeface="Arial"/>
                <a:cs typeface="Arial"/>
              </a:rPr>
              <a:t>funcţii ale aplicaţiei( </a:t>
            </a:r>
            <a:r>
              <a:rPr sz="1400" i="1" spc="-5" dirty="0">
                <a:latin typeface="Arial"/>
                <a:cs typeface="Arial"/>
              </a:rPr>
              <a:t>alow </a:t>
            </a:r>
            <a:r>
              <a:rPr sz="1400" i="1" dirty="0">
                <a:latin typeface="Arial"/>
                <a:cs typeface="Arial"/>
              </a:rPr>
              <a:t>certain application</a:t>
            </a:r>
            <a:r>
              <a:rPr sz="1400" i="1" spc="-245" dirty="0">
                <a:latin typeface="Arial"/>
                <a:cs typeface="Arial"/>
              </a:rPr>
              <a:t> </a:t>
            </a:r>
            <a:r>
              <a:rPr sz="1400" i="1" dirty="0">
                <a:latin typeface="Arial"/>
                <a:cs typeface="Arial"/>
              </a:rPr>
              <a:t>functions</a:t>
            </a:r>
            <a:r>
              <a:rPr sz="1400" dirty="0">
                <a:latin typeface="Arial"/>
                <a:cs typeface="Arial"/>
              </a:rPr>
              <a:t>);</a:t>
            </a:r>
            <a:endParaRPr sz="1400">
              <a:latin typeface="Arial"/>
              <a:cs typeface="Arial"/>
            </a:endParaRPr>
          </a:p>
          <a:p>
            <a:pPr marL="184785" indent="-172720">
              <a:lnSpc>
                <a:spcPct val="100000"/>
              </a:lnSpc>
              <a:spcBef>
                <a:spcPts val="254"/>
              </a:spcBef>
              <a:buClr>
                <a:srgbClr val="3333CC"/>
              </a:buClr>
              <a:buSzPct val="60714"/>
              <a:buFont typeface="Symbol"/>
              <a:buChar char=""/>
              <a:tabLst>
                <a:tab pos="185420" algn="l"/>
              </a:tabLst>
            </a:pPr>
            <a:r>
              <a:rPr sz="1400" dirty="0">
                <a:latin typeface="Arial"/>
                <a:cs typeface="Arial"/>
              </a:rPr>
              <a:t>aplicarea </a:t>
            </a:r>
            <a:r>
              <a:rPr sz="1400" spc="-5" dirty="0">
                <a:latin typeface="Arial"/>
                <a:cs typeface="Arial"/>
              </a:rPr>
              <a:t>de </a:t>
            </a:r>
            <a:r>
              <a:rPr sz="1400" dirty="0">
                <a:latin typeface="Arial"/>
                <a:cs typeface="Arial"/>
              </a:rPr>
              <a:t>politici pentru </a:t>
            </a:r>
            <a:r>
              <a:rPr sz="1400" spc="-5" dirty="0">
                <a:latin typeface="Arial"/>
                <a:cs typeface="Arial"/>
              </a:rPr>
              <a:t>forţare </a:t>
            </a:r>
            <a:r>
              <a:rPr sz="1400" dirty="0">
                <a:latin typeface="Arial"/>
                <a:cs typeface="Arial"/>
              </a:rPr>
              <a:t>a traficului( </a:t>
            </a:r>
            <a:r>
              <a:rPr sz="1400" i="1" spc="-5" dirty="0">
                <a:latin typeface="Arial"/>
                <a:cs typeface="Arial"/>
              </a:rPr>
              <a:t>apply policy–based</a:t>
            </a:r>
            <a:r>
              <a:rPr sz="1400" i="1" spc="-245" dirty="0">
                <a:latin typeface="Arial"/>
                <a:cs typeface="Arial"/>
              </a:rPr>
              <a:t> </a:t>
            </a:r>
            <a:r>
              <a:rPr sz="1400" i="1" spc="-5" dirty="0">
                <a:latin typeface="Arial"/>
                <a:cs typeface="Arial"/>
              </a:rPr>
              <a:t>forwarding</a:t>
            </a:r>
            <a:r>
              <a:rPr sz="1400" spc="-5" dirty="0">
                <a:latin typeface="Arial"/>
                <a:cs typeface="Arial"/>
              </a:rPr>
              <a:t>);</a:t>
            </a:r>
            <a:endParaRPr sz="1400">
              <a:latin typeface="Arial"/>
              <a:cs typeface="Arial"/>
            </a:endParaRPr>
          </a:p>
          <a:p>
            <a:pPr marL="184785" indent="-172720">
              <a:lnSpc>
                <a:spcPct val="100000"/>
              </a:lnSpc>
              <a:spcBef>
                <a:spcPts val="250"/>
              </a:spcBef>
              <a:buClr>
                <a:srgbClr val="3333CC"/>
              </a:buClr>
              <a:buSzPct val="60714"/>
              <a:buFont typeface="Symbol"/>
              <a:buChar char=""/>
              <a:tabLst>
                <a:tab pos="185420" algn="l"/>
              </a:tabLst>
            </a:pPr>
            <a:r>
              <a:rPr sz="1400" dirty="0">
                <a:latin typeface="Arial"/>
                <a:cs typeface="Arial"/>
              </a:rPr>
              <a:t>orice </a:t>
            </a:r>
            <a:r>
              <a:rPr sz="1400" spc="-5" dirty="0">
                <a:latin typeface="Arial"/>
                <a:cs typeface="Arial"/>
              </a:rPr>
              <a:t>combinaţie </a:t>
            </a:r>
            <a:r>
              <a:rPr sz="1400" dirty="0">
                <a:latin typeface="Arial"/>
                <a:cs typeface="Arial"/>
              </a:rPr>
              <a:t>a </a:t>
            </a:r>
            <a:r>
              <a:rPr sz="1400" spc="-5" dirty="0">
                <a:latin typeface="Arial"/>
                <a:cs typeface="Arial"/>
              </a:rPr>
              <a:t>regulilor/politicilor de mai </a:t>
            </a:r>
            <a:r>
              <a:rPr sz="1400" dirty="0">
                <a:latin typeface="Arial"/>
                <a:cs typeface="Arial"/>
              </a:rPr>
              <a:t>sus( </a:t>
            </a:r>
            <a:r>
              <a:rPr sz="1400" i="1" spc="-5" dirty="0">
                <a:latin typeface="Arial"/>
                <a:cs typeface="Arial"/>
              </a:rPr>
              <a:t>any </a:t>
            </a:r>
            <a:r>
              <a:rPr sz="1400" i="1" dirty="0">
                <a:latin typeface="Arial"/>
                <a:cs typeface="Arial"/>
              </a:rPr>
              <a:t>combination </a:t>
            </a:r>
            <a:r>
              <a:rPr sz="1400" i="1" spc="-5" dirty="0">
                <a:latin typeface="Arial"/>
                <a:cs typeface="Arial"/>
              </a:rPr>
              <a:t>of </a:t>
            </a:r>
            <a:r>
              <a:rPr sz="1400" i="1" dirty="0">
                <a:latin typeface="Arial"/>
                <a:cs typeface="Arial"/>
              </a:rPr>
              <a:t>the</a:t>
            </a:r>
            <a:r>
              <a:rPr sz="1400" i="1" spc="-220" dirty="0">
                <a:latin typeface="Arial"/>
                <a:cs typeface="Arial"/>
              </a:rPr>
              <a:t> </a:t>
            </a:r>
            <a:r>
              <a:rPr sz="1400" i="1" dirty="0">
                <a:latin typeface="Arial"/>
                <a:cs typeface="Arial"/>
              </a:rPr>
              <a:t>above</a:t>
            </a:r>
            <a:r>
              <a:rPr sz="1400" dirty="0">
                <a:latin typeface="Arial"/>
                <a:cs typeface="Arial"/>
              </a:rPr>
              <a:t>).</a:t>
            </a:r>
            <a:endParaRPr sz="1400">
              <a:latin typeface="Arial"/>
              <a:cs typeface="Arial"/>
            </a:endParaRPr>
          </a:p>
          <a:p>
            <a:pPr>
              <a:lnSpc>
                <a:spcPct val="100000"/>
              </a:lnSpc>
              <a:spcBef>
                <a:spcPts val="35"/>
              </a:spcBef>
            </a:pPr>
            <a:endParaRPr sz="1650">
              <a:latin typeface="Times New Roman"/>
              <a:cs typeface="Times New Roman"/>
            </a:endParaRPr>
          </a:p>
          <a:p>
            <a:pPr marL="12700" marR="5080" indent="172085" algn="just">
              <a:lnSpc>
                <a:spcPct val="114999"/>
              </a:lnSpc>
            </a:pPr>
            <a:r>
              <a:rPr sz="1400" dirty="0">
                <a:latin typeface="Arial"/>
                <a:cs typeface="Arial"/>
              </a:rPr>
              <a:t>Prin </a:t>
            </a:r>
            <a:r>
              <a:rPr sz="1400" spc="-5" dirty="0">
                <a:latin typeface="Arial"/>
                <a:cs typeface="Arial"/>
              </a:rPr>
              <a:t>folosirea editorului </a:t>
            </a:r>
            <a:r>
              <a:rPr sz="1400" dirty="0">
                <a:latin typeface="Arial"/>
                <a:cs typeface="Arial"/>
              </a:rPr>
              <a:t>de </a:t>
            </a:r>
            <a:r>
              <a:rPr sz="1400" spc="-5" dirty="0">
                <a:latin typeface="Arial"/>
                <a:cs typeface="Arial"/>
              </a:rPr>
              <a:t>politici, lucru familiar celor care au experienţă </a:t>
            </a:r>
            <a:r>
              <a:rPr sz="1400" spc="5" dirty="0">
                <a:latin typeface="Arial"/>
                <a:cs typeface="Arial"/>
              </a:rPr>
              <a:t>în </a:t>
            </a:r>
            <a:r>
              <a:rPr sz="1400" spc="-5" dirty="0">
                <a:latin typeface="Arial"/>
                <a:cs typeface="Arial"/>
              </a:rPr>
              <a:t>administrarea firewall-urilor, se </a:t>
            </a:r>
            <a:r>
              <a:rPr sz="1400" spc="-15" dirty="0">
                <a:latin typeface="Arial"/>
                <a:cs typeface="Arial"/>
              </a:rPr>
              <a:t>pot  </a:t>
            </a:r>
            <a:r>
              <a:rPr sz="1400" spc="-5" dirty="0">
                <a:latin typeface="Arial"/>
                <a:cs typeface="Arial"/>
              </a:rPr>
              <a:t>crea politici flexibile precum: blocarea aplicaţiilor răuvoitoare p2p, </a:t>
            </a:r>
            <a:r>
              <a:rPr sz="1400" spc="-10" dirty="0">
                <a:latin typeface="Arial"/>
                <a:cs typeface="Arial"/>
              </a:rPr>
              <a:t>forţarea </a:t>
            </a:r>
            <a:r>
              <a:rPr sz="1400" spc="-5" dirty="0">
                <a:latin typeface="Arial"/>
                <a:cs typeface="Arial"/>
              </a:rPr>
              <a:t>traficului </a:t>
            </a:r>
            <a:r>
              <a:rPr sz="1400" spc="-10" dirty="0">
                <a:latin typeface="Arial"/>
                <a:cs typeface="Arial"/>
              </a:rPr>
              <a:t>pe </a:t>
            </a:r>
            <a:r>
              <a:rPr sz="1400" spc="-5" dirty="0">
                <a:latin typeface="Arial"/>
                <a:cs typeface="Arial"/>
              </a:rPr>
              <a:t>anumite rute( de </a:t>
            </a:r>
            <a:r>
              <a:rPr sz="1400" spc="-10" dirty="0">
                <a:latin typeface="Arial"/>
                <a:cs typeface="Arial"/>
              </a:rPr>
              <a:t>ex. </a:t>
            </a:r>
            <a:r>
              <a:rPr sz="1400" spc="-5" dirty="0">
                <a:latin typeface="Arial"/>
                <a:cs typeface="Arial"/>
              </a:rPr>
              <a:t>cel </a:t>
            </a:r>
            <a:r>
              <a:rPr sz="1400" spc="-15" dirty="0">
                <a:latin typeface="Arial"/>
                <a:cs typeface="Arial"/>
              </a:rPr>
              <a:t>de  </a:t>
            </a:r>
            <a:r>
              <a:rPr sz="1400" spc="-5" dirty="0">
                <a:latin typeface="Arial"/>
                <a:cs typeface="Arial"/>
              </a:rPr>
              <a:t>Facebook), identificarea transferurilor sensibile(carte de credit, etc.), politici </a:t>
            </a:r>
            <a:r>
              <a:rPr sz="1400" spc="-10" dirty="0">
                <a:latin typeface="Arial"/>
                <a:cs typeface="Arial"/>
              </a:rPr>
              <a:t>de </a:t>
            </a:r>
            <a:r>
              <a:rPr sz="1400" spc="-5" dirty="0">
                <a:latin typeface="Arial"/>
                <a:cs typeface="Arial"/>
              </a:rPr>
              <a:t>filtrare </a:t>
            </a:r>
            <a:r>
              <a:rPr sz="1400" spc="-10" dirty="0">
                <a:latin typeface="Arial"/>
                <a:cs typeface="Arial"/>
              </a:rPr>
              <a:t>URL, </a:t>
            </a:r>
            <a:r>
              <a:rPr sz="1400" spc="-5" dirty="0">
                <a:latin typeface="Arial"/>
                <a:cs typeface="Arial"/>
              </a:rPr>
              <a:t>definirea unor politici  de</a:t>
            </a:r>
            <a:r>
              <a:rPr sz="1400" spc="-20" dirty="0">
                <a:latin typeface="Arial"/>
                <a:cs typeface="Arial"/>
              </a:rPr>
              <a:t> </a:t>
            </a:r>
            <a:r>
              <a:rPr sz="1400" dirty="0">
                <a:latin typeface="Arial"/>
                <a:cs typeface="Arial"/>
              </a:rPr>
              <a:t>inspectare</a:t>
            </a:r>
            <a:r>
              <a:rPr sz="1400" spc="-30" dirty="0">
                <a:latin typeface="Arial"/>
                <a:cs typeface="Arial"/>
              </a:rPr>
              <a:t> </a:t>
            </a:r>
            <a:r>
              <a:rPr sz="1400" dirty="0">
                <a:latin typeface="Arial"/>
                <a:cs typeface="Arial"/>
              </a:rPr>
              <a:t>a</a:t>
            </a:r>
            <a:r>
              <a:rPr sz="1400" spc="-5" dirty="0">
                <a:latin typeface="Arial"/>
                <a:cs typeface="Arial"/>
              </a:rPr>
              <a:t> </a:t>
            </a:r>
            <a:r>
              <a:rPr sz="1400" dirty="0">
                <a:latin typeface="Arial"/>
                <a:cs typeface="Arial"/>
              </a:rPr>
              <a:t>email-urilor,</a:t>
            </a:r>
            <a:r>
              <a:rPr sz="1400" spc="-35" dirty="0">
                <a:latin typeface="Arial"/>
                <a:cs typeface="Arial"/>
              </a:rPr>
              <a:t> </a:t>
            </a:r>
            <a:r>
              <a:rPr sz="1400" spc="-5" dirty="0">
                <a:latin typeface="Arial"/>
                <a:cs typeface="Arial"/>
              </a:rPr>
              <a:t>activarea</a:t>
            </a:r>
            <a:r>
              <a:rPr sz="1400" spc="-20" dirty="0">
                <a:latin typeface="Arial"/>
                <a:cs typeface="Arial"/>
              </a:rPr>
              <a:t> </a:t>
            </a:r>
            <a:r>
              <a:rPr sz="1400" dirty="0">
                <a:latin typeface="Arial"/>
                <a:cs typeface="Arial"/>
              </a:rPr>
              <a:t>pentru</a:t>
            </a:r>
            <a:r>
              <a:rPr sz="1400" spc="-40" dirty="0">
                <a:latin typeface="Arial"/>
                <a:cs typeface="Arial"/>
              </a:rPr>
              <a:t> </a:t>
            </a:r>
            <a:r>
              <a:rPr sz="1400" dirty="0">
                <a:latin typeface="Arial"/>
                <a:cs typeface="Arial"/>
              </a:rPr>
              <a:t>grupul</a:t>
            </a:r>
            <a:r>
              <a:rPr sz="1400" spc="-15" dirty="0">
                <a:latin typeface="Arial"/>
                <a:cs typeface="Arial"/>
              </a:rPr>
              <a:t> </a:t>
            </a:r>
            <a:r>
              <a:rPr sz="1400" dirty="0">
                <a:latin typeface="Arial"/>
                <a:cs typeface="Arial"/>
              </a:rPr>
              <a:t>IT</a:t>
            </a:r>
            <a:r>
              <a:rPr sz="1400" spc="-25" dirty="0">
                <a:latin typeface="Arial"/>
                <a:cs typeface="Arial"/>
              </a:rPr>
              <a:t> </a:t>
            </a:r>
            <a:r>
              <a:rPr sz="1400" dirty="0">
                <a:latin typeface="Arial"/>
                <a:cs typeface="Arial"/>
              </a:rPr>
              <a:t>a</a:t>
            </a:r>
            <a:r>
              <a:rPr sz="1400" spc="-5" dirty="0">
                <a:latin typeface="Arial"/>
                <a:cs typeface="Arial"/>
              </a:rPr>
              <a:t> utilizării</a:t>
            </a:r>
            <a:r>
              <a:rPr sz="1400" spc="-20" dirty="0">
                <a:latin typeface="Arial"/>
                <a:cs typeface="Arial"/>
              </a:rPr>
              <a:t> </a:t>
            </a:r>
            <a:r>
              <a:rPr sz="1400" spc="-5" dirty="0">
                <a:latin typeface="Arial"/>
                <a:cs typeface="Arial"/>
              </a:rPr>
              <a:t>unui</a:t>
            </a:r>
            <a:r>
              <a:rPr sz="1400" spc="-20" dirty="0">
                <a:latin typeface="Arial"/>
                <a:cs typeface="Arial"/>
              </a:rPr>
              <a:t> </a:t>
            </a:r>
            <a:r>
              <a:rPr sz="1400" dirty="0">
                <a:latin typeface="Arial"/>
                <a:cs typeface="Arial"/>
              </a:rPr>
              <a:t>management</a:t>
            </a:r>
            <a:r>
              <a:rPr sz="1400" spc="-45" dirty="0">
                <a:latin typeface="Arial"/>
                <a:cs typeface="Arial"/>
              </a:rPr>
              <a:t> </a:t>
            </a:r>
            <a:r>
              <a:rPr sz="1400" dirty="0">
                <a:latin typeface="Arial"/>
                <a:cs typeface="Arial"/>
              </a:rPr>
              <a:t>specific</a:t>
            </a:r>
            <a:r>
              <a:rPr sz="1400" spc="-25" dirty="0">
                <a:latin typeface="Arial"/>
                <a:cs typeface="Arial"/>
              </a:rPr>
              <a:t> </a:t>
            </a:r>
            <a:r>
              <a:rPr sz="1400" dirty="0">
                <a:latin typeface="Arial"/>
                <a:cs typeface="Arial"/>
              </a:rPr>
              <a:t>pentru</a:t>
            </a:r>
            <a:r>
              <a:rPr sz="1400" spc="-40" dirty="0">
                <a:latin typeface="Arial"/>
                <a:cs typeface="Arial"/>
              </a:rPr>
              <a:t> </a:t>
            </a:r>
            <a:r>
              <a:rPr sz="1400" spc="-5" dirty="0">
                <a:latin typeface="Arial"/>
                <a:cs typeface="Arial"/>
              </a:rPr>
              <a:t>SSH,</a:t>
            </a:r>
            <a:r>
              <a:rPr sz="1400" spc="10" dirty="0">
                <a:latin typeface="Arial"/>
                <a:cs typeface="Arial"/>
              </a:rPr>
              <a:t> </a:t>
            </a:r>
            <a:r>
              <a:rPr sz="1400" dirty="0">
                <a:latin typeface="Arial"/>
                <a:cs typeface="Arial"/>
              </a:rPr>
              <a:t>etc.</a:t>
            </a:r>
            <a:endParaRPr sz="1400">
              <a:latin typeface="Arial"/>
              <a:cs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352" y="1520952"/>
            <a:ext cx="368808" cy="47396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6492" y="1447800"/>
            <a:ext cx="560832" cy="4221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8001" y="990600"/>
            <a:ext cx="0" cy="1053465"/>
          </a:xfrm>
          <a:custGeom>
            <a:avLst/>
            <a:gdLst/>
            <a:ahLst/>
            <a:cxnLst/>
            <a:rect l="l" t="t" r="r" b="b"/>
            <a:pathLst>
              <a:path h="1053464">
                <a:moveTo>
                  <a:pt x="0" y="0"/>
                </a:moveTo>
                <a:lnTo>
                  <a:pt x="0" y="1053084"/>
                </a:lnTo>
              </a:path>
            </a:pathLst>
          </a:custGeom>
          <a:ln w="32004">
            <a:solidFill>
              <a:srgbClr val="1C1C1C"/>
            </a:solidFill>
          </a:ln>
        </p:spPr>
        <p:txBody>
          <a:bodyPr wrap="square" lIns="0" tIns="0" rIns="0" bIns="0" rtlCol="0"/>
          <a:lstStyle/>
          <a:p>
            <a:endParaRPr/>
          </a:p>
        </p:txBody>
      </p:sp>
      <p:sp>
        <p:nvSpPr>
          <p:cNvPr id="5" name="object 5"/>
          <p:cNvSpPr/>
          <p:nvPr/>
        </p:nvSpPr>
        <p:spPr>
          <a:xfrm>
            <a:off x="443483" y="1781555"/>
            <a:ext cx="8226552" cy="32003"/>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229969" y="411226"/>
            <a:ext cx="1567180" cy="696595"/>
          </a:xfrm>
          <a:prstGeom prst="rect">
            <a:avLst/>
          </a:prstGeom>
        </p:spPr>
        <p:txBody>
          <a:bodyPr vert="horz" wrap="square" lIns="0" tIns="13335" rIns="0" bIns="0" rtlCol="0">
            <a:spAutoFit/>
          </a:bodyPr>
          <a:lstStyle/>
          <a:p>
            <a:pPr marL="12700">
              <a:lnSpc>
                <a:spcPct val="100000"/>
              </a:lnSpc>
              <a:spcBef>
                <a:spcPts val="105"/>
              </a:spcBef>
            </a:pPr>
            <a:r>
              <a:rPr sz="4400" spc="-5" dirty="0">
                <a:solidFill>
                  <a:srgbClr val="333399"/>
                </a:solidFill>
              </a:rPr>
              <a:t>NGFW</a:t>
            </a:r>
            <a:endParaRPr sz="4400"/>
          </a:p>
        </p:txBody>
      </p:sp>
      <p:sp>
        <p:nvSpPr>
          <p:cNvPr id="7" name="object 7"/>
          <p:cNvSpPr/>
          <p:nvPr/>
        </p:nvSpPr>
        <p:spPr>
          <a:xfrm>
            <a:off x="609599" y="1417398"/>
            <a:ext cx="7505432" cy="5372020"/>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352" y="1520952"/>
            <a:ext cx="368808" cy="47396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6492" y="1447800"/>
            <a:ext cx="560832" cy="4221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8001" y="990600"/>
            <a:ext cx="0" cy="1053465"/>
          </a:xfrm>
          <a:custGeom>
            <a:avLst/>
            <a:gdLst/>
            <a:ahLst/>
            <a:cxnLst/>
            <a:rect l="l" t="t" r="r" b="b"/>
            <a:pathLst>
              <a:path h="1053464">
                <a:moveTo>
                  <a:pt x="0" y="0"/>
                </a:moveTo>
                <a:lnTo>
                  <a:pt x="0" y="1053084"/>
                </a:lnTo>
              </a:path>
            </a:pathLst>
          </a:custGeom>
          <a:ln w="32004">
            <a:solidFill>
              <a:srgbClr val="1C1C1C"/>
            </a:solidFill>
          </a:ln>
        </p:spPr>
        <p:txBody>
          <a:bodyPr wrap="square" lIns="0" tIns="0" rIns="0" bIns="0" rtlCol="0"/>
          <a:lstStyle/>
          <a:p>
            <a:endParaRPr/>
          </a:p>
        </p:txBody>
      </p:sp>
      <p:sp>
        <p:nvSpPr>
          <p:cNvPr id="5" name="object 5"/>
          <p:cNvSpPr/>
          <p:nvPr/>
        </p:nvSpPr>
        <p:spPr>
          <a:xfrm>
            <a:off x="443483" y="1781555"/>
            <a:ext cx="8226552" cy="32003"/>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840739" y="1360754"/>
            <a:ext cx="7922895" cy="331470"/>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333399"/>
                </a:solidFill>
                <a:latin typeface="Arial"/>
                <a:cs typeface="Arial"/>
              </a:rPr>
              <a:t>Firewaluri de ultimă generaţie(Next Generation</a:t>
            </a:r>
            <a:r>
              <a:rPr sz="2000" b="1" spc="-90" dirty="0">
                <a:solidFill>
                  <a:srgbClr val="333399"/>
                </a:solidFill>
                <a:latin typeface="Arial"/>
                <a:cs typeface="Arial"/>
              </a:rPr>
              <a:t> </a:t>
            </a:r>
            <a:r>
              <a:rPr sz="2000" b="1" spc="-10" dirty="0">
                <a:solidFill>
                  <a:srgbClr val="333399"/>
                </a:solidFill>
                <a:latin typeface="Arial"/>
                <a:cs typeface="Arial"/>
              </a:rPr>
              <a:t>Firewalls)-grupare</a:t>
            </a:r>
            <a:endParaRPr sz="2000">
              <a:latin typeface="Arial"/>
              <a:cs typeface="Arial"/>
            </a:endParaRPr>
          </a:p>
        </p:txBody>
      </p:sp>
      <p:sp>
        <p:nvSpPr>
          <p:cNvPr id="7" name="object 7"/>
          <p:cNvSpPr txBox="1"/>
          <p:nvPr/>
        </p:nvSpPr>
        <p:spPr>
          <a:xfrm>
            <a:off x="612140" y="1913357"/>
            <a:ext cx="8267700" cy="4197985"/>
          </a:xfrm>
          <a:prstGeom prst="rect">
            <a:avLst/>
          </a:prstGeom>
        </p:spPr>
        <p:txBody>
          <a:bodyPr vert="horz" wrap="square" lIns="0" tIns="44450" rIns="0" bIns="0" rtlCol="0">
            <a:spAutoFit/>
          </a:bodyPr>
          <a:lstStyle/>
          <a:p>
            <a:pPr marL="92710" indent="-80645" algn="just">
              <a:lnSpc>
                <a:spcPct val="100000"/>
              </a:lnSpc>
              <a:spcBef>
                <a:spcPts val="350"/>
              </a:spcBef>
              <a:buClr>
                <a:srgbClr val="3333CC"/>
              </a:buClr>
              <a:buSzPct val="53571"/>
              <a:buFont typeface="Wingdings"/>
              <a:buChar char=""/>
              <a:tabLst>
                <a:tab pos="93345" algn="l"/>
              </a:tabLst>
            </a:pPr>
            <a:r>
              <a:rPr sz="1400" spc="-5" dirty="0">
                <a:latin typeface="Arial"/>
                <a:cs typeface="Arial"/>
              </a:rPr>
              <a:t>Căteva </a:t>
            </a:r>
            <a:r>
              <a:rPr sz="1400" dirty="0">
                <a:latin typeface="Arial"/>
                <a:cs typeface="Arial"/>
              </a:rPr>
              <a:t>elemente </a:t>
            </a:r>
            <a:r>
              <a:rPr sz="1400" spc="-5" dirty="0">
                <a:latin typeface="Arial"/>
                <a:cs typeface="Arial"/>
              </a:rPr>
              <a:t>privind </a:t>
            </a:r>
            <a:r>
              <a:rPr sz="1400" dirty="0">
                <a:latin typeface="Arial"/>
                <a:cs typeface="Arial"/>
              </a:rPr>
              <a:t>analizarea şi gruparea </a:t>
            </a:r>
            <a:r>
              <a:rPr sz="1400" spc="-5" dirty="0">
                <a:latin typeface="Arial"/>
                <a:cs typeface="Arial"/>
              </a:rPr>
              <a:t>aplicaţiilor, </a:t>
            </a:r>
            <a:r>
              <a:rPr sz="1400" dirty="0">
                <a:latin typeface="Arial"/>
                <a:cs typeface="Arial"/>
              </a:rPr>
              <a:t>sunt date </a:t>
            </a:r>
            <a:r>
              <a:rPr sz="1400" spc="-5" dirty="0">
                <a:latin typeface="Arial"/>
                <a:cs typeface="Arial"/>
              </a:rPr>
              <a:t>mai</a:t>
            </a:r>
            <a:r>
              <a:rPr sz="1400" spc="-229" dirty="0">
                <a:latin typeface="Arial"/>
                <a:cs typeface="Arial"/>
              </a:rPr>
              <a:t> </a:t>
            </a:r>
            <a:r>
              <a:rPr sz="1400" dirty="0">
                <a:latin typeface="Arial"/>
                <a:cs typeface="Arial"/>
              </a:rPr>
              <a:t>jos.</a:t>
            </a:r>
            <a:endParaRPr sz="1400">
              <a:latin typeface="Arial"/>
              <a:cs typeface="Arial"/>
            </a:endParaRPr>
          </a:p>
          <a:p>
            <a:pPr marL="355600" marR="5080" indent="-343535" algn="just">
              <a:lnSpc>
                <a:spcPct val="114999"/>
              </a:lnSpc>
              <a:buClr>
                <a:srgbClr val="3333CC"/>
              </a:buClr>
              <a:buSzPct val="60714"/>
              <a:buFont typeface="Symbol"/>
              <a:buChar char=""/>
              <a:tabLst>
                <a:tab pos="355600" algn="l"/>
                <a:tab pos="356235" algn="l"/>
              </a:tabLst>
            </a:pPr>
            <a:r>
              <a:rPr sz="1400" spc="-5" dirty="0">
                <a:latin typeface="Arial"/>
                <a:cs typeface="Arial"/>
              </a:rPr>
              <a:t>Poarta de </a:t>
            </a:r>
            <a:r>
              <a:rPr sz="1400" spc="-10" dirty="0">
                <a:latin typeface="Arial"/>
                <a:cs typeface="Arial"/>
              </a:rPr>
              <a:t>acces la </a:t>
            </a:r>
            <a:r>
              <a:rPr sz="1400" spc="-5" dirty="0">
                <a:latin typeface="Arial"/>
                <a:cs typeface="Arial"/>
              </a:rPr>
              <a:t>Internet(DG-default </a:t>
            </a:r>
            <a:r>
              <a:rPr sz="1400" spc="-10" dirty="0">
                <a:latin typeface="Arial"/>
                <a:cs typeface="Arial"/>
              </a:rPr>
              <a:t>gateway) </a:t>
            </a:r>
            <a:r>
              <a:rPr sz="1400" spc="-5" dirty="0">
                <a:latin typeface="Arial"/>
                <a:cs typeface="Arial"/>
              </a:rPr>
              <a:t>poate investiga aplicaţii noi sau necunoscute  pentru</a:t>
            </a:r>
            <a:r>
              <a:rPr sz="1400" spc="70" dirty="0">
                <a:latin typeface="Arial"/>
                <a:cs typeface="Arial"/>
              </a:rPr>
              <a:t> </a:t>
            </a:r>
            <a:r>
              <a:rPr sz="1400" dirty="0">
                <a:latin typeface="Arial"/>
                <a:cs typeface="Arial"/>
              </a:rPr>
              <a:t>a</a:t>
            </a:r>
            <a:r>
              <a:rPr sz="1400" spc="70" dirty="0">
                <a:latin typeface="Arial"/>
                <a:cs typeface="Arial"/>
              </a:rPr>
              <a:t> </a:t>
            </a:r>
            <a:r>
              <a:rPr sz="1400" spc="-5" dirty="0">
                <a:latin typeface="Arial"/>
                <a:cs typeface="Arial"/>
              </a:rPr>
              <a:t>realiza</a:t>
            </a:r>
            <a:r>
              <a:rPr sz="1400" spc="75" dirty="0">
                <a:latin typeface="Arial"/>
                <a:cs typeface="Arial"/>
              </a:rPr>
              <a:t> </a:t>
            </a:r>
            <a:r>
              <a:rPr sz="1400" spc="-5" dirty="0">
                <a:latin typeface="Arial"/>
                <a:cs typeface="Arial"/>
              </a:rPr>
              <a:t>rapid</a:t>
            </a:r>
            <a:r>
              <a:rPr sz="1400" spc="80" dirty="0">
                <a:latin typeface="Arial"/>
                <a:cs typeface="Arial"/>
              </a:rPr>
              <a:t> </a:t>
            </a:r>
            <a:r>
              <a:rPr sz="1400" dirty="0">
                <a:latin typeface="Arial"/>
                <a:cs typeface="Arial"/>
              </a:rPr>
              <a:t>o</a:t>
            </a:r>
            <a:r>
              <a:rPr sz="1400" spc="70" dirty="0">
                <a:latin typeface="Arial"/>
                <a:cs typeface="Arial"/>
              </a:rPr>
              <a:t> </a:t>
            </a:r>
            <a:r>
              <a:rPr sz="1400" spc="-5" dirty="0">
                <a:latin typeface="Arial"/>
                <a:cs typeface="Arial"/>
              </a:rPr>
              <a:t>descriere</a:t>
            </a:r>
            <a:r>
              <a:rPr sz="1400" spc="60" dirty="0">
                <a:latin typeface="Arial"/>
                <a:cs typeface="Arial"/>
              </a:rPr>
              <a:t> </a:t>
            </a:r>
            <a:r>
              <a:rPr sz="1400" dirty="0">
                <a:latin typeface="Arial"/>
                <a:cs typeface="Arial"/>
              </a:rPr>
              <a:t>a</a:t>
            </a:r>
            <a:r>
              <a:rPr sz="1400" spc="75" dirty="0">
                <a:latin typeface="Arial"/>
                <a:cs typeface="Arial"/>
              </a:rPr>
              <a:t> </a:t>
            </a:r>
            <a:r>
              <a:rPr sz="1400" spc="-5" dirty="0">
                <a:latin typeface="Arial"/>
                <a:cs typeface="Arial"/>
              </a:rPr>
              <a:t>aplicaţiei,</a:t>
            </a:r>
            <a:r>
              <a:rPr sz="1400" spc="75" dirty="0">
                <a:latin typeface="Arial"/>
                <a:cs typeface="Arial"/>
              </a:rPr>
              <a:t> </a:t>
            </a:r>
            <a:r>
              <a:rPr sz="1400" spc="-5" dirty="0">
                <a:latin typeface="Arial"/>
                <a:cs typeface="Arial"/>
              </a:rPr>
              <a:t>caracteristicile</a:t>
            </a:r>
            <a:r>
              <a:rPr sz="1400" spc="85" dirty="0">
                <a:latin typeface="Arial"/>
                <a:cs typeface="Arial"/>
              </a:rPr>
              <a:t> </a:t>
            </a:r>
            <a:r>
              <a:rPr sz="1400" dirty="0">
                <a:latin typeface="Arial"/>
                <a:cs typeface="Arial"/>
              </a:rPr>
              <a:t>sale</a:t>
            </a:r>
            <a:r>
              <a:rPr sz="1400" spc="60" dirty="0">
                <a:latin typeface="Arial"/>
                <a:cs typeface="Arial"/>
              </a:rPr>
              <a:t> </a:t>
            </a:r>
            <a:r>
              <a:rPr sz="1400" spc="-5" dirty="0">
                <a:latin typeface="Arial"/>
                <a:cs typeface="Arial"/>
              </a:rPr>
              <a:t>comportamentale</a:t>
            </a:r>
            <a:r>
              <a:rPr sz="1400" spc="60" dirty="0">
                <a:latin typeface="Arial"/>
                <a:cs typeface="Arial"/>
              </a:rPr>
              <a:t> </a:t>
            </a:r>
            <a:r>
              <a:rPr sz="1400" dirty="0">
                <a:latin typeface="Arial"/>
                <a:cs typeface="Arial"/>
              </a:rPr>
              <a:t>şi</a:t>
            </a:r>
            <a:r>
              <a:rPr sz="1400" spc="70" dirty="0">
                <a:latin typeface="Arial"/>
                <a:cs typeface="Arial"/>
              </a:rPr>
              <a:t> </a:t>
            </a:r>
            <a:r>
              <a:rPr sz="1400" dirty="0">
                <a:latin typeface="Arial"/>
                <a:cs typeface="Arial"/>
              </a:rPr>
              <a:t>cine</a:t>
            </a:r>
            <a:r>
              <a:rPr sz="1400" spc="75" dirty="0">
                <a:latin typeface="Arial"/>
                <a:cs typeface="Arial"/>
              </a:rPr>
              <a:t> </a:t>
            </a:r>
            <a:r>
              <a:rPr sz="1400" dirty="0">
                <a:latin typeface="Arial"/>
                <a:cs typeface="Arial"/>
              </a:rPr>
              <a:t>a</a:t>
            </a:r>
            <a:r>
              <a:rPr sz="1400" spc="55" dirty="0">
                <a:latin typeface="Arial"/>
                <a:cs typeface="Arial"/>
              </a:rPr>
              <a:t> </a:t>
            </a:r>
            <a:r>
              <a:rPr sz="1400" spc="-5" dirty="0">
                <a:latin typeface="Arial"/>
                <a:cs typeface="Arial"/>
              </a:rPr>
              <a:t>folosit-</a:t>
            </a:r>
            <a:endParaRPr sz="1400">
              <a:latin typeface="Arial"/>
              <a:cs typeface="Arial"/>
            </a:endParaRPr>
          </a:p>
          <a:p>
            <a:pPr marL="355600" marR="6350" algn="just">
              <a:lnSpc>
                <a:spcPts val="1930"/>
              </a:lnSpc>
              <a:spcBef>
                <a:spcPts val="110"/>
              </a:spcBef>
            </a:pPr>
            <a:r>
              <a:rPr sz="1400" spc="-5" dirty="0">
                <a:latin typeface="Arial"/>
                <a:cs typeface="Arial"/>
              </a:rPr>
              <a:t>o. </a:t>
            </a:r>
            <a:r>
              <a:rPr sz="1400" dirty="0">
                <a:latin typeface="Arial"/>
                <a:cs typeface="Arial"/>
              </a:rPr>
              <a:t>In </a:t>
            </a:r>
            <a:r>
              <a:rPr sz="1400" spc="-5" dirty="0">
                <a:latin typeface="Arial"/>
                <a:cs typeface="Arial"/>
              </a:rPr>
              <a:t>plus vizibilitatea </a:t>
            </a:r>
            <a:r>
              <a:rPr sz="1400" dirty="0">
                <a:latin typeface="Arial"/>
                <a:cs typeface="Arial"/>
              </a:rPr>
              <a:t>în </a:t>
            </a:r>
            <a:r>
              <a:rPr sz="1400" spc="-5" dirty="0">
                <a:latin typeface="Arial"/>
                <a:cs typeface="Arial"/>
              </a:rPr>
              <a:t>cadrul categoriilor </a:t>
            </a:r>
            <a:r>
              <a:rPr sz="1400" spc="-10" dirty="0">
                <a:latin typeface="Arial"/>
                <a:cs typeface="Arial"/>
              </a:rPr>
              <a:t>de </a:t>
            </a:r>
            <a:r>
              <a:rPr sz="1400" spc="-5" dirty="0">
                <a:latin typeface="Arial"/>
                <a:cs typeface="Arial"/>
              </a:rPr>
              <a:t>URL-uri, </a:t>
            </a:r>
            <a:r>
              <a:rPr sz="1400" spc="-10" dirty="0">
                <a:latin typeface="Arial"/>
                <a:cs typeface="Arial"/>
              </a:rPr>
              <a:t>ameninţări </a:t>
            </a:r>
            <a:r>
              <a:rPr sz="1400" dirty="0">
                <a:latin typeface="Arial"/>
                <a:cs typeface="Arial"/>
              </a:rPr>
              <a:t>şi </a:t>
            </a:r>
            <a:r>
              <a:rPr sz="1400" spc="-5" dirty="0">
                <a:latin typeface="Arial"/>
                <a:cs typeface="Arial"/>
              </a:rPr>
              <a:t>paterne </a:t>
            </a:r>
            <a:r>
              <a:rPr sz="1400" spc="-10" dirty="0">
                <a:latin typeface="Arial"/>
                <a:cs typeface="Arial"/>
              </a:rPr>
              <a:t>de </a:t>
            </a:r>
            <a:r>
              <a:rPr sz="1400" spc="-5" dirty="0">
                <a:latin typeface="Arial"/>
                <a:cs typeface="Arial"/>
              </a:rPr>
              <a:t>date </a:t>
            </a:r>
            <a:r>
              <a:rPr sz="1400" spc="-10" dirty="0">
                <a:latin typeface="Arial"/>
                <a:cs typeface="Arial"/>
              </a:rPr>
              <a:t>oferă </a:t>
            </a:r>
            <a:r>
              <a:rPr sz="1400" dirty="0">
                <a:latin typeface="Arial"/>
                <a:cs typeface="Arial"/>
              </a:rPr>
              <a:t>o </a:t>
            </a:r>
            <a:r>
              <a:rPr sz="1400" spc="-5" dirty="0">
                <a:latin typeface="Arial"/>
                <a:cs typeface="Arial"/>
              </a:rPr>
              <a:t>imagine  mai bine conturată </a:t>
            </a:r>
            <a:r>
              <a:rPr sz="1400" dirty="0">
                <a:latin typeface="Arial"/>
                <a:cs typeface="Arial"/>
              </a:rPr>
              <a:t>a traficului </a:t>
            </a:r>
            <a:r>
              <a:rPr sz="1400" spc="-5" dirty="0">
                <a:latin typeface="Arial"/>
                <a:cs typeface="Arial"/>
              </a:rPr>
              <a:t>de </a:t>
            </a:r>
            <a:r>
              <a:rPr sz="1400" dirty="0">
                <a:latin typeface="Arial"/>
                <a:cs typeface="Arial"/>
              </a:rPr>
              <a:t>reţea ce </a:t>
            </a:r>
            <a:r>
              <a:rPr sz="1400" spc="-5" dirty="0">
                <a:latin typeface="Arial"/>
                <a:cs typeface="Arial"/>
              </a:rPr>
              <a:t>traversează </a:t>
            </a:r>
            <a:r>
              <a:rPr sz="1400" dirty="0">
                <a:latin typeface="Arial"/>
                <a:cs typeface="Arial"/>
              </a:rPr>
              <a:t>poarta </a:t>
            </a:r>
            <a:r>
              <a:rPr sz="1400" spc="-5" dirty="0">
                <a:latin typeface="Arial"/>
                <a:cs typeface="Arial"/>
              </a:rPr>
              <a:t>de</a:t>
            </a:r>
            <a:r>
              <a:rPr sz="1400" spc="-250" dirty="0">
                <a:latin typeface="Arial"/>
                <a:cs typeface="Arial"/>
              </a:rPr>
              <a:t> </a:t>
            </a:r>
            <a:r>
              <a:rPr sz="1400" dirty="0">
                <a:latin typeface="Arial"/>
                <a:cs typeface="Arial"/>
              </a:rPr>
              <a:t>acces.</a:t>
            </a:r>
            <a:endParaRPr sz="1400">
              <a:latin typeface="Arial"/>
              <a:cs typeface="Arial"/>
            </a:endParaRPr>
          </a:p>
          <a:p>
            <a:pPr marL="355600" marR="5080" indent="-343535" algn="just">
              <a:lnSpc>
                <a:spcPts val="1930"/>
              </a:lnSpc>
              <a:spcBef>
                <a:spcPts val="5"/>
              </a:spcBef>
              <a:buClr>
                <a:srgbClr val="3333CC"/>
              </a:buClr>
              <a:buSzPct val="60714"/>
              <a:buFont typeface="Symbol"/>
              <a:buChar char=""/>
              <a:tabLst>
                <a:tab pos="355600" algn="l"/>
                <a:tab pos="356235" algn="l"/>
              </a:tabLst>
            </a:pPr>
            <a:r>
              <a:rPr sz="1400" spc="-5" dirty="0">
                <a:latin typeface="Arial"/>
                <a:cs typeface="Arial"/>
              </a:rPr>
              <a:t>Toate fişierele analizate </a:t>
            </a:r>
            <a:r>
              <a:rPr sz="1400" spc="-10" dirty="0">
                <a:latin typeface="Arial"/>
                <a:cs typeface="Arial"/>
              </a:rPr>
              <a:t>pentru </a:t>
            </a:r>
            <a:r>
              <a:rPr sz="1400" spc="-5" dirty="0">
                <a:latin typeface="Arial"/>
                <a:cs typeface="Arial"/>
              </a:rPr>
              <a:t>malware </a:t>
            </a:r>
            <a:r>
              <a:rPr sz="1400" spc="-10" dirty="0">
                <a:latin typeface="Arial"/>
                <a:cs typeface="Arial"/>
              </a:rPr>
              <a:t>necunoscut </a:t>
            </a:r>
            <a:r>
              <a:rPr sz="1400" dirty="0">
                <a:latin typeface="Arial"/>
                <a:cs typeface="Arial"/>
              </a:rPr>
              <a:t>( </a:t>
            </a:r>
            <a:r>
              <a:rPr sz="1400" spc="-5" dirty="0">
                <a:latin typeface="Arial"/>
                <a:cs typeface="Arial"/>
              </a:rPr>
              <a:t>de exemplu cu </a:t>
            </a:r>
            <a:r>
              <a:rPr sz="1400" dirty="0">
                <a:latin typeface="Arial"/>
                <a:cs typeface="Arial"/>
              </a:rPr>
              <a:t>WildFire™ </a:t>
            </a:r>
            <a:r>
              <a:rPr sz="1400" spc="-5" dirty="0">
                <a:latin typeface="Arial"/>
                <a:cs typeface="Arial"/>
              </a:rPr>
              <a:t>care </a:t>
            </a:r>
            <a:r>
              <a:rPr sz="1400" dirty="0">
                <a:latin typeface="Arial"/>
                <a:cs typeface="Arial"/>
              </a:rPr>
              <a:t>e </a:t>
            </a:r>
            <a:r>
              <a:rPr sz="1400" spc="-5" dirty="0">
                <a:latin typeface="Arial"/>
                <a:cs typeface="Arial"/>
              </a:rPr>
              <a:t>un </a:t>
            </a:r>
            <a:r>
              <a:rPr sz="1400" spc="-10" dirty="0">
                <a:latin typeface="Arial"/>
                <a:cs typeface="Arial"/>
              </a:rPr>
              <a:t>motor  </a:t>
            </a:r>
            <a:r>
              <a:rPr sz="1400" spc="-5" dirty="0">
                <a:latin typeface="Arial"/>
                <a:cs typeface="Arial"/>
              </a:rPr>
              <a:t>avansat de analiză </a:t>
            </a:r>
            <a:r>
              <a:rPr sz="1400" dirty="0">
                <a:latin typeface="Arial"/>
                <a:cs typeface="Arial"/>
              </a:rPr>
              <a:t>şi </a:t>
            </a:r>
            <a:r>
              <a:rPr sz="1400" spc="-5" dirty="0">
                <a:latin typeface="Arial"/>
                <a:cs typeface="Arial"/>
              </a:rPr>
              <a:t>prevenire </a:t>
            </a:r>
            <a:r>
              <a:rPr sz="1400" dirty="0">
                <a:latin typeface="Arial"/>
                <a:cs typeface="Arial"/>
              </a:rPr>
              <a:t>a </a:t>
            </a:r>
            <a:r>
              <a:rPr sz="1400" spc="-5" dirty="0">
                <a:latin typeface="Arial"/>
                <a:cs typeface="Arial"/>
              </a:rPr>
              <a:t>malware-ului) sunt jurnalizate într-o cutie </a:t>
            </a:r>
            <a:r>
              <a:rPr sz="1400" spc="-10" dirty="0">
                <a:latin typeface="Arial"/>
                <a:cs typeface="Arial"/>
              </a:rPr>
              <a:t>de acces </a:t>
            </a:r>
            <a:r>
              <a:rPr sz="1400" spc="-5" dirty="0">
                <a:latin typeface="Arial"/>
                <a:cs typeface="Arial"/>
              </a:rPr>
              <a:t>pentru </a:t>
            </a:r>
            <a:r>
              <a:rPr sz="1400" spc="-10" dirty="0">
                <a:latin typeface="Arial"/>
                <a:cs typeface="Arial"/>
              </a:rPr>
              <a:t>oferirea  </a:t>
            </a:r>
            <a:r>
              <a:rPr sz="1400" spc="-5" dirty="0">
                <a:latin typeface="Arial"/>
                <a:cs typeface="Arial"/>
              </a:rPr>
              <a:t>de detalii incluzând aplicaţia care </a:t>
            </a:r>
            <a:r>
              <a:rPr sz="1400" spc="-10" dirty="0">
                <a:latin typeface="Arial"/>
                <a:cs typeface="Arial"/>
              </a:rPr>
              <a:t>le-a </a:t>
            </a:r>
            <a:r>
              <a:rPr sz="1400" spc="-5" dirty="0">
                <a:latin typeface="Arial"/>
                <a:cs typeface="Arial"/>
              </a:rPr>
              <a:t>folosit, utilizatorul, tipul de fişier, sistemul </a:t>
            </a:r>
            <a:r>
              <a:rPr sz="1400" spc="-10" dirty="0">
                <a:latin typeface="Arial"/>
                <a:cs typeface="Arial"/>
              </a:rPr>
              <a:t>de </a:t>
            </a:r>
            <a:r>
              <a:rPr sz="1400" spc="-5" dirty="0">
                <a:latin typeface="Arial"/>
                <a:cs typeface="Arial"/>
              </a:rPr>
              <a:t>operare </a:t>
            </a:r>
            <a:r>
              <a:rPr sz="1400" spc="5" dirty="0">
                <a:latin typeface="Arial"/>
                <a:cs typeface="Arial"/>
              </a:rPr>
              <a:t>şi </a:t>
            </a:r>
            <a:r>
              <a:rPr sz="1400" spc="395" dirty="0">
                <a:latin typeface="Arial"/>
                <a:cs typeface="Arial"/>
              </a:rPr>
              <a:t> </a:t>
            </a:r>
            <a:r>
              <a:rPr sz="1400" spc="-5" dirty="0">
                <a:latin typeface="Arial"/>
                <a:cs typeface="Arial"/>
              </a:rPr>
              <a:t>comportamentul observat al malware-ului (aplicaţiei </a:t>
            </a:r>
            <a:r>
              <a:rPr sz="1400" dirty="0">
                <a:latin typeface="Arial"/>
                <a:cs typeface="Arial"/>
              </a:rPr>
              <a:t>rău</a:t>
            </a:r>
            <a:r>
              <a:rPr sz="1400" spc="-110" dirty="0">
                <a:latin typeface="Arial"/>
                <a:cs typeface="Arial"/>
              </a:rPr>
              <a:t> </a:t>
            </a:r>
            <a:r>
              <a:rPr sz="1400" spc="-5" dirty="0">
                <a:latin typeface="Arial"/>
                <a:cs typeface="Arial"/>
              </a:rPr>
              <a:t>intenţionate).</a:t>
            </a:r>
            <a:endParaRPr sz="1400">
              <a:latin typeface="Arial"/>
              <a:cs typeface="Arial"/>
            </a:endParaRPr>
          </a:p>
          <a:p>
            <a:pPr marL="355600" marR="6985" indent="-343535" algn="just">
              <a:lnSpc>
                <a:spcPts val="1930"/>
              </a:lnSpc>
              <a:spcBef>
                <a:spcPts val="10"/>
              </a:spcBef>
              <a:buClr>
                <a:srgbClr val="3333CC"/>
              </a:buClr>
              <a:buSzPct val="60714"/>
              <a:buFont typeface="Symbol"/>
              <a:buChar char=""/>
              <a:tabLst>
                <a:tab pos="355600" algn="l"/>
                <a:tab pos="356235" algn="l"/>
              </a:tabLst>
            </a:pPr>
            <a:r>
              <a:rPr sz="1400" spc="-5" dirty="0">
                <a:latin typeface="Arial"/>
                <a:cs typeface="Arial"/>
              </a:rPr>
              <a:t>Se verifică toate aplicaţiile </a:t>
            </a:r>
            <a:r>
              <a:rPr sz="1400" dirty="0">
                <a:latin typeface="Arial"/>
                <a:cs typeface="Arial"/>
              </a:rPr>
              <a:t>în </a:t>
            </a:r>
            <a:r>
              <a:rPr sz="1400" spc="-5" dirty="0">
                <a:latin typeface="Arial"/>
                <a:cs typeface="Arial"/>
              </a:rPr>
              <a:t>rulare </a:t>
            </a:r>
            <a:r>
              <a:rPr sz="1400" dirty="0">
                <a:latin typeface="Arial"/>
                <a:cs typeface="Arial"/>
              </a:rPr>
              <a:t>şi </a:t>
            </a:r>
            <a:r>
              <a:rPr sz="1400" spc="-5" dirty="0">
                <a:latin typeface="Arial"/>
                <a:cs typeface="Arial"/>
              </a:rPr>
              <a:t>se asigură </a:t>
            </a:r>
            <a:r>
              <a:rPr sz="1400" dirty="0">
                <a:latin typeface="Arial"/>
                <a:cs typeface="Arial"/>
              </a:rPr>
              <a:t>că </a:t>
            </a:r>
            <a:r>
              <a:rPr sz="1400" spc="-5" dirty="0">
                <a:latin typeface="Arial"/>
                <a:cs typeface="Arial"/>
              </a:rPr>
              <a:t>acestea sunt folosite doar de utilizatorii  autorizaţi. Prin activitatea de vizualizare </a:t>
            </a:r>
            <a:r>
              <a:rPr sz="1400" dirty="0">
                <a:latin typeface="Arial"/>
                <a:cs typeface="Arial"/>
              </a:rPr>
              <a:t>în </a:t>
            </a:r>
            <a:r>
              <a:rPr sz="1400" spc="-10" dirty="0">
                <a:latin typeface="Arial"/>
                <a:cs typeface="Arial"/>
              </a:rPr>
              <a:t>Data </a:t>
            </a:r>
            <a:r>
              <a:rPr sz="1400" spc="-5" dirty="0">
                <a:latin typeface="Arial"/>
                <a:cs typeface="Arial"/>
              </a:rPr>
              <a:t>Center se poate confirma că nu există aplicaţii  configurate greşit </a:t>
            </a:r>
            <a:r>
              <a:rPr sz="1400" dirty="0">
                <a:latin typeface="Arial"/>
                <a:cs typeface="Arial"/>
              </a:rPr>
              <a:t>sau utilizatori </a:t>
            </a:r>
            <a:r>
              <a:rPr sz="1400" spc="-5" dirty="0">
                <a:latin typeface="Arial"/>
                <a:cs typeface="Arial"/>
              </a:rPr>
              <a:t>falşi(rogue) de SSH </a:t>
            </a:r>
            <a:r>
              <a:rPr sz="1400" dirty="0">
                <a:latin typeface="Arial"/>
                <a:cs typeface="Arial"/>
              </a:rPr>
              <a:t>sau</a:t>
            </a:r>
            <a:r>
              <a:rPr sz="1400" spc="-170" dirty="0">
                <a:latin typeface="Arial"/>
                <a:cs typeface="Arial"/>
              </a:rPr>
              <a:t> </a:t>
            </a:r>
            <a:r>
              <a:rPr sz="1400" spc="-5" dirty="0">
                <a:latin typeface="Arial"/>
                <a:cs typeface="Arial"/>
              </a:rPr>
              <a:t>RDP.</a:t>
            </a:r>
            <a:endParaRPr sz="1400">
              <a:latin typeface="Arial"/>
              <a:cs typeface="Arial"/>
            </a:endParaRPr>
          </a:p>
          <a:p>
            <a:pPr marL="355600" marR="6985" indent="-343535" algn="just">
              <a:lnSpc>
                <a:spcPts val="1930"/>
              </a:lnSpc>
              <a:spcBef>
                <a:spcPts val="5"/>
              </a:spcBef>
              <a:buClr>
                <a:srgbClr val="3333CC"/>
              </a:buClr>
              <a:buSzPct val="60714"/>
              <a:buFont typeface="Symbol"/>
              <a:buChar char=""/>
              <a:tabLst>
                <a:tab pos="355600" algn="l"/>
                <a:tab pos="356235" algn="l"/>
              </a:tabLst>
            </a:pPr>
            <a:r>
              <a:rPr sz="1400" dirty="0">
                <a:latin typeface="Arial"/>
                <a:cs typeface="Arial"/>
              </a:rPr>
              <a:t>In </a:t>
            </a:r>
            <a:r>
              <a:rPr sz="1400" spc="-5" dirty="0">
                <a:latin typeface="Arial"/>
                <a:cs typeface="Arial"/>
              </a:rPr>
              <a:t>cazul </a:t>
            </a:r>
            <a:r>
              <a:rPr sz="1400" spc="-10" dirty="0">
                <a:latin typeface="Arial"/>
                <a:cs typeface="Arial"/>
              </a:rPr>
              <a:t>acestor </a:t>
            </a:r>
            <a:r>
              <a:rPr sz="1400" spc="-5" dirty="0">
                <a:latin typeface="Arial"/>
                <a:cs typeface="Arial"/>
              </a:rPr>
              <a:t>scenarii, aplicaţiile </a:t>
            </a:r>
            <a:r>
              <a:rPr sz="1400" spc="-10" dirty="0">
                <a:latin typeface="Arial"/>
                <a:cs typeface="Arial"/>
              </a:rPr>
              <a:t>necunoscute </a:t>
            </a:r>
            <a:r>
              <a:rPr sz="1400" dirty="0">
                <a:latin typeface="Arial"/>
                <a:cs typeface="Arial"/>
              </a:rPr>
              <a:t>— </a:t>
            </a:r>
            <a:r>
              <a:rPr sz="1400" spc="-10" dirty="0">
                <a:latin typeface="Arial"/>
                <a:cs typeface="Arial"/>
              </a:rPr>
              <a:t>de </a:t>
            </a:r>
            <a:r>
              <a:rPr sz="1400" spc="-5" dirty="0">
                <a:latin typeface="Arial"/>
                <a:cs typeface="Arial"/>
              </a:rPr>
              <a:t>obicei </a:t>
            </a:r>
            <a:r>
              <a:rPr sz="1400" spc="-10" dirty="0">
                <a:latin typeface="Arial"/>
                <a:cs typeface="Arial"/>
              </a:rPr>
              <a:t>un </a:t>
            </a:r>
            <a:r>
              <a:rPr sz="1400" spc="-5" dirty="0">
                <a:latin typeface="Arial"/>
                <a:cs typeface="Arial"/>
              </a:rPr>
              <a:t>procent mic </a:t>
            </a:r>
            <a:r>
              <a:rPr sz="1400" dirty="0">
                <a:latin typeface="Arial"/>
                <a:cs typeface="Arial"/>
              </a:rPr>
              <a:t>în </a:t>
            </a:r>
            <a:r>
              <a:rPr sz="1400" spc="-5" dirty="0">
                <a:latin typeface="Arial"/>
                <a:cs typeface="Arial"/>
              </a:rPr>
              <a:t>fiecare </a:t>
            </a:r>
            <a:r>
              <a:rPr sz="1400" spc="-10" dirty="0">
                <a:latin typeface="Arial"/>
                <a:cs typeface="Arial"/>
              </a:rPr>
              <a:t>reţea </a:t>
            </a:r>
            <a:r>
              <a:rPr sz="1400" dirty="0">
                <a:latin typeface="Arial"/>
                <a:cs typeface="Arial"/>
              </a:rPr>
              <a:t>— </a:t>
            </a:r>
            <a:r>
              <a:rPr sz="1400" spc="-5" dirty="0">
                <a:latin typeface="Arial"/>
                <a:cs typeface="Arial"/>
              </a:rPr>
              <a:t>pot </a:t>
            </a:r>
            <a:r>
              <a:rPr sz="1400" spc="-10" dirty="0">
                <a:latin typeface="Arial"/>
                <a:cs typeface="Arial"/>
              </a:rPr>
              <a:t>fi  </a:t>
            </a:r>
            <a:r>
              <a:rPr sz="1400" dirty="0">
                <a:latin typeface="Arial"/>
                <a:cs typeface="Arial"/>
              </a:rPr>
              <a:t>grupate şi clasificate pentru o </a:t>
            </a:r>
            <a:r>
              <a:rPr sz="1400" spc="-5" dirty="0">
                <a:latin typeface="Arial"/>
                <a:cs typeface="Arial"/>
              </a:rPr>
              <a:t>analiză </a:t>
            </a:r>
            <a:r>
              <a:rPr sz="1400" dirty="0">
                <a:latin typeface="Arial"/>
                <a:cs typeface="Arial"/>
              </a:rPr>
              <a:t>și gestionare</a:t>
            </a:r>
            <a:r>
              <a:rPr sz="1400" spc="-200" dirty="0">
                <a:latin typeface="Arial"/>
                <a:cs typeface="Arial"/>
              </a:rPr>
              <a:t> </a:t>
            </a:r>
            <a:r>
              <a:rPr sz="1400" spc="-5" dirty="0">
                <a:latin typeface="Arial"/>
                <a:cs typeface="Arial"/>
              </a:rPr>
              <a:t>sistematică.</a:t>
            </a:r>
            <a:endParaRPr sz="1400">
              <a:latin typeface="Arial"/>
              <a:cs typeface="Arial"/>
            </a:endParaRPr>
          </a:p>
          <a:p>
            <a:pPr marL="12700" marR="5715" algn="just">
              <a:lnSpc>
                <a:spcPts val="1930"/>
              </a:lnSpc>
              <a:spcBef>
                <a:spcPts val="5"/>
              </a:spcBef>
              <a:buClr>
                <a:srgbClr val="3333CC"/>
              </a:buClr>
              <a:buSzPct val="60714"/>
              <a:buFont typeface="Wingdings"/>
              <a:buChar char=""/>
              <a:tabLst>
                <a:tab pos="241300" algn="l"/>
              </a:tabLst>
            </a:pPr>
            <a:r>
              <a:rPr sz="1400" dirty="0">
                <a:latin typeface="Arial"/>
                <a:cs typeface="Arial"/>
              </a:rPr>
              <a:t>În </a:t>
            </a:r>
            <a:r>
              <a:rPr sz="1400" spc="-5" dirty="0">
                <a:latin typeface="Arial"/>
                <a:cs typeface="Arial"/>
              </a:rPr>
              <a:t>multe cazuri, nu puteţi şti </a:t>
            </a:r>
            <a:r>
              <a:rPr sz="1400" dirty="0">
                <a:latin typeface="Arial"/>
                <a:cs typeface="Arial"/>
              </a:rPr>
              <a:t>cu </a:t>
            </a:r>
            <a:r>
              <a:rPr sz="1400" spc="-10" dirty="0">
                <a:latin typeface="Arial"/>
                <a:cs typeface="Arial"/>
              </a:rPr>
              <a:t>siguranţă </a:t>
            </a:r>
            <a:r>
              <a:rPr sz="1400" dirty="0">
                <a:latin typeface="Arial"/>
                <a:cs typeface="Arial"/>
              </a:rPr>
              <a:t>ce </a:t>
            </a:r>
            <a:r>
              <a:rPr sz="1400" spc="-5" dirty="0">
                <a:latin typeface="Arial"/>
                <a:cs typeface="Arial"/>
              </a:rPr>
              <a:t>aplicaţii sunt în </a:t>
            </a:r>
            <a:r>
              <a:rPr sz="1400" spc="-10" dirty="0">
                <a:latin typeface="Arial"/>
                <a:cs typeface="Arial"/>
              </a:rPr>
              <a:t>uz, </a:t>
            </a:r>
            <a:r>
              <a:rPr sz="1400" spc="-5" dirty="0">
                <a:latin typeface="Arial"/>
                <a:cs typeface="Arial"/>
              </a:rPr>
              <a:t>cât de “puternice” </a:t>
            </a:r>
            <a:r>
              <a:rPr sz="1400" spc="-10" dirty="0">
                <a:latin typeface="Arial"/>
                <a:cs typeface="Arial"/>
              </a:rPr>
              <a:t>sunt </a:t>
            </a:r>
            <a:r>
              <a:rPr sz="1400" dirty="0">
                <a:latin typeface="Arial"/>
                <a:cs typeface="Arial"/>
              </a:rPr>
              <a:t>sau </a:t>
            </a:r>
            <a:r>
              <a:rPr sz="1400" spc="-5" dirty="0">
                <a:latin typeface="Arial"/>
                <a:cs typeface="Arial"/>
              </a:rPr>
              <a:t>cât </a:t>
            </a:r>
            <a:r>
              <a:rPr sz="1400" dirty="0">
                <a:latin typeface="Arial"/>
                <a:cs typeface="Arial"/>
              </a:rPr>
              <a:t>de  </a:t>
            </a:r>
            <a:r>
              <a:rPr sz="1400" spc="-5" dirty="0">
                <a:latin typeface="Arial"/>
                <a:cs typeface="Arial"/>
              </a:rPr>
              <a:t>frecvent sunt folosite, </a:t>
            </a:r>
            <a:r>
              <a:rPr sz="1400" dirty="0">
                <a:latin typeface="Arial"/>
                <a:cs typeface="Arial"/>
              </a:rPr>
              <a:t>sau </a:t>
            </a:r>
            <a:r>
              <a:rPr sz="1400" spc="-5" dirty="0">
                <a:latin typeface="Arial"/>
                <a:cs typeface="Arial"/>
              </a:rPr>
              <a:t>de către cine. </a:t>
            </a:r>
            <a:r>
              <a:rPr sz="1400" dirty="0">
                <a:latin typeface="Arial"/>
                <a:cs typeface="Arial"/>
              </a:rPr>
              <a:t>O </a:t>
            </a:r>
            <a:r>
              <a:rPr sz="1400" spc="-5" dirty="0">
                <a:latin typeface="Arial"/>
                <a:cs typeface="Arial"/>
              </a:rPr>
              <a:t>vizibilitate completă </a:t>
            </a:r>
            <a:r>
              <a:rPr sz="1400" dirty="0">
                <a:latin typeface="Arial"/>
                <a:cs typeface="Arial"/>
              </a:rPr>
              <a:t>a </a:t>
            </a:r>
            <a:r>
              <a:rPr sz="1400" spc="-5" dirty="0">
                <a:latin typeface="Arial"/>
                <a:cs typeface="Arial"/>
              </a:rPr>
              <a:t>aspectelor legate </a:t>
            </a:r>
            <a:r>
              <a:rPr sz="1400" spc="-10" dirty="0">
                <a:latin typeface="Arial"/>
                <a:cs typeface="Arial"/>
              </a:rPr>
              <a:t>de </a:t>
            </a:r>
            <a:r>
              <a:rPr sz="1400" spc="-5" dirty="0">
                <a:latin typeface="Arial"/>
                <a:cs typeface="Arial"/>
              </a:rPr>
              <a:t>traficul de </a:t>
            </a:r>
            <a:r>
              <a:rPr sz="1400" spc="-10" dirty="0">
                <a:latin typeface="Arial"/>
                <a:cs typeface="Arial"/>
              </a:rPr>
              <a:t>reţea </a:t>
            </a:r>
            <a:r>
              <a:rPr sz="1400" dirty="0">
                <a:latin typeface="Arial"/>
                <a:cs typeface="Arial"/>
              </a:rPr>
              <a:t>—  </a:t>
            </a:r>
            <a:r>
              <a:rPr sz="1400" spc="-5" dirty="0">
                <a:latin typeface="Arial"/>
                <a:cs typeface="Arial"/>
              </a:rPr>
              <a:t>aplicaţie, conţinut </a:t>
            </a:r>
            <a:r>
              <a:rPr sz="1400" dirty="0">
                <a:latin typeface="Arial"/>
                <a:cs typeface="Arial"/>
              </a:rPr>
              <a:t>şi utilizator — este primul </a:t>
            </a:r>
            <a:r>
              <a:rPr sz="1400" spc="-5" dirty="0">
                <a:latin typeface="Arial"/>
                <a:cs typeface="Arial"/>
              </a:rPr>
              <a:t>pas </a:t>
            </a:r>
            <a:r>
              <a:rPr sz="1400" dirty="0">
                <a:latin typeface="Arial"/>
                <a:cs typeface="Arial"/>
              </a:rPr>
              <a:t>spre un control informat </a:t>
            </a:r>
            <a:r>
              <a:rPr sz="1400" spc="-5" dirty="0">
                <a:latin typeface="Arial"/>
                <a:cs typeface="Arial"/>
              </a:rPr>
              <a:t>privind </a:t>
            </a:r>
            <a:r>
              <a:rPr sz="1400" dirty="0">
                <a:latin typeface="Arial"/>
                <a:cs typeface="Arial"/>
              </a:rPr>
              <a:t>politicile </a:t>
            </a:r>
            <a:r>
              <a:rPr sz="1400" spc="-5" dirty="0">
                <a:latin typeface="Arial"/>
                <a:cs typeface="Arial"/>
              </a:rPr>
              <a:t>de</a:t>
            </a:r>
            <a:r>
              <a:rPr sz="1400" spc="-250" dirty="0">
                <a:latin typeface="Arial"/>
                <a:cs typeface="Arial"/>
              </a:rPr>
              <a:t> </a:t>
            </a:r>
            <a:r>
              <a:rPr sz="1400" spc="-5" dirty="0">
                <a:latin typeface="Arial"/>
                <a:cs typeface="Arial"/>
              </a:rPr>
              <a:t>securitate.</a:t>
            </a:r>
            <a:endParaRPr sz="1400">
              <a:latin typeface="Arial"/>
              <a:cs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352" y="1520952"/>
            <a:ext cx="368808" cy="47396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6492" y="1447800"/>
            <a:ext cx="560832" cy="4221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8001" y="990600"/>
            <a:ext cx="0" cy="1053465"/>
          </a:xfrm>
          <a:custGeom>
            <a:avLst/>
            <a:gdLst/>
            <a:ahLst/>
            <a:cxnLst/>
            <a:rect l="l" t="t" r="r" b="b"/>
            <a:pathLst>
              <a:path h="1053464">
                <a:moveTo>
                  <a:pt x="0" y="0"/>
                </a:moveTo>
                <a:lnTo>
                  <a:pt x="0" y="1053084"/>
                </a:lnTo>
              </a:path>
            </a:pathLst>
          </a:custGeom>
          <a:ln w="32004">
            <a:solidFill>
              <a:srgbClr val="1C1C1C"/>
            </a:solidFill>
          </a:ln>
        </p:spPr>
        <p:txBody>
          <a:bodyPr wrap="square" lIns="0" tIns="0" rIns="0" bIns="0" rtlCol="0"/>
          <a:lstStyle/>
          <a:p>
            <a:endParaRPr/>
          </a:p>
        </p:txBody>
      </p:sp>
      <p:sp>
        <p:nvSpPr>
          <p:cNvPr id="5" name="object 5"/>
          <p:cNvSpPr/>
          <p:nvPr/>
        </p:nvSpPr>
        <p:spPr>
          <a:xfrm>
            <a:off x="443483" y="1781555"/>
            <a:ext cx="8226552" cy="32003"/>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688340" y="697738"/>
            <a:ext cx="7541259" cy="330835"/>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333399"/>
                </a:solidFill>
              </a:rPr>
              <a:t>NGFW- </a:t>
            </a:r>
            <a:r>
              <a:rPr sz="2000" b="1" dirty="0">
                <a:solidFill>
                  <a:srgbClr val="333399"/>
                </a:solidFill>
                <a:latin typeface="Arial"/>
                <a:cs typeface="Arial"/>
              </a:rPr>
              <a:t>Protejarea </a:t>
            </a:r>
            <a:r>
              <a:rPr sz="2000" b="1" spc="-5" dirty="0">
                <a:solidFill>
                  <a:srgbClr val="333399"/>
                </a:solidFill>
                <a:latin typeface="Arial"/>
                <a:cs typeface="Arial"/>
              </a:rPr>
              <a:t>conţinutului şi </a:t>
            </a:r>
            <a:r>
              <a:rPr sz="2000" b="1" dirty="0">
                <a:solidFill>
                  <a:srgbClr val="333399"/>
                </a:solidFill>
                <a:latin typeface="Arial"/>
                <a:cs typeface="Arial"/>
              </a:rPr>
              <a:t>a </a:t>
            </a:r>
            <a:r>
              <a:rPr sz="2000" b="1" spc="-5" dirty="0">
                <a:solidFill>
                  <a:srgbClr val="333399"/>
                </a:solidFill>
                <a:latin typeface="Arial"/>
                <a:cs typeface="Arial"/>
              </a:rPr>
              <a:t>aplicaţiilor</a:t>
            </a:r>
            <a:r>
              <a:rPr sz="2000" b="1" spc="-150" dirty="0">
                <a:solidFill>
                  <a:srgbClr val="333399"/>
                </a:solidFill>
                <a:latin typeface="Arial"/>
                <a:cs typeface="Arial"/>
              </a:rPr>
              <a:t> </a:t>
            </a:r>
            <a:r>
              <a:rPr sz="2000" b="1" spc="-5" dirty="0">
                <a:solidFill>
                  <a:srgbClr val="333399"/>
                </a:solidFill>
                <a:latin typeface="Arial"/>
                <a:cs typeface="Arial"/>
              </a:rPr>
              <a:t>permise/activate</a:t>
            </a:r>
            <a:endParaRPr sz="2000">
              <a:latin typeface="Arial"/>
              <a:cs typeface="Arial"/>
            </a:endParaRPr>
          </a:p>
        </p:txBody>
      </p:sp>
      <p:sp>
        <p:nvSpPr>
          <p:cNvPr id="7" name="object 7"/>
          <p:cNvSpPr txBox="1"/>
          <p:nvPr/>
        </p:nvSpPr>
        <p:spPr>
          <a:xfrm>
            <a:off x="78739" y="1379195"/>
            <a:ext cx="8988425" cy="5425440"/>
          </a:xfrm>
          <a:prstGeom prst="rect">
            <a:avLst/>
          </a:prstGeom>
        </p:spPr>
        <p:txBody>
          <a:bodyPr vert="horz" wrap="square" lIns="0" tIns="45085" rIns="0" bIns="0" rtlCol="0">
            <a:spAutoFit/>
          </a:bodyPr>
          <a:lstStyle/>
          <a:p>
            <a:pPr marL="12700">
              <a:lnSpc>
                <a:spcPct val="100000"/>
              </a:lnSpc>
              <a:spcBef>
                <a:spcPts val="355"/>
              </a:spcBef>
            </a:pPr>
            <a:r>
              <a:rPr sz="1400" dirty="0">
                <a:latin typeface="Arial"/>
                <a:cs typeface="Arial"/>
              </a:rPr>
              <a:t>:</a:t>
            </a:r>
            <a:endParaRPr sz="1400">
              <a:latin typeface="Arial"/>
              <a:cs typeface="Arial"/>
            </a:endParaRPr>
          </a:p>
          <a:p>
            <a:pPr marL="355600" indent="-342900">
              <a:lnSpc>
                <a:spcPct val="100000"/>
              </a:lnSpc>
              <a:spcBef>
                <a:spcPts val="254"/>
              </a:spcBef>
              <a:buClr>
                <a:srgbClr val="3333CC"/>
              </a:buClr>
              <a:buSzPct val="60714"/>
              <a:buFont typeface="Wingdings"/>
              <a:buChar char=""/>
              <a:tabLst>
                <a:tab pos="354965" algn="l"/>
                <a:tab pos="355600" algn="l"/>
              </a:tabLst>
            </a:pPr>
            <a:r>
              <a:rPr sz="1400" b="1" spc="-5" dirty="0">
                <a:latin typeface="Arial"/>
                <a:cs typeface="Arial"/>
              </a:rPr>
              <a:t>Prevenirea ameninţărilor cunoscute folosind </a:t>
            </a:r>
            <a:r>
              <a:rPr sz="1400" b="1" dirty="0">
                <a:latin typeface="Arial"/>
                <a:cs typeface="Arial"/>
              </a:rPr>
              <a:t>IPS </a:t>
            </a:r>
            <a:r>
              <a:rPr sz="1400" b="1" spc="-5" dirty="0">
                <a:latin typeface="Arial"/>
                <a:cs typeface="Arial"/>
              </a:rPr>
              <a:t>și </a:t>
            </a:r>
            <a:r>
              <a:rPr sz="1400" b="1" dirty="0">
                <a:latin typeface="Arial"/>
                <a:cs typeface="Arial"/>
              </a:rPr>
              <a:t>a </a:t>
            </a:r>
            <a:r>
              <a:rPr sz="1400" b="1" spc="-10" dirty="0">
                <a:latin typeface="Arial"/>
                <a:cs typeface="Arial"/>
              </a:rPr>
              <a:t>unui </a:t>
            </a:r>
            <a:r>
              <a:rPr sz="1400" b="1" spc="-5" dirty="0">
                <a:latin typeface="Arial"/>
                <a:cs typeface="Arial"/>
              </a:rPr>
              <a:t>antivirus/anti-spyware pentru</a:t>
            </a:r>
            <a:r>
              <a:rPr sz="1400" b="1" spc="-140" dirty="0">
                <a:latin typeface="Arial"/>
                <a:cs typeface="Arial"/>
              </a:rPr>
              <a:t> </a:t>
            </a:r>
            <a:r>
              <a:rPr sz="1400" b="1" spc="-5" dirty="0">
                <a:latin typeface="Arial"/>
                <a:cs typeface="Arial"/>
              </a:rPr>
              <a:t>rețea</a:t>
            </a:r>
            <a:r>
              <a:rPr sz="1400" spc="-5" dirty="0">
                <a:latin typeface="Arial"/>
                <a:cs typeface="Arial"/>
              </a:rPr>
              <a:t>.</a:t>
            </a:r>
            <a:endParaRPr sz="1400">
              <a:latin typeface="Arial"/>
              <a:cs typeface="Arial"/>
            </a:endParaRPr>
          </a:p>
          <a:p>
            <a:pPr marL="12700" marR="5080" algn="just">
              <a:lnSpc>
                <a:spcPct val="114999"/>
              </a:lnSpc>
            </a:pPr>
            <a:r>
              <a:rPr sz="1400" b="1" spc="-5" dirty="0">
                <a:latin typeface="Arial"/>
                <a:cs typeface="Arial"/>
              </a:rPr>
              <a:t>Notă: </a:t>
            </a:r>
            <a:r>
              <a:rPr sz="1400" spc="-5" dirty="0">
                <a:latin typeface="Arial"/>
                <a:cs typeface="Arial"/>
              </a:rPr>
              <a:t>Spyware este </a:t>
            </a:r>
            <a:r>
              <a:rPr sz="1400" spc="-10" dirty="0">
                <a:latin typeface="Arial"/>
                <a:cs typeface="Arial"/>
              </a:rPr>
              <a:t>un </a:t>
            </a:r>
            <a:r>
              <a:rPr sz="1400" spc="-5" dirty="0">
                <a:latin typeface="Arial"/>
                <a:cs typeface="Arial"/>
              </a:rPr>
              <a:t>software răuvoitor care își propune să adune </a:t>
            </a:r>
            <a:r>
              <a:rPr sz="1400" spc="-10" dirty="0">
                <a:latin typeface="Arial"/>
                <a:cs typeface="Arial"/>
              </a:rPr>
              <a:t>informații </a:t>
            </a:r>
            <a:r>
              <a:rPr sz="1400" spc="-5" dirty="0">
                <a:latin typeface="Arial"/>
                <a:cs typeface="Arial"/>
              </a:rPr>
              <a:t>despre </a:t>
            </a:r>
            <a:r>
              <a:rPr sz="1400" dirty="0">
                <a:latin typeface="Arial"/>
                <a:cs typeface="Arial"/>
              </a:rPr>
              <a:t>o </a:t>
            </a:r>
            <a:r>
              <a:rPr sz="1400" spc="-10" dirty="0">
                <a:latin typeface="Arial"/>
                <a:cs typeface="Arial"/>
              </a:rPr>
              <a:t>persoană </a:t>
            </a:r>
            <a:r>
              <a:rPr sz="1400" dirty="0">
                <a:latin typeface="Arial"/>
                <a:cs typeface="Arial"/>
              </a:rPr>
              <a:t>sau o  </a:t>
            </a:r>
            <a:r>
              <a:rPr sz="1400" spc="-5" dirty="0">
                <a:latin typeface="Arial"/>
                <a:cs typeface="Arial"/>
              </a:rPr>
              <a:t>organizație fără știrea lor </a:t>
            </a:r>
            <a:r>
              <a:rPr sz="1400" dirty="0">
                <a:latin typeface="Arial"/>
                <a:cs typeface="Arial"/>
              </a:rPr>
              <a:t>şi </a:t>
            </a:r>
            <a:r>
              <a:rPr sz="1400" spc="-5" dirty="0">
                <a:latin typeface="Arial"/>
                <a:cs typeface="Arial"/>
              </a:rPr>
              <a:t>apoi transmite aceste </a:t>
            </a:r>
            <a:r>
              <a:rPr sz="1400" spc="-10" dirty="0">
                <a:latin typeface="Arial"/>
                <a:cs typeface="Arial"/>
              </a:rPr>
              <a:t>informații </a:t>
            </a:r>
            <a:r>
              <a:rPr sz="1400" spc="-5" dirty="0">
                <a:latin typeface="Arial"/>
                <a:cs typeface="Arial"/>
              </a:rPr>
              <a:t>către </a:t>
            </a:r>
            <a:r>
              <a:rPr sz="1400" dirty="0">
                <a:latin typeface="Arial"/>
                <a:cs typeface="Arial"/>
              </a:rPr>
              <a:t>o </a:t>
            </a:r>
            <a:r>
              <a:rPr sz="1400" spc="-5" dirty="0">
                <a:latin typeface="Arial"/>
                <a:cs typeface="Arial"/>
              </a:rPr>
              <a:t>altă entitate </a:t>
            </a:r>
            <a:r>
              <a:rPr sz="1400" spc="-10" dirty="0">
                <a:latin typeface="Arial"/>
                <a:cs typeface="Arial"/>
              </a:rPr>
              <a:t>fără </a:t>
            </a:r>
            <a:r>
              <a:rPr sz="1400" spc="-5" dirty="0">
                <a:latin typeface="Arial"/>
                <a:cs typeface="Arial"/>
              </a:rPr>
              <a:t>acordul persoanei sau  organizaţiei,</a:t>
            </a:r>
            <a:r>
              <a:rPr sz="1400" spc="-45" dirty="0">
                <a:latin typeface="Arial"/>
                <a:cs typeface="Arial"/>
              </a:rPr>
              <a:t> </a:t>
            </a:r>
            <a:r>
              <a:rPr sz="1400" dirty="0">
                <a:latin typeface="Arial"/>
                <a:cs typeface="Arial"/>
              </a:rPr>
              <a:t>sau</a:t>
            </a:r>
            <a:r>
              <a:rPr sz="1400" spc="-15" dirty="0">
                <a:latin typeface="Arial"/>
                <a:cs typeface="Arial"/>
              </a:rPr>
              <a:t> </a:t>
            </a:r>
            <a:r>
              <a:rPr sz="1400" dirty="0">
                <a:latin typeface="Arial"/>
                <a:cs typeface="Arial"/>
              </a:rPr>
              <a:t>care</a:t>
            </a:r>
            <a:r>
              <a:rPr sz="1400" spc="-15" dirty="0">
                <a:latin typeface="Arial"/>
                <a:cs typeface="Arial"/>
              </a:rPr>
              <a:t> </a:t>
            </a:r>
            <a:r>
              <a:rPr sz="1400" spc="-5" dirty="0">
                <a:latin typeface="Arial"/>
                <a:cs typeface="Arial"/>
              </a:rPr>
              <a:t>realizează</a:t>
            </a:r>
            <a:r>
              <a:rPr sz="1400" spc="-45" dirty="0">
                <a:latin typeface="Arial"/>
                <a:cs typeface="Arial"/>
              </a:rPr>
              <a:t> </a:t>
            </a:r>
            <a:r>
              <a:rPr sz="1400" dirty="0">
                <a:latin typeface="Arial"/>
                <a:cs typeface="Arial"/>
              </a:rPr>
              <a:t>controlul</a:t>
            </a:r>
            <a:r>
              <a:rPr sz="1400" spc="-30" dirty="0">
                <a:latin typeface="Arial"/>
                <a:cs typeface="Arial"/>
              </a:rPr>
              <a:t> </a:t>
            </a:r>
            <a:r>
              <a:rPr sz="1400" dirty="0">
                <a:latin typeface="Arial"/>
                <a:cs typeface="Arial"/>
              </a:rPr>
              <a:t>asupra</a:t>
            </a:r>
            <a:r>
              <a:rPr sz="1400" spc="-40" dirty="0">
                <a:latin typeface="Arial"/>
                <a:cs typeface="Arial"/>
              </a:rPr>
              <a:t> </a:t>
            </a:r>
            <a:r>
              <a:rPr sz="1400" spc="-5" dirty="0">
                <a:latin typeface="Arial"/>
                <a:cs typeface="Arial"/>
              </a:rPr>
              <a:t>unui</a:t>
            </a:r>
            <a:r>
              <a:rPr sz="1400" spc="-15" dirty="0">
                <a:latin typeface="Arial"/>
                <a:cs typeface="Arial"/>
              </a:rPr>
              <a:t> </a:t>
            </a:r>
            <a:r>
              <a:rPr sz="1400" dirty="0">
                <a:latin typeface="Arial"/>
                <a:cs typeface="Arial"/>
              </a:rPr>
              <a:t>dispozitiv</a:t>
            </a:r>
            <a:r>
              <a:rPr sz="1400" spc="-30" dirty="0">
                <a:latin typeface="Arial"/>
                <a:cs typeface="Arial"/>
              </a:rPr>
              <a:t> </a:t>
            </a:r>
            <a:r>
              <a:rPr sz="1400" spc="-5" dirty="0">
                <a:latin typeface="Arial"/>
                <a:cs typeface="Arial"/>
              </a:rPr>
              <a:t>fără</a:t>
            </a:r>
            <a:r>
              <a:rPr sz="1400" spc="-25" dirty="0">
                <a:latin typeface="Arial"/>
                <a:cs typeface="Arial"/>
              </a:rPr>
              <a:t> </a:t>
            </a:r>
            <a:r>
              <a:rPr sz="1400" spc="-5" dirty="0">
                <a:latin typeface="Arial"/>
                <a:cs typeface="Arial"/>
              </a:rPr>
              <a:t>știrea</a:t>
            </a:r>
            <a:r>
              <a:rPr sz="1400" spc="-25" dirty="0">
                <a:latin typeface="Arial"/>
                <a:cs typeface="Arial"/>
              </a:rPr>
              <a:t> </a:t>
            </a:r>
            <a:r>
              <a:rPr sz="1400" dirty="0">
                <a:latin typeface="Arial"/>
                <a:cs typeface="Arial"/>
              </a:rPr>
              <a:t>celui</a:t>
            </a:r>
            <a:r>
              <a:rPr sz="1400" spc="-15" dirty="0">
                <a:latin typeface="Arial"/>
                <a:cs typeface="Arial"/>
              </a:rPr>
              <a:t> </a:t>
            </a:r>
            <a:r>
              <a:rPr sz="1400" dirty="0">
                <a:latin typeface="Arial"/>
                <a:cs typeface="Arial"/>
              </a:rPr>
              <a:t>ce-l</a:t>
            </a:r>
            <a:r>
              <a:rPr sz="1400" spc="-20" dirty="0">
                <a:latin typeface="Arial"/>
                <a:cs typeface="Arial"/>
              </a:rPr>
              <a:t> </a:t>
            </a:r>
            <a:r>
              <a:rPr sz="1400" spc="-5" dirty="0">
                <a:latin typeface="Arial"/>
                <a:cs typeface="Arial"/>
              </a:rPr>
              <a:t>utilizează</a:t>
            </a:r>
            <a:r>
              <a:rPr sz="1400" spc="-45" dirty="0">
                <a:latin typeface="Arial"/>
                <a:cs typeface="Arial"/>
              </a:rPr>
              <a:t> </a:t>
            </a:r>
            <a:r>
              <a:rPr sz="1400" dirty="0">
                <a:latin typeface="Arial"/>
                <a:cs typeface="Arial"/>
              </a:rPr>
              <a:t>legal.</a:t>
            </a:r>
            <a:endParaRPr sz="1400">
              <a:latin typeface="Arial"/>
              <a:cs typeface="Arial"/>
            </a:endParaRPr>
          </a:p>
          <a:p>
            <a:pPr marL="355600" indent="-342900" algn="just">
              <a:lnSpc>
                <a:spcPct val="100000"/>
              </a:lnSpc>
              <a:spcBef>
                <a:spcPts val="250"/>
              </a:spcBef>
              <a:buClr>
                <a:srgbClr val="3333CC"/>
              </a:buClr>
              <a:buSzPct val="60714"/>
              <a:buFont typeface="Wingdings"/>
              <a:buChar char=""/>
              <a:tabLst>
                <a:tab pos="355600" algn="l"/>
              </a:tabLst>
            </a:pPr>
            <a:r>
              <a:rPr sz="1400" b="1" spc="-5" dirty="0">
                <a:latin typeface="Arial"/>
                <a:cs typeface="Arial"/>
              </a:rPr>
              <a:t>Blocarea de </a:t>
            </a:r>
            <a:r>
              <a:rPr sz="1400" b="1" dirty="0">
                <a:latin typeface="Arial"/>
                <a:cs typeface="Arial"/>
              </a:rPr>
              <a:t>malware </a:t>
            </a:r>
            <a:r>
              <a:rPr sz="1400" b="1" spc="-5" dirty="0">
                <a:latin typeface="Arial"/>
                <a:cs typeface="Arial"/>
              </a:rPr>
              <a:t>necunoscut sau targhetat cu motoare de</a:t>
            </a:r>
            <a:r>
              <a:rPr sz="1400" b="1" spc="-180" dirty="0">
                <a:latin typeface="Arial"/>
                <a:cs typeface="Arial"/>
              </a:rPr>
              <a:t> </a:t>
            </a:r>
            <a:r>
              <a:rPr sz="1400" b="1" dirty="0">
                <a:latin typeface="Arial"/>
                <a:cs typeface="Arial"/>
              </a:rPr>
              <a:t>scanare.</a:t>
            </a:r>
            <a:endParaRPr sz="1400">
              <a:latin typeface="Arial"/>
              <a:cs typeface="Arial"/>
            </a:endParaRPr>
          </a:p>
          <a:p>
            <a:pPr marL="12700" marR="5080" algn="just">
              <a:lnSpc>
                <a:spcPct val="114999"/>
              </a:lnSpc>
            </a:pPr>
            <a:r>
              <a:rPr sz="1400" spc="-5" dirty="0">
                <a:latin typeface="Arial"/>
                <a:cs typeface="Arial"/>
              </a:rPr>
              <a:t>Malware-ul necunoscut sau cunoscut(de </a:t>
            </a:r>
            <a:r>
              <a:rPr sz="1400" spc="-10" dirty="0">
                <a:latin typeface="Arial"/>
                <a:cs typeface="Arial"/>
              </a:rPr>
              <a:t>ex. ameninţările </a:t>
            </a:r>
            <a:r>
              <a:rPr sz="1400" spc="-5" dirty="0">
                <a:latin typeface="Arial"/>
                <a:cs typeface="Arial"/>
              </a:rPr>
              <a:t>complexe persistente), ascuns în fişiere poate </a:t>
            </a:r>
            <a:r>
              <a:rPr sz="1400" spc="5" dirty="0">
                <a:latin typeface="Arial"/>
                <a:cs typeface="Arial"/>
              </a:rPr>
              <a:t>fi  </a:t>
            </a:r>
            <a:r>
              <a:rPr sz="1400" spc="-5" dirty="0">
                <a:latin typeface="Arial"/>
                <a:cs typeface="Arial"/>
              </a:rPr>
              <a:t>identificat </a:t>
            </a:r>
            <a:r>
              <a:rPr sz="1400" dirty="0">
                <a:latin typeface="Arial"/>
                <a:cs typeface="Arial"/>
              </a:rPr>
              <a:t>şi </a:t>
            </a:r>
            <a:r>
              <a:rPr sz="1400" spc="-5" dirty="0">
                <a:latin typeface="Arial"/>
                <a:cs typeface="Arial"/>
              </a:rPr>
              <a:t>analizat </a:t>
            </a:r>
            <a:r>
              <a:rPr sz="1400" spc="-10" dirty="0">
                <a:latin typeface="Arial"/>
                <a:cs typeface="Arial"/>
              </a:rPr>
              <a:t>de </a:t>
            </a:r>
            <a:r>
              <a:rPr sz="1400" spc="-5" dirty="0">
                <a:latin typeface="Arial"/>
                <a:cs typeface="Arial"/>
              </a:rPr>
              <a:t>un motor </a:t>
            </a:r>
            <a:r>
              <a:rPr sz="1400" spc="-10" dirty="0">
                <a:latin typeface="Arial"/>
                <a:cs typeface="Arial"/>
              </a:rPr>
              <a:t>de </a:t>
            </a:r>
            <a:r>
              <a:rPr sz="1400" spc="-5" dirty="0">
                <a:latin typeface="Arial"/>
                <a:cs typeface="Arial"/>
              </a:rPr>
              <a:t>scanare( </a:t>
            </a:r>
            <a:r>
              <a:rPr sz="1400" spc="-10" dirty="0">
                <a:latin typeface="Arial"/>
                <a:cs typeface="Arial"/>
              </a:rPr>
              <a:t>de ex. </a:t>
            </a:r>
            <a:r>
              <a:rPr sz="1400" spc="-5" dirty="0">
                <a:latin typeface="Arial"/>
                <a:cs typeface="Arial"/>
              </a:rPr>
              <a:t>WildFire) în mai </a:t>
            </a:r>
            <a:r>
              <a:rPr sz="1400" spc="-10" dirty="0">
                <a:latin typeface="Arial"/>
                <a:cs typeface="Arial"/>
              </a:rPr>
              <a:t>multe </a:t>
            </a:r>
            <a:r>
              <a:rPr sz="1400" spc="-5" dirty="0">
                <a:latin typeface="Arial"/>
                <a:cs typeface="Arial"/>
              </a:rPr>
              <a:t>sisteme </a:t>
            </a:r>
            <a:r>
              <a:rPr sz="1400" spc="-10" dirty="0">
                <a:latin typeface="Arial"/>
                <a:cs typeface="Arial"/>
              </a:rPr>
              <a:t>de </a:t>
            </a:r>
            <a:r>
              <a:rPr sz="1400" spc="-5" dirty="0">
                <a:latin typeface="Arial"/>
                <a:cs typeface="Arial"/>
              </a:rPr>
              <a:t>operare, într-un mediu  virtualizat </a:t>
            </a:r>
            <a:r>
              <a:rPr sz="1400" dirty="0">
                <a:latin typeface="Arial"/>
                <a:cs typeface="Arial"/>
              </a:rPr>
              <a:t>şi </a:t>
            </a:r>
            <a:r>
              <a:rPr sz="1400" spc="-5" dirty="0">
                <a:latin typeface="Arial"/>
                <a:cs typeface="Arial"/>
              </a:rPr>
              <a:t>în cloud. Sunt monitorizate </a:t>
            </a:r>
            <a:r>
              <a:rPr sz="1400" spc="-10" dirty="0">
                <a:latin typeface="Arial"/>
                <a:cs typeface="Arial"/>
              </a:rPr>
              <a:t>un număr mare de </a:t>
            </a:r>
            <a:r>
              <a:rPr sz="1400" spc="-5" dirty="0">
                <a:latin typeface="Arial"/>
                <a:cs typeface="Arial"/>
              </a:rPr>
              <a:t>comportamente maliţioase şi, </a:t>
            </a:r>
            <a:r>
              <a:rPr sz="1400" spc="-10" dirty="0">
                <a:latin typeface="Arial"/>
                <a:cs typeface="Arial"/>
              </a:rPr>
              <a:t>dacă </a:t>
            </a:r>
            <a:r>
              <a:rPr sz="1400" spc="-5" dirty="0">
                <a:latin typeface="Arial"/>
                <a:cs typeface="Arial"/>
              </a:rPr>
              <a:t>este găsit un  malware este creată </a:t>
            </a:r>
            <a:r>
              <a:rPr sz="1400" dirty="0">
                <a:latin typeface="Arial"/>
                <a:cs typeface="Arial"/>
              </a:rPr>
              <a:t>în </a:t>
            </a:r>
            <a:r>
              <a:rPr sz="1400" spc="-10" dirty="0">
                <a:latin typeface="Arial"/>
                <a:cs typeface="Arial"/>
              </a:rPr>
              <a:t>mod automat </a:t>
            </a:r>
            <a:r>
              <a:rPr sz="1400" dirty="0">
                <a:latin typeface="Arial"/>
                <a:cs typeface="Arial"/>
              </a:rPr>
              <a:t>o </a:t>
            </a:r>
            <a:r>
              <a:rPr sz="1400" spc="-5" dirty="0">
                <a:latin typeface="Arial"/>
                <a:cs typeface="Arial"/>
              </a:rPr>
              <a:t>semnătură, care este livrată în </a:t>
            </a:r>
            <a:r>
              <a:rPr sz="1400" spc="-10" dirty="0">
                <a:latin typeface="Arial"/>
                <a:cs typeface="Arial"/>
              </a:rPr>
              <a:t>câteva </a:t>
            </a:r>
            <a:r>
              <a:rPr sz="1400" spc="-5" dirty="0">
                <a:latin typeface="Arial"/>
                <a:cs typeface="Arial"/>
              </a:rPr>
              <a:t>minute. Sunt </a:t>
            </a:r>
            <a:r>
              <a:rPr sz="1400" spc="-10" dirty="0">
                <a:latin typeface="Arial"/>
                <a:cs typeface="Arial"/>
              </a:rPr>
              <a:t>suportate </a:t>
            </a:r>
            <a:r>
              <a:rPr sz="1400" spc="-5" dirty="0">
                <a:latin typeface="Arial"/>
                <a:cs typeface="Arial"/>
              </a:rPr>
              <a:t>majoritatea  tipurilor </a:t>
            </a:r>
            <a:r>
              <a:rPr sz="1400" spc="-10" dirty="0">
                <a:latin typeface="Arial"/>
                <a:cs typeface="Arial"/>
              </a:rPr>
              <a:t>de </a:t>
            </a:r>
            <a:r>
              <a:rPr sz="1400" spc="-5" dirty="0">
                <a:latin typeface="Arial"/>
                <a:cs typeface="Arial"/>
              </a:rPr>
              <a:t>fişiere </a:t>
            </a:r>
            <a:r>
              <a:rPr sz="1400" spc="-10" dirty="0">
                <a:latin typeface="Arial"/>
                <a:cs typeface="Arial"/>
              </a:rPr>
              <a:t>precum: </a:t>
            </a:r>
            <a:r>
              <a:rPr sz="1400" spc="-5" dirty="0">
                <a:latin typeface="Arial"/>
                <a:cs typeface="Arial"/>
              </a:rPr>
              <a:t>Microsoft Office </a:t>
            </a:r>
            <a:r>
              <a:rPr sz="1400" spc="-10" dirty="0">
                <a:latin typeface="Arial"/>
                <a:cs typeface="Arial"/>
              </a:rPr>
              <a:t>.doc, </a:t>
            </a:r>
            <a:r>
              <a:rPr sz="1400" spc="-5" dirty="0">
                <a:latin typeface="Arial"/>
                <a:cs typeface="Arial"/>
              </a:rPr>
              <a:t>.xls </a:t>
            </a:r>
            <a:r>
              <a:rPr sz="1400" dirty="0">
                <a:latin typeface="Arial"/>
                <a:cs typeface="Arial"/>
              </a:rPr>
              <a:t>şi .ppt; </a:t>
            </a:r>
            <a:r>
              <a:rPr sz="1400" spc="-5" dirty="0">
                <a:latin typeface="Arial"/>
                <a:cs typeface="Arial"/>
              </a:rPr>
              <a:t>Portabil </a:t>
            </a:r>
            <a:r>
              <a:rPr sz="1400" spc="-10" dirty="0">
                <a:latin typeface="Arial"/>
                <a:cs typeface="Arial"/>
              </a:rPr>
              <a:t>Document </a:t>
            </a:r>
            <a:r>
              <a:rPr sz="1400" spc="-5" dirty="0">
                <a:latin typeface="Arial"/>
                <a:cs typeface="Arial"/>
              </a:rPr>
              <a:t>Format (PDF); Apleturi Java (jar </a:t>
            </a:r>
            <a:r>
              <a:rPr sz="1400" spc="-10" dirty="0">
                <a:latin typeface="Arial"/>
                <a:cs typeface="Arial"/>
              </a:rPr>
              <a:t>şi  </a:t>
            </a:r>
            <a:r>
              <a:rPr sz="1400" dirty="0">
                <a:latin typeface="Arial"/>
                <a:cs typeface="Arial"/>
              </a:rPr>
              <a:t>class);</a:t>
            </a:r>
            <a:r>
              <a:rPr sz="1400" spc="-35" dirty="0">
                <a:latin typeface="Arial"/>
                <a:cs typeface="Arial"/>
              </a:rPr>
              <a:t> </a:t>
            </a:r>
            <a:r>
              <a:rPr sz="1400" dirty="0">
                <a:latin typeface="Arial"/>
                <a:cs typeface="Arial"/>
              </a:rPr>
              <a:t>şi</a:t>
            </a:r>
            <a:r>
              <a:rPr sz="1400" spc="-15" dirty="0">
                <a:latin typeface="Arial"/>
                <a:cs typeface="Arial"/>
              </a:rPr>
              <a:t> </a:t>
            </a:r>
            <a:r>
              <a:rPr sz="1400" dirty="0">
                <a:latin typeface="Arial"/>
                <a:cs typeface="Arial"/>
              </a:rPr>
              <a:t>pachetul</a:t>
            </a:r>
            <a:r>
              <a:rPr sz="1400" spc="-45" dirty="0">
                <a:latin typeface="Arial"/>
                <a:cs typeface="Arial"/>
              </a:rPr>
              <a:t> </a:t>
            </a:r>
            <a:r>
              <a:rPr sz="1400" spc="-5" dirty="0">
                <a:latin typeface="Arial"/>
                <a:cs typeface="Arial"/>
              </a:rPr>
              <a:t>Android</a:t>
            </a:r>
            <a:r>
              <a:rPr sz="1400" spc="-15" dirty="0">
                <a:latin typeface="Arial"/>
                <a:cs typeface="Arial"/>
              </a:rPr>
              <a:t> </a:t>
            </a:r>
            <a:r>
              <a:rPr sz="1400" dirty="0">
                <a:latin typeface="Arial"/>
                <a:cs typeface="Arial"/>
              </a:rPr>
              <a:t>(APK).</a:t>
            </a:r>
            <a:r>
              <a:rPr sz="1400" spc="-10" dirty="0">
                <a:latin typeface="Arial"/>
                <a:cs typeface="Arial"/>
              </a:rPr>
              <a:t> </a:t>
            </a:r>
            <a:r>
              <a:rPr sz="1400" dirty="0">
                <a:latin typeface="Arial"/>
                <a:cs typeface="Arial"/>
              </a:rPr>
              <a:t>În</a:t>
            </a:r>
            <a:r>
              <a:rPr sz="1400" spc="-10" dirty="0">
                <a:latin typeface="Arial"/>
                <a:cs typeface="Arial"/>
              </a:rPr>
              <a:t> </a:t>
            </a:r>
            <a:r>
              <a:rPr sz="1400" spc="-5" dirty="0">
                <a:latin typeface="Arial"/>
                <a:cs typeface="Arial"/>
              </a:rPr>
              <a:t>plus </a:t>
            </a:r>
            <a:r>
              <a:rPr sz="1400" dirty="0">
                <a:latin typeface="Arial"/>
                <a:cs typeface="Arial"/>
              </a:rPr>
              <a:t>sunt</a:t>
            </a:r>
            <a:r>
              <a:rPr sz="1400" spc="-20" dirty="0">
                <a:latin typeface="Arial"/>
                <a:cs typeface="Arial"/>
              </a:rPr>
              <a:t> </a:t>
            </a:r>
            <a:r>
              <a:rPr sz="1400" dirty="0">
                <a:latin typeface="Arial"/>
                <a:cs typeface="Arial"/>
              </a:rPr>
              <a:t>analizate</a:t>
            </a:r>
            <a:r>
              <a:rPr sz="1400" spc="-35" dirty="0">
                <a:latin typeface="Arial"/>
                <a:cs typeface="Arial"/>
              </a:rPr>
              <a:t> </a:t>
            </a:r>
            <a:r>
              <a:rPr sz="1400" dirty="0">
                <a:latin typeface="Arial"/>
                <a:cs typeface="Arial"/>
              </a:rPr>
              <a:t>link-urile</a:t>
            </a:r>
            <a:r>
              <a:rPr sz="1400" spc="-35" dirty="0">
                <a:latin typeface="Arial"/>
                <a:cs typeface="Arial"/>
              </a:rPr>
              <a:t> </a:t>
            </a:r>
            <a:r>
              <a:rPr sz="1400" spc="-5" dirty="0">
                <a:latin typeface="Arial"/>
                <a:cs typeface="Arial"/>
              </a:rPr>
              <a:t>din</a:t>
            </a:r>
            <a:r>
              <a:rPr sz="1400" dirty="0">
                <a:latin typeface="Arial"/>
                <a:cs typeface="Arial"/>
              </a:rPr>
              <a:t> </a:t>
            </a:r>
            <a:r>
              <a:rPr sz="1400" spc="-5" dirty="0">
                <a:latin typeface="Arial"/>
                <a:cs typeface="Arial"/>
              </a:rPr>
              <a:t>e-mail</a:t>
            </a:r>
            <a:r>
              <a:rPr sz="1400" spc="-15" dirty="0">
                <a:latin typeface="Arial"/>
                <a:cs typeface="Arial"/>
              </a:rPr>
              <a:t> </a:t>
            </a:r>
            <a:r>
              <a:rPr sz="1400" dirty="0">
                <a:latin typeface="Arial"/>
                <a:cs typeface="Arial"/>
              </a:rPr>
              <a:t>pentru</a:t>
            </a:r>
            <a:r>
              <a:rPr sz="1400" spc="-40" dirty="0">
                <a:latin typeface="Arial"/>
                <a:cs typeface="Arial"/>
              </a:rPr>
              <a:t> </a:t>
            </a:r>
            <a:r>
              <a:rPr sz="1400" dirty="0">
                <a:latin typeface="Arial"/>
                <a:cs typeface="Arial"/>
              </a:rPr>
              <a:t>a</a:t>
            </a:r>
            <a:r>
              <a:rPr sz="1400" spc="-5" dirty="0">
                <a:latin typeface="Arial"/>
                <a:cs typeface="Arial"/>
              </a:rPr>
              <a:t> </a:t>
            </a:r>
            <a:r>
              <a:rPr sz="1400" dirty="0">
                <a:latin typeface="Arial"/>
                <a:cs typeface="Arial"/>
              </a:rPr>
              <a:t>opri</a:t>
            </a:r>
            <a:r>
              <a:rPr sz="1400" spc="-10" dirty="0">
                <a:latin typeface="Arial"/>
                <a:cs typeface="Arial"/>
              </a:rPr>
              <a:t> </a:t>
            </a:r>
            <a:r>
              <a:rPr sz="1400" dirty="0">
                <a:latin typeface="Arial"/>
                <a:cs typeface="Arial"/>
              </a:rPr>
              <a:t>atacurile</a:t>
            </a:r>
            <a:r>
              <a:rPr sz="1400" spc="-35" dirty="0">
                <a:latin typeface="Arial"/>
                <a:cs typeface="Arial"/>
              </a:rPr>
              <a:t> </a:t>
            </a:r>
            <a:r>
              <a:rPr sz="1400" spc="-5" dirty="0">
                <a:latin typeface="Arial"/>
                <a:cs typeface="Arial"/>
              </a:rPr>
              <a:t>de</a:t>
            </a:r>
            <a:r>
              <a:rPr sz="1400" spc="-15" dirty="0">
                <a:latin typeface="Arial"/>
                <a:cs typeface="Arial"/>
              </a:rPr>
              <a:t> </a:t>
            </a:r>
            <a:r>
              <a:rPr sz="1400" dirty="0">
                <a:latin typeface="Arial"/>
                <a:cs typeface="Arial"/>
              </a:rPr>
              <a:t>phishing.</a:t>
            </a:r>
            <a:endParaRPr sz="1400">
              <a:latin typeface="Arial"/>
              <a:cs typeface="Arial"/>
            </a:endParaRPr>
          </a:p>
          <a:p>
            <a:pPr marL="355600" marR="5080" indent="-342900" algn="just">
              <a:lnSpc>
                <a:spcPct val="114999"/>
              </a:lnSpc>
              <a:buClr>
                <a:srgbClr val="3333CC"/>
              </a:buClr>
              <a:buSzPct val="60714"/>
              <a:buFont typeface="Wingdings"/>
              <a:buChar char=""/>
              <a:tabLst>
                <a:tab pos="355600" algn="l"/>
              </a:tabLst>
            </a:pPr>
            <a:r>
              <a:rPr sz="1400" b="1" spc="-10" dirty="0">
                <a:latin typeface="Arial"/>
                <a:cs typeface="Arial"/>
              </a:rPr>
              <a:t>Identificarea gazdelor bot-infectate şi </a:t>
            </a:r>
            <a:r>
              <a:rPr sz="1400" b="1" spc="-5" dirty="0">
                <a:latin typeface="Arial"/>
                <a:cs typeface="Arial"/>
              </a:rPr>
              <a:t>oprirea perturbării </a:t>
            </a:r>
            <a:r>
              <a:rPr sz="1400" b="1" spc="-10" dirty="0">
                <a:latin typeface="Arial"/>
                <a:cs typeface="Arial"/>
              </a:rPr>
              <a:t>activităţilor </a:t>
            </a:r>
            <a:r>
              <a:rPr sz="1400" b="1" spc="-5" dirty="0">
                <a:latin typeface="Arial"/>
                <a:cs typeface="Arial"/>
              </a:rPr>
              <a:t>din reţea de către </a:t>
            </a:r>
            <a:r>
              <a:rPr sz="1400" b="1" spc="-10" dirty="0">
                <a:latin typeface="Arial"/>
                <a:cs typeface="Arial"/>
              </a:rPr>
              <a:t>aplicaţiile  </a:t>
            </a:r>
            <a:r>
              <a:rPr sz="1400" b="1" spc="-5" dirty="0">
                <a:latin typeface="Arial"/>
                <a:cs typeface="Arial"/>
              </a:rPr>
              <a:t>ostile(malware).</a:t>
            </a:r>
            <a:endParaRPr sz="1400">
              <a:latin typeface="Arial"/>
              <a:cs typeface="Arial"/>
            </a:endParaRPr>
          </a:p>
          <a:p>
            <a:pPr marL="12700" marR="5080" algn="just">
              <a:lnSpc>
                <a:spcPct val="114999"/>
              </a:lnSpc>
            </a:pPr>
            <a:r>
              <a:rPr sz="1400" spc="-5" dirty="0">
                <a:latin typeface="Arial"/>
                <a:cs typeface="Arial"/>
              </a:rPr>
              <a:t>Trierea </a:t>
            </a:r>
            <a:r>
              <a:rPr sz="1400" spc="-10" dirty="0">
                <a:latin typeface="Arial"/>
                <a:cs typeface="Arial"/>
              </a:rPr>
              <a:t>completă, </a:t>
            </a:r>
            <a:r>
              <a:rPr sz="1400" spc="-5" dirty="0">
                <a:latin typeface="Arial"/>
                <a:cs typeface="Arial"/>
              </a:rPr>
              <a:t>gruparea tuturor aplicaţiilor, în/din </a:t>
            </a:r>
            <a:r>
              <a:rPr sz="1400" spc="-10" dirty="0">
                <a:latin typeface="Arial"/>
                <a:cs typeface="Arial"/>
              </a:rPr>
              <a:t>toate </a:t>
            </a:r>
            <a:r>
              <a:rPr sz="1400" spc="-5" dirty="0">
                <a:latin typeface="Arial"/>
                <a:cs typeface="Arial"/>
              </a:rPr>
              <a:t>porturile, inclusiv orice </a:t>
            </a:r>
            <a:r>
              <a:rPr sz="1400" spc="-10" dirty="0">
                <a:latin typeface="Arial"/>
                <a:cs typeface="Arial"/>
              </a:rPr>
              <a:t>trafic </a:t>
            </a:r>
            <a:r>
              <a:rPr sz="1400" spc="-5" dirty="0">
                <a:latin typeface="Arial"/>
                <a:cs typeface="Arial"/>
              </a:rPr>
              <a:t>necunoscut, </a:t>
            </a:r>
            <a:r>
              <a:rPr sz="1400" spc="-10" dirty="0">
                <a:latin typeface="Arial"/>
                <a:cs typeface="Arial"/>
              </a:rPr>
              <a:t>adesea </a:t>
            </a:r>
            <a:r>
              <a:rPr sz="1400" spc="-15" dirty="0">
                <a:latin typeface="Arial"/>
                <a:cs typeface="Arial"/>
              </a:rPr>
              <a:t>pot  </a:t>
            </a:r>
            <a:r>
              <a:rPr sz="1400" spc="-5" dirty="0">
                <a:latin typeface="Arial"/>
                <a:cs typeface="Arial"/>
              </a:rPr>
              <a:t>duce </a:t>
            </a:r>
            <a:r>
              <a:rPr sz="1400" spc="-10" dirty="0">
                <a:latin typeface="Arial"/>
                <a:cs typeface="Arial"/>
              </a:rPr>
              <a:t>la </a:t>
            </a:r>
            <a:r>
              <a:rPr sz="1400" spc="-5" dirty="0">
                <a:latin typeface="Arial"/>
                <a:cs typeface="Arial"/>
              </a:rPr>
              <a:t>anomalii sau </a:t>
            </a:r>
            <a:r>
              <a:rPr sz="1400" spc="-10" dirty="0">
                <a:latin typeface="Arial"/>
                <a:cs typeface="Arial"/>
              </a:rPr>
              <a:t>ameninţări </a:t>
            </a:r>
            <a:r>
              <a:rPr sz="1400" dirty="0">
                <a:latin typeface="Arial"/>
                <a:cs typeface="Arial"/>
              </a:rPr>
              <a:t>în </a:t>
            </a:r>
            <a:r>
              <a:rPr sz="1400" spc="-5" dirty="0">
                <a:latin typeface="Arial"/>
                <a:cs typeface="Arial"/>
              </a:rPr>
              <a:t>reţea. Se poate folosi </a:t>
            </a:r>
            <a:r>
              <a:rPr sz="1400" dirty="0">
                <a:latin typeface="Arial"/>
                <a:cs typeface="Arial"/>
              </a:rPr>
              <a:t>o </a:t>
            </a:r>
            <a:r>
              <a:rPr sz="1400" spc="-5" dirty="0">
                <a:latin typeface="Arial"/>
                <a:cs typeface="Arial"/>
              </a:rPr>
              <a:t>comandă pentru </a:t>
            </a:r>
            <a:r>
              <a:rPr sz="1400" spc="-10" dirty="0">
                <a:latin typeface="Arial"/>
                <a:cs typeface="Arial"/>
              </a:rPr>
              <a:t>un raport </a:t>
            </a:r>
            <a:r>
              <a:rPr sz="1400" spc="-5" dirty="0">
                <a:latin typeface="Arial"/>
                <a:cs typeface="Arial"/>
              </a:rPr>
              <a:t>privind comportamentul  botnet(o reţea de calculatoare, tablete, smartphone, </a:t>
            </a:r>
            <a:r>
              <a:rPr sz="1400" spc="-10" dirty="0">
                <a:latin typeface="Arial"/>
                <a:cs typeface="Arial"/>
              </a:rPr>
              <a:t>etc. </a:t>
            </a:r>
            <a:r>
              <a:rPr sz="1400" spc="-5" dirty="0">
                <a:latin typeface="Arial"/>
                <a:cs typeface="Arial"/>
              </a:rPr>
              <a:t>infectate cu software </a:t>
            </a:r>
            <a:r>
              <a:rPr sz="1400" dirty="0">
                <a:latin typeface="Arial"/>
                <a:cs typeface="Arial"/>
              </a:rPr>
              <a:t>de </a:t>
            </a:r>
            <a:r>
              <a:rPr sz="1400" spc="-5" dirty="0">
                <a:latin typeface="Arial"/>
                <a:cs typeface="Arial"/>
              </a:rPr>
              <a:t>tip </a:t>
            </a:r>
            <a:r>
              <a:rPr sz="1400" b="1" spc="-10" dirty="0">
                <a:latin typeface="Arial"/>
                <a:cs typeface="Arial"/>
              </a:rPr>
              <a:t>bot</a:t>
            </a:r>
            <a:r>
              <a:rPr sz="1400" spc="-10" dirty="0">
                <a:latin typeface="Arial"/>
                <a:cs typeface="Arial"/>
              </a:rPr>
              <a:t>, </a:t>
            </a:r>
            <a:r>
              <a:rPr sz="1400" b="1" spc="-5" dirty="0">
                <a:latin typeface="Arial"/>
                <a:cs typeface="Arial"/>
              </a:rPr>
              <a:t>software </a:t>
            </a:r>
            <a:r>
              <a:rPr sz="1400" dirty="0">
                <a:latin typeface="Arial"/>
                <a:cs typeface="Arial"/>
              </a:rPr>
              <a:t>ce </a:t>
            </a:r>
            <a:r>
              <a:rPr sz="1400" spc="-5" dirty="0">
                <a:latin typeface="Arial"/>
                <a:cs typeface="Arial"/>
              </a:rPr>
              <a:t>permite  unor persoane rău intenţionate să preia controlul </a:t>
            </a:r>
            <a:r>
              <a:rPr sz="1400" spc="-10" dirty="0">
                <a:latin typeface="Arial"/>
                <a:cs typeface="Arial"/>
              </a:rPr>
              <a:t>acestora </a:t>
            </a:r>
            <a:r>
              <a:rPr sz="1400" spc="-5" dirty="0">
                <a:latin typeface="Arial"/>
                <a:cs typeface="Arial"/>
              </a:rPr>
              <a:t>fără cunoştinţa proprietarilor de drept </a:t>
            </a:r>
            <a:r>
              <a:rPr sz="1400" dirty="0">
                <a:latin typeface="Arial"/>
                <a:cs typeface="Arial"/>
              </a:rPr>
              <a:t>şi </a:t>
            </a:r>
            <a:r>
              <a:rPr sz="1400" spc="-5" dirty="0">
                <a:latin typeface="Arial"/>
                <a:cs typeface="Arial"/>
              </a:rPr>
              <a:t>să </a:t>
            </a:r>
            <a:r>
              <a:rPr sz="1400" dirty="0">
                <a:latin typeface="Arial"/>
                <a:cs typeface="Arial"/>
              </a:rPr>
              <a:t>le </a:t>
            </a:r>
            <a:r>
              <a:rPr sz="1400" spc="-5" dirty="0">
                <a:latin typeface="Arial"/>
                <a:cs typeface="Arial"/>
              </a:rPr>
              <a:t>utilizeze  pentru </a:t>
            </a:r>
            <a:r>
              <a:rPr sz="1400" dirty="0">
                <a:latin typeface="Arial"/>
                <a:cs typeface="Arial"/>
              </a:rPr>
              <a:t>a lansa </a:t>
            </a:r>
            <a:r>
              <a:rPr sz="1400" spc="-5" dirty="0">
                <a:latin typeface="Arial"/>
                <a:cs typeface="Arial"/>
              </a:rPr>
              <a:t>atacuri cibernetice </a:t>
            </a:r>
            <a:r>
              <a:rPr sz="1400" dirty="0">
                <a:latin typeface="Arial"/>
                <a:cs typeface="Arial"/>
              </a:rPr>
              <a:t>de tip </a:t>
            </a:r>
            <a:r>
              <a:rPr sz="1400" spc="-5" dirty="0">
                <a:latin typeface="Arial"/>
                <a:cs typeface="Arial"/>
              </a:rPr>
              <a:t>DdoS, spam, asupra unor </a:t>
            </a:r>
            <a:r>
              <a:rPr sz="1400" spc="-10" dirty="0">
                <a:latin typeface="Arial"/>
                <a:cs typeface="Arial"/>
              </a:rPr>
              <a:t>terţi), DNS </a:t>
            </a:r>
            <a:r>
              <a:rPr sz="1400" spc="-5" dirty="0">
                <a:latin typeface="Arial"/>
                <a:cs typeface="Arial"/>
              </a:rPr>
              <a:t>“rău”-sinkholing( un server DNS  care dă informaţii false), DNS pasiv </a:t>
            </a:r>
            <a:r>
              <a:rPr sz="1400" dirty="0">
                <a:latin typeface="Arial"/>
                <a:cs typeface="Arial"/>
              </a:rPr>
              <a:t>şi </a:t>
            </a:r>
            <a:r>
              <a:rPr sz="1400" spc="-5" dirty="0">
                <a:latin typeface="Arial"/>
                <a:cs typeface="Arial"/>
              </a:rPr>
              <a:t>să </a:t>
            </a:r>
            <a:r>
              <a:rPr sz="1400" dirty="0">
                <a:latin typeface="Arial"/>
                <a:cs typeface="Arial"/>
              </a:rPr>
              <a:t>se </a:t>
            </a:r>
            <a:r>
              <a:rPr sz="1400" spc="-5" dirty="0">
                <a:latin typeface="Arial"/>
                <a:cs typeface="Arial"/>
              </a:rPr>
              <a:t>coreleze repede traficul necunoscut, DNS-ul suspect </a:t>
            </a:r>
            <a:r>
              <a:rPr sz="1400" dirty="0">
                <a:latin typeface="Arial"/>
                <a:cs typeface="Arial"/>
              </a:rPr>
              <a:t>şi </a:t>
            </a:r>
            <a:r>
              <a:rPr sz="1400" spc="-10" dirty="0">
                <a:latin typeface="Arial"/>
                <a:cs typeface="Arial"/>
              </a:rPr>
              <a:t>interogările  </a:t>
            </a:r>
            <a:r>
              <a:rPr sz="1400" spc="-5" dirty="0">
                <a:latin typeface="Arial"/>
                <a:cs typeface="Arial"/>
              </a:rPr>
              <a:t>URL cu gazdele infectate. Se aplică </a:t>
            </a:r>
            <a:r>
              <a:rPr sz="1400" spc="-10" dirty="0">
                <a:latin typeface="Arial"/>
                <a:cs typeface="Arial"/>
              </a:rPr>
              <a:t>inteligenţa globală </a:t>
            </a:r>
            <a:r>
              <a:rPr sz="1400" spc="-5" dirty="0">
                <a:latin typeface="Arial"/>
                <a:cs typeface="Arial"/>
              </a:rPr>
              <a:t>pentru </a:t>
            </a:r>
            <a:r>
              <a:rPr sz="1400" dirty="0">
                <a:latin typeface="Arial"/>
                <a:cs typeface="Arial"/>
              </a:rPr>
              <a:t>a </a:t>
            </a:r>
            <a:r>
              <a:rPr sz="1400" spc="-5" dirty="0">
                <a:latin typeface="Arial"/>
                <a:cs typeface="Arial"/>
              </a:rPr>
              <a:t>intercepta </a:t>
            </a:r>
            <a:r>
              <a:rPr sz="1400" dirty="0">
                <a:latin typeface="Arial"/>
                <a:cs typeface="Arial"/>
              </a:rPr>
              <a:t>şi </a:t>
            </a:r>
            <a:r>
              <a:rPr sz="1400" spc="-5" dirty="0">
                <a:latin typeface="Arial"/>
                <a:cs typeface="Arial"/>
              </a:rPr>
              <a:t>interoga DNS-ul </a:t>
            </a:r>
            <a:r>
              <a:rPr sz="1400" spc="-10" dirty="0">
                <a:latin typeface="Arial"/>
                <a:cs typeface="Arial"/>
              </a:rPr>
              <a:t>“rău” pentru </a:t>
            </a:r>
            <a:r>
              <a:rPr sz="1400" spc="-5" dirty="0">
                <a:latin typeface="Arial"/>
                <a:cs typeface="Arial"/>
              </a:rPr>
              <a:t>domenii  </a:t>
            </a:r>
            <a:r>
              <a:rPr sz="1400" dirty="0">
                <a:latin typeface="Arial"/>
                <a:cs typeface="Arial"/>
              </a:rPr>
              <a:t>“rău</a:t>
            </a:r>
            <a:r>
              <a:rPr sz="1400" spc="-30" dirty="0">
                <a:latin typeface="Arial"/>
                <a:cs typeface="Arial"/>
              </a:rPr>
              <a:t> </a:t>
            </a:r>
            <a:r>
              <a:rPr sz="1400" spc="-5" dirty="0">
                <a:latin typeface="Arial"/>
                <a:cs typeface="Arial"/>
              </a:rPr>
              <a:t>intenţionate”(malicious).</a:t>
            </a:r>
            <a:endParaRPr sz="1400">
              <a:latin typeface="Arial"/>
              <a:cs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352" y="1520952"/>
            <a:ext cx="368808" cy="47396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6492" y="1447800"/>
            <a:ext cx="560832" cy="4221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8001" y="990600"/>
            <a:ext cx="0" cy="1053465"/>
          </a:xfrm>
          <a:custGeom>
            <a:avLst/>
            <a:gdLst/>
            <a:ahLst/>
            <a:cxnLst/>
            <a:rect l="l" t="t" r="r" b="b"/>
            <a:pathLst>
              <a:path h="1053464">
                <a:moveTo>
                  <a:pt x="0" y="0"/>
                </a:moveTo>
                <a:lnTo>
                  <a:pt x="0" y="1053084"/>
                </a:lnTo>
              </a:path>
            </a:pathLst>
          </a:custGeom>
          <a:ln w="32004">
            <a:solidFill>
              <a:srgbClr val="1C1C1C"/>
            </a:solidFill>
          </a:ln>
        </p:spPr>
        <p:txBody>
          <a:bodyPr wrap="square" lIns="0" tIns="0" rIns="0" bIns="0" rtlCol="0"/>
          <a:lstStyle/>
          <a:p>
            <a:endParaRPr/>
          </a:p>
        </p:txBody>
      </p:sp>
      <p:sp>
        <p:nvSpPr>
          <p:cNvPr id="5" name="object 5"/>
          <p:cNvSpPr/>
          <p:nvPr/>
        </p:nvSpPr>
        <p:spPr>
          <a:xfrm>
            <a:off x="443483" y="1781555"/>
            <a:ext cx="8226552" cy="32003"/>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688340" y="697738"/>
            <a:ext cx="7541259" cy="330835"/>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333399"/>
                </a:solidFill>
              </a:rPr>
              <a:t>NGFW- </a:t>
            </a:r>
            <a:r>
              <a:rPr sz="2000" b="1" dirty="0">
                <a:solidFill>
                  <a:srgbClr val="333399"/>
                </a:solidFill>
                <a:latin typeface="Arial"/>
                <a:cs typeface="Arial"/>
              </a:rPr>
              <a:t>Protejarea </a:t>
            </a:r>
            <a:r>
              <a:rPr sz="2000" b="1" spc="-5" dirty="0">
                <a:solidFill>
                  <a:srgbClr val="333399"/>
                </a:solidFill>
                <a:latin typeface="Arial"/>
                <a:cs typeface="Arial"/>
              </a:rPr>
              <a:t>conţinutului şi </a:t>
            </a:r>
            <a:r>
              <a:rPr sz="2000" b="1" dirty="0">
                <a:solidFill>
                  <a:srgbClr val="333399"/>
                </a:solidFill>
                <a:latin typeface="Arial"/>
                <a:cs typeface="Arial"/>
              </a:rPr>
              <a:t>a </a:t>
            </a:r>
            <a:r>
              <a:rPr sz="2000" b="1" spc="-5" dirty="0">
                <a:solidFill>
                  <a:srgbClr val="333399"/>
                </a:solidFill>
                <a:latin typeface="Arial"/>
                <a:cs typeface="Arial"/>
              </a:rPr>
              <a:t>aplicaţiilor</a:t>
            </a:r>
            <a:r>
              <a:rPr sz="2000" b="1" spc="-150" dirty="0">
                <a:solidFill>
                  <a:srgbClr val="333399"/>
                </a:solidFill>
                <a:latin typeface="Arial"/>
                <a:cs typeface="Arial"/>
              </a:rPr>
              <a:t> </a:t>
            </a:r>
            <a:r>
              <a:rPr sz="2000" b="1" spc="-5" dirty="0">
                <a:solidFill>
                  <a:srgbClr val="333399"/>
                </a:solidFill>
                <a:latin typeface="Arial"/>
                <a:cs typeface="Arial"/>
              </a:rPr>
              <a:t>permise/activate</a:t>
            </a:r>
            <a:endParaRPr sz="2000">
              <a:latin typeface="Arial"/>
              <a:cs typeface="Arial"/>
            </a:endParaRPr>
          </a:p>
        </p:txBody>
      </p:sp>
      <p:sp>
        <p:nvSpPr>
          <p:cNvPr id="7" name="object 7"/>
          <p:cNvSpPr txBox="1"/>
          <p:nvPr/>
        </p:nvSpPr>
        <p:spPr>
          <a:xfrm>
            <a:off x="78739" y="2033142"/>
            <a:ext cx="8799195" cy="4443095"/>
          </a:xfrm>
          <a:prstGeom prst="rect">
            <a:avLst/>
          </a:prstGeom>
        </p:spPr>
        <p:txBody>
          <a:bodyPr vert="horz" wrap="square" lIns="0" tIns="40005" rIns="0" bIns="0" rtlCol="0">
            <a:spAutoFit/>
          </a:bodyPr>
          <a:lstStyle/>
          <a:p>
            <a:pPr marL="355600" indent="-342900" algn="just">
              <a:lnSpc>
                <a:spcPct val="100000"/>
              </a:lnSpc>
              <a:spcBef>
                <a:spcPts val="315"/>
              </a:spcBef>
              <a:buClr>
                <a:srgbClr val="3333CC"/>
              </a:buClr>
              <a:buSzPct val="58333"/>
              <a:buFont typeface="Wingdings"/>
              <a:buChar char=""/>
              <a:tabLst>
                <a:tab pos="354965" algn="l"/>
                <a:tab pos="355600" algn="l"/>
              </a:tabLst>
            </a:pPr>
            <a:r>
              <a:rPr sz="1200" b="1" dirty="0">
                <a:latin typeface="Arial"/>
                <a:cs typeface="Arial"/>
              </a:rPr>
              <a:t>Limitarea fişierelor neautorizate şi </a:t>
            </a:r>
            <a:r>
              <a:rPr sz="1200" b="1" spc="-5" dirty="0">
                <a:latin typeface="Arial"/>
                <a:cs typeface="Arial"/>
              </a:rPr>
              <a:t>a </a:t>
            </a:r>
            <a:r>
              <a:rPr sz="1200" b="1" dirty="0">
                <a:latin typeface="Arial"/>
                <a:cs typeface="Arial"/>
              </a:rPr>
              <a:t>transferurilor </a:t>
            </a:r>
            <a:r>
              <a:rPr sz="1200" b="1" spc="-5" dirty="0">
                <a:latin typeface="Arial"/>
                <a:cs typeface="Arial"/>
              </a:rPr>
              <a:t>de</a:t>
            </a:r>
            <a:r>
              <a:rPr sz="1200" b="1" spc="-70" dirty="0">
                <a:latin typeface="Arial"/>
                <a:cs typeface="Arial"/>
              </a:rPr>
              <a:t> </a:t>
            </a:r>
            <a:r>
              <a:rPr sz="1200" b="1" dirty="0">
                <a:latin typeface="Arial"/>
                <a:cs typeface="Arial"/>
              </a:rPr>
              <a:t>date.</a:t>
            </a:r>
            <a:endParaRPr sz="1200">
              <a:latin typeface="Arial"/>
              <a:cs typeface="Arial"/>
            </a:endParaRPr>
          </a:p>
          <a:p>
            <a:pPr marL="12700" marR="5080" algn="just">
              <a:lnSpc>
                <a:spcPct val="114999"/>
              </a:lnSpc>
            </a:pPr>
            <a:r>
              <a:rPr sz="1200" spc="-5" dirty="0">
                <a:latin typeface="Arial"/>
                <a:cs typeface="Arial"/>
              </a:rPr>
              <a:t>Opţiunile de filtrare a datelor permit administratorilor </a:t>
            </a:r>
            <a:r>
              <a:rPr sz="1200" spc="-10" dirty="0">
                <a:latin typeface="Arial"/>
                <a:cs typeface="Arial"/>
              </a:rPr>
              <a:t>de </a:t>
            </a:r>
            <a:r>
              <a:rPr sz="1200" spc="-5" dirty="0">
                <a:latin typeface="Arial"/>
                <a:cs typeface="Arial"/>
              </a:rPr>
              <a:t>reţea </a:t>
            </a:r>
            <a:r>
              <a:rPr sz="1200" dirty="0">
                <a:latin typeface="Arial"/>
                <a:cs typeface="Arial"/>
              </a:rPr>
              <a:t>să </a:t>
            </a:r>
            <a:r>
              <a:rPr sz="1200" spc="-5" dirty="0">
                <a:latin typeface="Arial"/>
                <a:cs typeface="Arial"/>
              </a:rPr>
              <a:t>implementeze politici care </a:t>
            </a:r>
            <a:r>
              <a:rPr sz="1200" spc="-10" dirty="0">
                <a:latin typeface="Arial"/>
                <a:cs typeface="Arial"/>
              </a:rPr>
              <a:t>reduc </a:t>
            </a:r>
            <a:r>
              <a:rPr sz="1200" spc="-5" dirty="0">
                <a:latin typeface="Arial"/>
                <a:cs typeface="Arial"/>
              </a:rPr>
              <a:t>riscurile asociate cu </a:t>
            </a:r>
            <a:r>
              <a:rPr sz="1200" spc="-10" dirty="0">
                <a:latin typeface="Arial"/>
                <a:cs typeface="Arial"/>
              </a:rPr>
              <a:t>fişierele  </a:t>
            </a:r>
            <a:r>
              <a:rPr sz="1200" spc="-5" dirty="0">
                <a:latin typeface="Arial"/>
                <a:cs typeface="Arial"/>
              </a:rPr>
              <a:t>neautorizate </a:t>
            </a:r>
            <a:r>
              <a:rPr sz="1200" dirty="0">
                <a:latin typeface="Arial"/>
                <a:cs typeface="Arial"/>
              </a:rPr>
              <a:t>şi </a:t>
            </a:r>
            <a:r>
              <a:rPr sz="1200" spc="-5" dirty="0">
                <a:latin typeface="Arial"/>
                <a:cs typeface="Arial"/>
              </a:rPr>
              <a:t>cu transferurile </a:t>
            </a:r>
            <a:r>
              <a:rPr sz="1200" spc="-10" dirty="0">
                <a:latin typeface="Arial"/>
                <a:cs typeface="Arial"/>
              </a:rPr>
              <a:t>de </a:t>
            </a:r>
            <a:r>
              <a:rPr sz="1200" spc="-5" dirty="0">
                <a:latin typeface="Arial"/>
                <a:cs typeface="Arial"/>
              </a:rPr>
              <a:t>date. Transferurile fişierelor pot </a:t>
            </a:r>
            <a:r>
              <a:rPr sz="1200" spc="5" dirty="0">
                <a:latin typeface="Arial"/>
                <a:cs typeface="Arial"/>
              </a:rPr>
              <a:t>fi </a:t>
            </a:r>
            <a:r>
              <a:rPr sz="1200" spc="-5" dirty="0">
                <a:latin typeface="Arial"/>
                <a:cs typeface="Arial"/>
              </a:rPr>
              <a:t>controlate prin </a:t>
            </a:r>
            <a:r>
              <a:rPr sz="1200" spc="-10" dirty="0">
                <a:latin typeface="Arial"/>
                <a:cs typeface="Arial"/>
              </a:rPr>
              <a:t>căutarea </a:t>
            </a:r>
            <a:r>
              <a:rPr sz="1200" spc="-5" dirty="0">
                <a:latin typeface="Arial"/>
                <a:cs typeface="Arial"/>
              </a:rPr>
              <a:t>în interiorul acestor fişiere (spre  </a:t>
            </a:r>
            <a:r>
              <a:rPr sz="1200" spc="-10" dirty="0">
                <a:latin typeface="Arial"/>
                <a:cs typeface="Arial"/>
              </a:rPr>
              <a:t>deosebire </a:t>
            </a:r>
            <a:r>
              <a:rPr sz="1200" dirty="0">
                <a:latin typeface="Arial"/>
                <a:cs typeface="Arial"/>
              </a:rPr>
              <a:t>de </a:t>
            </a:r>
            <a:r>
              <a:rPr sz="1200" spc="-5" dirty="0">
                <a:latin typeface="Arial"/>
                <a:cs typeface="Arial"/>
              </a:rPr>
              <a:t>firewall-urile </a:t>
            </a:r>
            <a:r>
              <a:rPr sz="1200" spc="-10" dirty="0">
                <a:latin typeface="Arial"/>
                <a:cs typeface="Arial"/>
              </a:rPr>
              <a:t>vechi </a:t>
            </a:r>
            <a:r>
              <a:rPr sz="1200" spc="-5" dirty="0">
                <a:latin typeface="Arial"/>
                <a:cs typeface="Arial"/>
              </a:rPr>
              <a:t>care examinau doar extensia fişierelor) pentru a determina/a_lua_decizia </a:t>
            </a:r>
            <a:r>
              <a:rPr sz="1200" spc="-10" dirty="0">
                <a:latin typeface="Arial"/>
                <a:cs typeface="Arial"/>
              </a:rPr>
              <a:t>dacă </a:t>
            </a:r>
            <a:r>
              <a:rPr sz="1200" spc="-5" dirty="0">
                <a:latin typeface="Arial"/>
                <a:cs typeface="Arial"/>
              </a:rPr>
              <a:t>acţiunea </a:t>
            </a:r>
            <a:r>
              <a:rPr sz="1200" spc="-10" dirty="0">
                <a:latin typeface="Arial"/>
                <a:cs typeface="Arial"/>
              </a:rPr>
              <a:t>de  </a:t>
            </a:r>
            <a:r>
              <a:rPr sz="1200" spc="-5" dirty="0">
                <a:latin typeface="Arial"/>
                <a:cs typeface="Arial"/>
              </a:rPr>
              <a:t>transfer </a:t>
            </a:r>
            <a:r>
              <a:rPr sz="1200" dirty="0">
                <a:latin typeface="Arial"/>
                <a:cs typeface="Arial"/>
              </a:rPr>
              <a:t>să </a:t>
            </a:r>
            <a:r>
              <a:rPr sz="1200" spc="-5" dirty="0">
                <a:latin typeface="Arial"/>
                <a:cs typeface="Arial"/>
              </a:rPr>
              <a:t>fie permisă sau nu. Fişierele executabile, </a:t>
            </a:r>
            <a:r>
              <a:rPr sz="1200" spc="-10" dirty="0">
                <a:latin typeface="Arial"/>
                <a:cs typeface="Arial"/>
              </a:rPr>
              <a:t>de </a:t>
            </a:r>
            <a:r>
              <a:rPr sz="1200" spc="-5" dirty="0">
                <a:latin typeface="Arial"/>
                <a:cs typeface="Arial"/>
              </a:rPr>
              <a:t>obicei găsite în folderul </a:t>
            </a:r>
            <a:r>
              <a:rPr sz="1200" spc="-10" dirty="0">
                <a:latin typeface="Arial"/>
                <a:cs typeface="Arial"/>
              </a:rPr>
              <a:t>de </a:t>
            </a:r>
            <a:r>
              <a:rPr sz="1200" spc="-5" dirty="0">
                <a:latin typeface="Arial"/>
                <a:cs typeface="Arial"/>
              </a:rPr>
              <a:t>descărcare( </a:t>
            </a:r>
            <a:r>
              <a:rPr sz="1200" spc="-10" dirty="0">
                <a:latin typeface="Arial"/>
                <a:cs typeface="Arial"/>
              </a:rPr>
              <a:t>drive-by </a:t>
            </a:r>
            <a:r>
              <a:rPr sz="1200" spc="-5" dirty="0">
                <a:latin typeface="Arial"/>
                <a:cs typeface="Arial"/>
              </a:rPr>
              <a:t>downloads), pot </a:t>
            </a:r>
            <a:r>
              <a:rPr sz="1200" spc="5" dirty="0">
                <a:latin typeface="Arial"/>
                <a:cs typeface="Arial"/>
              </a:rPr>
              <a:t>fi </a:t>
            </a:r>
            <a:r>
              <a:rPr sz="1200" spc="-5" dirty="0">
                <a:latin typeface="Arial"/>
                <a:cs typeface="Arial"/>
              </a:rPr>
              <a:t>blocate,  protejând astfel </a:t>
            </a:r>
            <a:r>
              <a:rPr sz="1200" spc="-10" dirty="0">
                <a:latin typeface="Arial"/>
                <a:cs typeface="Arial"/>
              </a:rPr>
              <a:t>rețeaua de răspândirea </a:t>
            </a:r>
            <a:r>
              <a:rPr sz="1200" spc="-5" dirty="0">
                <a:latin typeface="Arial"/>
                <a:cs typeface="Arial"/>
              </a:rPr>
              <a:t>de malware nevăzut. Opţiunile </a:t>
            </a:r>
            <a:r>
              <a:rPr sz="1200" spc="-10" dirty="0">
                <a:latin typeface="Arial"/>
                <a:cs typeface="Arial"/>
              </a:rPr>
              <a:t>de </a:t>
            </a:r>
            <a:r>
              <a:rPr sz="1200" spc="-5" dirty="0">
                <a:latin typeface="Arial"/>
                <a:cs typeface="Arial"/>
              </a:rPr>
              <a:t>filtrare a datelor </a:t>
            </a:r>
            <a:r>
              <a:rPr sz="1200" dirty="0">
                <a:latin typeface="Arial"/>
                <a:cs typeface="Arial"/>
              </a:rPr>
              <a:t>pot </a:t>
            </a:r>
            <a:r>
              <a:rPr sz="1200" spc="-5" dirty="0">
                <a:latin typeface="Arial"/>
                <a:cs typeface="Arial"/>
              </a:rPr>
              <a:t>detecta </a:t>
            </a:r>
            <a:r>
              <a:rPr sz="1200" dirty="0">
                <a:latin typeface="Arial"/>
                <a:cs typeface="Arial"/>
              </a:rPr>
              <a:t>şi </a:t>
            </a:r>
            <a:r>
              <a:rPr sz="1200" spc="-10" dirty="0">
                <a:latin typeface="Arial"/>
                <a:cs typeface="Arial"/>
              </a:rPr>
              <a:t>controla </a:t>
            </a:r>
            <a:r>
              <a:rPr sz="1200" spc="-5" dirty="0">
                <a:latin typeface="Arial"/>
                <a:cs typeface="Arial"/>
              </a:rPr>
              <a:t>fluxul paternelor  de date confidențiale(carduri de credit sau </a:t>
            </a:r>
            <a:r>
              <a:rPr sz="1200" dirty="0">
                <a:latin typeface="Arial"/>
                <a:cs typeface="Arial"/>
              </a:rPr>
              <a:t>sociale, </a:t>
            </a:r>
            <a:r>
              <a:rPr sz="1200" spc="-5" dirty="0">
                <a:latin typeface="Arial"/>
                <a:cs typeface="Arial"/>
              </a:rPr>
              <a:t>numărul de securitate-la noi, CNP-precum </a:t>
            </a:r>
            <a:r>
              <a:rPr sz="1200" dirty="0">
                <a:latin typeface="Arial"/>
                <a:cs typeface="Arial"/>
              </a:rPr>
              <a:t>şi </a:t>
            </a:r>
            <a:r>
              <a:rPr sz="1200" spc="-5" dirty="0">
                <a:latin typeface="Arial"/>
                <a:cs typeface="Arial"/>
              </a:rPr>
              <a:t>paterne/modele particularizate).</a:t>
            </a:r>
            <a:endParaRPr sz="1200">
              <a:latin typeface="Arial"/>
              <a:cs typeface="Arial"/>
            </a:endParaRPr>
          </a:p>
          <a:p>
            <a:pPr marL="355600" indent="-342900" algn="just">
              <a:lnSpc>
                <a:spcPct val="100000"/>
              </a:lnSpc>
              <a:spcBef>
                <a:spcPts val="215"/>
              </a:spcBef>
              <a:buClr>
                <a:srgbClr val="3333CC"/>
              </a:buClr>
              <a:buSzPct val="58333"/>
              <a:buFont typeface="Wingdings"/>
              <a:buChar char=""/>
              <a:tabLst>
                <a:tab pos="354965" algn="l"/>
                <a:tab pos="355600" algn="l"/>
              </a:tabLst>
            </a:pPr>
            <a:r>
              <a:rPr sz="1200" b="1" spc="-5" dirty="0">
                <a:latin typeface="Arial"/>
                <a:cs typeface="Arial"/>
              </a:rPr>
              <a:t>Controlul navigării</a:t>
            </a:r>
            <a:r>
              <a:rPr sz="1200" b="1" spc="50" dirty="0">
                <a:latin typeface="Arial"/>
                <a:cs typeface="Arial"/>
              </a:rPr>
              <a:t> </a:t>
            </a:r>
            <a:r>
              <a:rPr sz="1200" b="1" dirty="0">
                <a:latin typeface="Arial"/>
                <a:cs typeface="Arial"/>
              </a:rPr>
              <a:t>Web.</a:t>
            </a:r>
            <a:endParaRPr sz="1200">
              <a:latin typeface="Arial"/>
              <a:cs typeface="Arial"/>
            </a:endParaRPr>
          </a:p>
          <a:p>
            <a:pPr marL="12700" marR="5080" algn="just">
              <a:lnSpc>
                <a:spcPct val="114999"/>
              </a:lnSpc>
            </a:pPr>
            <a:r>
              <a:rPr sz="1200" spc="-5" dirty="0">
                <a:latin typeface="Arial"/>
                <a:cs typeface="Arial"/>
              </a:rPr>
              <a:t>Un </a:t>
            </a:r>
            <a:r>
              <a:rPr sz="1200" dirty="0">
                <a:latin typeface="Arial"/>
                <a:cs typeface="Arial"/>
              </a:rPr>
              <a:t>motor </a:t>
            </a:r>
            <a:r>
              <a:rPr sz="1200" spc="-10" dirty="0">
                <a:latin typeface="Arial"/>
                <a:cs typeface="Arial"/>
              </a:rPr>
              <a:t>de </a:t>
            </a:r>
            <a:r>
              <a:rPr sz="1200" spc="-5" dirty="0">
                <a:latin typeface="Arial"/>
                <a:cs typeface="Arial"/>
              </a:rPr>
              <a:t>filtrare personalizat pentru URL-uri, complet integrat, permite administratorilor de reţea </a:t>
            </a:r>
            <a:r>
              <a:rPr sz="1200" spc="-10" dirty="0">
                <a:latin typeface="Arial"/>
                <a:cs typeface="Arial"/>
              </a:rPr>
              <a:t>punerea </a:t>
            </a:r>
            <a:r>
              <a:rPr sz="1200" dirty="0">
                <a:latin typeface="Arial"/>
                <a:cs typeface="Arial"/>
              </a:rPr>
              <a:t>în </a:t>
            </a:r>
            <a:r>
              <a:rPr sz="1200" spc="-5" dirty="0">
                <a:latin typeface="Arial"/>
                <a:cs typeface="Arial"/>
              </a:rPr>
              <a:t>aplicare a </a:t>
            </a:r>
            <a:r>
              <a:rPr sz="1200" spc="-15" dirty="0">
                <a:latin typeface="Arial"/>
                <a:cs typeface="Arial"/>
              </a:rPr>
              <a:t>unor  </a:t>
            </a:r>
            <a:r>
              <a:rPr sz="1200" spc="-5" dirty="0">
                <a:latin typeface="Arial"/>
                <a:cs typeface="Arial"/>
              </a:rPr>
              <a:t>politici</a:t>
            </a:r>
            <a:r>
              <a:rPr sz="1200" spc="160" dirty="0">
                <a:latin typeface="Arial"/>
                <a:cs typeface="Arial"/>
              </a:rPr>
              <a:t> </a:t>
            </a:r>
            <a:r>
              <a:rPr sz="1200" spc="-5" dirty="0">
                <a:latin typeface="Arial"/>
                <a:cs typeface="Arial"/>
              </a:rPr>
              <a:t>fine/amănunţite</a:t>
            </a:r>
            <a:r>
              <a:rPr sz="1200" spc="150" dirty="0">
                <a:latin typeface="Arial"/>
                <a:cs typeface="Arial"/>
              </a:rPr>
              <a:t> </a:t>
            </a:r>
            <a:r>
              <a:rPr sz="1200" spc="-5" dirty="0">
                <a:latin typeface="Arial"/>
                <a:cs typeface="Arial"/>
              </a:rPr>
              <a:t>de</a:t>
            </a:r>
            <a:r>
              <a:rPr sz="1200" spc="170" dirty="0">
                <a:latin typeface="Arial"/>
                <a:cs typeface="Arial"/>
              </a:rPr>
              <a:t> </a:t>
            </a:r>
            <a:r>
              <a:rPr sz="1200" spc="-5" dirty="0">
                <a:latin typeface="Arial"/>
                <a:cs typeface="Arial"/>
              </a:rPr>
              <a:t>navigare</a:t>
            </a:r>
            <a:r>
              <a:rPr sz="1200" spc="155" dirty="0">
                <a:latin typeface="Arial"/>
                <a:cs typeface="Arial"/>
              </a:rPr>
              <a:t> </a:t>
            </a:r>
            <a:r>
              <a:rPr sz="1200" spc="-5" dirty="0">
                <a:latin typeface="Arial"/>
                <a:cs typeface="Arial"/>
              </a:rPr>
              <a:t>pe</a:t>
            </a:r>
            <a:r>
              <a:rPr sz="1200" spc="145" dirty="0">
                <a:latin typeface="Arial"/>
                <a:cs typeface="Arial"/>
              </a:rPr>
              <a:t> </a:t>
            </a:r>
            <a:r>
              <a:rPr sz="1200" spc="5" dirty="0">
                <a:latin typeface="Arial"/>
                <a:cs typeface="Arial"/>
              </a:rPr>
              <a:t>Web,</a:t>
            </a:r>
            <a:r>
              <a:rPr sz="1200" spc="155" dirty="0">
                <a:latin typeface="Arial"/>
                <a:cs typeface="Arial"/>
              </a:rPr>
              <a:t> </a:t>
            </a:r>
            <a:r>
              <a:rPr sz="1200" spc="-5" dirty="0">
                <a:latin typeface="Arial"/>
                <a:cs typeface="Arial"/>
              </a:rPr>
              <a:t>completând</a:t>
            </a:r>
            <a:r>
              <a:rPr sz="1200" spc="170" dirty="0">
                <a:latin typeface="Arial"/>
                <a:cs typeface="Arial"/>
              </a:rPr>
              <a:t> </a:t>
            </a:r>
            <a:r>
              <a:rPr sz="1200" spc="-5" dirty="0">
                <a:latin typeface="Arial"/>
                <a:cs typeface="Arial"/>
              </a:rPr>
              <a:t>vizibilitatea</a:t>
            </a:r>
            <a:r>
              <a:rPr sz="1200" spc="170" dirty="0">
                <a:latin typeface="Arial"/>
                <a:cs typeface="Arial"/>
              </a:rPr>
              <a:t> </a:t>
            </a:r>
            <a:r>
              <a:rPr sz="1200" spc="-5" dirty="0">
                <a:latin typeface="Arial"/>
                <a:cs typeface="Arial"/>
              </a:rPr>
              <a:t>aplicaţiilor/cererilor</a:t>
            </a:r>
            <a:r>
              <a:rPr sz="1200" spc="165" dirty="0">
                <a:latin typeface="Arial"/>
                <a:cs typeface="Arial"/>
              </a:rPr>
              <a:t> </a:t>
            </a:r>
            <a:r>
              <a:rPr sz="1200" dirty="0">
                <a:latin typeface="Arial"/>
                <a:cs typeface="Arial"/>
              </a:rPr>
              <a:t>şi</a:t>
            </a:r>
            <a:r>
              <a:rPr sz="1200" spc="165" dirty="0">
                <a:latin typeface="Arial"/>
                <a:cs typeface="Arial"/>
              </a:rPr>
              <a:t> </a:t>
            </a:r>
            <a:r>
              <a:rPr sz="1200" spc="-5" dirty="0">
                <a:latin typeface="Arial"/>
                <a:cs typeface="Arial"/>
              </a:rPr>
              <a:t>a</a:t>
            </a:r>
            <a:r>
              <a:rPr sz="1200" spc="165" dirty="0">
                <a:latin typeface="Arial"/>
                <a:cs typeface="Arial"/>
              </a:rPr>
              <a:t> </a:t>
            </a:r>
            <a:r>
              <a:rPr sz="1200" spc="-5" dirty="0">
                <a:latin typeface="Arial"/>
                <a:cs typeface="Arial"/>
              </a:rPr>
              <a:t>politicilor</a:t>
            </a:r>
            <a:r>
              <a:rPr sz="1200" spc="170" dirty="0">
                <a:latin typeface="Arial"/>
                <a:cs typeface="Arial"/>
              </a:rPr>
              <a:t> </a:t>
            </a:r>
            <a:r>
              <a:rPr sz="1200" spc="-5" dirty="0">
                <a:latin typeface="Arial"/>
                <a:cs typeface="Arial"/>
              </a:rPr>
              <a:t>de</a:t>
            </a:r>
            <a:r>
              <a:rPr sz="1200" spc="170" dirty="0">
                <a:latin typeface="Arial"/>
                <a:cs typeface="Arial"/>
              </a:rPr>
              <a:t> </a:t>
            </a:r>
            <a:r>
              <a:rPr sz="1200" spc="-5" dirty="0">
                <a:latin typeface="Arial"/>
                <a:cs typeface="Arial"/>
              </a:rPr>
              <a:t>control</a:t>
            </a:r>
            <a:r>
              <a:rPr sz="1200" spc="165" dirty="0">
                <a:latin typeface="Arial"/>
                <a:cs typeface="Arial"/>
              </a:rPr>
              <a:t> </a:t>
            </a:r>
            <a:r>
              <a:rPr sz="1200" spc="-10" dirty="0">
                <a:latin typeface="Arial"/>
                <a:cs typeface="Arial"/>
              </a:rPr>
              <a:t>care</a:t>
            </a:r>
            <a:r>
              <a:rPr sz="1200" spc="165" dirty="0">
                <a:latin typeface="Arial"/>
                <a:cs typeface="Arial"/>
              </a:rPr>
              <a:t> </a:t>
            </a:r>
            <a:r>
              <a:rPr sz="1200" spc="-10" dirty="0">
                <a:latin typeface="Arial"/>
                <a:cs typeface="Arial"/>
              </a:rPr>
              <a:t>salvează</a:t>
            </a:r>
            <a:endParaRPr sz="1200">
              <a:latin typeface="Arial"/>
              <a:cs typeface="Arial"/>
            </a:endParaRPr>
          </a:p>
          <a:p>
            <a:pPr marL="12700" algn="just">
              <a:lnSpc>
                <a:spcPct val="100000"/>
              </a:lnSpc>
              <a:spcBef>
                <a:spcPts val="220"/>
              </a:spcBef>
            </a:pPr>
            <a:r>
              <a:rPr sz="1200" spc="-5" dirty="0">
                <a:latin typeface="Arial"/>
                <a:cs typeface="Arial"/>
              </a:rPr>
              <a:t>întreprinderea de expunerea la riscuri juridice, de reglementare, </a:t>
            </a:r>
            <a:r>
              <a:rPr sz="1200" dirty="0">
                <a:latin typeface="Arial"/>
                <a:cs typeface="Arial"/>
              </a:rPr>
              <a:t>şi </a:t>
            </a:r>
            <a:r>
              <a:rPr sz="1200" spc="-5" dirty="0">
                <a:latin typeface="Arial"/>
                <a:cs typeface="Arial"/>
              </a:rPr>
              <a:t>de</a:t>
            </a:r>
            <a:r>
              <a:rPr sz="1200" spc="-100" dirty="0">
                <a:latin typeface="Arial"/>
                <a:cs typeface="Arial"/>
              </a:rPr>
              <a:t> </a:t>
            </a:r>
            <a:r>
              <a:rPr sz="1200" spc="-5" dirty="0">
                <a:latin typeface="Arial"/>
                <a:cs typeface="Arial"/>
              </a:rPr>
              <a:t>productivitate.</a:t>
            </a:r>
            <a:endParaRPr sz="1200">
              <a:latin typeface="Arial"/>
              <a:cs typeface="Arial"/>
            </a:endParaRPr>
          </a:p>
          <a:p>
            <a:pPr marL="355600" indent="-342900" algn="just">
              <a:lnSpc>
                <a:spcPct val="100000"/>
              </a:lnSpc>
              <a:spcBef>
                <a:spcPts val="215"/>
              </a:spcBef>
              <a:buClr>
                <a:srgbClr val="3333CC"/>
              </a:buClr>
              <a:buSzPct val="58333"/>
              <a:buFont typeface="Wingdings"/>
              <a:buChar char=""/>
              <a:tabLst>
                <a:tab pos="354965" algn="l"/>
                <a:tab pos="355600" algn="l"/>
              </a:tabLst>
            </a:pPr>
            <a:r>
              <a:rPr sz="1200" b="1" dirty="0">
                <a:latin typeface="Arial"/>
                <a:cs typeface="Arial"/>
              </a:rPr>
              <a:t>Politicile </a:t>
            </a:r>
            <a:r>
              <a:rPr sz="1200" b="1" spc="-5" dirty="0">
                <a:latin typeface="Arial"/>
                <a:cs typeface="Arial"/>
              </a:rPr>
              <a:t>de accesare a </a:t>
            </a:r>
            <a:r>
              <a:rPr sz="1200" b="1" dirty="0">
                <a:latin typeface="Arial"/>
                <a:cs typeface="Arial"/>
              </a:rPr>
              <a:t>aplicaţiilor </a:t>
            </a:r>
            <a:r>
              <a:rPr sz="1200" b="1" spc="-5" dirty="0">
                <a:latin typeface="Arial"/>
                <a:cs typeface="Arial"/>
              </a:rPr>
              <a:t>pentru device-uri(smartphone, </a:t>
            </a:r>
            <a:r>
              <a:rPr sz="1200" b="1" dirty="0">
                <a:latin typeface="Arial"/>
                <a:cs typeface="Arial"/>
              </a:rPr>
              <a:t>laptop,</a:t>
            </a:r>
            <a:r>
              <a:rPr sz="1200" b="1" spc="30" dirty="0">
                <a:latin typeface="Arial"/>
                <a:cs typeface="Arial"/>
              </a:rPr>
              <a:t> </a:t>
            </a:r>
            <a:r>
              <a:rPr sz="1200" b="1" spc="-5" dirty="0">
                <a:latin typeface="Arial"/>
                <a:cs typeface="Arial"/>
              </a:rPr>
              <a:t>etc.)</a:t>
            </a:r>
            <a:endParaRPr sz="1200">
              <a:latin typeface="Arial"/>
              <a:cs typeface="Arial"/>
            </a:endParaRPr>
          </a:p>
          <a:p>
            <a:pPr marL="12700" marR="5080" algn="just">
              <a:lnSpc>
                <a:spcPct val="114999"/>
              </a:lnSpc>
            </a:pPr>
            <a:r>
              <a:rPr sz="1200" spc="-5" dirty="0">
                <a:latin typeface="Arial"/>
                <a:cs typeface="Arial"/>
              </a:rPr>
              <a:t>Folosind </a:t>
            </a:r>
            <a:r>
              <a:rPr sz="1200" spc="-10" dirty="0">
                <a:latin typeface="Arial"/>
                <a:cs typeface="Arial"/>
              </a:rPr>
              <a:t>un </a:t>
            </a:r>
            <a:r>
              <a:rPr sz="1200" spc="-5" dirty="0">
                <a:latin typeface="Arial"/>
                <a:cs typeface="Arial"/>
              </a:rPr>
              <a:t>motor de scanare( de ex. Global Protect) a </a:t>
            </a:r>
            <a:r>
              <a:rPr sz="1200" spc="-10" dirty="0">
                <a:latin typeface="Arial"/>
                <a:cs typeface="Arial"/>
              </a:rPr>
              <a:t>aplicaţiilor </a:t>
            </a:r>
            <a:r>
              <a:rPr sz="1200" dirty="0">
                <a:latin typeface="Arial"/>
                <a:cs typeface="Arial"/>
              </a:rPr>
              <a:t>de </a:t>
            </a:r>
            <a:r>
              <a:rPr sz="1200" spc="-10" dirty="0">
                <a:latin typeface="Arial"/>
                <a:cs typeface="Arial"/>
              </a:rPr>
              <a:t>pe </a:t>
            </a:r>
            <a:r>
              <a:rPr sz="1200" spc="-5" dirty="0">
                <a:latin typeface="Arial"/>
                <a:cs typeface="Arial"/>
              </a:rPr>
              <a:t>device-uri, o </a:t>
            </a:r>
            <a:r>
              <a:rPr sz="1200" spc="-10" dirty="0">
                <a:latin typeface="Arial"/>
                <a:cs typeface="Arial"/>
              </a:rPr>
              <a:t>organizaţie poate </a:t>
            </a:r>
            <a:r>
              <a:rPr sz="1200" spc="-5" dirty="0">
                <a:latin typeface="Arial"/>
                <a:cs typeface="Arial"/>
              </a:rPr>
              <a:t>seta politici </a:t>
            </a:r>
            <a:r>
              <a:rPr sz="1200" spc="-10" dirty="0">
                <a:latin typeface="Arial"/>
                <a:cs typeface="Arial"/>
              </a:rPr>
              <a:t>specifice  </a:t>
            </a:r>
            <a:r>
              <a:rPr sz="1200" spc="-5" dirty="0">
                <a:latin typeface="Arial"/>
                <a:cs typeface="Arial"/>
              </a:rPr>
              <a:t>pentru a </a:t>
            </a:r>
            <a:r>
              <a:rPr sz="1200" spc="-10" dirty="0">
                <a:latin typeface="Arial"/>
                <a:cs typeface="Arial"/>
              </a:rPr>
              <a:t>controla </a:t>
            </a:r>
            <a:r>
              <a:rPr sz="1200" spc="-5" dirty="0">
                <a:latin typeface="Arial"/>
                <a:cs typeface="Arial"/>
              </a:rPr>
              <a:t>dispozitivele care pot </a:t>
            </a:r>
            <a:r>
              <a:rPr sz="1200" spc="-10" dirty="0">
                <a:latin typeface="Arial"/>
                <a:cs typeface="Arial"/>
              </a:rPr>
              <a:t>accesa </a:t>
            </a:r>
            <a:r>
              <a:rPr sz="1200" spc="-5" dirty="0">
                <a:latin typeface="Arial"/>
                <a:cs typeface="Arial"/>
              </a:rPr>
              <a:t>aplicaţii </a:t>
            </a:r>
            <a:r>
              <a:rPr sz="1200" spc="-10" dirty="0">
                <a:latin typeface="Arial"/>
                <a:cs typeface="Arial"/>
              </a:rPr>
              <a:t>speciale </a:t>
            </a:r>
            <a:r>
              <a:rPr sz="1200" dirty="0">
                <a:latin typeface="Arial"/>
                <a:cs typeface="Arial"/>
              </a:rPr>
              <a:t>şi </a:t>
            </a:r>
            <a:r>
              <a:rPr sz="1200" spc="-10" dirty="0">
                <a:latin typeface="Arial"/>
                <a:cs typeface="Arial"/>
              </a:rPr>
              <a:t>resursele din </a:t>
            </a:r>
            <a:r>
              <a:rPr sz="1200" spc="-5" dirty="0">
                <a:latin typeface="Arial"/>
                <a:cs typeface="Arial"/>
              </a:rPr>
              <a:t>rețea. De exemplu, asigurarea </a:t>
            </a:r>
            <a:r>
              <a:rPr sz="1200" spc="-10" dirty="0">
                <a:latin typeface="Arial"/>
                <a:cs typeface="Arial"/>
              </a:rPr>
              <a:t>că laptop-urile sunt  </a:t>
            </a:r>
            <a:r>
              <a:rPr sz="1200" spc="-5" dirty="0">
                <a:latin typeface="Arial"/>
                <a:cs typeface="Arial"/>
              </a:rPr>
              <a:t>compatibile cu </a:t>
            </a:r>
            <a:r>
              <a:rPr sz="1200" spc="-10" dirty="0">
                <a:latin typeface="Arial"/>
                <a:cs typeface="Arial"/>
              </a:rPr>
              <a:t>ceea ce </a:t>
            </a:r>
            <a:r>
              <a:rPr sz="1200" spc="-5" dirty="0">
                <a:latin typeface="Arial"/>
                <a:cs typeface="Arial"/>
              </a:rPr>
              <a:t>se </a:t>
            </a:r>
            <a:r>
              <a:rPr sz="1200" dirty="0">
                <a:latin typeface="Arial"/>
                <a:cs typeface="Arial"/>
              </a:rPr>
              <a:t>ştie </a:t>
            </a:r>
            <a:r>
              <a:rPr sz="1200" spc="-5" dirty="0">
                <a:latin typeface="Arial"/>
                <a:cs typeface="Arial"/>
              </a:rPr>
              <a:t>în firmă despre ele( </a:t>
            </a:r>
            <a:r>
              <a:rPr sz="1200" dirty="0">
                <a:latin typeface="Arial"/>
                <a:cs typeface="Arial"/>
              </a:rPr>
              <a:t>tip, </a:t>
            </a:r>
            <a:r>
              <a:rPr sz="1200" spc="-5" dirty="0">
                <a:latin typeface="Arial"/>
                <a:cs typeface="Arial"/>
              </a:rPr>
              <a:t>sistem </a:t>
            </a:r>
            <a:r>
              <a:rPr sz="1200" spc="-10" dirty="0">
                <a:latin typeface="Arial"/>
                <a:cs typeface="Arial"/>
              </a:rPr>
              <a:t>de </a:t>
            </a:r>
            <a:r>
              <a:rPr sz="1200" spc="-5" dirty="0">
                <a:latin typeface="Arial"/>
                <a:cs typeface="Arial"/>
              </a:rPr>
              <a:t>operare, aplicaţii, etc.-imaginea firmei </a:t>
            </a:r>
            <a:r>
              <a:rPr sz="1200" spc="-10" dirty="0">
                <a:latin typeface="Arial"/>
                <a:cs typeface="Arial"/>
              </a:rPr>
              <a:t>despre </a:t>
            </a:r>
            <a:r>
              <a:rPr sz="1200" spc="-5" dirty="0">
                <a:latin typeface="Arial"/>
                <a:cs typeface="Arial"/>
              </a:rPr>
              <a:t>ele), înainte de a  permite accesul </a:t>
            </a:r>
            <a:r>
              <a:rPr sz="1200" spc="-10" dirty="0">
                <a:latin typeface="Arial"/>
                <a:cs typeface="Arial"/>
              </a:rPr>
              <a:t>la </a:t>
            </a:r>
            <a:r>
              <a:rPr sz="1200" spc="-5" dirty="0">
                <a:latin typeface="Arial"/>
                <a:cs typeface="Arial"/>
              </a:rPr>
              <a:t>centrul </a:t>
            </a:r>
            <a:r>
              <a:rPr sz="1200" spc="-10" dirty="0">
                <a:latin typeface="Arial"/>
                <a:cs typeface="Arial"/>
              </a:rPr>
              <a:t>de </a:t>
            </a:r>
            <a:r>
              <a:rPr sz="1200" spc="-5" dirty="0">
                <a:latin typeface="Arial"/>
                <a:cs typeface="Arial"/>
              </a:rPr>
              <a:t>date. </a:t>
            </a:r>
            <a:r>
              <a:rPr sz="1200" spc="-10" dirty="0">
                <a:latin typeface="Arial"/>
                <a:cs typeface="Arial"/>
              </a:rPr>
              <a:t>De </a:t>
            </a:r>
            <a:r>
              <a:rPr sz="1200" spc="-5" dirty="0">
                <a:latin typeface="Arial"/>
                <a:cs typeface="Arial"/>
              </a:rPr>
              <a:t>asemenea, </a:t>
            </a:r>
            <a:r>
              <a:rPr sz="1200" spc="-10" dirty="0">
                <a:latin typeface="Arial"/>
                <a:cs typeface="Arial"/>
              </a:rPr>
              <a:t>se </a:t>
            </a:r>
            <a:r>
              <a:rPr sz="1200" spc="-5" dirty="0">
                <a:latin typeface="Arial"/>
                <a:cs typeface="Arial"/>
              </a:rPr>
              <a:t>poate verifica dacă dispozitivul mobil se regăseşte în lista actualizată a  dispozitivelor deţinute </a:t>
            </a:r>
            <a:r>
              <a:rPr sz="1200" spc="-10" dirty="0">
                <a:latin typeface="Arial"/>
                <a:cs typeface="Arial"/>
              </a:rPr>
              <a:t>de </a:t>
            </a:r>
            <a:r>
              <a:rPr sz="1200" spc="-5" dirty="0">
                <a:latin typeface="Arial"/>
                <a:cs typeface="Arial"/>
              </a:rPr>
              <a:t>firmă </a:t>
            </a:r>
            <a:r>
              <a:rPr sz="1200" dirty="0">
                <a:latin typeface="Arial"/>
                <a:cs typeface="Arial"/>
              </a:rPr>
              <a:t>şi </a:t>
            </a:r>
            <a:r>
              <a:rPr sz="1200" spc="-5" dirty="0">
                <a:latin typeface="Arial"/>
                <a:cs typeface="Arial"/>
              </a:rPr>
              <a:t>este complet actualizat(patched), cu toate update-urile necesare, înainte de </a:t>
            </a:r>
            <a:r>
              <a:rPr sz="1200" spc="-10" dirty="0">
                <a:latin typeface="Arial"/>
                <a:cs typeface="Arial"/>
              </a:rPr>
              <a:t>accesarea de date  </a:t>
            </a:r>
            <a:r>
              <a:rPr sz="1200" spc="-5" dirty="0">
                <a:latin typeface="Arial"/>
                <a:cs typeface="Arial"/>
              </a:rPr>
              <a:t>sensibile.</a:t>
            </a:r>
            <a:endParaRPr sz="1200">
              <a:latin typeface="Arial"/>
              <a:cs typeface="Arial"/>
            </a:endParaRPr>
          </a:p>
          <a:p>
            <a:pPr marL="355600" indent="-342900" algn="just">
              <a:lnSpc>
                <a:spcPct val="100000"/>
              </a:lnSpc>
              <a:spcBef>
                <a:spcPts val="215"/>
              </a:spcBef>
              <a:buClr>
                <a:srgbClr val="3333CC"/>
              </a:buClr>
              <a:buSzPct val="58333"/>
              <a:buFont typeface="Wingdings"/>
              <a:buChar char=""/>
              <a:tabLst>
                <a:tab pos="354965" algn="l"/>
                <a:tab pos="355600" algn="l"/>
              </a:tabLst>
            </a:pPr>
            <a:r>
              <a:rPr sz="1200" b="1" spc="-5" dirty="0">
                <a:latin typeface="Arial"/>
                <a:cs typeface="Arial"/>
              </a:rPr>
              <a:t>Confirmarea automată a </a:t>
            </a:r>
            <a:r>
              <a:rPr sz="1200" b="1" dirty="0">
                <a:latin typeface="Arial"/>
                <a:cs typeface="Arial"/>
              </a:rPr>
              <a:t>hosturilor compromise.</a:t>
            </a:r>
            <a:endParaRPr sz="1200">
              <a:latin typeface="Arial"/>
              <a:cs typeface="Arial"/>
            </a:endParaRPr>
          </a:p>
          <a:p>
            <a:pPr marL="12700" marR="6985" algn="just">
              <a:lnSpc>
                <a:spcPct val="114999"/>
              </a:lnSpc>
            </a:pPr>
            <a:r>
              <a:rPr sz="1200" spc="-5" dirty="0">
                <a:latin typeface="Arial"/>
                <a:cs typeface="Arial"/>
              </a:rPr>
              <a:t>Un </a:t>
            </a:r>
            <a:r>
              <a:rPr sz="1200" dirty="0">
                <a:latin typeface="Arial"/>
                <a:cs typeface="Arial"/>
              </a:rPr>
              <a:t>motor </a:t>
            </a:r>
            <a:r>
              <a:rPr sz="1200" spc="-5" dirty="0">
                <a:latin typeface="Arial"/>
                <a:cs typeface="Arial"/>
              </a:rPr>
              <a:t>de </a:t>
            </a:r>
            <a:r>
              <a:rPr sz="1200" spc="-10" dirty="0">
                <a:latin typeface="Arial"/>
                <a:cs typeface="Arial"/>
              </a:rPr>
              <a:t>corelare </a:t>
            </a:r>
            <a:r>
              <a:rPr sz="1200" spc="-5" dirty="0">
                <a:latin typeface="Arial"/>
                <a:cs typeface="Arial"/>
              </a:rPr>
              <a:t>automată arată indicatorii predefiniţi ai reţelei compromise, </a:t>
            </a:r>
            <a:r>
              <a:rPr sz="1200" spc="-10" dirty="0">
                <a:latin typeface="Arial"/>
                <a:cs typeface="Arial"/>
              </a:rPr>
              <a:t>corelează </a:t>
            </a:r>
            <a:r>
              <a:rPr sz="1200" spc="-5" dirty="0">
                <a:latin typeface="Arial"/>
                <a:cs typeface="Arial"/>
              </a:rPr>
              <a:t>similitudini </a:t>
            </a:r>
            <a:r>
              <a:rPr sz="1200" dirty="0">
                <a:latin typeface="Arial"/>
                <a:cs typeface="Arial"/>
              </a:rPr>
              <a:t>şi </a:t>
            </a:r>
            <a:r>
              <a:rPr sz="1200" spc="-5" dirty="0">
                <a:latin typeface="Arial"/>
                <a:cs typeface="Arial"/>
              </a:rPr>
              <a:t>evidenţiază în mod  </a:t>
            </a:r>
            <a:r>
              <a:rPr sz="1200" dirty="0">
                <a:latin typeface="Arial"/>
                <a:cs typeface="Arial"/>
              </a:rPr>
              <a:t>automat </a:t>
            </a:r>
            <a:r>
              <a:rPr sz="1200" spc="-5" dirty="0">
                <a:latin typeface="Arial"/>
                <a:cs typeface="Arial"/>
              </a:rPr>
              <a:t>gazdele compromise, reducând </a:t>
            </a:r>
            <a:r>
              <a:rPr sz="1200" dirty="0">
                <a:latin typeface="Arial"/>
                <a:cs typeface="Arial"/>
              </a:rPr>
              <a:t>astfel </a:t>
            </a:r>
            <a:r>
              <a:rPr sz="1200" spc="-5" dirty="0">
                <a:latin typeface="Arial"/>
                <a:cs typeface="Arial"/>
              </a:rPr>
              <a:t>nevoia explorării manuale a datelor(data mining) privind hosturile</a:t>
            </a:r>
            <a:r>
              <a:rPr sz="1200" spc="-135" dirty="0">
                <a:latin typeface="Arial"/>
                <a:cs typeface="Arial"/>
              </a:rPr>
              <a:t> </a:t>
            </a:r>
            <a:r>
              <a:rPr sz="1200" dirty="0">
                <a:latin typeface="Arial"/>
                <a:cs typeface="Arial"/>
              </a:rPr>
              <a:t>compromise.</a:t>
            </a:r>
            <a:endParaRPr sz="1200">
              <a:latin typeface="Arial"/>
              <a:cs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352" y="1520952"/>
            <a:ext cx="368808" cy="47396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6492" y="1447800"/>
            <a:ext cx="560832" cy="4221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8001" y="990600"/>
            <a:ext cx="0" cy="1053465"/>
          </a:xfrm>
          <a:custGeom>
            <a:avLst/>
            <a:gdLst/>
            <a:ahLst/>
            <a:cxnLst/>
            <a:rect l="l" t="t" r="r" b="b"/>
            <a:pathLst>
              <a:path h="1053464">
                <a:moveTo>
                  <a:pt x="0" y="0"/>
                </a:moveTo>
                <a:lnTo>
                  <a:pt x="0" y="1053084"/>
                </a:lnTo>
              </a:path>
            </a:pathLst>
          </a:custGeom>
          <a:ln w="32004">
            <a:solidFill>
              <a:srgbClr val="1C1C1C"/>
            </a:solidFill>
          </a:ln>
        </p:spPr>
        <p:txBody>
          <a:bodyPr wrap="square" lIns="0" tIns="0" rIns="0" bIns="0" rtlCol="0"/>
          <a:lstStyle/>
          <a:p>
            <a:endParaRPr/>
          </a:p>
        </p:txBody>
      </p:sp>
      <p:sp>
        <p:nvSpPr>
          <p:cNvPr id="5" name="object 5"/>
          <p:cNvSpPr/>
          <p:nvPr/>
        </p:nvSpPr>
        <p:spPr>
          <a:xfrm>
            <a:off x="443483" y="1781555"/>
            <a:ext cx="8226552" cy="32003"/>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229969" y="1010538"/>
            <a:ext cx="6358890"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333399"/>
                </a:solidFill>
                <a:latin typeface="Arial"/>
                <a:cs typeface="Arial"/>
              </a:rPr>
              <a:t>NGFW-Raportarea </a:t>
            </a:r>
            <a:r>
              <a:rPr sz="2000" b="1" spc="-5" dirty="0">
                <a:solidFill>
                  <a:srgbClr val="333399"/>
                </a:solidFill>
                <a:latin typeface="Arial"/>
                <a:cs typeface="Arial"/>
              </a:rPr>
              <a:t>şi </a:t>
            </a:r>
            <a:r>
              <a:rPr sz="2000" b="1" dirty="0">
                <a:solidFill>
                  <a:srgbClr val="333399"/>
                </a:solidFill>
                <a:latin typeface="Arial"/>
                <a:cs typeface="Arial"/>
              </a:rPr>
              <a:t>jurnalizarea( </a:t>
            </a:r>
            <a:r>
              <a:rPr sz="2000" b="1" spc="-5" dirty="0">
                <a:solidFill>
                  <a:srgbClr val="333399"/>
                </a:solidFill>
                <a:latin typeface="Arial"/>
                <a:cs typeface="Arial"/>
              </a:rPr>
              <a:t>crearea </a:t>
            </a:r>
            <a:r>
              <a:rPr sz="2000" b="1" dirty="0">
                <a:solidFill>
                  <a:srgbClr val="333399"/>
                </a:solidFill>
                <a:latin typeface="Arial"/>
                <a:cs typeface="Arial"/>
              </a:rPr>
              <a:t>de</a:t>
            </a:r>
            <a:r>
              <a:rPr sz="2000" b="1" spc="-170" dirty="0">
                <a:solidFill>
                  <a:srgbClr val="333399"/>
                </a:solidFill>
                <a:latin typeface="Arial"/>
                <a:cs typeface="Arial"/>
              </a:rPr>
              <a:t> </a:t>
            </a:r>
            <a:r>
              <a:rPr sz="2000" b="1" dirty="0">
                <a:solidFill>
                  <a:srgbClr val="333399"/>
                </a:solidFill>
                <a:latin typeface="Arial"/>
                <a:cs typeface="Arial"/>
              </a:rPr>
              <a:t>log-uri)</a:t>
            </a:r>
            <a:endParaRPr sz="2000">
              <a:latin typeface="Arial"/>
              <a:cs typeface="Arial"/>
            </a:endParaRPr>
          </a:p>
        </p:txBody>
      </p:sp>
      <p:sp>
        <p:nvSpPr>
          <p:cNvPr id="7" name="object 7"/>
          <p:cNvSpPr txBox="1"/>
          <p:nvPr/>
        </p:nvSpPr>
        <p:spPr>
          <a:xfrm>
            <a:off x="535940" y="2026132"/>
            <a:ext cx="8341995" cy="3216275"/>
          </a:xfrm>
          <a:prstGeom prst="rect">
            <a:avLst/>
          </a:prstGeom>
        </p:spPr>
        <p:txBody>
          <a:bodyPr vert="horz" wrap="square" lIns="0" tIns="12700" rIns="0" bIns="0" rtlCol="0">
            <a:spAutoFit/>
          </a:bodyPr>
          <a:lstStyle/>
          <a:p>
            <a:pPr marL="12700" marR="5080" algn="just">
              <a:lnSpc>
                <a:spcPct val="114999"/>
              </a:lnSpc>
              <a:spcBef>
                <a:spcPts val="100"/>
              </a:spcBef>
              <a:buClr>
                <a:srgbClr val="3333CC"/>
              </a:buClr>
              <a:buSzPct val="60714"/>
              <a:buFont typeface="Wingdings"/>
              <a:buChar char=""/>
              <a:tabLst>
                <a:tab pos="241300" algn="l"/>
              </a:tabLst>
            </a:pPr>
            <a:r>
              <a:rPr sz="1400" spc="-5" dirty="0">
                <a:latin typeface="Arial"/>
                <a:cs typeface="Arial"/>
              </a:rPr>
              <a:t>Cele mai bune practici </a:t>
            </a:r>
            <a:r>
              <a:rPr sz="1400" spc="-10" dirty="0">
                <a:latin typeface="Arial"/>
                <a:cs typeface="Arial"/>
              </a:rPr>
              <a:t>de </a:t>
            </a:r>
            <a:r>
              <a:rPr sz="1400" spc="-5" dirty="0">
                <a:latin typeface="Arial"/>
                <a:cs typeface="Arial"/>
              </a:rPr>
              <a:t>securitate presupun realizarea unui echilibru între eforturile </a:t>
            </a:r>
            <a:r>
              <a:rPr sz="1400" spc="-10" dirty="0">
                <a:latin typeface="Arial"/>
                <a:cs typeface="Arial"/>
              </a:rPr>
              <a:t>de </a:t>
            </a:r>
            <a:r>
              <a:rPr sz="1400" spc="-5" dirty="0">
                <a:latin typeface="Arial"/>
                <a:cs typeface="Arial"/>
              </a:rPr>
              <a:t>gestionare </a:t>
            </a:r>
            <a:r>
              <a:rPr sz="1400" dirty="0">
                <a:latin typeface="Arial"/>
                <a:cs typeface="Arial"/>
              </a:rPr>
              <a:t>a  </a:t>
            </a:r>
            <a:r>
              <a:rPr sz="1400" spc="-5" dirty="0">
                <a:latin typeface="Arial"/>
                <a:cs typeface="Arial"/>
              </a:rPr>
              <a:t>evenimentelor în curs de </a:t>
            </a:r>
            <a:r>
              <a:rPr sz="1400" spc="-10" dirty="0">
                <a:latin typeface="Arial"/>
                <a:cs typeface="Arial"/>
              </a:rPr>
              <a:t>desfăşurare( </a:t>
            </a:r>
            <a:r>
              <a:rPr sz="1400" spc="-5" dirty="0">
                <a:latin typeface="Arial"/>
                <a:cs typeface="Arial"/>
              </a:rPr>
              <a:t>proactivi) </a:t>
            </a:r>
            <a:r>
              <a:rPr sz="1400" dirty="0">
                <a:latin typeface="Arial"/>
                <a:cs typeface="Arial"/>
              </a:rPr>
              <a:t>şi </a:t>
            </a:r>
            <a:r>
              <a:rPr sz="1400" spc="-5" dirty="0">
                <a:latin typeface="Arial"/>
                <a:cs typeface="Arial"/>
              </a:rPr>
              <a:t>cele de </a:t>
            </a:r>
            <a:r>
              <a:rPr sz="1400" dirty="0">
                <a:latin typeface="Arial"/>
                <a:cs typeface="Arial"/>
              </a:rPr>
              <a:t>a fi </a:t>
            </a:r>
            <a:r>
              <a:rPr sz="1400" spc="-5" dirty="0">
                <a:latin typeface="Arial"/>
                <a:cs typeface="Arial"/>
              </a:rPr>
              <a:t>reactivi, ceea ce implică investigarea şi  </a:t>
            </a:r>
            <a:r>
              <a:rPr sz="1400" dirty="0">
                <a:latin typeface="Arial"/>
                <a:cs typeface="Arial"/>
              </a:rPr>
              <a:t>analiza incidentelor </a:t>
            </a:r>
            <a:r>
              <a:rPr sz="1400" spc="-5" dirty="0">
                <a:latin typeface="Arial"/>
                <a:cs typeface="Arial"/>
              </a:rPr>
              <a:t>de securitate </a:t>
            </a:r>
            <a:r>
              <a:rPr sz="1400" dirty="0">
                <a:latin typeface="Arial"/>
                <a:cs typeface="Arial"/>
              </a:rPr>
              <a:t>sau </a:t>
            </a:r>
            <a:r>
              <a:rPr sz="1400" spc="-5" dirty="0">
                <a:latin typeface="Arial"/>
                <a:cs typeface="Arial"/>
              </a:rPr>
              <a:t>generarea de </a:t>
            </a:r>
            <a:r>
              <a:rPr sz="1400" dirty="0">
                <a:latin typeface="Arial"/>
                <a:cs typeface="Arial"/>
              </a:rPr>
              <a:t>rapoarte </a:t>
            </a:r>
            <a:r>
              <a:rPr sz="1400" spc="-5" dirty="0">
                <a:latin typeface="Arial"/>
                <a:cs typeface="Arial"/>
              </a:rPr>
              <a:t>de </a:t>
            </a:r>
            <a:r>
              <a:rPr sz="1400" dirty="0">
                <a:latin typeface="Arial"/>
                <a:cs typeface="Arial"/>
              </a:rPr>
              <a:t>zi cu</a:t>
            </a:r>
            <a:r>
              <a:rPr sz="1400" spc="-240" dirty="0">
                <a:latin typeface="Arial"/>
                <a:cs typeface="Arial"/>
              </a:rPr>
              <a:t> </a:t>
            </a:r>
            <a:r>
              <a:rPr sz="1400" dirty="0">
                <a:latin typeface="Arial"/>
                <a:cs typeface="Arial"/>
              </a:rPr>
              <a:t>zi.</a:t>
            </a:r>
            <a:endParaRPr sz="1400">
              <a:latin typeface="Arial"/>
              <a:cs typeface="Arial"/>
            </a:endParaRPr>
          </a:p>
          <a:p>
            <a:pPr marL="355600" indent="-342900" algn="just">
              <a:lnSpc>
                <a:spcPct val="100000"/>
              </a:lnSpc>
              <a:spcBef>
                <a:spcPts val="250"/>
              </a:spcBef>
              <a:buClr>
                <a:srgbClr val="3333CC"/>
              </a:buClr>
              <a:buSzPct val="60714"/>
              <a:buFont typeface="Symbol"/>
              <a:buChar char=""/>
              <a:tabLst>
                <a:tab pos="354965" algn="l"/>
                <a:tab pos="355600" algn="l"/>
              </a:tabLst>
            </a:pPr>
            <a:r>
              <a:rPr sz="1400" b="1" dirty="0">
                <a:latin typeface="Arial"/>
                <a:cs typeface="Arial"/>
              </a:rPr>
              <a:t>Raportarea.</a:t>
            </a:r>
            <a:endParaRPr sz="1400">
              <a:latin typeface="Arial"/>
              <a:cs typeface="Arial"/>
            </a:endParaRPr>
          </a:p>
          <a:p>
            <a:pPr marL="241300" indent="-228600" algn="just">
              <a:lnSpc>
                <a:spcPct val="100000"/>
              </a:lnSpc>
              <a:spcBef>
                <a:spcPts val="250"/>
              </a:spcBef>
              <a:buClr>
                <a:srgbClr val="3333CC"/>
              </a:buClr>
              <a:buSzPct val="60714"/>
              <a:buFont typeface="Wingdings"/>
              <a:buChar char=""/>
              <a:tabLst>
                <a:tab pos="241300" algn="l"/>
              </a:tabLst>
            </a:pPr>
            <a:r>
              <a:rPr sz="1400" spc="-5" dirty="0">
                <a:latin typeface="Arial"/>
                <a:cs typeface="Arial"/>
              </a:rPr>
              <a:t>Rapoartele predefinite pot </a:t>
            </a:r>
            <a:r>
              <a:rPr sz="1400" dirty="0">
                <a:latin typeface="Arial"/>
                <a:cs typeface="Arial"/>
              </a:rPr>
              <a:t>fi </a:t>
            </a:r>
            <a:r>
              <a:rPr sz="1400" spc="-5" dirty="0">
                <a:latin typeface="Arial"/>
                <a:cs typeface="Arial"/>
              </a:rPr>
              <a:t>personalizate, </a:t>
            </a:r>
            <a:r>
              <a:rPr sz="1400" dirty="0">
                <a:latin typeface="Arial"/>
                <a:cs typeface="Arial"/>
              </a:rPr>
              <a:t>sau </a:t>
            </a:r>
            <a:r>
              <a:rPr sz="1400" spc="-5" dirty="0">
                <a:latin typeface="Arial"/>
                <a:cs typeface="Arial"/>
              </a:rPr>
              <a:t>grupate </a:t>
            </a:r>
            <a:r>
              <a:rPr sz="1400" spc="-10" dirty="0">
                <a:latin typeface="Arial"/>
                <a:cs typeface="Arial"/>
              </a:rPr>
              <a:t>împreună </a:t>
            </a:r>
            <a:r>
              <a:rPr sz="1400" spc="-5" dirty="0">
                <a:latin typeface="Arial"/>
                <a:cs typeface="Arial"/>
              </a:rPr>
              <a:t>ca </a:t>
            </a:r>
            <a:r>
              <a:rPr sz="1400" dirty="0">
                <a:latin typeface="Arial"/>
                <a:cs typeface="Arial"/>
              </a:rPr>
              <a:t>un singur </a:t>
            </a:r>
            <a:r>
              <a:rPr sz="1400" spc="-10" dirty="0">
                <a:latin typeface="Arial"/>
                <a:cs typeface="Arial"/>
              </a:rPr>
              <a:t>raport </a:t>
            </a:r>
            <a:r>
              <a:rPr sz="1400" spc="-5" dirty="0">
                <a:latin typeface="Arial"/>
                <a:cs typeface="Arial"/>
              </a:rPr>
              <a:t>pentru </a:t>
            </a:r>
            <a:r>
              <a:rPr sz="1400" dirty="0">
                <a:latin typeface="Arial"/>
                <a:cs typeface="Arial"/>
              </a:rPr>
              <a:t>a</a:t>
            </a:r>
            <a:r>
              <a:rPr sz="1400" spc="-195" dirty="0">
                <a:latin typeface="Arial"/>
                <a:cs typeface="Arial"/>
              </a:rPr>
              <a:t> </a:t>
            </a:r>
            <a:r>
              <a:rPr sz="1400" spc="5" dirty="0">
                <a:latin typeface="Arial"/>
                <a:cs typeface="Arial"/>
              </a:rPr>
              <a:t>se</a:t>
            </a:r>
            <a:endParaRPr sz="1400">
              <a:latin typeface="Arial"/>
              <a:cs typeface="Arial"/>
            </a:endParaRPr>
          </a:p>
          <a:p>
            <a:pPr marL="12700" marR="6350" algn="just">
              <a:lnSpc>
                <a:spcPct val="114999"/>
              </a:lnSpc>
              <a:spcBef>
                <a:spcPts val="5"/>
              </a:spcBef>
            </a:pPr>
            <a:r>
              <a:rPr sz="1400" spc="-5" dirty="0">
                <a:latin typeface="Arial"/>
                <a:cs typeface="Arial"/>
              </a:rPr>
              <a:t>potrivi </a:t>
            </a:r>
            <a:r>
              <a:rPr sz="1400" dirty="0">
                <a:latin typeface="Arial"/>
                <a:cs typeface="Arial"/>
              </a:rPr>
              <a:t>cu </a:t>
            </a:r>
            <a:r>
              <a:rPr sz="1400" spc="-5" dirty="0">
                <a:latin typeface="Arial"/>
                <a:cs typeface="Arial"/>
              </a:rPr>
              <a:t>cerinţele specifice </a:t>
            </a:r>
            <a:r>
              <a:rPr sz="1400" dirty="0">
                <a:latin typeface="Arial"/>
                <a:cs typeface="Arial"/>
              </a:rPr>
              <a:t>ale </a:t>
            </a:r>
            <a:r>
              <a:rPr sz="1400" spc="-5" dirty="0">
                <a:latin typeface="Arial"/>
                <a:cs typeface="Arial"/>
              </a:rPr>
              <a:t>politicilor de securitate. Toate rapoartele pot </a:t>
            </a:r>
            <a:r>
              <a:rPr sz="1400" dirty="0">
                <a:latin typeface="Arial"/>
                <a:cs typeface="Arial"/>
              </a:rPr>
              <a:t>fi </a:t>
            </a:r>
            <a:r>
              <a:rPr sz="1400" spc="-5" dirty="0">
                <a:latin typeface="Arial"/>
                <a:cs typeface="Arial"/>
              </a:rPr>
              <a:t>exportate </a:t>
            </a:r>
            <a:r>
              <a:rPr sz="1400" dirty="0">
                <a:latin typeface="Arial"/>
                <a:cs typeface="Arial"/>
              </a:rPr>
              <a:t>în </a:t>
            </a:r>
            <a:r>
              <a:rPr sz="1400" spc="-5" dirty="0">
                <a:latin typeface="Arial"/>
                <a:cs typeface="Arial"/>
              </a:rPr>
              <a:t>format CSV  </a:t>
            </a:r>
            <a:r>
              <a:rPr sz="1400" dirty="0">
                <a:latin typeface="Arial"/>
                <a:cs typeface="Arial"/>
              </a:rPr>
              <a:t>sau PDF şi </a:t>
            </a:r>
            <a:r>
              <a:rPr sz="1400" spc="-5" dirty="0">
                <a:latin typeface="Arial"/>
                <a:cs typeface="Arial"/>
              </a:rPr>
              <a:t>pot </a:t>
            </a:r>
            <a:r>
              <a:rPr sz="1400" dirty="0">
                <a:latin typeface="Arial"/>
                <a:cs typeface="Arial"/>
              </a:rPr>
              <a:t>fi </a:t>
            </a:r>
            <a:r>
              <a:rPr sz="1400" spc="-5" dirty="0">
                <a:latin typeface="Arial"/>
                <a:cs typeface="Arial"/>
              </a:rPr>
              <a:t>executate </a:t>
            </a:r>
            <a:r>
              <a:rPr sz="1400" dirty="0">
                <a:latin typeface="Arial"/>
                <a:cs typeface="Arial"/>
              </a:rPr>
              <a:t>şi trimise prin </a:t>
            </a:r>
            <a:r>
              <a:rPr sz="1400" spc="-5" dirty="0">
                <a:latin typeface="Arial"/>
                <a:cs typeface="Arial"/>
              </a:rPr>
              <a:t>e-mail pe </a:t>
            </a:r>
            <a:r>
              <a:rPr sz="1400" dirty="0">
                <a:latin typeface="Arial"/>
                <a:cs typeface="Arial"/>
              </a:rPr>
              <a:t>baza </a:t>
            </a:r>
            <a:r>
              <a:rPr sz="1400" spc="-5" dirty="0">
                <a:latin typeface="Arial"/>
                <a:cs typeface="Arial"/>
              </a:rPr>
              <a:t>unui</a:t>
            </a:r>
            <a:r>
              <a:rPr sz="1400" spc="-204" dirty="0">
                <a:latin typeface="Arial"/>
                <a:cs typeface="Arial"/>
              </a:rPr>
              <a:t> </a:t>
            </a:r>
            <a:r>
              <a:rPr sz="1400" dirty="0">
                <a:latin typeface="Arial"/>
                <a:cs typeface="Arial"/>
              </a:rPr>
              <a:t>program.</a:t>
            </a:r>
            <a:endParaRPr sz="1400">
              <a:latin typeface="Arial"/>
              <a:cs typeface="Arial"/>
            </a:endParaRPr>
          </a:p>
          <a:p>
            <a:pPr marL="355600" indent="-342900" algn="just">
              <a:lnSpc>
                <a:spcPct val="100000"/>
              </a:lnSpc>
              <a:spcBef>
                <a:spcPts val="250"/>
              </a:spcBef>
              <a:buClr>
                <a:srgbClr val="3333CC"/>
              </a:buClr>
              <a:buSzPct val="60714"/>
              <a:buFont typeface="Symbol"/>
              <a:buChar char=""/>
              <a:tabLst>
                <a:tab pos="354965" algn="l"/>
                <a:tab pos="355600" algn="l"/>
              </a:tabLst>
            </a:pPr>
            <a:r>
              <a:rPr sz="1400" b="1" spc="-5" dirty="0">
                <a:latin typeface="Arial"/>
                <a:cs typeface="Arial"/>
              </a:rPr>
              <a:t>Jurnalizarea(Log-uri).</a:t>
            </a:r>
            <a:endParaRPr sz="1400">
              <a:latin typeface="Arial"/>
              <a:cs typeface="Arial"/>
            </a:endParaRPr>
          </a:p>
          <a:p>
            <a:pPr marL="241300" indent="-228600" algn="just">
              <a:lnSpc>
                <a:spcPct val="100000"/>
              </a:lnSpc>
              <a:spcBef>
                <a:spcPts val="254"/>
              </a:spcBef>
              <a:buClr>
                <a:srgbClr val="3333CC"/>
              </a:buClr>
              <a:buSzPct val="60714"/>
              <a:buFont typeface="Wingdings"/>
              <a:buChar char=""/>
              <a:tabLst>
                <a:tab pos="241300" algn="l"/>
              </a:tabLst>
            </a:pPr>
            <a:r>
              <a:rPr sz="1400" spc="-5" dirty="0">
                <a:latin typeface="Arial"/>
                <a:cs typeface="Arial"/>
              </a:rPr>
              <a:t>Filtrarea</a:t>
            </a:r>
            <a:r>
              <a:rPr sz="1400" spc="325" dirty="0">
                <a:latin typeface="Arial"/>
                <a:cs typeface="Arial"/>
              </a:rPr>
              <a:t> </a:t>
            </a:r>
            <a:r>
              <a:rPr sz="1400" spc="-5" dirty="0">
                <a:latin typeface="Arial"/>
                <a:cs typeface="Arial"/>
              </a:rPr>
              <a:t>rapidă,</a:t>
            </a:r>
            <a:r>
              <a:rPr sz="1400" spc="315" dirty="0">
                <a:latin typeface="Arial"/>
                <a:cs typeface="Arial"/>
              </a:rPr>
              <a:t> </a:t>
            </a:r>
            <a:r>
              <a:rPr sz="1400" dirty="0">
                <a:latin typeface="Arial"/>
                <a:cs typeface="Arial"/>
              </a:rPr>
              <a:t>în</a:t>
            </a:r>
            <a:r>
              <a:rPr sz="1400" spc="320" dirty="0">
                <a:latin typeface="Arial"/>
                <a:cs typeface="Arial"/>
              </a:rPr>
              <a:t> </a:t>
            </a:r>
            <a:r>
              <a:rPr sz="1400" spc="-5" dirty="0">
                <a:latin typeface="Arial"/>
                <a:cs typeface="Arial"/>
              </a:rPr>
              <a:t>timp</a:t>
            </a:r>
            <a:r>
              <a:rPr sz="1400" spc="325" dirty="0">
                <a:latin typeface="Arial"/>
                <a:cs typeface="Arial"/>
              </a:rPr>
              <a:t> </a:t>
            </a:r>
            <a:r>
              <a:rPr sz="1400" spc="-5" dirty="0">
                <a:latin typeface="Arial"/>
                <a:cs typeface="Arial"/>
              </a:rPr>
              <a:t>real,</a:t>
            </a:r>
            <a:r>
              <a:rPr sz="1400" spc="335" dirty="0">
                <a:latin typeface="Arial"/>
                <a:cs typeface="Arial"/>
              </a:rPr>
              <a:t> </a:t>
            </a:r>
            <a:r>
              <a:rPr sz="1400" dirty="0">
                <a:latin typeface="Arial"/>
                <a:cs typeface="Arial"/>
              </a:rPr>
              <a:t>a</a:t>
            </a:r>
            <a:r>
              <a:rPr sz="1400" spc="310" dirty="0">
                <a:latin typeface="Arial"/>
                <a:cs typeface="Arial"/>
              </a:rPr>
              <a:t> </a:t>
            </a:r>
            <a:r>
              <a:rPr sz="1400" spc="-5" dirty="0">
                <a:latin typeface="Arial"/>
                <a:cs typeface="Arial"/>
              </a:rPr>
              <a:t>fişierelor</a:t>
            </a:r>
            <a:r>
              <a:rPr sz="1400" spc="325" dirty="0">
                <a:latin typeface="Arial"/>
                <a:cs typeface="Arial"/>
              </a:rPr>
              <a:t> </a:t>
            </a:r>
            <a:r>
              <a:rPr sz="1400" spc="-10" dirty="0">
                <a:latin typeface="Arial"/>
                <a:cs typeface="Arial"/>
              </a:rPr>
              <a:t>de</a:t>
            </a:r>
            <a:r>
              <a:rPr sz="1400" spc="335" dirty="0">
                <a:latin typeface="Arial"/>
                <a:cs typeface="Arial"/>
              </a:rPr>
              <a:t> </a:t>
            </a:r>
            <a:r>
              <a:rPr sz="1400" spc="-5" dirty="0">
                <a:latin typeface="Arial"/>
                <a:cs typeface="Arial"/>
              </a:rPr>
              <a:t>log-uri</a:t>
            </a:r>
            <a:r>
              <a:rPr sz="1400" spc="320" dirty="0">
                <a:latin typeface="Arial"/>
                <a:cs typeface="Arial"/>
              </a:rPr>
              <a:t> </a:t>
            </a:r>
            <a:r>
              <a:rPr sz="1400" spc="-5" dirty="0">
                <a:latin typeface="Arial"/>
                <a:cs typeface="Arial"/>
              </a:rPr>
              <a:t>facilitează</a:t>
            </a:r>
            <a:r>
              <a:rPr sz="1400" spc="325" dirty="0">
                <a:latin typeface="Arial"/>
                <a:cs typeface="Arial"/>
              </a:rPr>
              <a:t> </a:t>
            </a:r>
            <a:r>
              <a:rPr sz="1400" spc="-5" dirty="0">
                <a:latin typeface="Arial"/>
                <a:cs typeface="Arial"/>
              </a:rPr>
              <a:t>analiza</a:t>
            </a:r>
            <a:r>
              <a:rPr sz="1400" spc="310" dirty="0">
                <a:latin typeface="Arial"/>
                <a:cs typeface="Arial"/>
              </a:rPr>
              <a:t> </a:t>
            </a:r>
            <a:r>
              <a:rPr sz="1400" spc="-5" dirty="0">
                <a:latin typeface="Arial"/>
                <a:cs typeface="Arial"/>
              </a:rPr>
              <a:t>rapidă</a:t>
            </a:r>
            <a:r>
              <a:rPr sz="1400" spc="325" dirty="0">
                <a:latin typeface="Arial"/>
                <a:cs typeface="Arial"/>
              </a:rPr>
              <a:t> </a:t>
            </a:r>
            <a:r>
              <a:rPr sz="1400" dirty="0">
                <a:latin typeface="Arial"/>
                <a:cs typeface="Arial"/>
              </a:rPr>
              <a:t>a</a:t>
            </a:r>
            <a:r>
              <a:rPr sz="1400" spc="325" dirty="0">
                <a:latin typeface="Arial"/>
                <a:cs typeface="Arial"/>
              </a:rPr>
              <a:t> </a:t>
            </a:r>
            <a:r>
              <a:rPr sz="1400" spc="-10" dirty="0">
                <a:latin typeface="Arial"/>
                <a:cs typeface="Arial"/>
              </a:rPr>
              <a:t>fiecărei</a:t>
            </a:r>
            <a:r>
              <a:rPr sz="1400" spc="325" dirty="0">
                <a:latin typeface="Arial"/>
                <a:cs typeface="Arial"/>
              </a:rPr>
              <a:t> </a:t>
            </a:r>
            <a:r>
              <a:rPr sz="1400" spc="-5" dirty="0">
                <a:latin typeface="Arial"/>
                <a:cs typeface="Arial"/>
              </a:rPr>
              <a:t>sesiuni</a:t>
            </a:r>
            <a:r>
              <a:rPr sz="1400" spc="325" dirty="0">
                <a:latin typeface="Arial"/>
                <a:cs typeface="Arial"/>
              </a:rPr>
              <a:t> </a:t>
            </a:r>
            <a:r>
              <a:rPr sz="1400" spc="-5" dirty="0">
                <a:latin typeface="Arial"/>
                <a:cs typeface="Arial"/>
              </a:rPr>
              <a:t>ce</a:t>
            </a:r>
            <a:endParaRPr sz="1400">
              <a:latin typeface="Arial"/>
              <a:cs typeface="Arial"/>
            </a:endParaRPr>
          </a:p>
          <a:p>
            <a:pPr marL="12700" algn="just">
              <a:lnSpc>
                <a:spcPct val="100000"/>
              </a:lnSpc>
              <a:spcBef>
                <a:spcPts val="250"/>
              </a:spcBef>
            </a:pPr>
            <a:r>
              <a:rPr sz="1400" spc="-10" dirty="0">
                <a:latin typeface="Arial"/>
                <a:cs typeface="Arial"/>
              </a:rPr>
              <a:t>traversează</a:t>
            </a:r>
            <a:r>
              <a:rPr sz="1400" spc="325" dirty="0">
                <a:latin typeface="Arial"/>
                <a:cs typeface="Arial"/>
              </a:rPr>
              <a:t> </a:t>
            </a:r>
            <a:r>
              <a:rPr sz="1400" spc="-5" dirty="0">
                <a:latin typeface="Arial"/>
                <a:cs typeface="Arial"/>
              </a:rPr>
              <a:t>reţeaua.</a:t>
            </a:r>
            <a:r>
              <a:rPr sz="1400" spc="335" dirty="0">
                <a:latin typeface="Arial"/>
                <a:cs typeface="Arial"/>
              </a:rPr>
              <a:t> </a:t>
            </a:r>
            <a:r>
              <a:rPr sz="1400" spc="-5" dirty="0">
                <a:latin typeface="Arial"/>
                <a:cs typeface="Arial"/>
              </a:rPr>
              <a:t>Contextul</a:t>
            </a:r>
            <a:r>
              <a:rPr sz="1400" spc="325" dirty="0">
                <a:latin typeface="Arial"/>
                <a:cs typeface="Arial"/>
              </a:rPr>
              <a:t> </a:t>
            </a:r>
            <a:r>
              <a:rPr sz="1400" spc="-5" dirty="0">
                <a:latin typeface="Arial"/>
                <a:cs typeface="Arial"/>
              </a:rPr>
              <a:t>complet</a:t>
            </a:r>
            <a:r>
              <a:rPr sz="1400" spc="325" dirty="0">
                <a:latin typeface="Arial"/>
                <a:cs typeface="Arial"/>
              </a:rPr>
              <a:t> </a:t>
            </a:r>
            <a:r>
              <a:rPr sz="1400" spc="-5" dirty="0">
                <a:latin typeface="Arial"/>
                <a:cs typeface="Arial"/>
              </a:rPr>
              <a:t>al</a:t>
            </a:r>
            <a:r>
              <a:rPr sz="1400" spc="315" dirty="0">
                <a:latin typeface="Arial"/>
                <a:cs typeface="Arial"/>
              </a:rPr>
              <a:t> </a:t>
            </a:r>
            <a:r>
              <a:rPr sz="1400" spc="-5" dirty="0">
                <a:latin typeface="Arial"/>
                <a:cs typeface="Arial"/>
              </a:rPr>
              <a:t>aplicaţiei,</a:t>
            </a:r>
            <a:r>
              <a:rPr sz="1400" spc="330" dirty="0">
                <a:latin typeface="Arial"/>
                <a:cs typeface="Arial"/>
              </a:rPr>
              <a:t> </a:t>
            </a:r>
            <a:r>
              <a:rPr sz="1400" spc="-10" dirty="0">
                <a:latin typeface="Arial"/>
                <a:cs typeface="Arial"/>
              </a:rPr>
              <a:t>conţinutul</a:t>
            </a:r>
            <a:r>
              <a:rPr sz="1400" spc="325" dirty="0">
                <a:latin typeface="Arial"/>
                <a:cs typeface="Arial"/>
              </a:rPr>
              <a:t> </a:t>
            </a:r>
            <a:r>
              <a:rPr sz="1400" spc="5" dirty="0">
                <a:latin typeface="Arial"/>
                <a:cs typeface="Arial"/>
              </a:rPr>
              <a:t>—</a:t>
            </a:r>
            <a:r>
              <a:rPr sz="1400" spc="320" dirty="0">
                <a:latin typeface="Arial"/>
                <a:cs typeface="Arial"/>
              </a:rPr>
              <a:t> </a:t>
            </a:r>
            <a:r>
              <a:rPr sz="1400" spc="-5" dirty="0">
                <a:latin typeface="Arial"/>
                <a:cs typeface="Arial"/>
              </a:rPr>
              <a:t>inclusiv</a:t>
            </a:r>
            <a:r>
              <a:rPr sz="1400" spc="325" dirty="0">
                <a:latin typeface="Arial"/>
                <a:cs typeface="Arial"/>
              </a:rPr>
              <a:t> </a:t>
            </a:r>
            <a:r>
              <a:rPr sz="1400" spc="-5" dirty="0">
                <a:latin typeface="Arial"/>
                <a:cs typeface="Arial"/>
              </a:rPr>
              <a:t>malware-ul</a:t>
            </a:r>
            <a:r>
              <a:rPr sz="1400" spc="320" dirty="0">
                <a:latin typeface="Arial"/>
                <a:cs typeface="Arial"/>
              </a:rPr>
              <a:t> </a:t>
            </a:r>
            <a:r>
              <a:rPr sz="1400" spc="-5" dirty="0">
                <a:latin typeface="Arial"/>
                <a:cs typeface="Arial"/>
              </a:rPr>
              <a:t>detectat</a:t>
            </a:r>
            <a:r>
              <a:rPr sz="1400" spc="335" dirty="0">
                <a:latin typeface="Arial"/>
                <a:cs typeface="Arial"/>
              </a:rPr>
              <a:t> </a:t>
            </a:r>
            <a:r>
              <a:rPr sz="1400" spc="-5" dirty="0">
                <a:latin typeface="Arial"/>
                <a:cs typeface="Arial"/>
              </a:rPr>
              <a:t>de</a:t>
            </a:r>
            <a:r>
              <a:rPr sz="1400" spc="320" dirty="0">
                <a:latin typeface="Arial"/>
                <a:cs typeface="Arial"/>
              </a:rPr>
              <a:t> </a:t>
            </a:r>
            <a:r>
              <a:rPr sz="1400" spc="-15" dirty="0">
                <a:latin typeface="Arial"/>
                <a:cs typeface="Arial"/>
              </a:rPr>
              <a:t>un</a:t>
            </a:r>
            <a:endParaRPr sz="1400">
              <a:latin typeface="Arial"/>
              <a:cs typeface="Arial"/>
            </a:endParaRPr>
          </a:p>
          <a:p>
            <a:pPr marL="12700" marR="5715" algn="just">
              <a:lnSpc>
                <a:spcPct val="114999"/>
              </a:lnSpc>
              <a:spcBef>
                <a:spcPts val="5"/>
              </a:spcBef>
            </a:pPr>
            <a:r>
              <a:rPr sz="1400" spc="-5" dirty="0">
                <a:latin typeface="Arial"/>
                <a:cs typeface="Arial"/>
              </a:rPr>
              <a:t>motor </a:t>
            </a:r>
            <a:r>
              <a:rPr sz="1400" spc="-10" dirty="0">
                <a:latin typeface="Arial"/>
                <a:cs typeface="Arial"/>
              </a:rPr>
              <a:t>de </a:t>
            </a:r>
            <a:r>
              <a:rPr sz="1400" spc="-5" dirty="0">
                <a:latin typeface="Arial"/>
                <a:cs typeface="Arial"/>
              </a:rPr>
              <a:t>scanare </a:t>
            </a:r>
            <a:r>
              <a:rPr sz="1400" dirty="0">
                <a:latin typeface="Arial"/>
                <a:cs typeface="Arial"/>
              </a:rPr>
              <a:t>( </a:t>
            </a:r>
            <a:r>
              <a:rPr sz="1400" spc="-10" dirty="0">
                <a:latin typeface="Arial"/>
                <a:cs typeface="Arial"/>
              </a:rPr>
              <a:t>de ex. </a:t>
            </a:r>
            <a:r>
              <a:rPr sz="1400" spc="-5" dirty="0">
                <a:latin typeface="Arial"/>
                <a:cs typeface="Arial"/>
              </a:rPr>
              <a:t>WildFire) </a:t>
            </a:r>
            <a:r>
              <a:rPr sz="1400" dirty="0">
                <a:latin typeface="Arial"/>
                <a:cs typeface="Arial"/>
              </a:rPr>
              <a:t>— şi </a:t>
            </a:r>
            <a:r>
              <a:rPr sz="1400" spc="-5" dirty="0">
                <a:latin typeface="Arial"/>
                <a:cs typeface="Arial"/>
              </a:rPr>
              <a:t>utilizatorul pot </a:t>
            </a:r>
            <a:r>
              <a:rPr sz="1400" dirty="0">
                <a:latin typeface="Arial"/>
                <a:cs typeface="Arial"/>
              </a:rPr>
              <a:t>fi </a:t>
            </a:r>
            <a:r>
              <a:rPr sz="1400" spc="-5" dirty="0">
                <a:latin typeface="Arial"/>
                <a:cs typeface="Arial"/>
              </a:rPr>
              <a:t>folosite ca un criteriu de filtrare şi, apoi,  rezultatele pot </a:t>
            </a:r>
            <a:r>
              <a:rPr sz="1400" dirty="0">
                <a:latin typeface="Arial"/>
                <a:cs typeface="Arial"/>
              </a:rPr>
              <a:t>fi </a:t>
            </a:r>
            <a:r>
              <a:rPr sz="1400" spc="-5" dirty="0">
                <a:latin typeface="Arial"/>
                <a:cs typeface="Arial"/>
              </a:rPr>
              <a:t>exportate într-un fişier CSV sau trimise </a:t>
            </a:r>
            <a:r>
              <a:rPr sz="1400" dirty="0">
                <a:latin typeface="Arial"/>
                <a:cs typeface="Arial"/>
              </a:rPr>
              <a:t>la </a:t>
            </a:r>
            <a:r>
              <a:rPr sz="1400" spc="-10" dirty="0">
                <a:latin typeface="Arial"/>
                <a:cs typeface="Arial"/>
              </a:rPr>
              <a:t>un </a:t>
            </a:r>
            <a:r>
              <a:rPr sz="1400" spc="-5" dirty="0">
                <a:latin typeface="Arial"/>
                <a:cs typeface="Arial"/>
              </a:rPr>
              <a:t>server </a:t>
            </a:r>
            <a:r>
              <a:rPr sz="1400" spc="-10" dirty="0">
                <a:latin typeface="Arial"/>
                <a:cs typeface="Arial"/>
              </a:rPr>
              <a:t>de </a:t>
            </a:r>
            <a:r>
              <a:rPr sz="1400" spc="-5" dirty="0">
                <a:latin typeface="Arial"/>
                <a:cs typeface="Arial"/>
              </a:rPr>
              <a:t>syslog-uri </a:t>
            </a:r>
            <a:r>
              <a:rPr sz="1400" dirty="0">
                <a:latin typeface="Arial"/>
                <a:cs typeface="Arial"/>
              </a:rPr>
              <a:t>ca să fie </a:t>
            </a:r>
            <a:r>
              <a:rPr sz="1400" spc="-5" dirty="0">
                <a:latin typeface="Arial"/>
                <a:cs typeface="Arial"/>
              </a:rPr>
              <a:t>arhivate offline  </a:t>
            </a:r>
            <a:r>
              <a:rPr sz="1400" dirty="0">
                <a:latin typeface="Arial"/>
                <a:cs typeface="Arial"/>
              </a:rPr>
              <a:t>şi </a:t>
            </a:r>
            <a:r>
              <a:rPr sz="1400" spc="-5" dirty="0">
                <a:latin typeface="Arial"/>
                <a:cs typeface="Arial"/>
              </a:rPr>
              <a:t>apoi </a:t>
            </a:r>
            <a:r>
              <a:rPr sz="1400" dirty="0">
                <a:latin typeface="Arial"/>
                <a:cs typeface="Arial"/>
              </a:rPr>
              <a:t>folosite pentru o </a:t>
            </a:r>
            <a:r>
              <a:rPr sz="1400" spc="-5" dirty="0">
                <a:latin typeface="Arial"/>
                <a:cs typeface="Arial"/>
              </a:rPr>
              <a:t>analiză</a:t>
            </a:r>
            <a:r>
              <a:rPr sz="1400" spc="-140" dirty="0">
                <a:latin typeface="Arial"/>
                <a:cs typeface="Arial"/>
              </a:rPr>
              <a:t> </a:t>
            </a:r>
            <a:r>
              <a:rPr sz="1400" spc="-5" dirty="0">
                <a:latin typeface="Arial"/>
                <a:cs typeface="Arial"/>
              </a:rPr>
              <a:t>suplimentară.</a:t>
            </a:r>
            <a:endParaRPr sz="1400">
              <a:latin typeface="Arial"/>
              <a:cs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352" y="1520952"/>
            <a:ext cx="368808" cy="47396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6492" y="1447800"/>
            <a:ext cx="560832" cy="4221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8001" y="990600"/>
            <a:ext cx="0" cy="1053465"/>
          </a:xfrm>
          <a:custGeom>
            <a:avLst/>
            <a:gdLst/>
            <a:ahLst/>
            <a:cxnLst/>
            <a:rect l="l" t="t" r="r" b="b"/>
            <a:pathLst>
              <a:path h="1053464">
                <a:moveTo>
                  <a:pt x="0" y="0"/>
                </a:moveTo>
                <a:lnTo>
                  <a:pt x="0" y="1053084"/>
                </a:lnTo>
              </a:path>
            </a:pathLst>
          </a:custGeom>
          <a:ln w="32004">
            <a:solidFill>
              <a:srgbClr val="1C1C1C"/>
            </a:solidFill>
          </a:ln>
        </p:spPr>
        <p:txBody>
          <a:bodyPr wrap="square" lIns="0" tIns="0" rIns="0" bIns="0" rtlCol="0"/>
          <a:lstStyle/>
          <a:p>
            <a:endParaRPr/>
          </a:p>
        </p:txBody>
      </p:sp>
      <p:sp>
        <p:nvSpPr>
          <p:cNvPr id="5" name="object 5"/>
          <p:cNvSpPr/>
          <p:nvPr/>
        </p:nvSpPr>
        <p:spPr>
          <a:xfrm>
            <a:off x="443483" y="1781555"/>
            <a:ext cx="8226552" cy="32003"/>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229969" y="1028522"/>
            <a:ext cx="4977765" cy="697230"/>
          </a:xfrm>
          <a:prstGeom prst="rect">
            <a:avLst/>
          </a:prstGeom>
        </p:spPr>
        <p:txBody>
          <a:bodyPr vert="horz" wrap="square" lIns="0" tIns="13335" rIns="0" bIns="0" rtlCol="0">
            <a:spAutoFit/>
          </a:bodyPr>
          <a:lstStyle/>
          <a:p>
            <a:pPr marL="12700">
              <a:lnSpc>
                <a:spcPct val="100000"/>
              </a:lnSpc>
              <a:spcBef>
                <a:spcPts val="105"/>
              </a:spcBef>
            </a:pPr>
            <a:r>
              <a:rPr sz="4400" dirty="0">
                <a:solidFill>
                  <a:srgbClr val="333399"/>
                </a:solidFill>
              </a:rPr>
              <a:t>MsWindows</a:t>
            </a:r>
            <a:r>
              <a:rPr sz="4400" spc="-100" dirty="0">
                <a:solidFill>
                  <a:srgbClr val="333399"/>
                </a:solidFill>
              </a:rPr>
              <a:t> </a:t>
            </a:r>
            <a:r>
              <a:rPr sz="4400" spc="-5" dirty="0">
                <a:solidFill>
                  <a:srgbClr val="333399"/>
                </a:solidFill>
              </a:rPr>
              <a:t>Firewall</a:t>
            </a:r>
            <a:endParaRPr sz="4400"/>
          </a:p>
        </p:txBody>
      </p:sp>
      <p:sp>
        <p:nvSpPr>
          <p:cNvPr id="7" name="object 7"/>
          <p:cNvSpPr txBox="1"/>
          <p:nvPr/>
        </p:nvSpPr>
        <p:spPr>
          <a:xfrm>
            <a:off x="1261617" y="2021865"/>
            <a:ext cx="7615555" cy="3671570"/>
          </a:xfrm>
          <a:prstGeom prst="rect">
            <a:avLst/>
          </a:prstGeom>
        </p:spPr>
        <p:txBody>
          <a:bodyPr vert="horz" wrap="square" lIns="0" tIns="12700" rIns="0" bIns="0" rtlCol="0">
            <a:spAutoFit/>
          </a:bodyPr>
          <a:lstStyle/>
          <a:p>
            <a:pPr marL="12700" marR="6350" algn="just">
              <a:lnSpc>
                <a:spcPct val="114999"/>
              </a:lnSpc>
              <a:spcBef>
                <a:spcPts val="100"/>
              </a:spcBef>
              <a:buClr>
                <a:srgbClr val="3333CC"/>
              </a:buClr>
              <a:buSzPct val="59375"/>
              <a:buFont typeface="Wingdings"/>
              <a:buChar char=""/>
              <a:tabLst>
                <a:tab pos="355600" algn="l"/>
              </a:tabLst>
            </a:pPr>
            <a:r>
              <a:rPr sz="1600" spc="-5" dirty="0">
                <a:latin typeface="Arial"/>
                <a:cs typeface="Arial"/>
              </a:rPr>
              <a:t>Pentru a </a:t>
            </a:r>
            <a:r>
              <a:rPr sz="1600" dirty="0">
                <a:latin typeface="Arial"/>
                <a:cs typeface="Arial"/>
              </a:rPr>
              <a:t>oferi </a:t>
            </a:r>
            <a:r>
              <a:rPr sz="1600" spc="-5" dirty="0">
                <a:latin typeface="Arial"/>
                <a:cs typeface="Arial"/>
              </a:rPr>
              <a:t>nivelul de securitate de care avem nevoie, Windows Firewall  dispune de un set standard de reguli de intrare </a:t>
            </a:r>
            <a:r>
              <a:rPr sz="1600" spc="5" dirty="0">
                <a:latin typeface="Arial"/>
                <a:cs typeface="Arial"/>
              </a:rPr>
              <a:t>şi </a:t>
            </a:r>
            <a:r>
              <a:rPr sz="1600" spc="-5" dirty="0">
                <a:latin typeface="Arial"/>
                <a:cs typeface="Arial"/>
              </a:rPr>
              <a:t>ieşire(Inbound &amp; outbound rules),  activate în funcţie de locaţia reţelei </a:t>
            </a:r>
            <a:r>
              <a:rPr sz="1600" dirty="0">
                <a:latin typeface="Arial"/>
                <a:cs typeface="Arial"/>
              </a:rPr>
              <a:t>la </a:t>
            </a:r>
            <a:r>
              <a:rPr sz="1600" spc="-5" dirty="0">
                <a:latin typeface="Arial"/>
                <a:cs typeface="Arial"/>
              </a:rPr>
              <a:t>care suntem</a:t>
            </a:r>
            <a:r>
              <a:rPr sz="1600" spc="85" dirty="0">
                <a:latin typeface="Arial"/>
                <a:cs typeface="Arial"/>
              </a:rPr>
              <a:t> </a:t>
            </a:r>
            <a:r>
              <a:rPr sz="1600" spc="-5" dirty="0">
                <a:latin typeface="Arial"/>
                <a:cs typeface="Arial"/>
              </a:rPr>
              <a:t>conectaţi.</a:t>
            </a:r>
            <a:endParaRPr sz="1600">
              <a:latin typeface="Arial"/>
              <a:cs typeface="Arial"/>
            </a:endParaRPr>
          </a:p>
          <a:p>
            <a:pPr marL="355600" indent="-342900" algn="just">
              <a:lnSpc>
                <a:spcPct val="100000"/>
              </a:lnSpc>
              <a:spcBef>
                <a:spcPts val="285"/>
              </a:spcBef>
              <a:buClr>
                <a:srgbClr val="3333CC"/>
              </a:buClr>
              <a:buSzPct val="59375"/>
              <a:buFont typeface="Wingdings"/>
              <a:buChar char=""/>
              <a:tabLst>
                <a:tab pos="355600" algn="l"/>
              </a:tabLst>
            </a:pPr>
            <a:r>
              <a:rPr sz="1600" spc="-5" dirty="0">
                <a:latin typeface="Arial"/>
                <a:cs typeface="Arial"/>
              </a:rPr>
              <a:t>O</a:t>
            </a:r>
            <a:r>
              <a:rPr sz="1600" spc="120" dirty="0">
                <a:latin typeface="Arial"/>
                <a:cs typeface="Arial"/>
              </a:rPr>
              <a:t> </a:t>
            </a:r>
            <a:r>
              <a:rPr sz="1600" spc="-5" dirty="0">
                <a:latin typeface="Arial"/>
                <a:cs typeface="Arial"/>
              </a:rPr>
              <a:t>locaţie</a:t>
            </a:r>
            <a:r>
              <a:rPr sz="1600" spc="130" dirty="0">
                <a:latin typeface="Arial"/>
                <a:cs typeface="Arial"/>
              </a:rPr>
              <a:t> </a:t>
            </a:r>
            <a:r>
              <a:rPr sz="1600" spc="-5" dirty="0">
                <a:latin typeface="Arial"/>
                <a:cs typeface="Arial"/>
              </a:rPr>
              <a:t>de</a:t>
            </a:r>
            <a:r>
              <a:rPr sz="1600" spc="135" dirty="0">
                <a:latin typeface="Arial"/>
                <a:cs typeface="Arial"/>
              </a:rPr>
              <a:t> </a:t>
            </a:r>
            <a:r>
              <a:rPr sz="1600" spc="-5" dirty="0">
                <a:latin typeface="Arial"/>
                <a:cs typeface="Arial"/>
              </a:rPr>
              <a:t>reţea</a:t>
            </a:r>
            <a:r>
              <a:rPr sz="1600" spc="120" dirty="0">
                <a:latin typeface="Arial"/>
                <a:cs typeface="Arial"/>
              </a:rPr>
              <a:t> </a:t>
            </a:r>
            <a:r>
              <a:rPr sz="1600" spc="-5" dirty="0">
                <a:latin typeface="Arial"/>
                <a:cs typeface="Arial"/>
              </a:rPr>
              <a:t>este</a:t>
            </a:r>
            <a:r>
              <a:rPr sz="1600" spc="130" dirty="0">
                <a:latin typeface="Arial"/>
                <a:cs typeface="Arial"/>
              </a:rPr>
              <a:t> </a:t>
            </a:r>
            <a:r>
              <a:rPr sz="1600" spc="-5" dirty="0">
                <a:latin typeface="Arial"/>
                <a:cs typeface="Arial"/>
              </a:rPr>
              <a:t>un</a:t>
            </a:r>
            <a:r>
              <a:rPr sz="1600" spc="135" dirty="0">
                <a:latin typeface="Arial"/>
                <a:cs typeface="Arial"/>
              </a:rPr>
              <a:t> </a:t>
            </a:r>
            <a:r>
              <a:rPr sz="1600" spc="-5" dirty="0">
                <a:latin typeface="Arial"/>
                <a:cs typeface="Arial"/>
              </a:rPr>
              <a:t>pachet</a:t>
            </a:r>
            <a:r>
              <a:rPr sz="1600" spc="140" dirty="0">
                <a:latin typeface="Arial"/>
                <a:cs typeface="Arial"/>
              </a:rPr>
              <a:t> </a:t>
            </a:r>
            <a:r>
              <a:rPr sz="1600" spc="-5" dirty="0">
                <a:latin typeface="Arial"/>
                <a:cs typeface="Arial"/>
              </a:rPr>
              <a:t>de</a:t>
            </a:r>
            <a:r>
              <a:rPr sz="1600" spc="135" dirty="0">
                <a:latin typeface="Arial"/>
                <a:cs typeface="Arial"/>
              </a:rPr>
              <a:t> </a:t>
            </a:r>
            <a:r>
              <a:rPr sz="1600" spc="-5" dirty="0">
                <a:latin typeface="Arial"/>
                <a:cs typeface="Arial"/>
              </a:rPr>
              <a:t>setări</a:t>
            </a:r>
            <a:r>
              <a:rPr sz="1600" spc="125" dirty="0">
                <a:latin typeface="Arial"/>
                <a:cs typeface="Arial"/>
              </a:rPr>
              <a:t> </a:t>
            </a:r>
            <a:r>
              <a:rPr sz="1600" dirty="0">
                <a:latin typeface="Arial"/>
                <a:cs typeface="Arial"/>
              </a:rPr>
              <a:t>pentru</a:t>
            </a:r>
            <a:r>
              <a:rPr sz="1600" spc="125" dirty="0">
                <a:latin typeface="Arial"/>
                <a:cs typeface="Arial"/>
              </a:rPr>
              <a:t> </a:t>
            </a:r>
            <a:r>
              <a:rPr sz="1600" dirty="0">
                <a:latin typeface="Arial"/>
                <a:cs typeface="Arial"/>
              </a:rPr>
              <a:t>partajare</a:t>
            </a:r>
            <a:r>
              <a:rPr sz="1600" spc="125" dirty="0">
                <a:latin typeface="Arial"/>
                <a:cs typeface="Arial"/>
              </a:rPr>
              <a:t> </a:t>
            </a:r>
            <a:r>
              <a:rPr sz="1600" spc="-5" dirty="0">
                <a:latin typeface="Arial"/>
                <a:cs typeface="Arial"/>
              </a:rPr>
              <a:t>în</a:t>
            </a:r>
            <a:r>
              <a:rPr sz="1600" spc="145" dirty="0">
                <a:latin typeface="Arial"/>
                <a:cs typeface="Arial"/>
              </a:rPr>
              <a:t> </a:t>
            </a:r>
            <a:r>
              <a:rPr sz="1600" spc="-5" dirty="0">
                <a:latin typeface="Arial"/>
                <a:cs typeface="Arial"/>
              </a:rPr>
              <a:t>reţea,</a:t>
            </a:r>
            <a:r>
              <a:rPr sz="1600" spc="120" dirty="0">
                <a:latin typeface="Arial"/>
                <a:cs typeface="Arial"/>
              </a:rPr>
              <a:t> </a:t>
            </a:r>
            <a:r>
              <a:rPr sz="1600" dirty="0">
                <a:latin typeface="Arial"/>
                <a:cs typeface="Arial"/>
              </a:rPr>
              <a:t>care</a:t>
            </a:r>
            <a:r>
              <a:rPr sz="1600" spc="130" dirty="0">
                <a:latin typeface="Arial"/>
                <a:cs typeface="Arial"/>
              </a:rPr>
              <a:t> </a:t>
            </a:r>
            <a:r>
              <a:rPr sz="1600" spc="-5" dirty="0">
                <a:latin typeface="Arial"/>
                <a:cs typeface="Arial"/>
              </a:rPr>
              <a:t>sunt</a:t>
            </a:r>
            <a:endParaRPr sz="1600">
              <a:latin typeface="Arial"/>
              <a:cs typeface="Arial"/>
            </a:endParaRPr>
          </a:p>
          <a:p>
            <a:pPr marL="12700" marR="6350" algn="just">
              <a:lnSpc>
                <a:spcPct val="114999"/>
              </a:lnSpc>
              <a:spcBef>
                <a:spcPts val="5"/>
              </a:spcBef>
            </a:pPr>
            <a:r>
              <a:rPr sz="1600" spc="-5" dirty="0">
                <a:latin typeface="Arial"/>
                <a:cs typeface="Arial"/>
              </a:rPr>
              <a:t>aplicate reţelei </a:t>
            </a:r>
            <a:r>
              <a:rPr sz="1600" dirty="0">
                <a:latin typeface="Arial"/>
                <a:cs typeface="Arial"/>
              </a:rPr>
              <a:t>la </a:t>
            </a:r>
            <a:r>
              <a:rPr sz="1600" spc="-5" dirty="0">
                <a:latin typeface="Arial"/>
                <a:cs typeface="Arial"/>
              </a:rPr>
              <a:t>care sunteţi conectat. În funcţie de locaţia </a:t>
            </a:r>
            <a:r>
              <a:rPr sz="1600" dirty="0">
                <a:latin typeface="Arial"/>
                <a:cs typeface="Arial"/>
              </a:rPr>
              <a:t>de </a:t>
            </a:r>
            <a:r>
              <a:rPr sz="1600" spc="-5" dirty="0">
                <a:latin typeface="Arial"/>
                <a:cs typeface="Arial"/>
              </a:rPr>
              <a:t>reţea atribuită  conexiunii </a:t>
            </a:r>
            <a:r>
              <a:rPr sz="1600" spc="-10" dirty="0">
                <a:latin typeface="Arial"/>
                <a:cs typeface="Arial"/>
              </a:rPr>
              <a:t>active, </a:t>
            </a:r>
            <a:r>
              <a:rPr sz="1600" spc="-5" dirty="0">
                <a:latin typeface="Arial"/>
                <a:cs typeface="Arial"/>
              </a:rPr>
              <a:t>caracteristici cum sunt partajarea fişierelor </a:t>
            </a:r>
            <a:r>
              <a:rPr sz="1600" dirty="0">
                <a:latin typeface="Arial"/>
                <a:cs typeface="Arial"/>
              </a:rPr>
              <a:t>şi </a:t>
            </a:r>
            <a:r>
              <a:rPr sz="1600" spc="-5" dirty="0">
                <a:latin typeface="Arial"/>
                <a:cs typeface="Arial"/>
              </a:rPr>
              <a:t>imprimantei,  descoperirea de reţea, etc. ar putea fi pornite sau</a:t>
            </a:r>
            <a:r>
              <a:rPr sz="1600" spc="130" dirty="0">
                <a:latin typeface="Arial"/>
                <a:cs typeface="Arial"/>
              </a:rPr>
              <a:t> </a:t>
            </a:r>
            <a:r>
              <a:rPr sz="1600" spc="-5" dirty="0">
                <a:latin typeface="Arial"/>
                <a:cs typeface="Arial"/>
              </a:rPr>
              <a:t>oprite.</a:t>
            </a:r>
            <a:endParaRPr sz="1600">
              <a:latin typeface="Arial"/>
              <a:cs typeface="Arial"/>
            </a:endParaRPr>
          </a:p>
          <a:p>
            <a:pPr marL="355600" indent="-342900" algn="just">
              <a:lnSpc>
                <a:spcPct val="100000"/>
              </a:lnSpc>
              <a:spcBef>
                <a:spcPts val="285"/>
              </a:spcBef>
              <a:buClr>
                <a:srgbClr val="3333CC"/>
              </a:buClr>
              <a:buSzPct val="59375"/>
              <a:buFont typeface="Wingdings"/>
              <a:buChar char=""/>
              <a:tabLst>
                <a:tab pos="355600" algn="l"/>
              </a:tabLst>
            </a:pPr>
            <a:r>
              <a:rPr sz="1600" spc="-5" dirty="0">
                <a:latin typeface="Arial"/>
                <a:cs typeface="Arial"/>
              </a:rPr>
              <a:t>Aceste</a:t>
            </a:r>
            <a:r>
              <a:rPr sz="1600" spc="325" dirty="0">
                <a:latin typeface="Arial"/>
                <a:cs typeface="Arial"/>
              </a:rPr>
              <a:t> </a:t>
            </a:r>
            <a:r>
              <a:rPr sz="1600" spc="-5" dirty="0">
                <a:latin typeface="Arial"/>
                <a:cs typeface="Arial"/>
              </a:rPr>
              <a:t>locaţii</a:t>
            </a:r>
            <a:r>
              <a:rPr sz="1600" spc="340" dirty="0">
                <a:latin typeface="Arial"/>
                <a:cs typeface="Arial"/>
              </a:rPr>
              <a:t> </a:t>
            </a:r>
            <a:r>
              <a:rPr sz="1600" spc="-10" dirty="0">
                <a:latin typeface="Arial"/>
                <a:cs typeface="Arial"/>
              </a:rPr>
              <a:t>de</a:t>
            </a:r>
            <a:r>
              <a:rPr sz="1600" spc="325" dirty="0">
                <a:latin typeface="Arial"/>
                <a:cs typeface="Arial"/>
              </a:rPr>
              <a:t> </a:t>
            </a:r>
            <a:r>
              <a:rPr sz="1600" spc="-5" dirty="0">
                <a:latin typeface="Arial"/>
                <a:cs typeface="Arial"/>
              </a:rPr>
              <a:t>reţea</a:t>
            </a:r>
            <a:r>
              <a:rPr sz="1600" spc="330" dirty="0">
                <a:latin typeface="Arial"/>
                <a:cs typeface="Arial"/>
              </a:rPr>
              <a:t> </a:t>
            </a:r>
            <a:r>
              <a:rPr sz="1600" dirty="0">
                <a:latin typeface="Arial"/>
                <a:cs typeface="Arial"/>
              </a:rPr>
              <a:t>sunt</a:t>
            </a:r>
            <a:r>
              <a:rPr sz="1600" spc="335" dirty="0">
                <a:latin typeface="Arial"/>
                <a:cs typeface="Arial"/>
              </a:rPr>
              <a:t> </a:t>
            </a:r>
            <a:r>
              <a:rPr sz="1600" dirty="0">
                <a:latin typeface="Arial"/>
                <a:cs typeface="Arial"/>
              </a:rPr>
              <a:t>foarte</a:t>
            </a:r>
            <a:r>
              <a:rPr sz="1600" spc="335" dirty="0">
                <a:latin typeface="Arial"/>
                <a:cs typeface="Arial"/>
              </a:rPr>
              <a:t> </a:t>
            </a:r>
            <a:r>
              <a:rPr sz="1600" spc="-5" dirty="0">
                <a:latin typeface="Arial"/>
                <a:cs typeface="Arial"/>
              </a:rPr>
              <a:t>utile</a:t>
            </a:r>
            <a:r>
              <a:rPr sz="1600" spc="330" dirty="0">
                <a:latin typeface="Arial"/>
                <a:cs typeface="Arial"/>
              </a:rPr>
              <a:t> </a:t>
            </a:r>
            <a:r>
              <a:rPr sz="1600" spc="-5" dirty="0">
                <a:latin typeface="Arial"/>
                <a:cs typeface="Arial"/>
              </a:rPr>
              <a:t>pentru</a:t>
            </a:r>
            <a:r>
              <a:rPr sz="1600" spc="350" dirty="0">
                <a:latin typeface="Arial"/>
                <a:cs typeface="Arial"/>
              </a:rPr>
              <a:t> </a:t>
            </a:r>
            <a:r>
              <a:rPr sz="1600" spc="-5" dirty="0">
                <a:latin typeface="Arial"/>
                <a:cs typeface="Arial"/>
              </a:rPr>
              <a:t>utilizatorii</a:t>
            </a:r>
            <a:r>
              <a:rPr sz="1600" spc="340" dirty="0">
                <a:latin typeface="Arial"/>
                <a:cs typeface="Arial"/>
              </a:rPr>
              <a:t> </a:t>
            </a:r>
            <a:r>
              <a:rPr sz="1600" spc="-5" dirty="0">
                <a:latin typeface="Arial"/>
                <a:cs typeface="Arial"/>
              </a:rPr>
              <a:t>care</a:t>
            </a:r>
            <a:r>
              <a:rPr sz="1600" spc="320" dirty="0">
                <a:latin typeface="Arial"/>
                <a:cs typeface="Arial"/>
              </a:rPr>
              <a:t> </a:t>
            </a:r>
            <a:r>
              <a:rPr sz="1600" dirty="0">
                <a:latin typeface="Arial"/>
                <a:cs typeface="Arial"/>
              </a:rPr>
              <a:t>îşi</a:t>
            </a:r>
            <a:r>
              <a:rPr sz="1600" spc="335" dirty="0">
                <a:latin typeface="Arial"/>
                <a:cs typeface="Arial"/>
              </a:rPr>
              <a:t> </a:t>
            </a:r>
            <a:r>
              <a:rPr sz="1600" spc="-5" dirty="0">
                <a:latin typeface="Arial"/>
                <a:cs typeface="Arial"/>
              </a:rPr>
              <a:t>conectează</a:t>
            </a:r>
            <a:endParaRPr sz="1600">
              <a:latin typeface="Arial"/>
              <a:cs typeface="Arial"/>
            </a:endParaRPr>
          </a:p>
          <a:p>
            <a:pPr marL="12700" algn="just">
              <a:lnSpc>
                <a:spcPct val="100000"/>
              </a:lnSpc>
              <a:spcBef>
                <a:spcPts val="290"/>
              </a:spcBef>
            </a:pPr>
            <a:r>
              <a:rPr sz="1600" spc="-5" dirty="0">
                <a:latin typeface="Arial"/>
                <a:cs typeface="Arial"/>
              </a:rPr>
              <a:t>calculatoarele</a:t>
            </a:r>
            <a:r>
              <a:rPr sz="1600" spc="200" dirty="0">
                <a:latin typeface="Arial"/>
                <a:cs typeface="Arial"/>
              </a:rPr>
              <a:t> </a:t>
            </a:r>
            <a:r>
              <a:rPr sz="1600" dirty="0">
                <a:latin typeface="Arial"/>
                <a:cs typeface="Arial"/>
              </a:rPr>
              <a:t>la</a:t>
            </a:r>
            <a:r>
              <a:rPr sz="1600" spc="185" dirty="0">
                <a:latin typeface="Arial"/>
                <a:cs typeface="Arial"/>
              </a:rPr>
              <a:t> </a:t>
            </a:r>
            <a:r>
              <a:rPr sz="1600" spc="-5" dirty="0">
                <a:latin typeface="Arial"/>
                <a:cs typeface="Arial"/>
              </a:rPr>
              <a:t>multe</a:t>
            </a:r>
            <a:r>
              <a:rPr sz="1600" spc="210" dirty="0">
                <a:latin typeface="Arial"/>
                <a:cs typeface="Arial"/>
              </a:rPr>
              <a:t> </a:t>
            </a:r>
            <a:r>
              <a:rPr sz="1600" spc="-5" dirty="0">
                <a:latin typeface="Arial"/>
                <a:cs typeface="Arial"/>
              </a:rPr>
              <a:t>reţele.</a:t>
            </a:r>
            <a:r>
              <a:rPr sz="1600" spc="195" dirty="0">
                <a:latin typeface="Arial"/>
                <a:cs typeface="Arial"/>
              </a:rPr>
              <a:t> </a:t>
            </a:r>
            <a:r>
              <a:rPr sz="1600" dirty="0">
                <a:latin typeface="Arial"/>
                <a:cs typeface="Arial"/>
              </a:rPr>
              <a:t>De</a:t>
            </a:r>
            <a:r>
              <a:rPr sz="1600" spc="200" dirty="0">
                <a:latin typeface="Arial"/>
                <a:cs typeface="Arial"/>
              </a:rPr>
              <a:t> </a:t>
            </a:r>
            <a:r>
              <a:rPr sz="1600" spc="-5" dirty="0">
                <a:latin typeface="Arial"/>
                <a:cs typeface="Arial"/>
              </a:rPr>
              <a:t>fiecare</a:t>
            </a:r>
            <a:r>
              <a:rPr sz="1600" spc="204" dirty="0">
                <a:latin typeface="Arial"/>
                <a:cs typeface="Arial"/>
              </a:rPr>
              <a:t> </a:t>
            </a:r>
            <a:r>
              <a:rPr sz="1600" spc="-5" dirty="0">
                <a:latin typeface="Arial"/>
                <a:cs typeface="Arial"/>
              </a:rPr>
              <a:t>dată</a:t>
            </a:r>
            <a:r>
              <a:rPr sz="1600" spc="210" dirty="0">
                <a:latin typeface="Arial"/>
                <a:cs typeface="Arial"/>
              </a:rPr>
              <a:t> </a:t>
            </a:r>
            <a:r>
              <a:rPr sz="1600" spc="-5" dirty="0">
                <a:latin typeface="Arial"/>
                <a:cs typeface="Arial"/>
              </a:rPr>
              <a:t>când</a:t>
            </a:r>
            <a:r>
              <a:rPr sz="1600" spc="195" dirty="0">
                <a:latin typeface="Arial"/>
                <a:cs typeface="Arial"/>
              </a:rPr>
              <a:t> </a:t>
            </a:r>
            <a:r>
              <a:rPr sz="1600" spc="-5" dirty="0">
                <a:latin typeface="Arial"/>
                <a:cs typeface="Arial"/>
              </a:rPr>
              <a:t>ne</a:t>
            </a:r>
            <a:r>
              <a:rPr sz="1600" spc="200" dirty="0">
                <a:latin typeface="Arial"/>
                <a:cs typeface="Arial"/>
              </a:rPr>
              <a:t> </a:t>
            </a:r>
            <a:r>
              <a:rPr sz="1600" spc="-5" dirty="0">
                <a:latin typeface="Arial"/>
                <a:cs typeface="Arial"/>
              </a:rPr>
              <a:t>conectăm</a:t>
            </a:r>
            <a:r>
              <a:rPr sz="1600" spc="204" dirty="0">
                <a:latin typeface="Arial"/>
                <a:cs typeface="Arial"/>
              </a:rPr>
              <a:t> </a:t>
            </a:r>
            <a:r>
              <a:rPr sz="1600" dirty="0">
                <a:latin typeface="Arial"/>
                <a:cs typeface="Arial"/>
              </a:rPr>
              <a:t>la</a:t>
            </a:r>
            <a:r>
              <a:rPr sz="1600" spc="195" dirty="0">
                <a:latin typeface="Arial"/>
                <a:cs typeface="Arial"/>
              </a:rPr>
              <a:t> </a:t>
            </a:r>
            <a:r>
              <a:rPr sz="1600" spc="-5" dirty="0">
                <a:latin typeface="Arial"/>
                <a:cs typeface="Arial"/>
              </a:rPr>
              <a:t>o</a:t>
            </a:r>
            <a:r>
              <a:rPr sz="1600" spc="220" dirty="0">
                <a:latin typeface="Arial"/>
                <a:cs typeface="Arial"/>
              </a:rPr>
              <a:t> </a:t>
            </a:r>
            <a:r>
              <a:rPr sz="1600" spc="-5" dirty="0">
                <a:latin typeface="Arial"/>
                <a:cs typeface="Arial"/>
              </a:rPr>
              <a:t>reţea</a:t>
            </a:r>
            <a:r>
              <a:rPr sz="1600" spc="210" dirty="0">
                <a:latin typeface="Arial"/>
                <a:cs typeface="Arial"/>
              </a:rPr>
              <a:t> </a:t>
            </a:r>
            <a:r>
              <a:rPr sz="1600" spc="-5" dirty="0">
                <a:latin typeface="Arial"/>
                <a:cs typeface="Arial"/>
              </a:rPr>
              <a:t>nouă,</a:t>
            </a:r>
            <a:endParaRPr sz="1600">
              <a:latin typeface="Arial"/>
              <a:cs typeface="Arial"/>
            </a:endParaRPr>
          </a:p>
          <a:p>
            <a:pPr marL="12700" marR="5715" algn="just">
              <a:lnSpc>
                <a:spcPct val="114999"/>
              </a:lnSpc>
              <a:spcBef>
                <a:spcPts val="5"/>
              </a:spcBef>
            </a:pPr>
            <a:r>
              <a:rPr sz="1600" spc="-5" dirty="0">
                <a:latin typeface="Arial"/>
                <a:cs typeface="Arial"/>
              </a:rPr>
              <a:t>Windows 7 </a:t>
            </a:r>
            <a:r>
              <a:rPr sz="1600" dirty="0">
                <a:latin typeface="Arial"/>
                <a:cs typeface="Arial"/>
              </a:rPr>
              <a:t>și </a:t>
            </a:r>
            <a:r>
              <a:rPr sz="1600" spc="-5" dirty="0">
                <a:latin typeface="Arial"/>
                <a:cs typeface="Arial"/>
              </a:rPr>
              <a:t>Windows 8 îi vor atribui acesteia un profil de </a:t>
            </a:r>
            <a:r>
              <a:rPr sz="1600" dirty="0">
                <a:latin typeface="Arial"/>
                <a:cs typeface="Arial"/>
              </a:rPr>
              <a:t>reţea. </a:t>
            </a:r>
            <a:r>
              <a:rPr sz="1600" spc="-10" dirty="0">
                <a:latin typeface="Arial"/>
                <a:cs typeface="Arial"/>
              </a:rPr>
              <a:t>Cu </a:t>
            </a:r>
            <a:r>
              <a:rPr sz="1600" spc="-5" dirty="0">
                <a:latin typeface="Arial"/>
                <a:cs typeface="Arial"/>
              </a:rPr>
              <a:t>o </a:t>
            </a:r>
            <a:r>
              <a:rPr sz="1600" spc="-10" dirty="0">
                <a:latin typeface="Arial"/>
                <a:cs typeface="Arial"/>
              </a:rPr>
              <a:t>singură  </a:t>
            </a:r>
            <a:r>
              <a:rPr sz="1600" spc="-5" dirty="0">
                <a:latin typeface="Arial"/>
                <a:cs typeface="Arial"/>
              </a:rPr>
              <a:t>alegere, obţinem schimbarea întregului pachet de setări de </a:t>
            </a:r>
            <a:r>
              <a:rPr sz="1600" dirty="0">
                <a:latin typeface="Arial"/>
                <a:cs typeface="Arial"/>
              </a:rPr>
              <a:t>reţea. </a:t>
            </a:r>
            <a:r>
              <a:rPr sz="1600" spc="-5" dirty="0">
                <a:latin typeface="Arial"/>
                <a:cs typeface="Arial"/>
              </a:rPr>
              <a:t>In Windows 8  există doar două tipuri de locații de</a:t>
            </a:r>
            <a:r>
              <a:rPr sz="1600" spc="35" dirty="0">
                <a:latin typeface="Arial"/>
                <a:cs typeface="Arial"/>
              </a:rPr>
              <a:t> </a:t>
            </a:r>
            <a:r>
              <a:rPr sz="1600" spc="-5" dirty="0">
                <a:latin typeface="Arial"/>
                <a:cs typeface="Arial"/>
              </a:rPr>
              <a:t>rețea:</a:t>
            </a:r>
            <a:endParaRPr sz="1600">
              <a:latin typeface="Arial"/>
              <a:cs typeface="Arial"/>
            </a:endParaRPr>
          </a:p>
          <a:p>
            <a:pPr marL="355600" indent="-342900" algn="just">
              <a:lnSpc>
                <a:spcPct val="100000"/>
              </a:lnSpc>
              <a:spcBef>
                <a:spcPts val="285"/>
              </a:spcBef>
              <a:buClr>
                <a:srgbClr val="3333CC"/>
              </a:buClr>
              <a:buSzPct val="62500"/>
              <a:buFont typeface="Symbol"/>
              <a:buChar char=""/>
              <a:tabLst>
                <a:tab pos="355600" algn="l"/>
              </a:tabLst>
            </a:pPr>
            <a:r>
              <a:rPr sz="1600" spc="-5" dirty="0">
                <a:latin typeface="Arial"/>
                <a:cs typeface="Arial"/>
              </a:rPr>
              <a:t>.</a:t>
            </a:r>
            <a:endParaRPr sz="1600">
              <a:latin typeface="Arial"/>
              <a:cs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352" y="1520952"/>
            <a:ext cx="368808" cy="47396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6492" y="1447800"/>
            <a:ext cx="560832" cy="4221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8001" y="990600"/>
            <a:ext cx="0" cy="1053465"/>
          </a:xfrm>
          <a:custGeom>
            <a:avLst/>
            <a:gdLst/>
            <a:ahLst/>
            <a:cxnLst/>
            <a:rect l="l" t="t" r="r" b="b"/>
            <a:pathLst>
              <a:path h="1053464">
                <a:moveTo>
                  <a:pt x="0" y="0"/>
                </a:moveTo>
                <a:lnTo>
                  <a:pt x="0" y="1053084"/>
                </a:lnTo>
              </a:path>
            </a:pathLst>
          </a:custGeom>
          <a:ln w="32004">
            <a:solidFill>
              <a:srgbClr val="1C1C1C"/>
            </a:solidFill>
          </a:ln>
        </p:spPr>
        <p:txBody>
          <a:bodyPr wrap="square" lIns="0" tIns="0" rIns="0" bIns="0" rtlCol="0"/>
          <a:lstStyle/>
          <a:p>
            <a:endParaRPr/>
          </a:p>
        </p:txBody>
      </p:sp>
      <p:sp>
        <p:nvSpPr>
          <p:cNvPr id="5" name="object 5"/>
          <p:cNvSpPr/>
          <p:nvPr/>
        </p:nvSpPr>
        <p:spPr>
          <a:xfrm>
            <a:off x="443483" y="1781555"/>
            <a:ext cx="8226552" cy="32003"/>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229969" y="1028522"/>
            <a:ext cx="4977765" cy="697230"/>
          </a:xfrm>
          <a:prstGeom prst="rect">
            <a:avLst/>
          </a:prstGeom>
        </p:spPr>
        <p:txBody>
          <a:bodyPr vert="horz" wrap="square" lIns="0" tIns="13335" rIns="0" bIns="0" rtlCol="0">
            <a:spAutoFit/>
          </a:bodyPr>
          <a:lstStyle/>
          <a:p>
            <a:pPr marL="12700">
              <a:lnSpc>
                <a:spcPct val="100000"/>
              </a:lnSpc>
              <a:spcBef>
                <a:spcPts val="105"/>
              </a:spcBef>
            </a:pPr>
            <a:r>
              <a:rPr sz="4400" dirty="0">
                <a:solidFill>
                  <a:srgbClr val="333399"/>
                </a:solidFill>
              </a:rPr>
              <a:t>MsWindows</a:t>
            </a:r>
            <a:r>
              <a:rPr sz="4400" spc="-100" dirty="0">
                <a:solidFill>
                  <a:srgbClr val="333399"/>
                </a:solidFill>
              </a:rPr>
              <a:t> </a:t>
            </a:r>
            <a:r>
              <a:rPr sz="4400" spc="-5" dirty="0">
                <a:solidFill>
                  <a:srgbClr val="333399"/>
                </a:solidFill>
              </a:rPr>
              <a:t>Firewall</a:t>
            </a:r>
            <a:endParaRPr sz="4400"/>
          </a:p>
        </p:txBody>
      </p:sp>
      <p:sp>
        <p:nvSpPr>
          <p:cNvPr id="7" name="object 7"/>
          <p:cNvSpPr txBox="1"/>
          <p:nvPr/>
        </p:nvSpPr>
        <p:spPr>
          <a:xfrm>
            <a:off x="541019" y="1869948"/>
            <a:ext cx="220979" cy="125095"/>
          </a:xfrm>
          <a:prstGeom prst="rect">
            <a:avLst/>
          </a:prstGeom>
          <a:solidFill>
            <a:srgbClr val="3333CC"/>
          </a:solidFill>
        </p:spPr>
        <p:txBody>
          <a:bodyPr vert="horz" wrap="square" lIns="0" tIns="19685" rIns="0" bIns="0" rtlCol="0">
            <a:spAutoFit/>
          </a:bodyPr>
          <a:lstStyle/>
          <a:p>
            <a:pPr algn="r">
              <a:lnSpc>
                <a:spcPts val="825"/>
              </a:lnSpc>
              <a:spcBef>
                <a:spcPts val="155"/>
              </a:spcBef>
            </a:pPr>
            <a:r>
              <a:rPr sz="1000" spc="-5" dirty="0">
                <a:solidFill>
                  <a:srgbClr val="3333CC"/>
                </a:solidFill>
                <a:latin typeface="Symbol"/>
                <a:cs typeface="Symbol"/>
              </a:rPr>
              <a:t></a:t>
            </a:r>
            <a:endParaRPr sz="1000">
              <a:latin typeface="Symbol"/>
              <a:cs typeface="Symbol"/>
            </a:endParaRPr>
          </a:p>
        </p:txBody>
      </p:sp>
      <p:sp>
        <p:nvSpPr>
          <p:cNvPr id="8" name="object 8"/>
          <p:cNvSpPr txBox="1">
            <a:spLocks noGrp="1"/>
          </p:cNvSpPr>
          <p:nvPr>
            <p:ph type="body" idx="1"/>
          </p:nvPr>
        </p:nvSpPr>
        <p:spPr>
          <a:prstGeom prst="rect">
            <a:avLst/>
          </a:prstGeom>
        </p:spPr>
        <p:txBody>
          <a:bodyPr vert="horz" wrap="square" lIns="0" tIns="12700" rIns="0" bIns="0" rtlCol="0">
            <a:spAutoFit/>
          </a:bodyPr>
          <a:lstStyle/>
          <a:p>
            <a:pPr marL="355600" marR="5080" algn="just">
              <a:lnSpc>
                <a:spcPct val="114999"/>
              </a:lnSpc>
              <a:spcBef>
                <a:spcPts val="100"/>
              </a:spcBef>
            </a:pPr>
            <a:r>
              <a:rPr b="1" spc="-10" dirty="0">
                <a:latin typeface="Arial"/>
                <a:cs typeface="Arial"/>
              </a:rPr>
              <a:t>Reţea </a:t>
            </a:r>
            <a:r>
              <a:rPr b="1" dirty="0">
                <a:latin typeface="Arial"/>
                <a:cs typeface="Arial"/>
              </a:rPr>
              <a:t>privată </a:t>
            </a:r>
            <a:r>
              <a:rPr spc="-5" dirty="0"/>
              <a:t>- alegem această </a:t>
            </a:r>
            <a:r>
              <a:rPr spc="-10" dirty="0"/>
              <a:t>locaţie </a:t>
            </a:r>
            <a:r>
              <a:rPr spc="-5" dirty="0"/>
              <a:t>atunci când suntem conectaţi </a:t>
            </a:r>
            <a:r>
              <a:rPr dirty="0"/>
              <a:t>la </a:t>
            </a:r>
            <a:r>
              <a:rPr spc="-5" dirty="0"/>
              <a:t>reţeaua de  domiciliu sau </a:t>
            </a:r>
            <a:r>
              <a:rPr dirty="0"/>
              <a:t>la </a:t>
            </a:r>
            <a:r>
              <a:rPr spc="-5" dirty="0"/>
              <a:t>cea de serviciu. În mod implicit, descoperirea reţelei </a:t>
            </a:r>
            <a:r>
              <a:rPr dirty="0"/>
              <a:t>va </a:t>
            </a:r>
            <a:r>
              <a:rPr spc="-5" dirty="0"/>
              <a:t>fi activată </a:t>
            </a:r>
            <a:r>
              <a:rPr spc="-10" dirty="0"/>
              <a:t>şi  </a:t>
            </a:r>
            <a:r>
              <a:rPr spc="-5" dirty="0"/>
              <a:t>vom putea vedea alte calculatoare </a:t>
            </a:r>
            <a:r>
              <a:rPr dirty="0"/>
              <a:t>şi </a:t>
            </a:r>
            <a:r>
              <a:rPr spc="-5" dirty="0"/>
              <a:t>dispozitive care fac </a:t>
            </a:r>
            <a:r>
              <a:rPr dirty="0"/>
              <a:t>parte </a:t>
            </a:r>
            <a:r>
              <a:rPr spc="-5" dirty="0"/>
              <a:t>din </a:t>
            </a:r>
            <a:r>
              <a:rPr dirty="0"/>
              <a:t>reţea. </a:t>
            </a:r>
            <a:r>
              <a:rPr spc="-10" dirty="0"/>
              <a:t>De  </a:t>
            </a:r>
            <a:r>
              <a:rPr spc="-5" dirty="0"/>
              <a:t>asemenea, </a:t>
            </a:r>
            <a:r>
              <a:rPr dirty="0"/>
              <a:t>acest </a:t>
            </a:r>
            <a:r>
              <a:rPr spc="-5" dirty="0"/>
              <a:t>lucru va </a:t>
            </a:r>
            <a:r>
              <a:rPr dirty="0"/>
              <a:t>permite </a:t>
            </a:r>
            <a:r>
              <a:rPr spc="-5" dirty="0"/>
              <a:t>altor calculatoare din reţea accesul </a:t>
            </a:r>
            <a:r>
              <a:rPr dirty="0"/>
              <a:t>la </a:t>
            </a:r>
            <a:r>
              <a:rPr spc="-5" dirty="0"/>
              <a:t>calculatorul  nostru. În reţeaua de domiciliu </a:t>
            </a:r>
            <a:r>
              <a:rPr spc="-10" dirty="0"/>
              <a:t>vom </a:t>
            </a:r>
            <a:r>
              <a:rPr spc="-5" dirty="0"/>
              <a:t>avea, de asemenea, permisiunea de a </a:t>
            </a:r>
            <a:r>
              <a:rPr dirty="0"/>
              <a:t>crea sau </a:t>
            </a:r>
            <a:r>
              <a:rPr spc="-5" dirty="0"/>
              <a:t>de  a ne </a:t>
            </a:r>
            <a:r>
              <a:rPr spc="-10" dirty="0"/>
              <a:t>alătura </a:t>
            </a:r>
            <a:r>
              <a:rPr spc="-5" dirty="0"/>
              <a:t>unui </a:t>
            </a:r>
            <a:r>
              <a:rPr i="1" spc="-5" dirty="0">
                <a:latin typeface="Arial"/>
                <a:cs typeface="Arial"/>
              </a:rPr>
              <a:t>Grup de</a:t>
            </a:r>
            <a:r>
              <a:rPr i="1" spc="70" dirty="0">
                <a:latin typeface="Arial"/>
                <a:cs typeface="Arial"/>
              </a:rPr>
              <a:t> </a:t>
            </a:r>
            <a:r>
              <a:rPr i="1" spc="-5" dirty="0">
                <a:latin typeface="Arial"/>
                <a:cs typeface="Arial"/>
              </a:rPr>
              <a:t>Domiciliu</a:t>
            </a:r>
            <a:r>
              <a:rPr spc="-5" dirty="0"/>
              <a:t>.</a:t>
            </a:r>
          </a:p>
          <a:p>
            <a:pPr marL="355600" marR="5080" indent="-343535" algn="just">
              <a:lnSpc>
                <a:spcPct val="114999"/>
              </a:lnSpc>
              <a:buClr>
                <a:srgbClr val="3333CC"/>
              </a:buClr>
              <a:buSzPct val="62500"/>
              <a:buFont typeface="Symbol"/>
              <a:buChar char=""/>
              <a:tabLst>
                <a:tab pos="356235" algn="l"/>
              </a:tabLst>
            </a:pPr>
            <a:r>
              <a:rPr b="1" spc="-10" dirty="0">
                <a:latin typeface="Arial"/>
                <a:cs typeface="Arial"/>
              </a:rPr>
              <a:t>Reţea </a:t>
            </a:r>
            <a:r>
              <a:rPr b="1" spc="-5" dirty="0">
                <a:latin typeface="Arial"/>
                <a:cs typeface="Arial"/>
              </a:rPr>
              <a:t>publică </a:t>
            </a:r>
            <a:r>
              <a:rPr spc="-5" dirty="0"/>
              <a:t>- acest profil este numit uneori </a:t>
            </a:r>
            <a:r>
              <a:rPr dirty="0"/>
              <a:t>și </a:t>
            </a:r>
            <a:r>
              <a:rPr i="1" spc="-5" dirty="0">
                <a:latin typeface="Arial"/>
                <a:cs typeface="Arial"/>
              </a:rPr>
              <a:t>"Oaspete/Guest"</a:t>
            </a:r>
            <a:r>
              <a:rPr spc="-5" dirty="0"/>
              <a:t>. Este perfect </a:t>
            </a:r>
            <a:r>
              <a:rPr dirty="0"/>
              <a:t>atunci  </a:t>
            </a:r>
            <a:r>
              <a:rPr spc="-5" dirty="0"/>
              <a:t>când</a:t>
            </a:r>
            <a:r>
              <a:rPr spc="270" dirty="0"/>
              <a:t> </a:t>
            </a:r>
            <a:r>
              <a:rPr spc="-5" dirty="0"/>
              <a:t>ne</a:t>
            </a:r>
            <a:r>
              <a:rPr spc="265" dirty="0"/>
              <a:t> </a:t>
            </a:r>
            <a:r>
              <a:rPr spc="-5" dirty="0"/>
              <a:t>aflăm</a:t>
            </a:r>
            <a:r>
              <a:rPr spc="270" dirty="0"/>
              <a:t> </a:t>
            </a:r>
            <a:r>
              <a:rPr spc="-5" dirty="0"/>
              <a:t>într-un</a:t>
            </a:r>
            <a:r>
              <a:rPr spc="270" dirty="0"/>
              <a:t> </a:t>
            </a:r>
            <a:r>
              <a:rPr spc="-5" dirty="0"/>
              <a:t>loc</a:t>
            </a:r>
            <a:r>
              <a:rPr spc="280" dirty="0"/>
              <a:t> </a:t>
            </a:r>
            <a:r>
              <a:rPr spc="-5" dirty="0"/>
              <a:t>public,</a:t>
            </a:r>
            <a:r>
              <a:rPr spc="254" dirty="0"/>
              <a:t> </a:t>
            </a:r>
            <a:r>
              <a:rPr spc="-5" dirty="0"/>
              <a:t>cum</a:t>
            </a:r>
            <a:r>
              <a:rPr spc="270" dirty="0"/>
              <a:t> </a:t>
            </a:r>
            <a:r>
              <a:rPr spc="-5" dirty="0"/>
              <a:t>ar</a:t>
            </a:r>
            <a:r>
              <a:rPr spc="275" dirty="0"/>
              <a:t> </a:t>
            </a:r>
            <a:r>
              <a:rPr spc="-5" dirty="0"/>
              <a:t>fi</a:t>
            </a:r>
            <a:r>
              <a:rPr spc="270" dirty="0"/>
              <a:t> </a:t>
            </a:r>
            <a:r>
              <a:rPr spc="-5" dirty="0"/>
              <a:t>un</a:t>
            </a:r>
            <a:r>
              <a:rPr spc="270" dirty="0"/>
              <a:t> </a:t>
            </a:r>
            <a:r>
              <a:rPr spc="-5" dirty="0"/>
              <a:t>magazin</a:t>
            </a:r>
            <a:r>
              <a:rPr spc="270" dirty="0"/>
              <a:t> </a:t>
            </a:r>
            <a:r>
              <a:rPr spc="-10" dirty="0"/>
              <a:t>din</a:t>
            </a:r>
            <a:r>
              <a:rPr spc="270" dirty="0"/>
              <a:t> </a:t>
            </a:r>
            <a:r>
              <a:rPr spc="-5" dirty="0"/>
              <a:t>aeroport,</a:t>
            </a:r>
            <a:r>
              <a:rPr spc="270" dirty="0"/>
              <a:t> </a:t>
            </a:r>
            <a:r>
              <a:rPr spc="-5" dirty="0"/>
              <a:t>un</a:t>
            </a:r>
            <a:r>
              <a:rPr spc="265" dirty="0"/>
              <a:t> </a:t>
            </a:r>
            <a:r>
              <a:rPr spc="-5" dirty="0"/>
              <a:t>club</a:t>
            </a:r>
            <a:r>
              <a:rPr spc="275" dirty="0"/>
              <a:t> </a:t>
            </a:r>
            <a:r>
              <a:rPr spc="-5" dirty="0"/>
              <a:t>sau</a:t>
            </a:r>
            <a:r>
              <a:rPr spc="270" dirty="0"/>
              <a:t> </a:t>
            </a:r>
            <a:r>
              <a:rPr spc="-5" dirty="0"/>
              <a:t>o</a:t>
            </a:r>
          </a:p>
          <a:p>
            <a:pPr marL="355600" marR="5080" algn="just">
              <a:lnSpc>
                <a:spcPct val="114999"/>
              </a:lnSpc>
            </a:pPr>
            <a:r>
              <a:rPr spc="-5" dirty="0"/>
              <a:t>cafenea. Atunci când acest profil este utilizat, descoperirea de </a:t>
            </a:r>
            <a:r>
              <a:rPr dirty="0"/>
              <a:t>reţele şi </a:t>
            </a:r>
            <a:r>
              <a:rPr spc="-5" dirty="0"/>
              <a:t>partajarea sunt  dezactivate. Celelalte calculatoare din </a:t>
            </a:r>
            <a:r>
              <a:rPr spc="-10" dirty="0"/>
              <a:t>aceeaşi </a:t>
            </a:r>
            <a:r>
              <a:rPr spc="-5" dirty="0"/>
              <a:t>reţea nu vor putea vedea calculatorul  nostru. Această setare </a:t>
            </a:r>
            <a:r>
              <a:rPr dirty="0"/>
              <a:t>este, </a:t>
            </a:r>
            <a:r>
              <a:rPr spc="-5" dirty="0"/>
              <a:t>de asemenea, utilă atunci când calculatorul este conectat  direct </a:t>
            </a:r>
            <a:r>
              <a:rPr dirty="0"/>
              <a:t>la </a:t>
            </a:r>
            <a:r>
              <a:rPr spc="-5" dirty="0"/>
              <a:t>Internet (direct prin cablu / conexiune prin modem, Internet mobil,</a:t>
            </a:r>
            <a:r>
              <a:rPr spc="220" dirty="0"/>
              <a:t> </a:t>
            </a:r>
            <a:r>
              <a:rPr spc="-5" dirty="0"/>
              <a:t>etc.).</a:t>
            </a:r>
          </a:p>
          <a:p>
            <a:pPr marL="355600" indent="-343535" algn="just">
              <a:lnSpc>
                <a:spcPct val="100000"/>
              </a:lnSpc>
              <a:spcBef>
                <a:spcPts val="290"/>
              </a:spcBef>
              <a:buClr>
                <a:srgbClr val="3333CC"/>
              </a:buClr>
              <a:buSzPct val="59375"/>
              <a:buFont typeface="Wingdings"/>
              <a:buChar char=""/>
              <a:tabLst>
                <a:tab pos="356235" algn="l"/>
              </a:tabLst>
            </a:pPr>
            <a:r>
              <a:rPr spc="-5" dirty="0"/>
              <a:t>Există,</a:t>
            </a:r>
            <a:r>
              <a:rPr spc="85" dirty="0"/>
              <a:t> </a:t>
            </a:r>
            <a:r>
              <a:rPr spc="-5" dirty="0"/>
              <a:t>de</a:t>
            </a:r>
            <a:r>
              <a:rPr spc="95" dirty="0"/>
              <a:t> </a:t>
            </a:r>
            <a:r>
              <a:rPr dirty="0"/>
              <a:t>asemenea,</a:t>
            </a:r>
            <a:r>
              <a:rPr spc="90" dirty="0"/>
              <a:t> </a:t>
            </a:r>
            <a:r>
              <a:rPr spc="-5" dirty="0"/>
              <a:t>un</a:t>
            </a:r>
            <a:r>
              <a:rPr spc="95" dirty="0"/>
              <a:t> </a:t>
            </a:r>
            <a:r>
              <a:rPr spc="-5" dirty="0"/>
              <a:t>al</a:t>
            </a:r>
            <a:r>
              <a:rPr spc="105" dirty="0"/>
              <a:t> </a:t>
            </a:r>
            <a:r>
              <a:rPr spc="-5" dirty="0"/>
              <a:t>treilea</a:t>
            </a:r>
            <a:r>
              <a:rPr spc="95" dirty="0"/>
              <a:t> </a:t>
            </a:r>
            <a:r>
              <a:rPr spc="-5" dirty="0"/>
              <a:t>profil</a:t>
            </a:r>
            <a:r>
              <a:rPr spc="95" dirty="0"/>
              <a:t> </a:t>
            </a:r>
            <a:r>
              <a:rPr spc="-5" dirty="0"/>
              <a:t>de</a:t>
            </a:r>
            <a:r>
              <a:rPr spc="90" dirty="0"/>
              <a:t> </a:t>
            </a:r>
            <a:r>
              <a:rPr spc="-5" dirty="0"/>
              <a:t>locaţie</a:t>
            </a:r>
            <a:r>
              <a:rPr spc="90" dirty="0"/>
              <a:t> </a:t>
            </a:r>
            <a:r>
              <a:rPr spc="-5" dirty="0"/>
              <a:t>de</a:t>
            </a:r>
            <a:r>
              <a:rPr spc="110" dirty="0"/>
              <a:t> </a:t>
            </a:r>
            <a:r>
              <a:rPr spc="-5" dirty="0"/>
              <a:t>reţea</a:t>
            </a:r>
            <a:r>
              <a:rPr spc="100" dirty="0"/>
              <a:t> </a:t>
            </a:r>
            <a:r>
              <a:rPr spc="-5" dirty="0"/>
              <a:t>numit</a:t>
            </a:r>
            <a:r>
              <a:rPr spc="105" dirty="0"/>
              <a:t> </a:t>
            </a:r>
            <a:r>
              <a:rPr b="1" spc="-5" dirty="0">
                <a:latin typeface="Arial"/>
                <a:cs typeface="Arial"/>
              </a:rPr>
              <a:t>Domeniu</a:t>
            </a:r>
            <a:r>
              <a:rPr b="1" spc="100" dirty="0">
                <a:latin typeface="Arial"/>
                <a:cs typeface="Arial"/>
              </a:rPr>
              <a:t> </a:t>
            </a:r>
            <a:r>
              <a:rPr b="1" spc="-5" dirty="0">
                <a:latin typeface="Arial"/>
                <a:cs typeface="Arial"/>
              </a:rPr>
              <a:t>de</a:t>
            </a:r>
            <a:r>
              <a:rPr b="1" spc="95" dirty="0">
                <a:latin typeface="Arial"/>
                <a:cs typeface="Arial"/>
              </a:rPr>
              <a:t> </a:t>
            </a:r>
            <a:r>
              <a:rPr b="1" spc="-5" dirty="0">
                <a:latin typeface="Arial"/>
                <a:cs typeface="Arial"/>
              </a:rPr>
              <a:t>reţea</a:t>
            </a:r>
            <a:r>
              <a:rPr spc="-5" dirty="0"/>
              <a:t>.</a:t>
            </a:r>
          </a:p>
        </p:txBody>
      </p:sp>
      <p:sp>
        <p:nvSpPr>
          <p:cNvPr id="9" name="object 9"/>
          <p:cNvSpPr txBox="1"/>
          <p:nvPr/>
        </p:nvSpPr>
        <p:spPr>
          <a:xfrm>
            <a:off x="688340" y="5410911"/>
            <a:ext cx="8187690" cy="866775"/>
          </a:xfrm>
          <a:prstGeom prst="rect">
            <a:avLst/>
          </a:prstGeom>
        </p:spPr>
        <p:txBody>
          <a:bodyPr vert="horz" wrap="square" lIns="0" tIns="12700" rIns="0" bIns="0" rtlCol="0">
            <a:spAutoFit/>
          </a:bodyPr>
          <a:lstStyle/>
          <a:p>
            <a:pPr marL="12700" marR="5080" algn="just">
              <a:lnSpc>
                <a:spcPct val="114999"/>
              </a:lnSpc>
              <a:spcBef>
                <a:spcPts val="100"/>
              </a:spcBef>
            </a:pPr>
            <a:r>
              <a:rPr sz="1600" spc="-5" dirty="0">
                <a:latin typeface="Arial"/>
                <a:cs typeface="Arial"/>
              </a:rPr>
              <a:t>Acest profil nu poate fi </a:t>
            </a:r>
            <a:r>
              <a:rPr sz="1600" dirty="0">
                <a:latin typeface="Arial"/>
                <a:cs typeface="Arial"/>
              </a:rPr>
              <a:t>setat de </a:t>
            </a:r>
            <a:r>
              <a:rPr sz="1600" spc="-5" dirty="0">
                <a:latin typeface="Arial"/>
                <a:cs typeface="Arial"/>
              </a:rPr>
              <a:t>către un utilizator obişnuit. Acesta este disponibil  instituţiilor, companiilor, </a:t>
            </a:r>
            <a:r>
              <a:rPr sz="1600" dirty="0">
                <a:latin typeface="Arial"/>
                <a:cs typeface="Arial"/>
              </a:rPr>
              <a:t>etc. şi </a:t>
            </a:r>
            <a:r>
              <a:rPr sz="1600" spc="-5" dirty="0">
                <a:latin typeface="Arial"/>
                <a:cs typeface="Arial"/>
              </a:rPr>
              <a:t>este setat de </a:t>
            </a:r>
            <a:r>
              <a:rPr sz="1600" dirty="0">
                <a:latin typeface="Arial"/>
                <a:cs typeface="Arial"/>
              </a:rPr>
              <a:t>către </a:t>
            </a:r>
            <a:r>
              <a:rPr sz="1600" spc="-5" dirty="0">
                <a:latin typeface="Arial"/>
                <a:cs typeface="Arial"/>
              </a:rPr>
              <a:t>administratorul de reţea. În acest profil,  setările aplicate sunt stabilite de către compania unde lucrăm </a:t>
            </a:r>
            <a:r>
              <a:rPr sz="1600" dirty="0">
                <a:latin typeface="Arial"/>
                <a:cs typeface="Arial"/>
              </a:rPr>
              <a:t>şi </a:t>
            </a:r>
            <a:r>
              <a:rPr sz="1600" spc="-5" dirty="0">
                <a:latin typeface="Arial"/>
                <a:cs typeface="Arial"/>
              </a:rPr>
              <a:t>nu </a:t>
            </a:r>
            <a:r>
              <a:rPr sz="1600" dirty="0">
                <a:latin typeface="Arial"/>
                <a:cs typeface="Arial"/>
              </a:rPr>
              <a:t>le </a:t>
            </a:r>
            <a:r>
              <a:rPr sz="1600" spc="-5" dirty="0">
                <a:latin typeface="Arial"/>
                <a:cs typeface="Arial"/>
              </a:rPr>
              <a:t>putem</a:t>
            </a:r>
            <a:r>
              <a:rPr sz="1600" spc="130" dirty="0">
                <a:latin typeface="Arial"/>
                <a:cs typeface="Arial"/>
              </a:rPr>
              <a:t> </a:t>
            </a:r>
            <a:r>
              <a:rPr sz="1600" spc="-5" dirty="0">
                <a:latin typeface="Arial"/>
                <a:cs typeface="Arial"/>
              </a:rPr>
              <a:t>modifica.</a:t>
            </a:r>
            <a:endParaRPr sz="1600">
              <a:latin typeface="Arial"/>
              <a:cs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352" y="1520952"/>
            <a:ext cx="368808" cy="47396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6492" y="1447800"/>
            <a:ext cx="560832" cy="4221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8001" y="990600"/>
            <a:ext cx="0" cy="1053465"/>
          </a:xfrm>
          <a:custGeom>
            <a:avLst/>
            <a:gdLst/>
            <a:ahLst/>
            <a:cxnLst/>
            <a:rect l="l" t="t" r="r" b="b"/>
            <a:pathLst>
              <a:path h="1053464">
                <a:moveTo>
                  <a:pt x="0" y="0"/>
                </a:moveTo>
                <a:lnTo>
                  <a:pt x="0" y="1053084"/>
                </a:lnTo>
              </a:path>
            </a:pathLst>
          </a:custGeom>
          <a:ln w="32004">
            <a:solidFill>
              <a:srgbClr val="1C1C1C"/>
            </a:solidFill>
          </a:ln>
        </p:spPr>
        <p:txBody>
          <a:bodyPr wrap="square" lIns="0" tIns="0" rIns="0" bIns="0" rtlCol="0"/>
          <a:lstStyle/>
          <a:p>
            <a:endParaRPr/>
          </a:p>
        </p:txBody>
      </p:sp>
      <p:sp>
        <p:nvSpPr>
          <p:cNvPr id="5" name="object 5"/>
          <p:cNvSpPr/>
          <p:nvPr/>
        </p:nvSpPr>
        <p:spPr>
          <a:xfrm>
            <a:off x="443483" y="1781555"/>
            <a:ext cx="8226552" cy="32003"/>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229969" y="1028522"/>
            <a:ext cx="4977765" cy="697230"/>
          </a:xfrm>
          <a:prstGeom prst="rect">
            <a:avLst/>
          </a:prstGeom>
        </p:spPr>
        <p:txBody>
          <a:bodyPr vert="horz" wrap="square" lIns="0" tIns="13335" rIns="0" bIns="0" rtlCol="0">
            <a:spAutoFit/>
          </a:bodyPr>
          <a:lstStyle/>
          <a:p>
            <a:pPr marL="12700">
              <a:lnSpc>
                <a:spcPct val="100000"/>
              </a:lnSpc>
              <a:spcBef>
                <a:spcPts val="105"/>
              </a:spcBef>
            </a:pPr>
            <a:r>
              <a:rPr sz="4400" dirty="0">
                <a:solidFill>
                  <a:srgbClr val="333399"/>
                </a:solidFill>
              </a:rPr>
              <a:t>MsWindows</a:t>
            </a:r>
            <a:r>
              <a:rPr sz="4400" spc="-100" dirty="0">
                <a:solidFill>
                  <a:srgbClr val="333399"/>
                </a:solidFill>
              </a:rPr>
              <a:t> </a:t>
            </a:r>
            <a:r>
              <a:rPr sz="4400" spc="-5" dirty="0">
                <a:solidFill>
                  <a:srgbClr val="333399"/>
                </a:solidFill>
              </a:rPr>
              <a:t>Firewall</a:t>
            </a:r>
            <a:endParaRPr sz="4400"/>
          </a:p>
        </p:txBody>
      </p:sp>
      <p:sp>
        <p:nvSpPr>
          <p:cNvPr id="7" name="object 7"/>
          <p:cNvSpPr txBox="1"/>
          <p:nvPr/>
        </p:nvSpPr>
        <p:spPr>
          <a:xfrm>
            <a:off x="1261617" y="2302281"/>
            <a:ext cx="7617459" cy="2830195"/>
          </a:xfrm>
          <a:prstGeom prst="rect">
            <a:avLst/>
          </a:prstGeom>
        </p:spPr>
        <p:txBody>
          <a:bodyPr vert="horz" wrap="square" lIns="0" tIns="12700" rIns="0" bIns="0" rtlCol="0">
            <a:spAutoFit/>
          </a:bodyPr>
          <a:lstStyle/>
          <a:p>
            <a:pPr marL="12700" marR="8255" algn="just">
              <a:lnSpc>
                <a:spcPct val="114999"/>
              </a:lnSpc>
              <a:spcBef>
                <a:spcPts val="100"/>
              </a:spcBef>
              <a:buClr>
                <a:srgbClr val="3333CC"/>
              </a:buClr>
              <a:buSzPct val="59375"/>
              <a:buFont typeface="Wingdings"/>
              <a:buChar char=""/>
              <a:tabLst>
                <a:tab pos="355600" algn="l"/>
              </a:tabLst>
            </a:pPr>
            <a:r>
              <a:rPr sz="1600" spc="-5" dirty="0">
                <a:latin typeface="Arial"/>
                <a:cs typeface="Arial"/>
              </a:rPr>
              <a:t>Regulile de intrare (inbound rules) sunt aplicate traficului care vine dinspre reţea  </a:t>
            </a:r>
            <a:r>
              <a:rPr sz="1600" dirty="0">
                <a:latin typeface="Arial"/>
                <a:cs typeface="Arial"/>
              </a:rPr>
              <a:t>şi </a:t>
            </a:r>
            <a:r>
              <a:rPr sz="1600" spc="-5" dirty="0">
                <a:latin typeface="Arial"/>
                <a:cs typeface="Arial"/>
              </a:rPr>
              <a:t>Internet către calculatorul sau dispozitivul</a:t>
            </a:r>
            <a:r>
              <a:rPr sz="1600" spc="15" dirty="0">
                <a:latin typeface="Arial"/>
                <a:cs typeface="Arial"/>
              </a:rPr>
              <a:t> </a:t>
            </a:r>
            <a:r>
              <a:rPr sz="1600" spc="-5" dirty="0">
                <a:latin typeface="Arial"/>
                <a:cs typeface="Arial"/>
              </a:rPr>
              <a:t>nostru.</a:t>
            </a:r>
            <a:endParaRPr sz="1600">
              <a:latin typeface="Arial"/>
              <a:cs typeface="Arial"/>
            </a:endParaRPr>
          </a:p>
          <a:p>
            <a:pPr>
              <a:lnSpc>
                <a:spcPct val="100000"/>
              </a:lnSpc>
              <a:spcBef>
                <a:spcPts val="25"/>
              </a:spcBef>
              <a:buClr>
                <a:srgbClr val="3333CC"/>
              </a:buClr>
              <a:buFont typeface="Wingdings"/>
              <a:buChar char=""/>
            </a:pPr>
            <a:endParaRPr sz="1900">
              <a:latin typeface="Times New Roman"/>
              <a:cs typeface="Times New Roman"/>
            </a:endParaRPr>
          </a:p>
          <a:p>
            <a:pPr marL="12700" marR="6985" algn="just">
              <a:lnSpc>
                <a:spcPct val="114999"/>
              </a:lnSpc>
              <a:buClr>
                <a:srgbClr val="3333CC"/>
              </a:buClr>
              <a:buSzPct val="59375"/>
              <a:buFont typeface="Wingdings"/>
              <a:buChar char=""/>
              <a:tabLst>
                <a:tab pos="355600" algn="l"/>
              </a:tabLst>
            </a:pPr>
            <a:r>
              <a:rPr sz="1600" spc="-5" dirty="0">
                <a:latin typeface="Arial"/>
                <a:cs typeface="Arial"/>
              </a:rPr>
              <a:t>Regulile de </a:t>
            </a:r>
            <a:r>
              <a:rPr sz="1600" spc="-10" dirty="0">
                <a:latin typeface="Arial"/>
                <a:cs typeface="Arial"/>
              </a:rPr>
              <a:t>ieşire </a:t>
            </a:r>
            <a:r>
              <a:rPr sz="1600" spc="-5" dirty="0">
                <a:latin typeface="Arial"/>
                <a:cs typeface="Arial"/>
              </a:rPr>
              <a:t>(outbound rules) sunt aplicate traficului dinspre calculatorul  nostru către reţea sau</a:t>
            </a:r>
            <a:r>
              <a:rPr sz="1600" spc="40" dirty="0">
                <a:latin typeface="Arial"/>
                <a:cs typeface="Arial"/>
              </a:rPr>
              <a:t> </a:t>
            </a:r>
            <a:r>
              <a:rPr sz="1600" spc="-5" dirty="0">
                <a:latin typeface="Arial"/>
                <a:cs typeface="Arial"/>
              </a:rPr>
              <a:t>Internet.</a:t>
            </a:r>
            <a:endParaRPr sz="1600">
              <a:latin typeface="Arial"/>
              <a:cs typeface="Arial"/>
            </a:endParaRPr>
          </a:p>
          <a:p>
            <a:pPr>
              <a:lnSpc>
                <a:spcPct val="100000"/>
              </a:lnSpc>
              <a:spcBef>
                <a:spcPts val="20"/>
              </a:spcBef>
              <a:buClr>
                <a:srgbClr val="3333CC"/>
              </a:buClr>
              <a:buFont typeface="Wingdings"/>
              <a:buChar char=""/>
            </a:pPr>
            <a:endParaRPr sz="1900">
              <a:latin typeface="Times New Roman"/>
              <a:cs typeface="Times New Roman"/>
            </a:endParaRPr>
          </a:p>
          <a:p>
            <a:pPr marL="12700" marR="5080" algn="just">
              <a:lnSpc>
                <a:spcPct val="115100"/>
              </a:lnSpc>
              <a:buClr>
                <a:srgbClr val="3333CC"/>
              </a:buClr>
              <a:buSzPct val="59375"/>
              <a:buFont typeface="Wingdings"/>
              <a:buChar char=""/>
              <a:tabLst>
                <a:tab pos="355600" algn="l"/>
              </a:tabLst>
            </a:pPr>
            <a:r>
              <a:rPr sz="1600" spc="-5" dirty="0">
                <a:latin typeface="Arial"/>
                <a:cs typeface="Arial"/>
              </a:rPr>
              <a:t>Aceste reguli pot fi configurate </a:t>
            </a:r>
            <a:r>
              <a:rPr sz="1600" dirty="0">
                <a:latin typeface="Arial"/>
                <a:cs typeface="Arial"/>
              </a:rPr>
              <a:t>astfel </a:t>
            </a:r>
            <a:r>
              <a:rPr sz="1600" spc="-5" dirty="0">
                <a:latin typeface="Arial"/>
                <a:cs typeface="Arial"/>
              </a:rPr>
              <a:t>încât </a:t>
            </a:r>
            <a:r>
              <a:rPr sz="1600" dirty="0">
                <a:latin typeface="Arial"/>
                <a:cs typeface="Arial"/>
              </a:rPr>
              <a:t>să </a:t>
            </a:r>
            <a:r>
              <a:rPr sz="1600" spc="-5" dirty="0">
                <a:latin typeface="Arial"/>
                <a:cs typeface="Arial"/>
              </a:rPr>
              <a:t>fie specifice pentru: calculatoare,  utilizatori, programe, servicii, porturi sau protocoale. De </a:t>
            </a:r>
            <a:r>
              <a:rPr sz="1600" dirty="0">
                <a:latin typeface="Arial"/>
                <a:cs typeface="Arial"/>
              </a:rPr>
              <a:t>asemenea, </a:t>
            </a:r>
            <a:r>
              <a:rPr sz="1600" spc="-5" dirty="0">
                <a:latin typeface="Arial"/>
                <a:cs typeface="Arial"/>
              </a:rPr>
              <a:t>este posibil să  specificăm </a:t>
            </a:r>
            <a:r>
              <a:rPr sz="1600" dirty="0">
                <a:latin typeface="Arial"/>
                <a:cs typeface="Arial"/>
              </a:rPr>
              <a:t>la </a:t>
            </a:r>
            <a:r>
              <a:rPr sz="1600" spc="-10" dirty="0">
                <a:latin typeface="Arial"/>
                <a:cs typeface="Arial"/>
              </a:rPr>
              <a:t>care </a:t>
            </a:r>
            <a:r>
              <a:rPr sz="1600" spc="-5" dirty="0">
                <a:latin typeface="Arial"/>
                <a:cs typeface="Arial"/>
              </a:rPr>
              <a:t>adaptor de reţea </a:t>
            </a:r>
            <a:r>
              <a:rPr sz="1600" dirty="0">
                <a:latin typeface="Arial"/>
                <a:cs typeface="Arial"/>
              </a:rPr>
              <a:t>(ex. </a:t>
            </a:r>
            <a:r>
              <a:rPr sz="1600" spc="-5" dirty="0">
                <a:latin typeface="Arial"/>
                <a:cs typeface="Arial"/>
              </a:rPr>
              <a:t>wireless, </a:t>
            </a:r>
            <a:r>
              <a:rPr sz="1600" dirty="0">
                <a:latin typeface="Arial"/>
                <a:cs typeface="Arial"/>
              </a:rPr>
              <a:t>prin </a:t>
            </a:r>
            <a:r>
              <a:rPr sz="1600" spc="-5" dirty="0">
                <a:latin typeface="Arial"/>
                <a:cs typeface="Arial"/>
              </a:rPr>
              <a:t>cablu, VPN) sau </a:t>
            </a:r>
            <a:r>
              <a:rPr sz="1600" dirty="0">
                <a:latin typeface="Arial"/>
                <a:cs typeface="Arial"/>
              </a:rPr>
              <a:t>profil </a:t>
            </a:r>
            <a:r>
              <a:rPr sz="1600" spc="-5" dirty="0">
                <a:latin typeface="Arial"/>
                <a:cs typeface="Arial"/>
              </a:rPr>
              <a:t>de  utilizator sunt aplicate aceste</a:t>
            </a:r>
            <a:r>
              <a:rPr sz="1600" spc="10" dirty="0">
                <a:latin typeface="Arial"/>
                <a:cs typeface="Arial"/>
              </a:rPr>
              <a:t> </a:t>
            </a:r>
            <a:r>
              <a:rPr sz="1600" spc="-5" dirty="0">
                <a:latin typeface="Arial"/>
                <a:cs typeface="Arial"/>
              </a:rPr>
              <a:t>reguli</a:t>
            </a:r>
            <a:endParaRPr sz="1600">
              <a:latin typeface="Arial"/>
              <a:cs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352" y="1520952"/>
            <a:ext cx="368808" cy="47396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6492" y="1447800"/>
            <a:ext cx="560832" cy="4221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8001" y="990600"/>
            <a:ext cx="0" cy="1053465"/>
          </a:xfrm>
          <a:custGeom>
            <a:avLst/>
            <a:gdLst/>
            <a:ahLst/>
            <a:cxnLst/>
            <a:rect l="l" t="t" r="r" b="b"/>
            <a:pathLst>
              <a:path h="1053464">
                <a:moveTo>
                  <a:pt x="0" y="0"/>
                </a:moveTo>
                <a:lnTo>
                  <a:pt x="0" y="1053084"/>
                </a:lnTo>
              </a:path>
            </a:pathLst>
          </a:custGeom>
          <a:ln w="32004">
            <a:solidFill>
              <a:srgbClr val="1C1C1C"/>
            </a:solidFill>
          </a:ln>
        </p:spPr>
        <p:txBody>
          <a:bodyPr wrap="square" lIns="0" tIns="0" rIns="0" bIns="0" rtlCol="0"/>
          <a:lstStyle/>
          <a:p>
            <a:endParaRPr/>
          </a:p>
        </p:txBody>
      </p:sp>
      <p:sp>
        <p:nvSpPr>
          <p:cNvPr id="5" name="object 5"/>
          <p:cNvSpPr/>
          <p:nvPr/>
        </p:nvSpPr>
        <p:spPr>
          <a:xfrm>
            <a:off x="443483" y="1781555"/>
            <a:ext cx="8226552" cy="32003"/>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2065" rIns="0" bIns="0" rtlCol="0">
            <a:spAutoFit/>
          </a:bodyPr>
          <a:lstStyle/>
          <a:p>
            <a:pPr marL="203835">
              <a:lnSpc>
                <a:spcPct val="100000"/>
              </a:lnSpc>
              <a:spcBef>
                <a:spcPts val="95"/>
              </a:spcBef>
            </a:pPr>
            <a:r>
              <a:rPr spc="-10" dirty="0"/>
              <a:t>Intrebari?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352" y="1520952"/>
            <a:ext cx="368808" cy="47396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6492" y="1447800"/>
            <a:ext cx="560832" cy="4221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8001" y="990600"/>
            <a:ext cx="0" cy="1053465"/>
          </a:xfrm>
          <a:custGeom>
            <a:avLst/>
            <a:gdLst/>
            <a:ahLst/>
            <a:cxnLst/>
            <a:rect l="l" t="t" r="r" b="b"/>
            <a:pathLst>
              <a:path h="1053464">
                <a:moveTo>
                  <a:pt x="0" y="0"/>
                </a:moveTo>
                <a:lnTo>
                  <a:pt x="0" y="1053084"/>
                </a:lnTo>
              </a:path>
            </a:pathLst>
          </a:custGeom>
          <a:ln w="32004">
            <a:solidFill>
              <a:srgbClr val="1C1C1C"/>
            </a:solidFill>
          </a:ln>
        </p:spPr>
        <p:txBody>
          <a:bodyPr wrap="square" lIns="0" tIns="0" rIns="0" bIns="0" rtlCol="0"/>
          <a:lstStyle/>
          <a:p>
            <a:endParaRPr/>
          </a:p>
        </p:txBody>
      </p:sp>
      <p:sp>
        <p:nvSpPr>
          <p:cNvPr id="5" name="object 5"/>
          <p:cNvSpPr/>
          <p:nvPr/>
        </p:nvSpPr>
        <p:spPr>
          <a:xfrm>
            <a:off x="443483" y="1781555"/>
            <a:ext cx="8226552" cy="32003"/>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145844" y="961390"/>
            <a:ext cx="7599045" cy="452120"/>
          </a:xfrm>
          <a:prstGeom prst="rect">
            <a:avLst/>
          </a:prstGeom>
        </p:spPr>
        <p:txBody>
          <a:bodyPr vert="horz" wrap="square" lIns="0" tIns="12065" rIns="0" bIns="0" rtlCol="0">
            <a:spAutoFit/>
          </a:bodyPr>
          <a:lstStyle/>
          <a:p>
            <a:pPr marL="12700">
              <a:lnSpc>
                <a:spcPct val="100000"/>
              </a:lnSpc>
              <a:spcBef>
                <a:spcPts val="95"/>
              </a:spcBef>
            </a:pPr>
            <a:r>
              <a:rPr spc="-5" dirty="0">
                <a:solidFill>
                  <a:srgbClr val="333399"/>
                </a:solidFill>
              </a:rPr>
              <a:t>Securitatea </a:t>
            </a:r>
            <a:r>
              <a:rPr spc="-10" dirty="0">
                <a:solidFill>
                  <a:srgbClr val="333399"/>
                </a:solidFill>
              </a:rPr>
              <a:t>retelelor </a:t>
            </a:r>
            <a:r>
              <a:rPr spc="-5" dirty="0">
                <a:solidFill>
                  <a:srgbClr val="333399"/>
                </a:solidFill>
              </a:rPr>
              <a:t>de</a:t>
            </a:r>
            <a:r>
              <a:rPr spc="95" dirty="0">
                <a:solidFill>
                  <a:srgbClr val="333399"/>
                </a:solidFill>
              </a:rPr>
              <a:t> </a:t>
            </a:r>
            <a:r>
              <a:rPr spc="-5" dirty="0" err="1" smtClean="0">
                <a:solidFill>
                  <a:srgbClr val="333399"/>
                </a:solidFill>
              </a:rPr>
              <a:t>calculatoare</a:t>
            </a:r>
            <a:endParaRPr spc="-5" dirty="0">
              <a:solidFill>
                <a:srgbClr val="333399"/>
              </a:solidFill>
            </a:endParaRPr>
          </a:p>
        </p:txBody>
      </p:sp>
      <p:sp>
        <p:nvSpPr>
          <p:cNvPr id="7" name="object 7"/>
          <p:cNvSpPr txBox="1"/>
          <p:nvPr/>
        </p:nvSpPr>
        <p:spPr>
          <a:xfrm>
            <a:off x="794004" y="1813560"/>
            <a:ext cx="117475" cy="181610"/>
          </a:xfrm>
          <a:prstGeom prst="rect">
            <a:avLst/>
          </a:prstGeom>
          <a:solidFill>
            <a:srgbClr val="3333CC"/>
          </a:solidFill>
        </p:spPr>
        <p:txBody>
          <a:bodyPr vert="horz" wrap="square" lIns="0" tIns="0" rIns="0" bIns="0" rtlCol="0">
            <a:spAutoFit/>
          </a:bodyPr>
          <a:lstStyle/>
          <a:p>
            <a:pPr>
              <a:lnSpc>
                <a:spcPts val="1070"/>
              </a:lnSpc>
            </a:pPr>
            <a:r>
              <a:rPr sz="950" spc="5" dirty="0">
                <a:solidFill>
                  <a:srgbClr val="3333CC"/>
                </a:solidFill>
                <a:latin typeface="Wingdings"/>
                <a:cs typeface="Wingdings"/>
              </a:rPr>
              <a:t></a:t>
            </a:r>
            <a:endParaRPr sz="950">
              <a:latin typeface="Wingdings"/>
              <a:cs typeface="Wingdings"/>
            </a:endParaRPr>
          </a:p>
        </p:txBody>
      </p:sp>
      <p:sp>
        <p:nvSpPr>
          <p:cNvPr id="8" name="object 8"/>
          <p:cNvSpPr txBox="1"/>
          <p:nvPr/>
        </p:nvSpPr>
        <p:spPr>
          <a:xfrm>
            <a:off x="741536" y="2629515"/>
            <a:ext cx="7609840" cy="3828612"/>
          </a:xfrm>
          <a:prstGeom prst="rect">
            <a:avLst/>
          </a:prstGeom>
        </p:spPr>
        <p:txBody>
          <a:bodyPr vert="horz" wrap="square" lIns="0" tIns="12065" rIns="0" bIns="0" rtlCol="0">
            <a:spAutoFit/>
          </a:bodyPr>
          <a:lstStyle/>
          <a:p>
            <a:r>
              <a:rPr lang="ro-RO" sz="1600" b="1" dirty="0" smtClean="0"/>
              <a:t>Integritatea datelor și a informațiilor </a:t>
            </a:r>
            <a:r>
              <a:rPr lang="ro-RO" sz="1600" dirty="0" smtClean="0"/>
              <a:t/>
            </a:r>
            <a:br>
              <a:rPr lang="ro-RO" sz="1600" dirty="0" smtClean="0"/>
            </a:br>
            <a:r>
              <a:rPr lang="ro-RO" sz="1600" dirty="0" smtClean="0"/>
              <a:t>Are ca obiectiv asigurarea că informațiile ajung la persoanele autorizate nealterate, în formă identică cu informațiile de la sursă, iar modificările asupra datelor se fac doar de către persoanele care au autorizație.</a:t>
            </a:r>
            <a:br>
              <a:rPr lang="ro-RO" sz="1600" dirty="0" smtClean="0"/>
            </a:br>
            <a:r>
              <a:rPr lang="ro-RO" sz="1600" dirty="0" smtClean="0"/>
              <a:t>Integritatea informațiilor poate fi compromisă de către persoane în mod accidental sau în mod voit. De asemenea alterarea datelor în mod accidental se poate întâmpla și din cauza disfuncționalității sistemelor informatice.</a:t>
            </a:r>
            <a:br>
              <a:rPr lang="ro-RO" sz="1600" dirty="0" smtClean="0"/>
            </a:br>
            <a:r>
              <a:rPr lang="ro-RO" sz="1600" dirty="0" smtClean="0"/>
              <a:t>De </a:t>
            </a:r>
            <a:r>
              <a:rPr lang="ro-RO" sz="1600" dirty="0" err="1" smtClean="0"/>
              <a:t>accea</a:t>
            </a:r>
            <a:r>
              <a:rPr lang="ro-RO" sz="1600" dirty="0" smtClean="0"/>
              <a:t> se impun algoritmi de verificare a integrității datelor</a:t>
            </a:r>
            <a:r>
              <a:rPr lang="en-US" sz="1600" dirty="0" smtClean="0"/>
              <a:t> – HASH.</a:t>
            </a:r>
          </a:p>
          <a:p>
            <a:endParaRPr lang="en-US" sz="1600" dirty="0"/>
          </a:p>
          <a:p>
            <a:endParaRPr lang="en-US" sz="1600" dirty="0" smtClean="0"/>
          </a:p>
          <a:p>
            <a:r>
              <a:rPr lang="en-US" sz="1600" b="1" dirty="0" smtClean="0"/>
              <a:t>I</a:t>
            </a:r>
            <a:r>
              <a:rPr lang="ro-RO" sz="1600" b="1" dirty="0" err="1" smtClean="0"/>
              <a:t>ntegritatea</a:t>
            </a:r>
            <a:r>
              <a:rPr lang="ro-RO" sz="1600" dirty="0" smtClean="0"/>
              <a:t> </a:t>
            </a:r>
            <a:r>
              <a:rPr lang="ro-RO" sz="1600" dirty="0"/>
              <a:t>se </a:t>
            </a:r>
            <a:r>
              <a:rPr lang="ro-RO" sz="1600" dirty="0" err="1"/>
              <a:t>defineşte</a:t>
            </a:r>
            <a:r>
              <a:rPr lang="ro-RO" sz="1600" dirty="0"/>
              <a:t> ca fiind </a:t>
            </a:r>
            <a:r>
              <a:rPr lang="ro-RO" sz="1600" dirty="0" err="1"/>
              <a:t>protecţia</a:t>
            </a:r>
            <a:r>
              <a:rPr lang="ro-RO" sz="1600" dirty="0"/>
              <a:t> împotriva modificării sau distrugerii neautorizate a </a:t>
            </a:r>
            <a:r>
              <a:rPr lang="ro-RO" sz="1600" dirty="0" err="1"/>
              <a:t>informaţiilor</a:t>
            </a:r>
            <a:r>
              <a:rPr lang="ro-RO" sz="1600" dirty="0"/>
              <a:t>.</a:t>
            </a:r>
          </a:p>
          <a:p>
            <a:r>
              <a:rPr lang="ro-RO" sz="1600" dirty="0"/>
              <a:t>Modificarea neautorizată se poate realiza fie prin accesul la baza de date, fie prin modificarea mesajelor în tranzit.</a:t>
            </a:r>
          </a:p>
          <a:p>
            <a:endParaRPr lang="ro-RO" sz="1600" dirty="0"/>
          </a:p>
        </p:txBody>
      </p:sp>
      <p:sp>
        <p:nvSpPr>
          <p:cNvPr id="9" name="object 9"/>
          <p:cNvSpPr txBox="1"/>
          <p:nvPr/>
        </p:nvSpPr>
        <p:spPr>
          <a:xfrm>
            <a:off x="764540" y="1953894"/>
            <a:ext cx="8097520" cy="258404"/>
          </a:xfrm>
          <a:prstGeom prst="rect">
            <a:avLst/>
          </a:prstGeom>
        </p:spPr>
        <p:txBody>
          <a:bodyPr vert="horz" wrap="square" lIns="0" tIns="12065" rIns="0" bIns="0" rtlCol="0">
            <a:spAutoFit/>
          </a:bodyPr>
          <a:lstStyle/>
          <a:p>
            <a:pPr marL="355600" marR="50800">
              <a:lnSpc>
                <a:spcPct val="100000"/>
              </a:lnSpc>
              <a:spcBef>
                <a:spcPts val="95"/>
              </a:spcBef>
            </a:pPr>
            <a:endParaRPr sz="1600" dirty="0">
              <a:latin typeface="Tahoma"/>
              <a:cs typeface="Tahoma"/>
            </a:endParaRPr>
          </a:p>
        </p:txBody>
      </p:sp>
    </p:spTree>
    <p:extLst>
      <p:ext uri="{BB962C8B-B14F-4D97-AF65-F5344CB8AC3E}">
        <p14:creationId xmlns:p14="http://schemas.microsoft.com/office/powerpoint/2010/main" val="41693256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352" y="1520952"/>
            <a:ext cx="368808" cy="47396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6492" y="1447800"/>
            <a:ext cx="560832" cy="4221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8001" y="990600"/>
            <a:ext cx="0" cy="1053465"/>
          </a:xfrm>
          <a:custGeom>
            <a:avLst/>
            <a:gdLst/>
            <a:ahLst/>
            <a:cxnLst/>
            <a:rect l="l" t="t" r="r" b="b"/>
            <a:pathLst>
              <a:path h="1053464">
                <a:moveTo>
                  <a:pt x="0" y="0"/>
                </a:moveTo>
                <a:lnTo>
                  <a:pt x="0" y="1053084"/>
                </a:lnTo>
              </a:path>
            </a:pathLst>
          </a:custGeom>
          <a:ln w="32004">
            <a:solidFill>
              <a:srgbClr val="1C1C1C"/>
            </a:solidFill>
          </a:ln>
        </p:spPr>
        <p:txBody>
          <a:bodyPr wrap="square" lIns="0" tIns="0" rIns="0" bIns="0" rtlCol="0"/>
          <a:lstStyle/>
          <a:p>
            <a:endParaRPr/>
          </a:p>
        </p:txBody>
      </p:sp>
      <p:sp>
        <p:nvSpPr>
          <p:cNvPr id="5" name="object 5"/>
          <p:cNvSpPr/>
          <p:nvPr/>
        </p:nvSpPr>
        <p:spPr>
          <a:xfrm>
            <a:off x="443483" y="1781555"/>
            <a:ext cx="8226552" cy="32003"/>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145844" y="961390"/>
            <a:ext cx="7599045" cy="452120"/>
          </a:xfrm>
          <a:prstGeom prst="rect">
            <a:avLst/>
          </a:prstGeom>
        </p:spPr>
        <p:txBody>
          <a:bodyPr vert="horz" wrap="square" lIns="0" tIns="12065" rIns="0" bIns="0" rtlCol="0">
            <a:spAutoFit/>
          </a:bodyPr>
          <a:lstStyle/>
          <a:p>
            <a:pPr marL="12700">
              <a:lnSpc>
                <a:spcPct val="100000"/>
              </a:lnSpc>
              <a:spcBef>
                <a:spcPts val="95"/>
              </a:spcBef>
            </a:pPr>
            <a:r>
              <a:rPr spc="-5" dirty="0">
                <a:solidFill>
                  <a:srgbClr val="333399"/>
                </a:solidFill>
              </a:rPr>
              <a:t>Securitatea </a:t>
            </a:r>
            <a:r>
              <a:rPr spc="-10" dirty="0">
                <a:solidFill>
                  <a:srgbClr val="333399"/>
                </a:solidFill>
              </a:rPr>
              <a:t>retelelor </a:t>
            </a:r>
            <a:r>
              <a:rPr spc="-5" dirty="0">
                <a:solidFill>
                  <a:srgbClr val="333399"/>
                </a:solidFill>
              </a:rPr>
              <a:t>de</a:t>
            </a:r>
            <a:r>
              <a:rPr spc="95" dirty="0">
                <a:solidFill>
                  <a:srgbClr val="333399"/>
                </a:solidFill>
              </a:rPr>
              <a:t> </a:t>
            </a:r>
            <a:r>
              <a:rPr spc="-5" dirty="0" err="1" smtClean="0">
                <a:solidFill>
                  <a:srgbClr val="333399"/>
                </a:solidFill>
              </a:rPr>
              <a:t>calculatoare</a:t>
            </a:r>
            <a:endParaRPr spc="-5" dirty="0">
              <a:solidFill>
                <a:srgbClr val="333399"/>
              </a:solidFill>
            </a:endParaRPr>
          </a:p>
        </p:txBody>
      </p:sp>
      <p:sp>
        <p:nvSpPr>
          <p:cNvPr id="7" name="object 7"/>
          <p:cNvSpPr txBox="1"/>
          <p:nvPr/>
        </p:nvSpPr>
        <p:spPr>
          <a:xfrm>
            <a:off x="794004" y="1813560"/>
            <a:ext cx="117475" cy="181610"/>
          </a:xfrm>
          <a:prstGeom prst="rect">
            <a:avLst/>
          </a:prstGeom>
          <a:solidFill>
            <a:srgbClr val="3333CC"/>
          </a:solidFill>
        </p:spPr>
        <p:txBody>
          <a:bodyPr vert="horz" wrap="square" lIns="0" tIns="0" rIns="0" bIns="0" rtlCol="0">
            <a:spAutoFit/>
          </a:bodyPr>
          <a:lstStyle/>
          <a:p>
            <a:pPr>
              <a:lnSpc>
                <a:spcPts val="1070"/>
              </a:lnSpc>
            </a:pPr>
            <a:r>
              <a:rPr sz="950" spc="5" dirty="0">
                <a:solidFill>
                  <a:srgbClr val="3333CC"/>
                </a:solidFill>
                <a:latin typeface="Wingdings"/>
                <a:cs typeface="Wingdings"/>
              </a:rPr>
              <a:t></a:t>
            </a:r>
            <a:endParaRPr sz="950">
              <a:latin typeface="Wingdings"/>
              <a:cs typeface="Wingdings"/>
            </a:endParaRPr>
          </a:p>
        </p:txBody>
      </p:sp>
      <p:sp>
        <p:nvSpPr>
          <p:cNvPr id="8" name="object 8"/>
          <p:cNvSpPr txBox="1"/>
          <p:nvPr/>
        </p:nvSpPr>
        <p:spPr>
          <a:xfrm>
            <a:off x="741536" y="2629515"/>
            <a:ext cx="7609840" cy="2782172"/>
          </a:xfrm>
          <a:prstGeom prst="rect">
            <a:avLst/>
          </a:prstGeom>
        </p:spPr>
        <p:txBody>
          <a:bodyPr vert="horz" wrap="square" lIns="0" tIns="12065" rIns="0" bIns="0" rtlCol="0">
            <a:spAutoFit/>
          </a:bodyPr>
          <a:lstStyle/>
          <a:p>
            <a:r>
              <a:rPr lang="ro-RO" sz="2000" b="1" dirty="0"/>
              <a:t>Integritatea</a:t>
            </a:r>
            <a:r>
              <a:rPr lang="ro-RO" sz="2000" dirty="0"/>
              <a:t> se poate asigura prin:</a:t>
            </a:r>
          </a:p>
          <a:p>
            <a:pPr marL="285750" lvl="0" indent="-285750">
              <a:buFont typeface="Wingdings" panose="05000000000000000000" pitchFamily="2" charset="2"/>
              <a:buChar char="ü"/>
            </a:pPr>
            <a:r>
              <a:rPr lang="ro-RO" sz="2000" dirty="0"/>
              <a:t>împiedicarea accesului persoanelor neautorizate la sistemul informatic</a:t>
            </a:r>
          </a:p>
          <a:p>
            <a:pPr marL="285750" lvl="0" indent="-285750">
              <a:buFont typeface="Wingdings" panose="05000000000000000000" pitchFamily="2" charset="2"/>
              <a:buChar char="ü"/>
            </a:pPr>
            <a:r>
              <a:rPr lang="ro-RO" sz="2000" dirty="0"/>
              <a:t>autentificarea utilizatorilor şi autorizarea lor în </a:t>
            </a:r>
            <a:r>
              <a:rPr lang="ro-RO" sz="2000" dirty="0" err="1"/>
              <a:t>funcţie</a:t>
            </a:r>
            <a:r>
              <a:rPr lang="ro-RO" sz="2000" dirty="0"/>
              <a:t> de </a:t>
            </a:r>
            <a:r>
              <a:rPr lang="ro-RO" sz="2000" dirty="0" err="1"/>
              <a:t>informaţiile</a:t>
            </a:r>
            <a:endParaRPr lang="ro-RO" sz="2000" dirty="0"/>
          </a:p>
          <a:p>
            <a:pPr marL="285750" indent="-285750">
              <a:buFont typeface="Wingdings" panose="05000000000000000000" pitchFamily="2" charset="2"/>
              <a:buChar char="ü"/>
            </a:pPr>
            <a:r>
              <a:rPr lang="ro-RO" sz="2000" dirty="0"/>
              <a:t>de autentificare</a:t>
            </a:r>
          </a:p>
          <a:p>
            <a:pPr marL="285750" lvl="0" indent="-285750">
              <a:buFont typeface="Wingdings" panose="05000000000000000000" pitchFamily="2" charset="2"/>
              <a:buChar char="ü"/>
            </a:pPr>
            <a:r>
              <a:rPr lang="ro-RO" sz="2000" dirty="0"/>
              <a:t>criptarea datelor, astfel încât </a:t>
            </a:r>
            <a:r>
              <a:rPr lang="ro-RO" sz="2000" dirty="0" err="1"/>
              <a:t>informaţia</a:t>
            </a:r>
            <a:r>
              <a:rPr lang="ro-RO" sz="2000" dirty="0"/>
              <a:t> sa nu poată fi modificată în</a:t>
            </a:r>
          </a:p>
          <a:p>
            <a:pPr marL="285750" indent="-285750">
              <a:buFont typeface="Wingdings" panose="05000000000000000000" pitchFamily="2" charset="2"/>
              <a:buChar char="ü"/>
            </a:pPr>
            <a:r>
              <a:rPr lang="ro-RO" sz="2000" dirty="0"/>
              <a:t>sensul dorit de intrus, iar dacă este modificată, modificarea ei să fie evidentă destinatarului </a:t>
            </a:r>
            <a:r>
              <a:rPr lang="ro-RO" sz="2000" dirty="0" err="1"/>
              <a:t>informaţiei</a:t>
            </a:r>
            <a:r>
              <a:rPr lang="ro-RO" sz="2000" dirty="0"/>
              <a:t> </a:t>
            </a:r>
          </a:p>
          <a:p>
            <a:pPr marL="285750" lvl="0" indent="-285750">
              <a:buFont typeface="Wingdings" panose="05000000000000000000" pitchFamily="2" charset="2"/>
              <a:buChar char="ü"/>
            </a:pPr>
            <a:r>
              <a:rPr lang="ro-RO" sz="2000" dirty="0"/>
              <a:t>folosirea de sume criptografice de control şi de semnături electronice</a:t>
            </a:r>
          </a:p>
          <a:p>
            <a:pPr marL="285750" indent="-285750">
              <a:buFont typeface="Wingdings" panose="05000000000000000000" pitchFamily="2" charset="2"/>
              <a:buChar char="ü"/>
            </a:pPr>
            <a:r>
              <a:rPr lang="ro-RO" sz="2000" dirty="0"/>
              <a:t>pentru a detecta modificarea neautorizată a datelor.</a:t>
            </a:r>
          </a:p>
        </p:txBody>
      </p:sp>
      <p:sp>
        <p:nvSpPr>
          <p:cNvPr id="9" name="object 9"/>
          <p:cNvSpPr txBox="1"/>
          <p:nvPr/>
        </p:nvSpPr>
        <p:spPr>
          <a:xfrm>
            <a:off x="764540" y="1953894"/>
            <a:ext cx="8097520" cy="258404"/>
          </a:xfrm>
          <a:prstGeom prst="rect">
            <a:avLst/>
          </a:prstGeom>
        </p:spPr>
        <p:txBody>
          <a:bodyPr vert="horz" wrap="square" lIns="0" tIns="12065" rIns="0" bIns="0" rtlCol="0">
            <a:spAutoFit/>
          </a:bodyPr>
          <a:lstStyle/>
          <a:p>
            <a:pPr marL="355600" marR="50800">
              <a:lnSpc>
                <a:spcPct val="100000"/>
              </a:lnSpc>
              <a:spcBef>
                <a:spcPts val="95"/>
              </a:spcBef>
            </a:pPr>
            <a:endParaRPr sz="1600" dirty="0">
              <a:latin typeface="Tahoma"/>
              <a:cs typeface="Tahoma"/>
            </a:endParaRPr>
          </a:p>
        </p:txBody>
      </p:sp>
    </p:spTree>
    <p:extLst>
      <p:ext uri="{BB962C8B-B14F-4D97-AF65-F5344CB8AC3E}">
        <p14:creationId xmlns:p14="http://schemas.microsoft.com/office/powerpoint/2010/main" val="33326868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352" y="1520952"/>
            <a:ext cx="368808" cy="47396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6492" y="1447800"/>
            <a:ext cx="560832" cy="4221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8001" y="990600"/>
            <a:ext cx="0" cy="1053465"/>
          </a:xfrm>
          <a:custGeom>
            <a:avLst/>
            <a:gdLst/>
            <a:ahLst/>
            <a:cxnLst/>
            <a:rect l="l" t="t" r="r" b="b"/>
            <a:pathLst>
              <a:path h="1053464">
                <a:moveTo>
                  <a:pt x="0" y="0"/>
                </a:moveTo>
                <a:lnTo>
                  <a:pt x="0" y="1053084"/>
                </a:lnTo>
              </a:path>
            </a:pathLst>
          </a:custGeom>
          <a:ln w="32004">
            <a:solidFill>
              <a:srgbClr val="1C1C1C"/>
            </a:solidFill>
          </a:ln>
        </p:spPr>
        <p:txBody>
          <a:bodyPr wrap="square" lIns="0" tIns="0" rIns="0" bIns="0" rtlCol="0"/>
          <a:lstStyle/>
          <a:p>
            <a:endParaRPr/>
          </a:p>
        </p:txBody>
      </p:sp>
      <p:sp>
        <p:nvSpPr>
          <p:cNvPr id="5" name="object 5"/>
          <p:cNvSpPr/>
          <p:nvPr/>
        </p:nvSpPr>
        <p:spPr>
          <a:xfrm>
            <a:off x="443483" y="1781555"/>
            <a:ext cx="8226552" cy="32003"/>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145844" y="961390"/>
            <a:ext cx="7599045" cy="452120"/>
          </a:xfrm>
          <a:prstGeom prst="rect">
            <a:avLst/>
          </a:prstGeom>
        </p:spPr>
        <p:txBody>
          <a:bodyPr vert="horz" wrap="square" lIns="0" tIns="12065" rIns="0" bIns="0" rtlCol="0">
            <a:spAutoFit/>
          </a:bodyPr>
          <a:lstStyle/>
          <a:p>
            <a:pPr marL="12700">
              <a:lnSpc>
                <a:spcPct val="100000"/>
              </a:lnSpc>
              <a:spcBef>
                <a:spcPts val="95"/>
              </a:spcBef>
            </a:pPr>
            <a:r>
              <a:rPr spc="-5" dirty="0">
                <a:solidFill>
                  <a:srgbClr val="333399"/>
                </a:solidFill>
              </a:rPr>
              <a:t>Securitatea </a:t>
            </a:r>
            <a:r>
              <a:rPr spc="-10" dirty="0">
                <a:solidFill>
                  <a:srgbClr val="333399"/>
                </a:solidFill>
              </a:rPr>
              <a:t>retelelor </a:t>
            </a:r>
            <a:r>
              <a:rPr spc="-5" dirty="0">
                <a:solidFill>
                  <a:srgbClr val="333399"/>
                </a:solidFill>
              </a:rPr>
              <a:t>de</a:t>
            </a:r>
            <a:r>
              <a:rPr spc="95" dirty="0">
                <a:solidFill>
                  <a:srgbClr val="333399"/>
                </a:solidFill>
              </a:rPr>
              <a:t> </a:t>
            </a:r>
            <a:r>
              <a:rPr spc="-5" dirty="0" err="1" smtClean="0">
                <a:solidFill>
                  <a:srgbClr val="333399"/>
                </a:solidFill>
              </a:rPr>
              <a:t>calculatoare</a:t>
            </a:r>
            <a:endParaRPr spc="-5" dirty="0">
              <a:solidFill>
                <a:srgbClr val="333399"/>
              </a:solidFill>
            </a:endParaRPr>
          </a:p>
        </p:txBody>
      </p:sp>
      <p:sp>
        <p:nvSpPr>
          <p:cNvPr id="7" name="object 7"/>
          <p:cNvSpPr txBox="1"/>
          <p:nvPr/>
        </p:nvSpPr>
        <p:spPr>
          <a:xfrm>
            <a:off x="794004" y="1813560"/>
            <a:ext cx="117475" cy="181610"/>
          </a:xfrm>
          <a:prstGeom prst="rect">
            <a:avLst/>
          </a:prstGeom>
          <a:solidFill>
            <a:srgbClr val="3333CC"/>
          </a:solidFill>
        </p:spPr>
        <p:txBody>
          <a:bodyPr vert="horz" wrap="square" lIns="0" tIns="0" rIns="0" bIns="0" rtlCol="0">
            <a:spAutoFit/>
          </a:bodyPr>
          <a:lstStyle/>
          <a:p>
            <a:pPr>
              <a:lnSpc>
                <a:spcPts val="1070"/>
              </a:lnSpc>
            </a:pPr>
            <a:r>
              <a:rPr sz="950" spc="5" dirty="0">
                <a:solidFill>
                  <a:srgbClr val="3333CC"/>
                </a:solidFill>
                <a:latin typeface="Wingdings"/>
                <a:cs typeface="Wingdings"/>
              </a:rPr>
              <a:t></a:t>
            </a:r>
            <a:endParaRPr sz="950">
              <a:latin typeface="Wingdings"/>
              <a:cs typeface="Wingdings"/>
            </a:endParaRPr>
          </a:p>
        </p:txBody>
      </p:sp>
      <p:sp>
        <p:nvSpPr>
          <p:cNvPr id="8" name="object 8"/>
          <p:cNvSpPr txBox="1"/>
          <p:nvPr/>
        </p:nvSpPr>
        <p:spPr>
          <a:xfrm>
            <a:off x="741536" y="2629515"/>
            <a:ext cx="7609840" cy="1981953"/>
          </a:xfrm>
          <a:prstGeom prst="rect">
            <a:avLst/>
          </a:prstGeom>
        </p:spPr>
        <p:txBody>
          <a:bodyPr vert="horz" wrap="square" lIns="0" tIns="12065" rIns="0" bIns="0" rtlCol="0">
            <a:spAutoFit/>
          </a:bodyPr>
          <a:lstStyle/>
          <a:p>
            <a:r>
              <a:rPr lang="ro-RO" sz="1600" b="1" dirty="0" smtClean="0"/>
              <a:t>Disponibilitatea</a:t>
            </a:r>
            <a:r>
              <a:rPr lang="ro-RO" sz="1600" dirty="0" smtClean="0"/>
              <a:t/>
            </a:r>
            <a:br>
              <a:rPr lang="ro-RO" sz="1600" dirty="0" smtClean="0"/>
            </a:br>
            <a:r>
              <a:rPr lang="ro-RO" sz="1600" dirty="0" smtClean="0"/>
              <a:t>Se referă la asigurarea accesului la informație, atunci când este cerută și implică în principiu disponibilitatea sistemelor informatice de a oferi informația. Internetul a perfecționat acest principiu prin introducerea conceptului de disponibilitate permanentă (</a:t>
            </a:r>
            <a:r>
              <a:rPr lang="ro-RO" sz="1600" dirty="0" err="1" smtClean="0"/>
              <a:t>High</a:t>
            </a:r>
            <a:r>
              <a:rPr lang="ro-RO" sz="1600" dirty="0" smtClean="0"/>
              <a:t> </a:t>
            </a:r>
            <a:r>
              <a:rPr lang="ro-RO" sz="1600" dirty="0" err="1" smtClean="0"/>
              <a:t>Availability</a:t>
            </a:r>
            <a:r>
              <a:rPr lang="ro-RO" sz="1600" dirty="0" smtClean="0"/>
              <a:t>), fiind o necesitate absolută a traseului </a:t>
            </a:r>
            <a:r>
              <a:rPr lang="ro-RO" sz="1600" dirty="0" err="1" smtClean="0"/>
              <a:t>informție</a:t>
            </a:r>
            <a:r>
              <a:rPr lang="ro-RO" sz="1600" dirty="0" smtClean="0"/>
              <a:t>-utilizator. Sistemele informatice care oferă informație în internet trebuie să asigure disponibilitatea permanentă, să prevină prin soluții tehnice întreruperile de serviciu din cauze diverse (căderi de tensiune în rețeaua electrică,  </a:t>
            </a:r>
            <a:r>
              <a:rPr lang="ro-RO" sz="1600" dirty="0" err="1" smtClean="0"/>
              <a:t>disfunționalități</a:t>
            </a:r>
            <a:r>
              <a:rPr lang="ro-RO" sz="1600" dirty="0" smtClean="0"/>
              <a:t> hardware, etc) și  prevenirea atacurilor de tip </a:t>
            </a:r>
            <a:r>
              <a:rPr lang="ro-RO" sz="1600" dirty="0" err="1" smtClean="0"/>
              <a:t>Denial</a:t>
            </a:r>
            <a:r>
              <a:rPr lang="ro-RO" sz="1600" dirty="0" smtClean="0"/>
              <a:t> of Service.</a:t>
            </a:r>
            <a:endParaRPr lang="ro-RO" sz="1600" dirty="0"/>
          </a:p>
        </p:txBody>
      </p:sp>
      <p:sp>
        <p:nvSpPr>
          <p:cNvPr id="9" name="object 9"/>
          <p:cNvSpPr txBox="1"/>
          <p:nvPr/>
        </p:nvSpPr>
        <p:spPr>
          <a:xfrm>
            <a:off x="764540" y="1953894"/>
            <a:ext cx="8097520" cy="258404"/>
          </a:xfrm>
          <a:prstGeom prst="rect">
            <a:avLst/>
          </a:prstGeom>
        </p:spPr>
        <p:txBody>
          <a:bodyPr vert="horz" wrap="square" lIns="0" tIns="12065" rIns="0" bIns="0" rtlCol="0">
            <a:spAutoFit/>
          </a:bodyPr>
          <a:lstStyle/>
          <a:p>
            <a:pPr marL="355600" marR="50800">
              <a:lnSpc>
                <a:spcPct val="100000"/>
              </a:lnSpc>
              <a:spcBef>
                <a:spcPts val="95"/>
              </a:spcBef>
            </a:pPr>
            <a:endParaRPr sz="1600" dirty="0">
              <a:latin typeface="Tahoma"/>
              <a:cs typeface="Tahoma"/>
            </a:endParaRPr>
          </a:p>
        </p:txBody>
      </p:sp>
    </p:spTree>
    <p:extLst>
      <p:ext uri="{BB962C8B-B14F-4D97-AF65-F5344CB8AC3E}">
        <p14:creationId xmlns:p14="http://schemas.microsoft.com/office/powerpoint/2010/main" val="35616460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1352" y="1520952"/>
            <a:ext cx="368808" cy="47396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6492" y="1447800"/>
            <a:ext cx="560832" cy="4221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8001" y="990600"/>
            <a:ext cx="0" cy="1053465"/>
          </a:xfrm>
          <a:custGeom>
            <a:avLst/>
            <a:gdLst/>
            <a:ahLst/>
            <a:cxnLst/>
            <a:rect l="l" t="t" r="r" b="b"/>
            <a:pathLst>
              <a:path h="1053464">
                <a:moveTo>
                  <a:pt x="0" y="0"/>
                </a:moveTo>
                <a:lnTo>
                  <a:pt x="0" y="1053084"/>
                </a:lnTo>
              </a:path>
            </a:pathLst>
          </a:custGeom>
          <a:ln w="32004">
            <a:solidFill>
              <a:srgbClr val="1C1C1C"/>
            </a:solidFill>
          </a:ln>
        </p:spPr>
        <p:txBody>
          <a:bodyPr wrap="square" lIns="0" tIns="0" rIns="0" bIns="0" rtlCol="0"/>
          <a:lstStyle/>
          <a:p>
            <a:endParaRPr/>
          </a:p>
        </p:txBody>
      </p:sp>
      <p:sp>
        <p:nvSpPr>
          <p:cNvPr id="5" name="object 5"/>
          <p:cNvSpPr/>
          <p:nvPr/>
        </p:nvSpPr>
        <p:spPr>
          <a:xfrm>
            <a:off x="443483" y="1781555"/>
            <a:ext cx="8226552" cy="32003"/>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145844" y="961390"/>
            <a:ext cx="7599045" cy="452120"/>
          </a:xfrm>
          <a:prstGeom prst="rect">
            <a:avLst/>
          </a:prstGeom>
        </p:spPr>
        <p:txBody>
          <a:bodyPr vert="horz" wrap="square" lIns="0" tIns="12065" rIns="0" bIns="0" rtlCol="0">
            <a:spAutoFit/>
          </a:bodyPr>
          <a:lstStyle/>
          <a:p>
            <a:pPr marL="12700">
              <a:lnSpc>
                <a:spcPct val="100000"/>
              </a:lnSpc>
              <a:spcBef>
                <a:spcPts val="95"/>
              </a:spcBef>
            </a:pPr>
            <a:r>
              <a:rPr spc="-5" dirty="0">
                <a:solidFill>
                  <a:srgbClr val="333399"/>
                </a:solidFill>
              </a:rPr>
              <a:t>Securitatea </a:t>
            </a:r>
            <a:r>
              <a:rPr spc="-10" dirty="0">
                <a:solidFill>
                  <a:srgbClr val="333399"/>
                </a:solidFill>
              </a:rPr>
              <a:t>retelelor </a:t>
            </a:r>
            <a:r>
              <a:rPr spc="-5" dirty="0">
                <a:solidFill>
                  <a:srgbClr val="333399"/>
                </a:solidFill>
              </a:rPr>
              <a:t>de</a:t>
            </a:r>
            <a:r>
              <a:rPr spc="95" dirty="0">
                <a:solidFill>
                  <a:srgbClr val="333399"/>
                </a:solidFill>
              </a:rPr>
              <a:t> </a:t>
            </a:r>
            <a:r>
              <a:rPr spc="-5" dirty="0" err="1" smtClean="0">
                <a:solidFill>
                  <a:srgbClr val="333399"/>
                </a:solidFill>
              </a:rPr>
              <a:t>calculatoare</a:t>
            </a:r>
            <a:endParaRPr spc="-5" dirty="0">
              <a:solidFill>
                <a:srgbClr val="333399"/>
              </a:solidFill>
            </a:endParaRPr>
          </a:p>
        </p:txBody>
      </p:sp>
      <p:sp>
        <p:nvSpPr>
          <p:cNvPr id="7" name="object 7"/>
          <p:cNvSpPr txBox="1"/>
          <p:nvPr/>
        </p:nvSpPr>
        <p:spPr>
          <a:xfrm>
            <a:off x="794004" y="1813560"/>
            <a:ext cx="117475" cy="181610"/>
          </a:xfrm>
          <a:prstGeom prst="rect">
            <a:avLst/>
          </a:prstGeom>
          <a:solidFill>
            <a:srgbClr val="3333CC"/>
          </a:solidFill>
        </p:spPr>
        <p:txBody>
          <a:bodyPr vert="horz" wrap="square" lIns="0" tIns="0" rIns="0" bIns="0" rtlCol="0">
            <a:spAutoFit/>
          </a:bodyPr>
          <a:lstStyle/>
          <a:p>
            <a:pPr>
              <a:lnSpc>
                <a:spcPts val="1070"/>
              </a:lnSpc>
            </a:pPr>
            <a:r>
              <a:rPr sz="950" spc="5" dirty="0">
                <a:solidFill>
                  <a:srgbClr val="3333CC"/>
                </a:solidFill>
                <a:latin typeface="Wingdings"/>
                <a:cs typeface="Wingdings"/>
              </a:rPr>
              <a:t></a:t>
            </a:r>
            <a:endParaRPr sz="950">
              <a:latin typeface="Wingdings"/>
              <a:cs typeface="Wingdings"/>
            </a:endParaRPr>
          </a:p>
        </p:txBody>
      </p:sp>
      <p:sp>
        <p:nvSpPr>
          <p:cNvPr id="8" name="object 8"/>
          <p:cNvSpPr txBox="1"/>
          <p:nvPr/>
        </p:nvSpPr>
        <p:spPr>
          <a:xfrm>
            <a:off x="741536" y="2629515"/>
            <a:ext cx="7609840" cy="1981953"/>
          </a:xfrm>
          <a:prstGeom prst="rect">
            <a:avLst/>
          </a:prstGeom>
        </p:spPr>
        <p:txBody>
          <a:bodyPr vert="horz" wrap="square" lIns="0" tIns="12065" rIns="0" bIns="0" rtlCol="0">
            <a:spAutoFit/>
          </a:bodyPr>
          <a:lstStyle/>
          <a:p>
            <a:r>
              <a:rPr lang="ro-RO" sz="1600" b="1" dirty="0" smtClean="0"/>
              <a:t>Disponibilitatea</a:t>
            </a:r>
            <a:r>
              <a:rPr lang="ro-RO" sz="1600" dirty="0" smtClean="0"/>
              <a:t/>
            </a:r>
            <a:br>
              <a:rPr lang="ro-RO" sz="1600" dirty="0" smtClean="0"/>
            </a:br>
            <a:r>
              <a:rPr lang="ro-RO" sz="1600" dirty="0" smtClean="0"/>
              <a:t>Se referă la asigurarea accesului la informație, atunci când este cerută și implică în principiu disponibilitatea sistemelor informatice de a oferi informația. Internetul a perfecționat acest principiu prin introducerea conceptului de disponibilitate permanentă (</a:t>
            </a:r>
            <a:r>
              <a:rPr lang="ro-RO" sz="1600" dirty="0" err="1" smtClean="0"/>
              <a:t>High</a:t>
            </a:r>
            <a:r>
              <a:rPr lang="ro-RO" sz="1600" dirty="0" smtClean="0"/>
              <a:t> </a:t>
            </a:r>
            <a:r>
              <a:rPr lang="ro-RO" sz="1600" dirty="0" err="1" smtClean="0"/>
              <a:t>Availability</a:t>
            </a:r>
            <a:r>
              <a:rPr lang="ro-RO" sz="1600" dirty="0" smtClean="0"/>
              <a:t>), fiind o necesitate absolută a traseului </a:t>
            </a:r>
            <a:r>
              <a:rPr lang="ro-RO" sz="1600" dirty="0" err="1" smtClean="0"/>
              <a:t>informție</a:t>
            </a:r>
            <a:r>
              <a:rPr lang="ro-RO" sz="1600" dirty="0" smtClean="0"/>
              <a:t>-utilizator. Sistemele informatice care oferă informație în internet trebuie să asigure disponibilitatea permanentă, să prevină prin soluții tehnice întreruperile de serviciu din cauze diverse (căderi de tensiune în rețeaua electrică,  </a:t>
            </a:r>
            <a:r>
              <a:rPr lang="ro-RO" sz="1600" dirty="0" err="1" smtClean="0"/>
              <a:t>disfunționalități</a:t>
            </a:r>
            <a:r>
              <a:rPr lang="ro-RO" sz="1600" dirty="0" smtClean="0"/>
              <a:t> hardware, etc) și  prevenirea atacurilor de tip </a:t>
            </a:r>
            <a:r>
              <a:rPr lang="ro-RO" sz="1600" dirty="0" err="1" smtClean="0"/>
              <a:t>Denial</a:t>
            </a:r>
            <a:r>
              <a:rPr lang="ro-RO" sz="1600" dirty="0" smtClean="0"/>
              <a:t> of Service.</a:t>
            </a:r>
            <a:endParaRPr lang="ro-RO" sz="1600" dirty="0"/>
          </a:p>
        </p:txBody>
      </p:sp>
      <p:sp>
        <p:nvSpPr>
          <p:cNvPr id="9" name="object 9"/>
          <p:cNvSpPr txBox="1"/>
          <p:nvPr/>
        </p:nvSpPr>
        <p:spPr>
          <a:xfrm>
            <a:off x="764540" y="1953894"/>
            <a:ext cx="8097520" cy="258404"/>
          </a:xfrm>
          <a:prstGeom prst="rect">
            <a:avLst/>
          </a:prstGeom>
        </p:spPr>
        <p:txBody>
          <a:bodyPr vert="horz" wrap="square" lIns="0" tIns="12065" rIns="0" bIns="0" rtlCol="0">
            <a:spAutoFit/>
          </a:bodyPr>
          <a:lstStyle/>
          <a:p>
            <a:pPr marL="355600" marR="50800">
              <a:lnSpc>
                <a:spcPct val="100000"/>
              </a:lnSpc>
              <a:spcBef>
                <a:spcPts val="95"/>
              </a:spcBef>
            </a:pPr>
            <a:endParaRPr sz="1600" dirty="0">
              <a:latin typeface="Tahoma"/>
              <a:cs typeface="Tahoma"/>
            </a:endParaRPr>
          </a:p>
        </p:txBody>
      </p:sp>
    </p:spTree>
    <p:extLst>
      <p:ext uri="{BB962C8B-B14F-4D97-AF65-F5344CB8AC3E}">
        <p14:creationId xmlns:p14="http://schemas.microsoft.com/office/powerpoint/2010/main" val="5567464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438</TotalTime>
  <Words>7672</Words>
  <Application>Microsoft Office PowerPoint</Application>
  <PresentationFormat>On-screen Show (4:3)</PresentationFormat>
  <Paragraphs>497</Paragraphs>
  <Slides>59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59</vt:i4>
      </vt:variant>
    </vt:vector>
  </HeadingPairs>
  <TitlesOfParts>
    <vt:vector size="67" baseType="lpstr">
      <vt:lpstr>Arial</vt:lpstr>
      <vt:lpstr>Calibri</vt:lpstr>
      <vt:lpstr>Courier New</vt:lpstr>
      <vt:lpstr>Symbol</vt:lpstr>
      <vt:lpstr>Tahoma</vt:lpstr>
      <vt:lpstr>Times New Roman</vt:lpstr>
      <vt:lpstr>Wingdings</vt:lpstr>
      <vt:lpstr>Office Theme</vt:lpstr>
      <vt:lpstr>Securitatea in retelele de calculatoare</vt:lpstr>
      <vt:lpstr>Securitatea retelelor de calculatoare</vt:lpstr>
      <vt:lpstr>Securitatea retelelor de calculatoare</vt:lpstr>
      <vt:lpstr>Securitatea retelelor de calculatoare</vt:lpstr>
      <vt:lpstr>Securitatea retelelor de calculatoare</vt:lpstr>
      <vt:lpstr>Securitatea retelelor de calculatoare</vt:lpstr>
      <vt:lpstr>Securitatea retelelor de calculatoare</vt:lpstr>
      <vt:lpstr>Securitatea retelelor de calculatoare</vt:lpstr>
      <vt:lpstr>Securitatea retelelor de calculatoare</vt:lpstr>
      <vt:lpstr>Securitatea retelelor de calculatoare</vt:lpstr>
      <vt:lpstr>Securitatea retelelor de calculatoare</vt:lpstr>
      <vt:lpstr>Securitatea retelelor de calculatoare</vt:lpstr>
      <vt:lpstr>Securitatea retelelor de calculatoare</vt:lpstr>
      <vt:lpstr>Securitatea retelelor de calculatoare</vt:lpstr>
      <vt:lpstr>Securitatea retelelor de calculatoare</vt:lpstr>
      <vt:lpstr>Securitatea retelelor de calculatoare</vt:lpstr>
      <vt:lpstr>Securitatea retelelor de calculatoare(firewall-uri)</vt:lpstr>
      <vt:lpstr>Atacuri asupra rețelelor</vt:lpstr>
      <vt:lpstr>Atacuri asupra rețelelor</vt:lpstr>
      <vt:lpstr>Atacuri asupra rețelelor</vt:lpstr>
      <vt:lpstr>Atacuri asupra rețelelor</vt:lpstr>
      <vt:lpstr>Atacuri asupra rețelelor</vt:lpstr>
      <vt:lpstr>Atacuri asupra rețelelor</vt:lpstr>
      <vt:lpstr>Atacuri asupra rețelelor</vt:lpstr>
      <vt:lpstr>Atacuri asupra rețelelor</vt:lpstr>
      <vt:lpstr>Scanarea porturilor</vt:lpstr>
      <vt:lpstr>Protecția rețelelor prin firewall-uri</vt:lpstr>
      <vt:lpstr>Protecția rețelelor prin firewall-uri</vt:lpstr>
      <vt:lpstr>Funcționarea firewall-urilor</vt:lpstr>
      <vt:lpstr>Firewall-uri cu filtrarea pachetelor</vt:lpstr>
      <vt:lpstr>Firewall-uri cu filtrarea pachetelor</vt:lpstr>
      <vt:lpstr>DMZ IDS/IPS</vt:lpstr>
      <vt:lpstr>Firewall-uri cu filtrarea pachetelor</vt:lpstr>
      <vt:lpstr>Reguli de filtrare</vt:lpstr>
      <vt:lpstr>Regulile unui firewall pentru o reţea imaginară, cu  adresa IP 192.168.1.0</vt:lpstr>
      <vt:lpstr>Reguli de filtrare</vt:lpstr>
      <vt:lpstr>Deficienţele filtrării pachetelor</vt:lpstr>
      <vt:lpstr>Firewall-uri cu inspectare dinamică</vt:lpstr>
      <vt:lpstr>Firewall-uri de tip poartă aplicaţie-proxy</vt:lpstr>
      <vt:lpstr>Servere proxy dedicate</vt:lpstr>
      <vt:lpstr>Servere proxy dedicate</vt:lpstr>
      <vt:lpstr>Tehnologii firewall hibride</vt:lpstr>
      <vt:lpstr>Translatarea adreselor de retea</vt:lpstr>
      <vt:lpstr>Translatarea adreselor de retea si a porturilor</vt:lpstr>
      <vt:lpstr>Firewall-uri personale</vt:lpstr>
      <vt:lpstr>Utilitarul/modulul IPtables</vt:lpstr>
      <vt:lpstr>Firewaluri de ultimă generaţie(Next Generation Firewalls)</vt:lpstr>
      <vt:lpstr>irewaluri de ultimă generaţie(Next Generation Firewalls)-cerinte</vt:lpstr>
      <vt:lpstr>irewaluri de ultimă generaţie(Next Generation Firewalls)-metode</vt:lpstr>
      <vt:lpstr>Firewaluri de ultimă generaţie(Next Generation Firewalls)-politici/reguli</vt:lpstr>
      <vt:lpstr>NGFW</vt:lpstr>
      <vt:lpstr>Firewaluri de ultimă generaţie(Next Generation Firewalls)-grupare</vt:lpstr>
      <vt:lpstr>NGFW- Protejarea conţinutului şi a aplicaţiilor permise/activate</vt:lpstr>
      <vt:lpstr>NGFW- Protejarea conţinutului şi a aplicaţiilor permise/activate</vt:lpstr>
      <vt:lpstr>NGFW-Raportarea şi jurnalizarea( crearea de log-uri)</vt:lpstr>
      <vt:lpstr>MsWindows Firewall</vt:lpstr>
      <vt:lpstr>MsWindows Firewall</vt:lpstr>
      <vt:lpstr>MsWindows Firewall</vt:lpstr>
      <vt:lpstr>Intrebari?</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Pocket Guide to  TCP/IP Sockets: C Version</dc:title>
  <dc:creator>donahoo</dc:creator>
  <cp:lastModifiedBy>SERGIU JECAN</cp:lastModifiedBy>
  <cp:revision>8</cp:revision>
  <dcterms:created xsi:type="dcterms:W3CDTF">2019-10-16T13:11:01Z</dcterms:created>
  <dcterms:modified xsi:type="dcterms:W3CDTF">2019-11-20T19:45:59Z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2017-04-11T00:00:00Z</vt:filetime>
  </property>
  <property fmtid="{D5CDD505-2E9C-101B-9397-08002B2CF9AE}" pid="3" name="Creator">
    <vt:lpwstr>Microsoft® PowerPoint® 2013</vt:lpwstr>
  </property>
  <property fmtid="{D5CDD505-2E9C-101B-9397-08002B2CF9AE}" pid="4" name="LastSaved">
    <vt:filetime>2019-10-16T00:00:00Z</vt:filetime>
  </property>
</Properties>
</file>