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F4"/>
    <a:srgbClr val="FFF100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1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아래 문제를 풀어 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780037"/>
            <a:ext cx="2298975" cy="1987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4141877"/>
            <a:ext cx="2343150" cy="2165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2" y="1838793"/>
            <a:ext cx="3701820" cy="2493587"/>
          </a:xfrm>
          <a:prstGeom prst="rect">
            <a:avLst/>
          </a:prstGeom>
        </p:spPr>
      </p:pic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컴퓨터와 사람의 약속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/5 P.27~32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비트의 조합을 이해했다면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비트의 조합을 알아 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1860833"/>
            <a:ext cx="5521201" cy="31363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69994" b="14366"/>
          <a:stretch/>
        </p:blipFill>
        <p:spPr>
          <a:xfrm>
            <a:off x="863600" y="1953966"/>
            <a:ext cx="1656696" cy="2685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8459" y="5601383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x2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6867" y="5156200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8459" y="5156200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컴퓨터와 사람의 약속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/5 P.27~32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비트의 조합으로 만들어진 약속 아스키</a:t>
            </a:r>
            <a:r>
              <a:rPr lang="en-US" altLang="ko-KR" dirty="0" smtClean="0"/>
              <a:t>(ASCII)</a:t>
            </a:r>
            <a:r>
              <a:rPr lang="ko-KR" altLang="en-US" dirty="0" smtClean="0"/>
              <a:t>를 소개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99" y="1616662"/>
            <a:ext cx="4824601" cy="33368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635" r="24160"/>
          <a:stretch/>
        </p:blipFill>
        <p:spPr>
          <a:xfrm>
            <a:off x="2015065" y="4698997"/>
            <a:ext cx="4969935" cy="21505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컴퓨터와 사람의 약속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/5 P.27~32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? </a:t>
            </a:r>
            <a:r>
              <a:rPr lang="ko-KR" altLang="en-US" dirty="0" smtClean="0"/>
              <a:t>대문자와 소문자를 구분한다고요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0911" b="26656"/>
          <a:stretch/>
        </p:blipFill>
        <p:spPr>
          <a:xfrm>
            <a:off x="2159699" y="1727199"/>
            <a:ext cx="4824601" cy="4148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7051" r="26874" b="47482"/>
          <a:stretch/>
        </p:blipFill>
        <p:spPr>
          <a:xfrm>
            <a:off x="2015065" y="2112433"/>
            <a:ext cx="4792135" cy="3640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73643" t="8635"/>
          <a:stretch/>
        </p:blipFill>
        <p:spPr>
          <a:xfrm>
            <a:off x="6961834" y="1066766"/>
            <a:ext cx="1727199" cy="21505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65" y="2802499"/>
            <a:ext cx="5392201" cy="3815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컴퓨터와 사람의 약속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/5 P.27~32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비트로는 한글까지 약속하지 못해요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유니코드</a:t>
            </a:r>
            <a:r>
              <a:rPr lang="en-US" altLang="ko-KR" dirty="0" smtClean="0"/>
              <a:t>(UNICODE)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65" y="1949533"/>
            <a:ext cx="6630601" cy="4449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컴퓨터와 사람의 약속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r>
              <a:rPr lang="en-US" altLang="ko-KR" sz="1200" dirty="0" smtClean="0">
                <a:solidFill>
                  <a:schemeClr val="tx1"/>
                </a:solidFill>
              </a:rPr>
              <a:t>/5 P.27~32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영어 이름을 아스키로 변환하기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60" y="1570789"/>
            <a:ext cx="2231430" cy="5050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16" y="1570788"/>
            <a:ext cx="29337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말을 번역해줄 누군가가 필요해요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1" y="1661582"/>
            <a:ext cx="3306386" cy="19399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4" y="1785537"/>
            <a:ext cx="4164659" cy="17397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18" y="4204258"/>
            <a:ext cx="7166163" cy="23997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번역작업을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(Compile)’ 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1942033"/>
            <a:ext cx="6991801" cy="234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99" y="4838133"/>
            <a:ext cx="5908201" cy="19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컴파일이 필요 없는 프로그래밍 언어가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3" y="2092793"/>
            <a:ext cx="4489201" cy="19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243" y="2233059"/>
            <a:ext cx="4395604" cy="16594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466" y="4426768"/>
            <a:ext cx="4799068" cy="2163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번역자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프로그래밍 언어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소개합니다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5" y="1739267"/>
            <a:ext cx="4287961" cy="1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10" b="45898"/>
          <a:stretch/>
        </p:blipFill>
        <p:spPr>
          <a:xfrm>
            <a:off x="163798" y="3217333"/>
            <a:ext cx="4179601" cy="2853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53622"/>
          <a:stretch/>
        </p:blipFill>
        <p:spPr>
          <a:xfrm>
            <a:off x="4676530" y="1991885"/>
            <a:ext cx="4179601" cy="24508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6530" y="2904067"/>
            <a:ext cx="4111870" cy="1464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P.14~57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3538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컴퓨터 세계의 언어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Bit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P.14~26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컴퓨터와 사람의 약속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P.27~32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컴퓨터 세계의 번역자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P.33~43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컴퓨터 세계의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Hip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한 표현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점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’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P.44~53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10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진법 탈출하기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P.54~55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32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비트 컴퓨터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vs 64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비트 컴퓨터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P.56~57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1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코딩별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★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떠나보자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인터넷에 글자를 표현하는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도 언어</a:t>
            </a:r>
            <a:r>
              <a:rPr lang="en-US" altLang="ko-KR" dirty="0" smtClean="0"/>
              <a:t>(Language)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99" y="2615700"/>
            <a:ext cx="7120801" cy="20499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번역자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6</a:t>
            </a:r>
            <a:r>
              <a:rPr lang="en-US" altLang="ko-KR" sz="1200" dirty="0" smtClean="0">
                <a:solidFill>
                  <a:schemeClr val="tx1"/>
                </a:solidFill>
              </a:rPr>
              <a:t>/6 P.33~43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제일 잘 나가는 프로그래밍 언어는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8978" b="49392"/>
          <a:stretch/>
        </p:blipFill>
        <p:spPr>
          <a:xfrm>
            <a:off x="242766" y="1950763"/>
            <a:ext cx="3804302" cy="2821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51597" r="48978"/>
          <a:stretch/>
        </p:blipFill>
        <p:spPr>
          <a:xfrm>
            <a:off x="4721633" y="1898708"/>
            <a:ext cx="3804302" cy="26981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2157" t="8516" r="2536" b="72042"/>
          <a:stretch/>
        </p:blipFill>
        <p:spPr>
          <a:xfrm>
            <a:off x="455817" y="4842934"/>
            <a:ext cx="3378199" cy="10837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0625" t="60311" r="5047" b="10128"/>
          <a:stretch/>
        </p:blipFill>
        <p:spPr>
          <a:xfrm>
            <a:off x="4971196" y="4738165"/>
            <a:ext cx="3305175" cy="164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</a:t>
            </a:r>
            <a:r>
              <a:rPr lang="en-US" altLang="ko-KR" sz="2400" dirty="0">
                <a:solidFill>
                  <a:schemeClr val="tx1"/>
                </a:solidFill>
              </a:rPr>
              <a:t>Hip </a:t>
            </a:r>
            <a:r>
              <a:rPr lang="ko-KR" altLang="en-US" sz="2400" dirty="0">
                <a:solidFill>
                  <a:schemeClr val="tx1"/>
                </a:solidFill>
              </a:rPr>
              <a:t>한 표현 ‘점’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P.43~53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속성 항목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속성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알아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87" y="1570788"/>
            <a:ext cx="5668576" cy="2912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99" y="4497105"/>
            <a:ext cx="5495401" cy="711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899" y="5188004"/>
            <a:ext cx="4618201" cy="5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999" y="5806838"/>
            <a:ext cx="4902001" cy="530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</a:t>
            </a:r>
            <a:r>
              <a:rPr lang="en-US" altLang="ko-KR" sz="2400" dirty="0">
                <a:solidFill>
                  <a:schemeClr val="tx1"/>
                </a:solidFill>
              </a:rPr>
              <a:t>Hip </a:t>
            </a:r>
            <a:r>
              <a:rPr lang="ko-KR" altLang="en-US" sz="2400" dirty="0">
                <a:solidFill>
                  <a:schemeClr val="tx1"/>
                </a:solidFill>
              </a:rPr>
              <a:t>한 표현 ‘점’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/5 P.43~53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속성 항목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속성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예시입니다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99" y="1838793"/>
            <a:ext cx="5727601" cy="4552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</a:t>
            </a:r>
            <a:r>
              <a:rPr lang="en-US" altLang="ko-KR" sz="2400" dirty="0">
                <a:solidFill>
                  <a:schemeClr val="tx1"/>
                </a:solidFill>
              </a:rPr>
              <a:t>Hip </a:t>
            </a:r>
            <a:r>
              <a:rPr lang="ko-KR" altLang="en-US" sz="2400" dirty="0">
                <a:solidFill>
                  <a:schemeClr val="tx1"/>
                </a:solidFill>
              </a:rPr>
              <a:t>한 표현 ‘점’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/5 P.43~53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 언어 방식으로 속성 표현하기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24" y="1570788"/>
            <a:ext cx="6088801" cy="2832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100" y="4511619"/>
            <a:ext cx="3637800" cy="155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</a:t>
            </a:r>
            <a:r>
              <a:rPr lang="en-US" altLang="ko-KR" sz="2400" dirty="0">
                <a:solidFill>
                  <a:schemeClr val="tx1"/>
                </a:solidFill>
              </a:rPr>
              <a:t>Hip </a:t>
            </a:r>
            <a:r>
              <a:rPr lang="ko-KR" altLang="en-US" sz="2400" dirty="0">
                <a:solidFill>
                  <a:schemeClr val="tx1"/>
                </a:solidFill>
              </a:rPr>
              <a:t>한 표현 ‘점’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/5 P.43~53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익숙해지기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00" y="1762452"/>
            <a:ext cx="3173400" cy="53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400" y="2429320"/>
            <a:ext cx="3199200" cy="87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999" y="3933825"/>
            <a:ext cx="5160001" cy="1532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600" y="5823096"/>
            <a:ext cx="3508800" cy="549667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4187353" y="2242594"/>
            <a:ext cx="769292" cy="291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187353" y="5361537"/>
            <a:ext cx="769292" cy="2916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컴퓨터 세계의 </a:t>
            </a:r>
            <a:r>
              <a:rPr lang="en-US" altLang="ko-KR" sz="2400" dirty="0">
                <a:solidFill>
                  <a:schemeClr val="tx1"/>
                </a:solidFill>
              </a:rPr>
              <a:t>Hip </a:t>
            </a:r>
            <a:r>
              <a:rPr lang="ko-KR" altLang="en-US" sz="2400" dirty="0">
                <a:solidFill>
                  <a:schemeClr val="tx1"/>
                </a:solidFill>
              </a:rPr>
              <a:t>한 표현 ‘점’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/5 P.43~53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표현하기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81" y="1964395"/>
            <a:ext cx="4024800" cy="3925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" y="4347361"/>
            <a:ext cx="4653957" cy="17097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9" y="1888195"/>
            <a:ext cx="4489051" cy="25807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5750" y="2009775"/>
            <a:ext cx="4019550" cy="3667125"/>
          </a:xfrm>
          <a:prstGeom prst="roundRect">
            <a:avLst>
              <a:gd name="adj" fmla="val 11212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10 </a:t>
            </a:r>
            <a:r>
              <a:rPr lang="ko-KR" altLang="en-US" sz="2400" dirty="0">
                <a:solidFill>
                  <a:schemeClr val="tx1"/>
                </a:solidFill>
              </a:rPr>
              <a:t>진법 탈출하기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/2 P.54~55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아는 숫자 세는 법이 정답이 아닐 수도 있다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105025"/>
            <a:ext cx="3190875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0" y="2963112"/>
            <a:ext cx="3431400" cy="248966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867275" y="2009775"/>
            <a:ext cx="4019550" cy="3667125"/>
          </a:xfrm>
          <a:prstGeom prst="roundRect">
            <a:avLst>
              <a:gd name="adj" fmla="val 11212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388" y="2244574"/>
            <a:ext cx="3841324" cy="5081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71625" y="6115887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나오는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진법 외에도 다양한 셈 방법이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7781" y="3254913"/>
            <a:ext cx="3554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 [11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…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886325" y="2009775"/>
            <a:ext cx="4019550" cy="3667125"/>
          </a:xfrm>
          <a:prstGeom prst="roundRect">
            <a:avLst>
              <a:gd name="adj" fmla="val 11212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750" y="2009775"/>
            <a:ext cx="4019550" cy="3667125"/>
          </a:xfrm>
          <a:prstGeom prst="roundRect">
            <a:avLst>
              <a:gd name="adj" fmla="val 11212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10 </a:t>
            </a:r>
            <a:r>
              <a:rPr lang="ko-KR" altLang="en-US" sz="2400" dirty="0">
                <a:solidFill>
                  <a:schemeClr val="tx1"/>
                </a:solidFill>
              </a:rPr>
              <a:t>진법 탈출하기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/2 P.54~55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진법과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진법을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5" y="2244574"/>
            <a:ext cx="3508800" cy="71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0" y="3546379"/>
            <a:ext cx="3534600" cy="1765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433" y="2831812"/>
            <a:ext cx="3405600" cy="15972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810125" y="1762125"/>
            <a:ext cx="4019550" cy="4286250"/>
          </a:xfrm>
          <a:prstGeom prst="roundRect">
            <a:avLst>
              <a:gd name="adj" fmla="val 9553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5750" y="1762125"/>
            <a:ext cx="4019550" cy="4286250"/>
          </a:xfrm>
          <a:prstGeom prst="roundRect">
            <a:avLst>
              <a:gd name="adj" fmla="val 9079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32</a:t>
            </a:r>
            <a:r>
              <a:rPr lang="ko-KR" altLang="en-US" sz="2400" dirty="0">
                <a:solidFill>
                  <a:schemeClr val="tx1"/>
                </a:solidFill>
              </a:rPr>
              <a:t>비트 컴퓨터 </a:t>
            </a:r>
            <a:r>
              <a:rPr lang="en-US" altLang="ko-KR" sz="2400" dirty="0">
                <a:solidFill>
                  <a:schemeClr val="tx1"/>
                </a:solidFill>
              </a:rPr>
              <a:t>vs 64</a:t>
            </a:r>
            <a:r>
              <a:rPr lang="ko-KR" altLang="en-US" sz="2400" dirty="0">
                <a:solidFill>
                  <a:schemeClr val="tx1"/>
                </a:solidFill>
              </a:rPr>
              <a:t>비트 컴퓨터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/2 P.56~57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양을 빠르게 수송하기 위한 방법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빨리 보내기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4362450" y="2676525"/>
            <a:ext cx="314325" cy="2028825"/>
          </a:xfrm>
          <a:custGeom>
            <a:avLst/>
            <a:gdLst>
              <a:gd name="connsiteX0" fmla="*/ 314325 w 314325"/>
              <a:gd name="connsiteY0" fmla="*/ 0 h 2028825"/>
              <a:gd name="connsiteX1" fmla="*/ 0 w 314325"/>
              <a:gd name="connsiteY1" fmla="*/ 1057275 h 2028825"/>
              <a:gd name="connsiteX2" fmla="*/ 276225 w 314325"/>
              <a:gd name="connsiteY2" fmla="*/ 202882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28825">
                <a:moveTo>
                  <a:pt x="314325" y="0"/>
                </a:moveTo>
                <a:lnTo>
                  <a:pt x="0" y="1057275"/>
                </a:lnTo>
                <a:lnTo>
                  <a:pt x="276225" y="2028825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8558"/>
          <a:stretch/>
        </p:blipFill>
        <p:spPr>
          <a:xfrm>
            <a:off x="845775" y="3124200"/>
            <a:ext cx="2709000" cy="1581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2676" b="10376"/>
          <a:stretch/>
        </p:blipFill>
        <p:spPr>
          <a:xfrm>
            <a:off x="5532075" y="3343275"/>
            <a:ext cx="2709000" cy="14096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84" y="2606870"/>
            <a:ext cx="6166232" cy="2787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언어로 얘기해도 머리 속에 떠오르는 생각은 모두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810125" y="1762125"/>
            <a:ext cx="4019550" cy="4286250"/>
          </a:xfrm>
          <a:prstGeom prst="roundRect">
            <a:avLst>
              <a:gd name="adj" fmla="val 9553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5750" y="1762125"/>
            <a:ext cx="4019550" cy="4286250"/>
          </a:xfrm>
          <a:prstGeom prst="roundRect">
            <a:avLst>
              <a:gd name="adj" fmla="val 9079"/>
            </a:avLst>
          </a:prstGeom>
          <a:solidFill>
            <a:srgbClr val="E4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32</a:t>
            </a:r>
            <a:r>
              <a:rPr lang="ko-KR" altLang="en-US" sz="2400" dirty="0">
                <a:solidFill>
                  <a:schemeClr val="tx1"/>
                </a:solidFill>
              </a:rPr>
              <a:t>비트 컴퓨터 </a:t>
            </a:r>
            <a:r>
              <a:rPr lang="en-US" altLang="ko-KR" sz="2400" dirty="0">
                <a:solidFill>
                  <a:schemeClr val="tx1"/>
                </a:solidFill>
              </a:rPr>
              <a:t>vs 64</a:t>
            </a:r>
            <a:r>
              <a:rPr lang="ko-KR" altLang="en-US" sz="2400" dirty="0">
                <a:solidFill>
                  <a:schemeClr val="tx1"/>
                </a:solidFill>
              </a:rPr>
              <a:t>비트 컴퓨터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/2 P.56~57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많은 양을 빠르게 수송하기 위한 방법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한번에 여러 개 보내기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63179"/>
          <a:stretch/>
        </p:blipFill>
        <p:spPr>
          <a:xfrm>
            <a:off x="552450" y="2881458"/>
            <a:ext cx="3276600" cy="22620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4804" b="77"/>
          <a:stretch/>
        </p:blipFill>
        <p:spPr>
          <a:xfrm>
            <a:off x="5181600" y="1905000"/>
            <a:ext cx="3276600" cy="4000500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4362450" y="2676525"/>
            <a:ext cx="314325" cy="2028825"/>
          </a:xfrm>
          <a:custGeom>
            <a:avLst/>
            <a:gdLst>
              <a:gd name="connsiteX0" fmla="*/ 314325 w 314325"/>
              <a:gd name="connsiteY0" fmla="*/ 0 h 2028825"/>
              <a:gd name="connsiteX1" fmla="*/ 0 w 314325"/>
              <a:gd name="connsiteY1" fmla="*/ 1057275 h 2028825"/>
              <a:gd name="connsiteX2" fmla="*/ 276225 w 314325"/>
              <a:gd name="connsiteY2" fmla="*/ 202882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28825">
                <a:moveTo>
                  <a:pt x="314325" y="0"/>
                </a:moveTo>
                <a:lnTo>
                  <a:pt x="0" y="1057275"/>
                </a:lnTo>
                <a:lnTo>
                  <a:pt x="276225" y="2028825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12" y="2720900"/>
            <a:ext cx="4466175" cy="2723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01456"/>
            <a:ext cx="6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컴퓨터도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말을 걸어도 컴퓨터 머리 속에서 생각하는 방식은 오직 하나 비트</a:t>
            </a:r>
            <a:r>
              <a:rPr lang="en-US" altLang="ko-KR" dirty="0" smtClean="0"/>
              <a:t>(Bit)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5673" y="664022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비트가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22" y="1486368"/>
            <a:ext cx="5320555" cy="3644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35" y="5040962"/>
            <a:ext cx="2964365" cy="1512237"/>
          </a:xfrm>
          <a:prstGeom prst="rect">
            <a:avLst/>
          </a:prstGeom>
        </p:spPr>
      </p:pic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간단한 비트로 대화가 가능할까요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3" y="1938966"/>
            <a:ext cx="3715200" cy="3548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75" y="1986591"/>
            <a:ext cx="3673920" cy="384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4024" y="602932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N.G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2174" y="602932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O.K</a:t>
            </a:r>
            <a:endParaRPr lang="ko-KR" altLang="en-US" dirty="0"/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간단한 비트로 대화하기 위해서 약속이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33954"/>
            <a:ext cx="4545572" cy="19212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6555"/>
            <a:ext cx="4568112" cy="1797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2976" y="2012871"/>
            <a:ext cx="424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를 비트로 아래와 같이 표현하기로 </a:t>
            </a:r>
            <a:endParaRPr lang="en-US" altLang="ko-KR" dirty="0" smtClean="0"/>
          </a:p>
          <a:p>
            <a:r>
              <a:rPr lang="ko-KR" altLang="en-US" dirty="0" smtClean="0"/>
              <a:t>약속합니다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11" y="1838793"/>
            <a:ext cx="2749051" cy="4608651"/>
          </a:xfrm>
          <a:prstGeom prst="rect">
            <a:avLst/>
          </a:prstGeom>
        </p:spPr>
      </p:pic>
      <p:pic>
        <p:nvPicPr>
          <p:cNvPr id="13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6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 약속이 무척 중요합니다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55" y="1570788"/>
            <a:ext cx="4639040" cy="2098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2" y="4342183"/>
            <a:ext cx="2742715" cy="1627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75" y="4038429"/>
            <a:ext cx="2477100" cy="22351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187" y="4449306"/>
            <a:ext cx="3379267" cy="15205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09187" y="4342183"/>
            <a:ext cx="762713" cy="22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컴퓨터 세계의 언어 </a:t>
            </a:r>
            <a:r>
              <a:rPr lang="en-US" altLang="ko-KR" sz="2400" dirty="0" smtClean="0">
                <a:solidFill>
                  <a:schemeClr val="tx1"/>
                </a:solidFill>
              </a:rPr>
              <a:t>Bit(</a:t>
            </a:r>
            <a:r>
              <a:rPr lang="ko-KR" altLang="en-US" sz="2400" dirty="0" smtClean="0">
                <a:solidFill>
                  <a:schemeClr val="tx1"/>
                </a:solidFill>
              </a:rPr>
              <a:t>비트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smtClean="0">
                <a:solidFill>
                  <a:schemeClr val="tx1"/>
                </a:solidFill>
              </a:rPr>
              <a:t>7</a:t>
            </a:r>
            <a:r>
              <a:rPr lang="en-US" altLang="ko-KR" sz="1200" dirty="0" smtClean="0">
                <a:solidFill>
                  <a:schemeClr val="tx1"/>
                </a:solidFill>
              </a:rPr>
              <a:t>/8 P.14~26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컴퓨터의 발전은 코드와 관련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73" y="1838793"/>
            <a:ext cx="4723854" cy="2454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072067"/>
            <a:ext cx="2512125" cy="2415241"/>
          </a:xfrm>
          <a:prstGeom prst="rect">
            <a:avLst/>
          </a:prstGeom>
        </p:spPr>
      </p:pic>
      <p:pic>
        <p:nvPicPr>
          <p:cNvPr id="9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1323</Words>
  <Application>Microsoft Office PowerPoint</Application>
  <PresentationFormat>화면 슬라이드 쇼(4:3)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DKJ</cp:lastModifiedBy>
  <cp:revision>19</cp:revision>
  <dcterms:created xsi:type="dcterms:W3CDTF">2019-11-25T14:34:57Z</dcterms:created>
  <dcterms:modified xsi:type="dcterms:W3CDTF">2019-12-01T16:28:42Z</dcterms:modified>
</cp:coreProperties>
</file>