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4" r:id="rId4"/>
  </p:sldMasterIdLst>
  <p:notesMasterIdLst>
    <p:notesMasterId r:id="rId25"/>
  </p:notesMasterIdLst>
  <p:handoutMasterIdLst>
    <p:handoutMasterId r:id="rId26"/>
  </p:handoutMasterIdLst>
  <p:sldIdLst>
    <p:sldId id="256" r:id="rId5"/>
    <p:sldId id="735" r:id="rId6"/>
    <p:sldId id="736" r:id="rId7"/>
    <p:sldId id="737" r:id="rId8"/>
    <p:sldId id="739" r:id="rId9"/>
    <p:sldId id="786" r:id="rId10"/>
    <p:sldId id="787" r:id="rId11"/>
    <p:sldId id="788" r:id="rId12"/>
    <p:sldId id="789" r:id="rId13"/>
    <p:sldId id="790" r:id="rId14"/>
    <p:sldId id="791" r:id="rId15"/>
    <p:sldId id="792" r:id="rId16"/>
    <p:sldId id="742" r:id="rId17"/>
    <p:sldId id="743" r:id="rId18"/>
    <p:sldId id="744" r:id="rId19"/>
    <p:sldId id="746" r:id="rId20"/>
    <p:sldId id="796" r:id="rId21"/>
    <p:sldId id="797" r:id="rId22"/>
    <p:sldId id="798" r:id="rId23"/>
    <p:sldId id="794"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78CC6F-54E7-4A23-AD62-09E8268C3C3F}">
          <p14:sldIdLst>
            <p14:sldId id="256"/>
            <p14:sldId id="735"/>
            <p14:sldId id="736"/>
            <p14:sldId id="737"/>
            <p14:sldId id="739"/>
            <p14:sldId id="786"/>
            <p14:sldId id="787"/>
            <p14:sldId id="788"/>
            <p14:sldId id="789"/>
            <p14:sldId id="790"/>
            <p14:sldId id="791"/>
            <p14:sldId id="792"/>
            <p14:sldId id="742"/>
            <p14:sldId id="743"/>
            <p14:sldId id="744"/>
            <p14:sldId id="746"/>
            <p14:sldId id="796"/>
            <p14:sldId id="797"/>
            <p14:sldId id="798"/>
            <p14:sldId id="7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ext uri="{19B8F6BF-5375-455C-9EA6-DF929625EA0E}">
        <p15:presenceInfo xmlns:p15="http://schemas.microsoft.com/office/powerpoint/2012/main" userId="S-1-5-21-2127521184-1604012920-1887927527-11457299" providerId="AD"/>
      </p:ext>
    </p:extLst>
  </p:cmAuthor>
  <p:cmAuthor id="3" name="Jonathan Hoffman" initials="JH" lastIdx="1" clrIdx="3">
    <p:extLst>
      <p:ext uri="{19B8F6BF-5375-455C-9EA6-DF929625EA0E}">
        <p15:presenceInfo xmlns:p15="http://schemas.microsoft.com/office/powerpoint/2012/main" userId="S-1-5-21-124525095-708259637-1543119021-2188" providerId="AD"/>
      </p:ext>
    </p:extLst>
  </p:cmAuthor>
  <p:cmAuthor id="4" name="Kelley Umphrey (GP Strategies Corporation)" initials="KU(SC" lastIdx="2" clrIdx="4">
    <p:extLst>
      <p:ext uri="{19B8F6BF-5375-455C-9EA6-DF929625EA0E}">
        <p15:presenceInfo xmlns:p15="http://schemas.microsoft.com/office/powerpoint/2012/main" userId="S-1-5-21-2127521184-1604012920-1887927527-103581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5695"/>
    <a:srgbClr val="7FBA00"/>
    <a:srgbClr val="94BEFF"/>
    <a:srgbClr val="0072C6"/>
    <a:srgbClr val="000000"/>
    <a:srgbClr val="FFFFFF"/>
    <a:srgbClr val="008272"/>
    <a:srgbClr val="BA141A"/>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3" autoAdjust="0"/>
    <p:restoredTop sz="91629" autoAdjust="0"/>
  </p:normalViewPr>
  <p:slideViewPr>
    <p:cSldViewPr snapToGrid="0">
      <p:cViewPr varScale="1">
        <p:scale>
          <a:sx n="102" d="100"/>
          <a:sy n="102" d="100"/>
        </p:scale>
        <p:origin x="663" y="66"/>
      </p:cViewPr>
      <p:guideLst/>
    </p:cSldViewPr>
  </p:slideViewPr>
  <p:outlineViewPr>
    <p:cViewPr>
      <p:scale>
        <a:sx n="33" d="100"/>
        <a:sy n="33" d="100"/>
      </p:scale>
      <p:origin x="0" y="-10032"/>
    </p:cViewPr>
  </p:outlineViewPr>
  <p:notesTextViewPr>
    <p:cViewPr>
      <p:scale>
        <a:sx n="3" d="2"/>
        <a:sy n="3" d="2"/>
      </p:scale>
      <p:origin x="0" y="0"/>
    </p:cViewPr>
  </p:notesTextViewPr>
  <p:sorterViewPr>
    <p:cViewPr varScale="1">
      <p:scale>
        <a:sx n="1" d="1"/>
        <a:sy n="1" d="1"/>
      </p:scale>
      <p:origin x="0" y="-7368"/>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11/5/2016 3:05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11/5/2016 3:05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11/5/2016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2264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defTabSz="9227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11/5/2016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3713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11/5/2016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7671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274638" y="6689365"/>
            <a:ext cx="3937000" cy="137160"/>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11595101" y="6689365"/>
            <a:ext cx="566737" cy="137160"/>
          </a:xfrm>
          <a:prstGeom prst="rect">
            <a:avLst/>
          </a:prstGeom>
        </p:spPr>
        <p:txBody>
          <a:bodyPr/>
          <a:lstStyle/>
          <a:p>
            <a:fld id="{27258FFF-F925-446B-8502-81C933981705}" type="slidenum">
              <a:rPr lang="en-US" smtClean="0"/>
              <a:pPr/>
              <a:t>‹#›</a:t>
            </a:fld>
            <a:endParaRPr lang="en-US"/>
          </a:p>
        </p:txBody>
      </p:sp>
    </p:spTree>
    <p:extLst>
      <p:ext uri="{BB962C8B-B14F-4D97-AF65-F5344CB8AC3E}">
        <p14:creationId xmlns:p14="http://schemas.microsoft.com/office/powerpoint/2010/main" val="1341244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264431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725175"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7" y="1697062"/>
            <a:ext cx="11724857"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3171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7135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7951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773301"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772981"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5156736" y="6568990"/>
            <a:ext cx="2121415" cy="447815"/>
          </a:xfrm>
          <a:prstGeom prst="rect">
            <a:avLst/>
          </a:prstGeom>
          <a:noFill/>
        </p:spPr>
        <p:txBody>
          <a:bodyPr wrap="none" lIns="182880" tIns="146304" rIns="182880" bIns="146304" rtlCol="0" anchor="ctr">
            <a:spAutoFit/>
          </a:bodyPr>
          <a:lstStyle/>
          <a:p>
            <a:pPr algn="ctr">
              <a:lnSpc>
                <a:spcPct val="90000"/>
              </a:lnSpc>
              <a:spcAft>
                <a:spcPts val="600"/>
              </a:spcAft>
            </a:pPr>
            <a:r>
              <a:rPr lang="en-US" sz="1100" dirty="0">
                <a:solidFill>
                  <a:schemeClr val="tx1"/>
                </a:solidFill>
              </a:rPr>
              <a:t>MICROSOFT CONFIDENTIAL</a:t>
            </a:r>
          </a:p>
        </p:txBody>
      </p:sp>
      <p:pic>
        <p:nvPicPr>
          <p:cNvPr id="8" name="Picture 7"/>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bwMode="invGray">
          <a:xfrm>
            <a:off x="10609252" y="6450795"/>
            <a:ext cx="1639084" cy="359162"/>
          </a:xfrm>
          <a:prstGeom prst="rect">
            <a:avLst/>
          </a:prstGeom>
        </p:spPr>
      </p:pic>
    </p:spTree>
    <p:extLst>
      <p:ext uri="{BB962C8B-B14F-4D97-AF65-F5344CB8AC3E}">
        <p14:creationId xmlns:p14="http://schemas.microsoft.com/office/powerpoint/2010/main" val="1934459786"/>
      </p:ext>
    </p:extLst>
  </p:cSld>
  <p:clrMap bg1="dk1" tx1="lt1" bg2="dk2" tx2="lt2" accent1="accent1" accent2="accent2" accent3="accent3" accent4="accent4" accent5="accent5" accent6="accent6" hlink="hlink" folHlink="folHlink"/>
  <p:sldLayoutIdLst>
    <p:sldLayoutId id="2147484166" r:id="rId1"/>
    <p:sldLayoutId id="2147484524" r:id="rId2"/>
    <p:sldLayoutId id="2147484412" r:id="rId3"/>
    <p:sldLayoutId id="2147484638" r:id="rId4"/>
    <p:sldLayoutId id="2147484645" r:id="rId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74702" y="2125678"/>
            <a:ext cx="7098706" cy="2852722"/>
          </a:xfrm>
        </p:spPr>
        <p:txBody>
          <a:bodyPr/>
          <a:lstStyle/>
          <a:p>
            <a:r>
              <a:rPr lang="en-US" sz="4800" dirty="0"/>
              <a:t>Azure Architect Workshop</a:t>
            </a:r>
            <a:endParaRPr lang="en-US" dirty="0"/>
          </a:p>
        </p:txBody>
      </p:sp>
      <p:sp>
        <p:nvSpPr>
          <p:cNvPr id="9" name="Text Placeholder 4"/>
          <p:cNvSpPr>
            <a:spLocks noGrp="1"/>
          </p:cNvSpPr>
          <p:nvPr>
            <p:ph type="body" sz="quarter" idx="12"/>
          </p:nvPr>
        </p:nvSpPr>
        <p:spPr>
          <a:xfrm>
            <a:off x="274700" y="3150393"/>
            <a:ext cx="5954649" cy="1828007"/>
          </a:xfrm>
        </p:spPr>
        <p:txBody>
          <a:bodyPr/>
          <a:lstStyle/>
          <a:p>
            <a:r>
              <a:rPr lang="en-US" b="1" dirty="0"/>
              <a:t>Enterprise Web Apps Case Study</a:t>
            </a:r>
          </a:p>
          <a:p>
            <a:endParaRPr lang="en-US" sz="2800" b="1" dirty="0"/>
          </a:p>
          <a:p>
            <a:r>
              <a:rPr lang="en-US" sz="2800" b="1" dirty="0"/>
              <a:t>Tiberiu Covaci</a:t>
            </a:r>
          </a:p>
        </p:txBody>
      </p:sp>
      <p:sp>
        <p:nvSpPr>
          <p:cNvPr id="5" name="Freeform 4"/>
          <p:cNvSpPr>
            <a:spLocks noChangeAspect="1"/>
          </p:cNvSpPr>
          <p:nvPr/>
        </p:nvSpPr>
        <p:spPr bwMode="black">
          <a:xfrm>
            <a:off x="6570635" y="2134417"/>
            <a:ext cx="5054347" cy="25866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91440" tIns="45720" rIns="91440" bIns="45720"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dirty="0">
              <a:solidFill>
                <a:srgbClr val="505050"/>
              </a:solidFill>
            </a:endParaRPr>
          </a:p>
        </p:txBody>
      </p:sp>
    </p:spTree>
    <p:extLst>
      <p:ext uri="{BB962C8B-B14F-4D97-AF65-F5344CB8AC3E}">
        <p14:creationId xmlns:p14="http://schemas.microsoft.com/office/powerpoint/2010/main" val="9599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3600" i="1" dirty="0"/>
              <a:t>Connectivity</a:t>
            </a:r>
            <a:endParaRPr lang="en-US" i="1" dirty="0"/>
          </a:p>
        </p:txBody>
      </p:sp>
      <p:sp>
        <p:nvSpPr>
          <p:cNvPr id="3" name="Content Placeholder 2"/>
          <p:cNvSpPr>
            <a:spLocks noGrp="1"/>
          </p:cNvSpPr>
          <p:nvPr>
            <p:ph sz="quarter" idx="10"/>
          </p:nvPr>
        </p:nvSpPr>
        <p:spPr>
          <a:xfrm>
            <a:off x="274637" y="1697062"/>
            <a:ext cx="11724857" cy="2449901"/>
          </a:xfrm>
        </p:spPr>
        <p:txBody>
          <a:bodyPr/>
          <a:lstStyle/>
          <a:p>
            <a:pPr lvl="1"/>
            <a:r>
              <a:rPr lang="en-US" dirty="0"/>
              <a:t>Some of our enterprise web services need to access data and other services located on-premises, is this supported?</a:t>
            </a:r>
          </a:p>
          <a:p>
            <a:pPr lvl="1"/>
            <a:r>
              <a:rPr lang="en-US" dirty="0"/>
              <a:t>How can we ensure we are delivering the lowest latency possible to our website visitors?</a:t>
            </a:r>
          </a:p>
          <a:p>
            <a:pPr lvl="1"/>
            <a:r>
              <a:rPr lang="en-US" sz="2600" dirty="0"/>
              <a:t>We need to ensure that if we have multiple web servers backing a given website, that no one web server gets all the traffic.</a:t>
            </a:r>
            <a:endParaRPr lang="en-US" dirty="0"/>
          </a:p>
        </p:txBody>
      </p:sp>
    </p:spTree>
    <p:extLst>
      <p:ext uri="{BB962C8B-B14F-4D97-AF65-F5344CB8AC3E}">
        <p14:creationId xmlns:p14="http://schemas.microsoft.com/office/powerpoint/2010/main" val="33579939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4000" i="1" dirty="0"/>
              <a:t>Management</a:t>
            </a:r>
            <a:endParaRPr lang="en-US" i="1" dirty="0"/>
          </a:p>
        </p:txBody>
      </p:sp>
      <p:sp>
        <p:nvSpPr>
          <p:cNvPr id="3" name="Content Placeholder 2"/>
          <p:cNvSpPr>
            <a:spLocks noGrp="1"/>
          </p:cNvSpPr>
          <p:nvPr>
            <p:ph sz="quarter" idx="10"/>
          </p:nvPr>
        </p:nvSpPr>
        <p:spPr>
          <a:xfrm>
            <a:off x="274320" y="2253116"/>
            <a:ext cx="11724857" cy="1695849"/>
          </a:xfrm>
        </p:spPr>
        <p:txBody>
          <a:bodyPr/>
          <a:lstStyle/>
          <a:p>
            <a:pPr lvl="1"/>
            <a:r>
              <a:rPr lang="en-US" dirty="0"/>
              <a:t>We would prefer not to have to manage patching of web servers and databases.</a:t>
            </a:r>
          </a:p>
          <a:p>
            <a:pPr lvl="1"/>
            <a:r>
              <a:rPr lang="en-US" dirty="0"/>
              <a:t>With all of our websites and databases around the world, how do we keep tabs on which is up and which is down and which is struggling?</a:t>
            </a:r>
          </a:p>
          <a:p>
            <a:endParaRPr lang="en-US" dirty="0"/>
          </a:p>
        </p:txBody>
      </p:sp>
    </p:spTree>
    <p:extLst>
      <p:ext uri="{BB962C8B-B14F-4D97-AF65-F5344CB8AC3E}">
        <p14:creationId xmlns:p14="http://schemas.microsoft.com/office/powerpoint/2010/main" val="10748012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7-18 at 11.34.14 AM.png"/>
          <p:cNvPicPr/>
          <p:nvPr/>
        </p:nvPicPr>
        <p:blipFill>
          <a:blip r:embed="rId2" cstate="print">
            <a:extLst>
              <a:ext uri="{28A0092B-C50C-407E-A947-70E740481C1C}">
                <a14:useLocalDpi xmlns:a14="http://schemas.microsoft.com/office/drawing/2010/main" val="0"/>
              </a:ext>
            </a:extLst>
          </a:blip>
          <a:stretch>
            <a:fillRect/>
          </a:stretch>
        </p:blipFill>
        <p:spPr>
          <a:xfrm>
            <a:off x="383059" y="1"/>
            <a:ext cx="11788345" cy="6994524"/>
          </a:xfrm>
          <a:prstGeom prst="rect">
            <a:avLst/>
          </a:prstGeom>
        </p:spPr>
      </p:pic>
    </p:spTree>
    <p:extLst>
      <p:ext uri="{BB962C8B-B14F-4D97-AF65-F5344CB8AC3E}">
        <p14:creationId xmlns:p14="http://schemas.microsoft.com/office/powerpoint/2010/main" val="23604339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Step 2:</a:t>
            </a:r>
            <a:br>
              <a:rPr lang="en-US" dirty="0">
                <a:solidFill>
                  <a:schemeClr val="tx1"/>
                </a:solidFill>
              </a:rPr>
            </a:br>
            <a:r>
              <a:rPr lang="en-US" sz="3200" i="1" dirty="0">
                <a:solidFill>
                  <a:schemeClr val="tx1"/>
                </a:solidFill>
              </a:rPr>
              <a:t>Call to action – Design the solution</a:t>
            </a:r>
          </a:p>
        </p:txBody>
      </p:sp>
      <p:sp>
        <p:nvSpPr>
          <p:cNvPr id="3" name="Content Placeholder 2"/>
          <p:cNvSpPr>
            <a:spLocks noGrp="1"/>
          </p:cNvSpPr>
          <p:nvPr>
            <p:ph sz="quarter" idx="10"/>
          </p:nvPr>
        </p:nvSpPr>
        <p:spPr>
          <a:xfrm>
            <a:off x="1842197" y="1923839"/>
            <a:ext cx="8228900" cy="2389885"/>
          </a:xfrm>
        </p:spPr>
        <p:txBody>
          <a:bodyPr/>
          <a:lstStyle/>
          <a:p>
            <a:pPr marL="0" indent="0">
              <a:buNone/>
            </a:pPr>
            <a:r>
              <a:rPr lang="en-US" sz="2100" b="1" dirty="0">
                <a:solidFill>
                  <a:schemeClr val="tx1"/>
                </a:solidFill>
              </a:rPr>
              <a:t>Outcome</a:t>
            </a:r>
            <a:endParaRPr lang="en-US" sz="2100" dirty="0">
              <a:solidFill>
                <a:schemeClr val="tx1"/>
              </a:solidFill>
            </a:endParaRPr>
          </a:p>
          <a:p>
            <a:pPr marL="0" indent="0">
              <a:buNone/>
            </a:pPr>
            <a:r>
              <a:rPr lang="en-US" sz="1600" dirty="0">
                <a:solidFill>
                  <a:schemeClr val="tx1"/>
                </a:solidFill>
              </a:rPr>
              <a:t>Design a solution and prepare to present the solution to the target customer a 10-minute chalk-talk format.</a:t>
            </a:r>
          </a:p>
          <a:p>
            <a:pPr marL="0" indent="0">
              <a:buNone/>
            </a:pPr>
            <a:r>
              <a:rPr lang="en-US" sz="2100" b="1" dirty="0">
                <a:solidFill>
                  <a:schemeClr val="tx1"/>
                </a:solidFill>
              </a:rPr>
              <a:t>Timeframe</a:t>
            </a:r>
            <a:endParaRPr lang="en-US" sz="2100" dirty="0">
              <a:solidFill>
                <a:schemeClr val="tx1"/>
              </a:solidFill>
            </a:endParaRPr>
          </a:p>
          <a:p>
            <a:pPr marL="0" indent="0">
              <a:buNone/>
            </a:pPr>
            <a:r>
              <a:rPr lang="en-US" sz="1600" dirty="0">
                <a:solidFill>
                  <a:schemeClr val="tx1"/>
                </a:solidFill>
              </a:rPr>
              <a:t>40 minutes</a:t>
            </a:r>
          </a:p>
          <a:p>
            <a:pPr marL="0" indent="0">
              <a:buNone/>
            </a:pPr>
            <a:endParaRPr lang="en-US" sz="2100" dirty="0">
              <a:solidFill>
                <a:schemeClr val="bg1"/>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21485965"/>
              </p:ext>
            </p:extLst>
          </p:nvPr>
        </p:nvGraphicFramePr>
        <p:xfrm>
          <a:off x="1968948" y="3920451"/>
          <a:ext cx="8200329" cy="2468671"/>
        </p:xfrm>
        <a:graphic>
          <a:graphicData uri="http://schemas.openxmlformats.org/drawingml/2006/table">
            <a:tbl>
              <a:tblPr firstRow="1" bandRow="1">
                <a:tableStyleId>{69CF1AB2-1976-4502-BF36-3FF5EA218861}</a:tableStyleId>
              </a:tblPr>
              <a:tblGrid>
                <a:gridCol w="1793737">
                  <a:extLst>
                    <a:ext uri="{9D8B030D-6E8A-4147-A177-3AD203B41FA5}">
                      <a16:colId xmlns:a16="http://schemas.microsoft.com/office/drawing/2014/main" val="2457102107"/>
                    </a:ext>
                  </a:extLst>
                </a:gridCol>
                <a:gridCol w="6406592">
                  <a:extLst>
                    <a:ext uri="{9D8B030D-6E8A-4147-A177-3AD203B41FA5}">
                      <a16:colId xmlns:a16="http://schemas.microsoft.com/office/drawing/2014/main" val="907452746"/>
                    </a:ext>
                  </a:extLst>
                </a:gridCol>
              </a:tblGrid>
              <a:tr h="685742">
                <a:tc>
                  <a:txBody>
                    <a:bodyPr/>
                    <a:lstStyle/>
                    <a:p>
                      <a:r>
                        <a:rPr lang="en-US" sz="1300" b="1" i="1" dirty="0"/>
                        <a:t>Business Needs</a:t>
                      </a:r>
                    </a:p>
                    <a:p>
                      <a:r>
                        <a:rPr lang="en-US" sz="1300" b="0" i="0" dirty="0"/>
                        <a:t>(5 minutes)</a:t>
                      </a:r>
                      <a:br>
                        <a:rPr lang="en-US" sz="1300" b="0" i="0" dirty="0"/>
                      </a:br>
                      <a:endParaRPr lang="en-US" sz="1300" b="0" i="0" dirty="0"/>
                    </a:p>
                  </a:txBody>
                  <a:tcPr marL="68574" marR="68574" marT="34287" marB="3428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rPr>
                        <a:t>Respond to questions outlined in your guide and list the answers on a flipchart.</a:t>
                      </a:r>
                    </a:p>
                    <a:p>
                      <a:endParaRPr lang="en-US" sz="1300" b="0" dirty="0"/>
                    </a:p>
                  </a:txBody>
                  <a:tcPr marL="68574" marR="68574" marT="34287" marB="34287"/>
                </a:tc>
                <a:extLst>
                  <a:ext uri="{0D108BD9-81ED-4DB2-BD59-A6C34878D82A}">
                    <a16:rowId xmlns:a16="http://schemas.microsoft.com/office/drawing/2014/main" val="2812711017"/>
                  </a:ext>
                </a:extLst>
              </a:tr>
              <a:tr h="685742">
                <a:tc>
                  <a:txBody>
                    <a:bodyPr/>
                    <a:lstStyle/>
                    <a:p>
                      <a:r>
                        <a:rPr lang="en-US" sz="1300" b="1" i="1" dirty="0"/>
                        <a:t>Design</a:t>
                      </a:r>
                    </a:p>
                    <a:p>
                      <a:pPr marL="0" algn="l" defTabSz="932742" rtl="0" eaLnBrk="1" latinLnBrk="0" hangingPunct="1"/>
                      <a:r>
                        <a:rPr lang="en-US" sz="1300" b="0" i="0" kern="1200" dirty="0">
                          <a:solidFill>
                            <a:schemeClr val="dk1"/>
                          </a:solidFill>
                          <a:latin typeface="+mn-lt"/>
                          <a:ea typeface="+mn-ea"/>
                          <a:cs typeface="+mn-cs"/>
                        </a:rPr>
                        <a:t>(30 minutes)</a:t>
                      </a:r>
                      <a:br>
                        <a:rPr lang="en-US" sz="1300" b="0" i="0" kern="1200" dirty="0">
                          <a:solidFill>
                            <a:schemeClr val="dk1"/>
                          </a:solidFill>
                          <a:latin typeface="+mn-lt"/>
                          <a:ea typeface="+mn-ea"/>
                          <a:cs typeface="+mn-cs"/>
                        </a:rPr>
                      </a:br>
                      <a:endParaRPr lang="en-US" sz="1300" b="0" i="0" kern="1200" dirty="0">
                        <a:solidFill>
                          <a:schemeClr val="dk1"/>
                        </a:solidFill>
                        <a:latin typeface="+mn-lt"/>
                        <a:ea typeface="+mn-ea"/>
                        <a:cs typeface="+mn-cs"/>
                      </a:endParaRPr>
                    </a:p>
                  </a:txBody>
                  <a:tcPr marL="68574" marR="68574" marT="34287" marB="3428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mn-lt"/>
                          <a:ea typeface="+mn-ea"/>
                          <a:cs typeface="+mn-cs"/>
                        </a:rPr>
                        <a:t>Design a solution for as many of the stated requirements as time allows. Show the solution on a flipchart.</a:t>
                      </a:r>
                    </a:p>
                    <a:p>
                      <a:endParaRPr lang="en-US" sz="1300" dirty="0"/>
                    </a:p>
                  </a:txBody>
                  <a:tcPr marL="68574" marR="68574" marT="34287" marB="34287"/>
                </a:tc>
                <a:extLst>
                  <a:ext uri="{0D108BD9-81ED-4DB2-BD59-A6C34878D82A}">
                    <a16:rowId xmlns:a16="http://schemas.microsoft.com/office/drawing/2014/main" val="803506007"/>
                  </a:ext>
                </a:extLst>
              </a:tr>
              <a:tr h="1097187">
                <a:tc>
                  <a:txBody>
                    <a:bodyPr/>
                    <a:lstStyle/>
                    <a:p>
                      <a:r>
                        <a:rPr lang="en-US" sz="1300" b="1" i="1" dirty="0"/>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mn-lt"/>
                          <a:ea typeface="+mn-ea"/>
                          <a:cs typeface="+mn-cs"/>
                        </a:rPr>
                        <a:t>(5</a:t>
                      </a:r>
                      <a:r>
                        <a:rPr lang="en-US" sz="1300" b="0" i="0" kern="1200" baseline="0" dirty="0">
                          <a:solidFill>
                            <a:schemeClr val="dk1"/>
                          </a:solidFill>
                          <a:latin typeface="+mn-lt"/>
                          <a:ea typeface="+mn-ea"/>
                          <a:cs typeface="+mn-cs"/>
                        </a:rPr>
                        <a:t> </a:t>
                      </a:r>
                      <a:r>
                        <a:rPr lang="en-US" sz="1300" b="0" i="0" kern="1200" dirty="0">
                          <a:solidFill>
                            <a:schemeClr val="dk1"/>
                          </a:solidFill>
                          <a:latin typeface="+mn-lt"/>
                          <a:ea typeface="+mn-ea"/>
                          <a:cs typeface="+mn-cs"/>
                        </a:rPr>
                        <a:t>minutes)</a:t>
                      </a:r>
                    </a:p>
                    <a:p>
                      <a:endParaRPr lang="en-US" sz="1300" b="1" i="1" dirty="0"/>
                    </a:p>
                  </a:txBody>
                  <a:tcPr marL="68574" marR="68574" marT="34287" marB="34287"/>
                </a:tc>
                <a:tc>
                  <a:txBody>
                    <a:bodyPr/>
                    <a:lstStyle/>
                    <a:p>
                      <a:pPr marL="285750" lvl="0" indent="-285750">
                        <a:buFont typeface="Arial" panose="020B0604020202020204" pitchFamily="34" charset="0"/>
                        <a:buChar char="•"/>
                      </a:pPr>
                      <a:r>
                        <a:rPr lang="en-US" sz="1300" dirty="0"/>
                        <a:t>Identify any customer needs that are not addressed with the proposed solution.</a:t>
                      </a:r>
                    </a:p>
                    <a:p>
                      <a:pPr marL="285750" lvl="0" indent="-285750">
                        <a:buFont typeface="Arial" panose="020B0604020202020204" pitchFamily="34" charset="0"/>
                        <a:buChar char="•"/>
                      </a:pPr>
                      <a:r>
                        <a:rPr lang="en-US" sz="1300" dirty="0"/>
                        <a:t>Identify the benefits of your solution.</a:t>
                      </a:r>
                    </a:p>
                    <a:p>
                      <a:pPr marL="285750" lvl="0" indent="-285750">
                        <a:buFont typeface="Arial" panose="020B0604020202020204" pitchFamily="34" charset="0"/>
                        <a:buChar char="•"/>
                      </a:pPr>
                      <a:r>
                        <a:rPr lang="en-US" sz="1300" dirty="0"/>
                        <a:t>Determine how you will respond to the customer’s objections.</a:t>
                      </a:r>
                    </a:p>
                    <a:p>
                      <a:pPr marL="285750" lvl="0" indent="-285750">
                        <a:buFont typeface="Arial" panose="020B0604020202020204" pitchFamily="34" charset="0"/>
                        <a:buChar char="•"/>
                      </a:pPr>
                      <a:r>
                        <a:rPr lang="en-US" sz="1300" dirty="0"/>
                        <a:t>Prepare to verbally brief presentation to the customer.</a:t>
                      </a:r>
                      <a:br>
                        <a:rPr lang="en-US" sz="1300" dirty="0"/>
                      </a:br>
                      <a:endParaRPr lang="en-US" sz="1300" dirty="0"/>
                    </a:p>
                  </a:txBody>
                  <a:tcPr marL="68574" marR="68574" marT="34287" marB="34287"/>
                </a:tc>
                <a:extLst>
                  <a:ext uri="{0D108BD9-81ED-4DB2-BD59-A6C34878D82A}">
                    <a16:rowId xmlns:a16="http://schemas.microsoft.com/office/drawing/2014/main" val="4132286845"/>
                  </a:ext>
                </a:extLst>
              </a:tr>
            </a:tbl>
          </a:graphicData>
        </a:graphic>
      </p:graphicFrame>
      <p:sp>
        <p:nvSpPr>
          <p:cNvPr id="8" name="Freeform 7"/>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9" name="Rectangle 8"/>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648571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Step 3:</a:t>
            </a:r>
            <a:br>
              <a:rPr lang="en-US" dirty="0">
                <a:solidFill>
                  <a:schemeClr val="tx1"/>
                </a:solidFill>
              </a:rPr>
            </a:br>
            <a:r>
              <a:rPr lang="en-US" sz="3200" i="1" dirty="0">
                <a:solidFill>
                  <a:schemeClr val="tx1"/>
                </a:solidFill>
              </a:rPr>
              <a:t>Call to action – Present the solution</a:t>
            </a:r>
            <a:endParaRPr lang="en-US" sz="3200" dirty="0">
              <a:solidFill>
                <a:schemeClr val="tx1"/>
              </a:solidFill>
            </a:endParaRPr>
          </a:p>
        </p:txBody>
      </p:sp>
      <p:sp>
        <p:nvSpPr>
          <p:cNvPr id="3" name="Content Placeholder 2"/>
          <p:cNvSpPr>
            <a:spLocks noGrp="1"/>
          </p:cNvSpPr>
          <p:nvPr>
            <p:ph sz="quarter" idx="10"/>
          </p:nvPr>
        </p:nvSpPr>
        <p:spPr>
          <a:xfrm>
            <a:off x="1760680" y="2165725"/>
            <a:ext cx="6538331" cy="2856167"/>
          </a:xfrm>
        </p:spPr>
        <p:txBody>
          <a:bodyPr/>
          <a:lstStyle/>
          <a:p>
            <a:pPr marL="0" indent="0">
              <a:buNone/>
            </a:pPr>
            <a:r>
              <a:rPr lang="en-US" b="1" dirty="0">
                <a:solidFill>
                  <a:schemeClr val="tx1"/>
                </a:solidFill>
              </a:rPr>
              <a:t>Outcome</a:t>
            </a:r>
            <a:r>
              <a:rPr lang="en-US" dirty="0">
                <a:solidFill>
                  <a:schemeClr val="tx1"/>
                </a:solidFill>
              </a:rPr>
              <a:t>  </a:t>
            </a:r>
            <a:br>
              <a:rPr lang="en-US" dirty="0">
                <a:solidFill>
                  <a:schemeClr val="tx1"/>
                </a:solidFill>
              </a:rPr>
            </a:br>
            <a:r>
              <a:rPr lang="en-US" sz="1500" dirty="0">
                <a:solidFill>
                  <a:schemeClr val="tx1"/>
                </a:solidFill>
              </a:rPr>
              <a:t>Present a solution</a:t>
            </a:r>
            <a:endParaRPr lang="en-US" dirty="0">
              <a:solidFill>
                <a:schemeClr val="tx1"/>
              </a:solidFill>
            </a:endParaRPr>
          </a:p>
          <a:p>
            <a:pPr marL="0" indent="0">
              <a:buNone/>
            </a:pPr>
            <a:r>
              <a:rPr lang="en-US" b="1" dirty="0">
                <a:solidFill>
                  <a:schemeClr val="tx1"/>
                </a:solidFill>
              </a:rPr>
              <a:t>Timeframe</a:t>
            </a:r>
            <a:endParaRPr lang="en-US" dirty="0">
              <a:solidFill>
                <a:schemeClr val="tx1"/>
              </a:solidFill>
            </a:endParaRPr>
          </a:p>
          <a:p>
            <a:pPr marL="0" indent="0">
              <a:buNone/>
            </a:pPr>
            <a:r>
              <a:rPr lang="en-US" sz="1500" dirty="0">
                <a:solidFill>
                  <a:schemeClr val="tx1"/>
                </a:solidFill>
              </a:rPr>
              <a:t>10 minutes</a:t>
            </a:r>
          </a:p>
          <a:p>
            <a:pPr marL="0" indent="0">
              <a:buNone/>
            </a:pPr>
            <a:r>
              <a:rPr lang="en-US" b="1" dirty="0">
                <a:solidFill>
                  <a:schemeClr val="tx1"/>
                </a:solidFill>
              </a:rPr>
              <a:t>Directions</a:t>
            </a:r>
            <a:endParaRPr lang="en-US" dirty="0">
              <a:solidFill>
                <a:schemeClr val="tx1"/>
              </a:solidFill>
            </a:endParaRPr>
          </a:p>
          <a:p>
            <a:pPr lvl="0"/>
            <a:r>
              <a:rPr lang="en-US" sz="1500" dirty="0">
                <a:solidFill>
                  <a:schemeClr val="tx1"/>
                </a:solidFill>
              </a:rPr>
              <a:t>Switch proctors and two member of your team with another table.</a:t>
            </a:r>
          </a:p>
          <a:p>
            <a:pPr lvl="0"/>
            <a:r>
              <a:rPr lang="en-US" sz="1500" dirty="0">
                <a:solidFill>
                  <a:schemeClr val="tx1"/>
                </a:solidFill>
              </a:rPr>
              <a:t>Present proposed solution to the customer.</a:t>
            </a:r>
          </a:p>
          <a:p>
            <a:pPr lvl="0"/>
            <a:r>
              <a:rPr lang="en-US" sz="1500" dirty="0">
                <a:solidFill>
                  <a:schemeClr val="tx1"/>
                </a:solidFill>
              </a:rPr>
              <a:t>The customer asks one of the objections from the list of objections in the case-study.</a:t>
            </a:r>
          </a:p>
        </p:txBody>
      </p:sp>
      <p:sp>
        <p:nvSpPr>
          <p:cNvPr id="11" name="Freeform 10"/>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380243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965" y="2438934"/>
            <a:ext cx="7360007" cy="1371473"/>
          </a:xfrm>
        </p:spPr>
        <p:txBody>
          <a:bodyPr/>
          <a:lstStyle/>
          <a:p>
            <a:pPr>
              <a:buSzPct val="90000"/>
            </a:pPr>
            <a:r>
              <a:rPr lang="en-US" sz="4000" dirty="0">
                <a:solidFill>
                  <a:schemeClr val="tx1"/>
                </a:solidFill>
              </a:rPr>
              <a:t>Wrap-Up</a:t>
            </a:r>
            <a:endParaRPr lang="en-US" sz="4400" b="1" dirty="0">
              <a:solidFill>
                <a:schemeClr val="tx1"/>
              </a:solidFill>
            </a:endParaRPr>
          </a:p>
        </p:txBody>
      </p:sp>
      <p:sp>
        <p:nvSpPr>
          <p:cNvPr id="12" name="Text Placeholder 6"/>
          <p:cNvSpPr txBox="1">
            <a:spLocks/>
          </p:cNvSpPr>
          <p:nvPr/>
        </p:nvSpPr>
        <p:spPr>
          <a:xfrm>
            <a:off x="1760965" y="3459929"/>
            <a:ext cx="6857370" cy="1828007"/>
          </a:xfrm>
          <a:prstGeom prst="rect">
            <a:avLst/>
          </a:prstGeom>
          <a:noFill/>
        </p:spPr>
        <p:txBody>
          <a:bodyPr vert="horz" wrap="square" lIns="182880" tIns="146304" rIns="182880" bIns="146304"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400" b="1" dirty="0">
                <a:solidFill>
                  <a:srgbClr val="FFFFFF"/>
                </a:solidFill>
                <a:latin typeface="Segoe UI"/>
              </a:rPr>
              <a:t>Outcomes</a:t>
            </a:r>
            <a:endParaRPr lang="en-US" sz="2400" dirty="0">
              <a:solidFill>
                <a:srgbClr val="FFFFFF"/>
              </a:solidFill>
              <a:latin typeface="Segoe UI"/>
            </a:endParaRPr>
          </a:p>
          <a:p>
            <a:pPr marL="285750" indent="-285750">
              <a:spcBef>
                <a:spcPct val="20000"/>
              </a:spcBef>
              <a:buFont typeface="Arial" pitchFamily="34" charset="0"/>
              <a:buChar char="•"/>
            </a:pPr>
            <a:r>
              <a:rPr lang="en-US" sz="1800" dirty="0">
                <a:solidFill>
                  <a:srgbClr val="FFFFFF"/>
                </a:solidFill>
                <a:latin typeface="Segoe UI"/>
              </a:rPr>
              <a:t>Identify the potential solution for the case-study.</a:t>
            </a:r>
          </a:p>
          <a:p>
            <a:pPr marL="285750" indent="-285750">
              <a:spcBef>
                <a:spcPct val="20000"/>
              </a:spcBef>
              <a:buFont typeface="Arial" pitchFamily="34" charset="0"/>
              <a:buChar char="•"/>
            </a:pPr>
            <a:r>
              <a:rPr lang="en-US" sz="1800" dirty="0">
                <a:solidFill>
                  <a:srgbClr val="FFFFFF"/>
                </a:solidFill>
                <a:latin typeface="Segoe UI"/>
              </a:rPr>
              <a:t>Identify solutions designed by other teams.   </a:t>
            </a:r>
          </a:p>
          <a:p>
            <a:pPr>
              <a:spcBef>
                <a:spcPct val="20000"/>
              </a:spcBef>
            </a:pPr>
            <a:endParaRPr lang="en-US" sz="2400" b="1" dirty="0">
              <a:solidFill>
                <a:srgbClr val="FFFFFF"/>
              </a:solidFill>
              <a:latin typeface="Segoe UI"/>
            </a:endParaRPr>
          </a:p>
          <a:p>
            <a:pPr>
              <a:spcBef>
                <a:spcPct val="20000"/>
              </a:spcBef>
            </a:pPr>
            <a:r>
              <a:rPr lang="en-US" sz="2400" b="1" dirty="0">
                <a:solidFill>
                  <a:srgbClr val="FFFFFF"/>
                </a:solidFill>
                <a:latin typeface="Segoe UI"/>
              </a:rPr>
              <a:t>Timeframe</a:t>
            </a:r>
            <a:endParaRPr lang="en-US" sz="2400" dirty="0">
              <a:solidFill>
                <a:srgbClr val="FFFFFF"/>
              </a:solidFill>
              <a:latin typeface="Segoe UI"/>
            </a:endParaRPr>
          </a:p>
          <a:p>
            <a:pPr>
              <a:spcBef>
                <a:spcPct val="20000"/>
              </a:spcBef>
            </a:pPr>
            <a:r>
              <a:rPr lang="en-US" sz="1800" dirty="0">
                <a:solidFill>
                  <a:srgbClr val="FFFFFF"/>
                </a:solidFill>
                <a:latin typeface="Segoe UI"/>
              </a:rPr>
              <a:t>10 minutes</a:t>
            </a:r>
            <a:endParaRPr lang="en-US" sz="3200" dirty="0"/>
          </a:p>
        </p:txBody>
      </p:sp>
      <p:sp>
        <p:nvSpPr>
          <p:cNvPr id="11" name="Freeform 10"/>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3752359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Requirements Recap</a:t>
            </a:r>
          </a:p>
        </p:txBody>
      </p:sp>
      <p:sp>
        <p:nvSpPr>
          <p:cNvPr id="10" name="Rectangle 9"/>
          <p:cNvSpPr/>
          <p:nvPr/>
        </p:nvSpPr>
        <p:spPr bwMode="auto">
          <a:xfrm>
            <a:off x="9891003" y="5110425"/>
            <a:ext cx="917030" cy="9454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145"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7"/>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graphicFrame>
        <p:nvGraphicFramePr>
          <p:cNvPr id="6" name="Table 5"/>
          <p:cNvGraphicFramePr>
            <a:graphicFrameLocks noGrp="1"/>
          </p:cNvGraphicFramePr>
          <p:nvPr>
            <p:extLst>
              <p:ext uri="{D42A27DB-BD31-4B8C-83A1-F6EECF244321}">
                <p14:modId xmlns:p14="http://schemas.microsoft.com/office/powerpoint/2010/main" val="215137345"/>
              </p:ext>
            </p:extLst>
          </p:nvPr>
        </p:nvGraphicFramePr>
        <p:xfrm>
          <a:off x="1028072" y="1602287"/>
          <a:ext cx="10636705" cy="5055907"/>
        </p:xfrm>
        <a:graphic>
          <a:graphicData uri="http://schemas.openxmlformats.org/drawingml/2006/table">
            <a:tbl>
              <a:tblPr/>
              <a:tblGrid>
                <a:gridCol w="7735786">
                  <a:extLst>
                    <a:ext uri="{9D8B030D-6E8A-4147-A177-3AD203B41FA5}">
                      <a16:colId xmlns:a16="http://schemas.microsoft.com/office/drawing/2014/main" val="2210042979"/>
                    </a:ext>
                  </a:extLst>
                </a:gridCol>
                <a:gridCol w="2900919">
                  <a:extLst>
                    <a:ext uri="{9D8B030D-6E8A-4147-A177-3AD203B41FA5}">
                      <a16:colId xmlns:a16="http://schemas.microsoft.com/office/drawing/2014/main" val="2378859371"/>
                    </a:ext>
                  </a:extLst>
                </a:gridCol>
              </a:tblGrid>
              <a:tr h="388388">
                <a:tc>
                  <a:txBody>
                    <a:bodyPr/>
                    <a:lstStyle/>
                    <a:p>
                      <a:pPr algn="l" fontAlgn="b"/>
                      <a:r>
                        <a:rPr lang="en-US" sz="2800" b="1" i="0" u="none" strike="noStrike">
                          <a:solidFill>
                            <a:srgbClr val="FFFFFF"/>
                          </a:solidFill>
                          <a:effectLst/>
                          <a:latin typeface="Calibri" panose="020F0502020204030204" pitchFamily="34" charset="0"/>
                        </a:rPr>
                        <a:t>Requirement</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2800" b="1" i="0" u="none" strike="noStrike">
                          <a:solidFill>
                            <a:srgbClr val="FFFFFF"/>
                          </a:solidFill>
                          <a:effectLst/>
                          <a:latin typeface="Calibri" panose="020F0502020204030204" pitchFamily="34" charset="0"/>
                        </a:rPr>
                        <a:t>Optional (Y/N)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926941723"/>
                  </a:ext>
                </a:extLst>
              </a:tr>
              <a:tr h="388388">
                <a:tc>
                  <a:txBody>
                    <a:bodyPr/>
                    <a:lstStyle/>
                    <a:p>
                      <a:pPr algn="l" fontAlgn="b"/>
                      <a:r>
                        <a:rPr lang="en-US" sz="2800" b="0" i="0" u="none" strike="noStrike">
                          <a:solidFill>
                            <a:srgbClr val="000000"/>
                          </a:solidFill>
                          <a:effectLst/>
                          <a:latin typeface="Calibri" panose="020F0502020204030204" pitchFamily="34" charset="0"/>
                        </a:rPr>
                        <a:t>No code changes or re-deploy to change scale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53790632"/>
                  </a:ext>
                </a:extLst>
              </a:tr>
              <a:tr h="388388">
                <a:tc>
                  <a:txBody>
                    <a:bodyPr/>
                    <a:lstStyle/>
                    <a:p>
                      <a:pPr algn="l" fontAlgn="b"/>
                      <a:r>
                        <a:rPr lang="en-US" sz="2800" b="0" i="0" u="none" strike="noStrike">
                          <a:solidFill>
                            <a:srgbClr val="000000"/>
                          </a:solidFill>
                          <a:effectLst/>
                          <a:latin typeface="Calibri" panose="020F0502020204030204" pitchFamily="34" charset="0"/>
                        </a:rPr>
                        <a:t>Support heavy amounts of traffic</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9109093"/>
                  </a:ext>
                </a:extLst>
              </a:tr>
              <a:tr h="702982">
                <a:tc>
                  <a:txBody>
                    <a:bodyPr/>
                    <a:lstStyle/>
                    <a:p>
                      <a:pPr algn="l" fontAlgn="b"/>
                      <a:r>
                        <a:rPr lang="en-US" sz="2800" b="0" i="0" u="none" strike="noStrike" dirty="0">
                          <a:solidFill>
                            <a:srgbClr val="000000"/>
                          </a:solidFill>
                          <a:effectLst/>
                          <a:latin typeface="Calibri" panose="020F0502020204030204" pitchFamily="34" charset="0"/>
                        </a:rPr>
                        <a:t>Avoid database migration to scale throughput of database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47519012"/>
                  </a:ext>
                </a:extLst>
              </a:tr>
              <a:tr h="388388">
                <a:tc>
                  <a:txBody>
                    <a:bodyPr/>
                    <a:lstStyle/>
                    <a:p>
                      <a:pPr algn="l" fontAlgn="b"/>
                      <a:r>
                        <a:rPr lang="en-US" sz="2800" b="0" i="0" u="none" strike="noStrike">
                          <a:solidFill>
                            <a:srgbClr val="000000"/>
                          </a:solidFill>
                          <a:effectLst/>
                          <a:latin typeface="Calibri" panose="020F0502020204030204" pitchFamily="34" charset="0"/>
                        </a:rPr>
                        <a:t>Consistent performance for database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33320898"/>
                  </a:ext>
                </a:extLst>
              </a:tr>
              <a:tr h="388388">
                <a:tc>
                  <a:txBody>
                    <a:bodyPr/>
                    <a:lstStyle/>
                    <a:p>
                      <a:pPr algn="l" fontAlgn="b"/>
                      <a:r>
                        <a:rPr lang="en-US" sz="2800" b="0" i="0" u="none" strike="noStrike">
                          <a:solidFill>
                            <a:srgbClr val="000000"/>
                          </a:solidFill>
                          <a:effectLst/>
                          <a:latin typeface="Calibri" panose="020F0502020204030204" pitchFamily="34" charset="0"/>
                        </a:rPr>
                        <a:t>Survive data in event of a regional catastrophe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78166105"/>
                  </a:ext>
                </a:extLst>
              </a:tr>
              <a:tr h="702982">
                <a:tc>
                  <a:txBody>
                    <a:bodyPr/>
                    <a:lstStyle/>
                    <a:p>
                      <a:pPr algn="l" fontAlgn="b"/>
                      <a:r>
                        <a:rPr lang="en-US" sz="2800" b="0" i="0" u="none" strike="noStrike">
                          <a:solidFill>
                            <a:srgbClr val="000000"/>
                          </a:solidFill>
                          <a:effectLst/>
                          <a:latin typeface="Calibri" panose="020F0502020204030204" pitchFamily="34" charset="0"/>
                        </a:rPr>
                        <a:t>Recover from mistakes by admins (an undo button)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28239567"/>
                  </a:ext>
                </a:extLst>
              </a:tr>
              <a:tr h="388388">
                <a:tc>
                  <a:txBody>
                    <a:bodyPr/>
                    <a:lstStyle/>
                    <a:p>
                      <a:pPr algn="l" fontAlgn="b"/>
                      <a:r>
                        <a:rPr lang="en-US" sz="2800" b="0" i="0" u="none" strike="noStrike">
                          <a:solidFill>
                            <a:srgbClr val="000000"/>
                          </a:solidFill>
                          <a:effectLst/>
                          <a:latin typeface="Calibri" panose="020F0502020204030204" pitchFamily="34" charset="0"/>
                        </a:rPr>
                        <a:t>Connect to on-prem resources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16225049"/>
                  </a:ext>
                </a:extLst>
              </a:tr>
              <a:tr h="388388">
                <a:tc>
                  <a:txBody>
                    <a:bodyPr/>
                    <a:lstStyle/>
                    <a:p>
                      <a:pPr algn="l" fontAlgn="b"/>
                      <a:r>
                        <a:rPr lang="en-US" sz="2800" b="0" i="0" u="none" strike="noStrike">
                          <a:solidFill>
                            <a:srgbClr val="000000"/>
                          </a:solidFill>
                          <a:effectLst/>
                          <a:latin typeface="Calibri" panose="020F0502020204030204" pitchFamily="34" charset="0"/>
                        </a:rPr>
                        <a:t>Ensure lowest latency possible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5915232"/>
                  </a:ext>
                </a:extLst>
              </a:tr>
              <a:tr h="388388">
                <a:tc>
                  <a:txBody>
                    <a:bodyPr/>
                    <a:lstStyle/>
                    <a:p>
                      <a:pPr algn="l" fontAlgn="b"/>
                      <a:r>
                        <a:rPr lang="en-US" sz="2800" b="0" i="0" u="none" strike="noStrike">
                          <a:solidFill>
                            <a:srgbClr val="000000"/>
                          </a:solidFill>
                          <a:effectLst/>
                          <a:latin typeface="Calibri" panose="020F0502020204030204" pitchFamily="34" charset="0"/>
                        </a:rPr>
                        <a:t>Ensure load-balancing across web sites</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800" b="0" i="0" u="none" strike="noStrike" dirty="0">
                          <a:solidFill>
                            <a:srgbClr val="000000"/>
                          </a:solidFill>
                          <a:effectLst/>
                          <a:latin typeface="Calibri" panose="020F0502020204030204" pitchFamily="34" charset="0"/>
                        </a:rPr>
                        <a:t>N</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46760092"/>
                  </a:ext>
                </a:extLst>
              </a:tr>
            </a:tbl>
          </a:graphicData>
        </a:graphic>
      </p:graphicFrame>
      <p:sp>
        <p:nvSpPr>
          <p:cNvPr id="11" name="Rectangle 10"/>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280471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11399" y="915615"/>
            <a:ext cx="780290" cy="7802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133" y="2478261"/>
            <a:ext cx="780290" cy="780290"/>
          </a:xfrm>
          <a:prstGeom prst="rect">
            <a:avLst/>
          </a:prstGeom>
        </p:spPr>
      </p:pic>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387701" y="5241226"/>
            <a:ext cx="780290" cy="780290"/>
          </a:xfrm>
          <a:prstGeom prst="rect">
            <a:avLst/>
          </a:prstGeom>
        </p:spPr>
      </p:pic>
      <p:sp>
        <p:nvSpPr>
          <p:cNvPr id="5" name="TextBox 4"/>
          <p:cNvSpPr txBox="1"/>
          <p:nvPr/>
        </p:nvSpPr>
        <p:spPr>
          <a:xfrm>
            <a:off x="333903" y="1435716"/>
            <a:ext cx="17352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DNS Provider</a:t>
            </a:r>
          </a:p>
        </p:txBody>
      </p:sp>
      <p:cxnSp>
        <p:nvCxnSpPr>
          <p:cNvPr id="7" name="Elbow Connector 6"/>
          <p:cNvCxnSpPr>
            <a:stCxn id="3" idx="0"/>
            <a:endCxn id="5" idx="2"/>
          </p:cNvCxnSpPr>
          <p:nvPr/>
        </p:nvCxnSpPr>
        <p:spPr>
          <a:xfrm rot="16200000" flipV="1">
            <a:off x="1914022" y="1268004"/>
            <a:ext cx="497780" cy="192273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1598" y="2193686"/>
            <a:ext cx="189718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http://contoso.com</a:t>
            </a:r>
          </a:p>
        </p:txBody>
      </p:sp>
      <p:cxnSp>
        <p:nvCxnSpPr>
          <p:cNvPr id="10" name="Elbow Connector 9"/>
          <p:cNvCxnSpPr/>
          <p:nvPr/>
        </p:nvCxnSpPr>
        <p:spPr>
          <a:xfrm>
            <a:off x="1589675" y="1954436"/>
            <a:ext cx="1730684" cy="483932"/>
          </a:xfrm>
          <a:prstGeom prst="bentConnector3">
            <a:avLst>
              <a:gd name="adj1" fmla="val 10001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69185" y="1565811"/>
            <a:ext cx="2988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http://contoso.trafficmanager.net</a:t>
            </a:r>
          </a:p>
        </p:txBody>
      </p:sp>
      <p:cxnSp>
        <p:nvCxnSpPr>
          <p:cNvPr id="38" name="Elbow Connector 37"/>
          <p:cNvCxnSpPr>
            <a:stCxn id="3" idx="2"/>
            <a:endCxn id="4" idx="1"/>
          </p:cNvCxnSpPr>
          <p:nvPr/>
        </p:nvCxnSpPr>
        <p:spPr>
          <a:xfrm rot="5400000">
            <a:off x="1069580" y="3576673"/>
            <a:ext cx="2372820" cy="1736577"/>
          </a:xfrm>
          <a:prstGeom prst="bentConnector4">
            <a:avLst>
              <a:gd name="adj1" fmla="val 41779"/>
              <a:gd name="adj2" fmla="val 11316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5484" y="3589367"/>
            <a:ext cx="298838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http://contoso.trafficmanager.net</a:t>
            </a:r>
          </a:p>
        </p:txBody>
      </p:sp>
      <p:sp>
        <p:nvSpPr>
          <p:cNvPr id="43" name="Oval 42"/>
          <p:cNvSpPr/>
          <p:nvPr/>
        </p:nvSpPr>
        <p:spPr bwMode="auto">
          <a:xfrm>
            <a:off x="652903" y="2104723"/>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44" name="Oval 43"/>
          <p:cNvSpPr/>
          <p:nvPr/>
        </p:nvSpPr>
        <p:spPr bwMode="auto">
          <a:xfrm>
            <a:off x="3563376" y="1927930"/>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45" name="Oval 44"/>
          <p:cNvSpPr/>
          <p:nvPr/>
        </p:nvSpPr>
        <p:spPr bwMode="auto">
          <a:xfrm>
            <a:off x="2575637" y="3391201"/>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cxnSp>
        <p:nvCxnSpPr>
          <p:cNvPr id="47" name="Elbow Connector 46"/>
          <p:cNvCxnSpPr>
            <a:stCxn id="4" idx="3"/>
          </p:cNvCxnSpPr>
          <p:nvPr/>
        </p:nvCxnSpPr>
        <p:spPr>
          <a:xfrm flipV="1">
            <a:off x="2167991" y="3298444"/>
            <a:ext cx="1120023" cy="233292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2004296" y="4320922"/>
            <a:ext cx="291182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http://&lt;host&gt;.azurewebsites.net</a:t>
            </a:r>
          </a:p>
        </p:txBody>
      </p:sp>
      <p:sp>
        <p:nvSpPr>
          <p:cNvPr id="51" name="Oval 50"/>
          <p:cNvSpPr/>
          <p:nvPr/>
        </p:nvSpPr>
        <p:spPr bwMode="auto">
          <a:xfrm>
            <a:off x="2892629" y="4970876"/>
            <a:ext cx="316992" cy="26018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sp>
        <p:nvSpPr>
          <p:cNvPr id="52" name="Rectangle 51"/>
          <p:cNvSpPr/>
          <p:nvPr/>
        </p:nvSpPr>
        <p:spPr bwMode="auto">
          <a:xfrm>
            <a:off x="5861094" y="1619929"/>
            <a:ext cx="4090414" cy="227168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5933105" y="1196306"/>
            <a:ext cx="414671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http://contosowest.azurewebsites.net</a:t>
            </a:r>
          </a:p>
        </p:txBody>
      </p:sp>
      <p:pic>
        <p:nvPicPr>
          <p:cNvPr id="54" name="Picture 53"/>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6336767" y="1813252"/>
            <a:ext cx="554418" cy="554418"/>
          </a:xfrm>
          <a:prstGeom prst="rect">
            <a:avLst/>
          </a:prstGeom>
        </p:spPr>
      </p:pic>
      <p:pic>
        <p:nvPicPr>
          <p:cNvPr id="55" name="Picture 54"/>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6268554" y="2731184"/>
            <a:ext cx="780290" cy="780290"/>
          </a:xfrm>
          <a:prstGeom prst="rect">
            <a:avLst/>
          </a:prstGeom>
        </p:spPr>
      </p:pic>
      <p:pic>
        <p:nvPicPr>
          <p:cNvPr id="56" name="Picture 55"/>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8907924" y="1726164"/>
            <a:ext cx="780290" cy="780290"/>
          </a:xfrm>
          <a:prstGeom prst="rect">
            <a:avLst/>
          </a:prstGeom>
        </p:spPr>
      </p:pic>
      <p:sp>
        <p:nvSpPr>
          <p:cNvPr id="57" name="TextBox 56"/>
          <p:cNvSpPr txBox="1"/>
          <p:nvPr/>
        </p:nvSpPr>
        <p:spPr>
          <a:xfrm>
            <a:off x="5689434" y="2238965"/>
            <a:ext cx="18237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Product Catalog</a:t>
            </a:r>
          </a:p>
        </p:txBody>
      </p:sp>
      <p:sp>
        <p:nvSpPr>
          <p:cNvPr id="59" name="TextBox 58"/>
          <p:cNvSpPr txBox="1"/>
          <p:nvPr/>
        </p:nvSpPr>
        <p:spPr>
          <a:xfrm>
            <a:off x="8836272" y="2391867"/>
            <a:ext cx="86305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Blobs</a:t>
            </a:r>
          </a:p>
        </p:txBody>
      </p:sp>
      <p:sp>
        <p:nvSpPr>
          <p:cNvPr id="60" name="TextBox 59"/>
          <p:cNvSpPr txBox="1"/>
          <p:nvPr/>
        </p:nvSpPr>
        <p:spPr>
          <a:xfrm>
            <a:off x="6891185" y="2900392"/>
            <a:ext cx="3060322"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SQL Database Premium</a:t>
            </a:r>
          </a:p>
          <a:p>
            <a:pPr>
              <a:lnSpc>
                <a:spcPct val="90000"/>
              </a:lnSpc>
              <a:spcAft>
                <a:spcPts val="600"/>
              </a:spcAft>
            </a:pPr>
            <a:r>
              <a:rPr lang="en-US" sz="1600" dirty="0">
                <a:gradFill>
                  <a:gsLst>
                    <a:gs pos="2917">
                      <a:schemeClr val="tx1"/>
                    </a:gs>
                    <a:gs pos="30000">
                      <a:schemeClr val="tx1"/>
                    </a:gs>
                  </a:gsLst>
                  <a:lin ang="5400000" scaled="0"/>
                </a:gradFill>
              </a:rPr>
              <a:t>(Active Primary)</a:t>
            </a:r>
          </a:p>
        </p:txBody>
      </p:sp>
      <p:sp>
        <p:nvSpPr>
          <p:cNvPr id="69" name="Rectangle 68"/>
          <p:cNvSpPr/>
          <p:nvPr/>
        </p:nvSpPr>
        <p:spPr bwMode="auto">
          <a:xfrm>
            <a:off x="3980164" y="4424753"/>
            <a:ext cx="4090414" cy="227168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4052175" y="4001130"/>
            <a:ext cx="423782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http://contosojapan.azurewebsites.net</a:t>
            </a:r>
          </a:p>
        </p:txBody>
      </p:sp>
      <p:pic>
        <p:nvPicPr>
          <p:cNvPr id="71" name="Picture 70"/>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4455837" y="4618076"/>
            <a:ext cx="554418" cy="554418"/>
          </a:xfrm>
          <a:prstGeom prst="rect">
            <a:avLst/>
          </a:prstGeom>
        </p:spPr>
      </p:pic>
      <p:pic>
        <p:nvPicPr>
          <p:cNvPr id="72" name="Picture 71"/>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4387624" y="5536008"/>
            <a:ext cx="780290" cy="780290"/>
          </a:xfrm>
          <a:prstGeom prst="rect">
            <a:avLst/>
          </a:prstGeom>
        </p:spPr>
      </p:pic>
      <p:pic>
        <p:nvPicPr>
          <p:cNvPr id="73" name="Picture 72"/>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6903660" y="4467712"/>
            <a:ext cx="780290" cy="780290"/>
          </a:xfrm>
          <a:prstGeom prst="rect">
            <a:avLst/>
          </a:prstGeom>
        </p:spPr>
      </p:pic>
      <p:sp>
        <p:nvSpPr>
          <p:cNvPr id="74" name="TextBox 73"/>
          <p:cNvSpPr txBox="1"/>
          <p:nvPr/>
        </p:nvSpPr>
        <p:spPr>
          <a:xfrm>
            <a:off x="3808504" y="5043789"/>
            <a:ext cx="18237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Product Catalog</a:t>
            </a:r>
          </a:p>
        </p:txBody>
      </p:sp>
      <p:sp>
        <p:nvSpPr>
          <p:cNvPr id="75" name="TextBox 74"/>
          <p:cNvSpPr txBox="1"/>
          <p:nvPr/>
        </p:nvSpPr>
        <p:spPr>
          <a:xfrm>
            <a:off x="6832008" y="5133415"/>
            <a:ext cx="86305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Blobs</a:t>
            </a:r>
          </a:p>
        </p:txBody>
      </p:sp>
      <p:sp>
        <p:nvSpPr>
          <p:cNvPr id="76" name="TextBox 75"/>
          <p:cNvSpPr txBox="1"/>
          <p:nvPr/>
        </p:nvSpPr>
        <p:spPr>
          <a:xfrm>
            <a:off x="5223247" y="5891383"/>
            <a:ext cx="3060322"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SQL Database Premium</a:t>
            </a:r>
          </a:p>
          <a:p>
            <a:pPr>
              <a:lnSpc>
                <a:spcPct val="90000"/>
              </a:lnSpc>
              <a:spcAft>
                <a:spcPts val="600"/>
              </a:spcAft>
            </a:pPr>
            <a:r>
              <a:rPr lang="en-US" sz="1600" dirty="0">
                <a:gradFill>
                  <a:gsLst>
                    <a:gs pos="2917">
                      <a:schemeClr val="tx1"/>
                    </a:gs>
                    <a:gs pos="30000">
                      <a:schemeClr val="tx1"/>
                    </a:gs>
                  </a:gsLst>
                  <a:lin ang="5400000" scaled="0"/>
                </a:gradFill>
              </a:rPr>
              <a:t>(Read only secondary)</a:t>
            </a:r>
          </a:p>
        </p:txBody>
      </p:sp>
      <p:sp>
        <p:nvSpPr>
          <p:cNvPr id="77" name="Rectangle 76"/>
          <p:cNvSpPr/>
          <p:nvPr/>
        </p:nvSpPr>
        <p:spPr bwMode="auto">
          <a:xfrm>
            <a:off x="8270540" y="4425013"/>
            <a:ext cx="4090414" cy="227168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Box 77"/>
          <p:cNvSpPr txBox="1"/>
          <p:nvPr/>
        </p:nvSpPr>
        <p:spPr>
          <a:xfrm>
            <a:off x="8342551" y="4001390"/>
            <a:ext cx="396031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http://contosoEU.azurewebsites.net</a:t>
            </a:r>
          </a:p>
        </p:txBody>
      </p:sp>
      <p:pic>
        <p:nvPicPr>
          <p:cNvPr id="79" name="Picture 78"/>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8746213" y="4618336"/>
            <a:ext cx="554418" cy="554418"/>
          </a:xfrm>
          <a:prstGeom prst="rect">
            <a:avLst/>
          </a:prstGeom>
        </p:spPr>
      </p:pic>
      <p:pic>
        <p:nvPicPr>
          <p:cNvPr id="80" name="Picture 79"/>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8678000" y="5536268"/>
            <a:ext cx="780290" cy="780290"/>
          </a:xfrm>
          <a:prstGeom prst="rect">
            <a:avLst/>
          </a:prstGeom>
        </p:spPr>
      </p:pic>
      <p:pic>
        <p:nvPicPr>
          <p:cNvPr id="81" name="Picture 80"/>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11287026" y="4467972"/>
            <a:ext cx="780290" cy="780290"/>
          </a:xfrm>
          <a:prstGeom prst="rect">
            <a:avLst/>
          </a:prstGeom>
        </p:spPr>
      </p:pic>
      <p:sp>
        <p:nvSpPr>
          <p:cNvPr id="82" name="TextBox 81"/>
          <p:cNvSpPr txBox="1"/>
          <p:nvPr/>
        </p:nvSpPr>
        <p:spPr>
          <a:xfrm>
            <a:off x="8098880" y="5044049"/>
            <a:ext cx="18237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Product Catalog</a:t>
            </a:r>
          </a:p>
        </p:txBody>
      </p:sp>
      <p:sp>
        <p:nvSpPr>
          <p:cNvPr id="83" name="TextBox 82"/>
          <p:cNvSpPr txBox="1"/>
          <p:nvPr/>
        </p:nvSpPr>
        <p:spPr>
          <a:xfrm>
            <a:off x="11215374" y="5133675"/>
            <a:ext cx="86305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Blobs</a:t>
            </a:r>
          </a:p>
        </p:txBody>
      </p:sp>
      <p:sp>
        <p:nvSpPr>
          <p:cNvPr id="84" name="TextBox 83"/>
          <p:cNvSpPr txBox="1"/>
          <p:nvPr/>
        </p:nvSpPr>
        <p:spPr>
          <a:xfrm>
            <a:off x="9364787" y="5924046"/>
            <a:ext cx="3060322"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SQL Database Premium</a:t>
            </a:r>
          </a:p>
          <a:p>
            <a:pPr>
              <a:lnSpc>
                <a:spcPct val="90000"/>
              </a:lnSpc>
              <a:spcAft>
                <a:spcPts val="600"/>
              </a:spcAft>
            </a:pPr>
            <a:r>
              <a:rPr lang="en-US" sz="1600" dirty="0">
                <a:gradFill>
                  <a:gsLst>
                    <a:gs pos="2917">
                      <a:schemeClr val="tx1"/>
                    </a:gs>
                    <a:gs pos="30000">
                      <a:schemeClr val="tx1"/>
                    </a:gs>
                  </a:gsLst>
                  <a:lin ang="5400000" scaled="0"/>
                </a:gradFill>
              </a:rPr>
              <a:t>(Read only secondary)</a:t>
            </a:r>
          </a:p>
        </p:txBody>
      </p:sp>
      <p:cxnSp>
        <p:nvCxnSpPr>
          <p:cNvPr id="86" name="Elbow Connector 85"/>
          <p:cNvCxnSpPr>
            <a:endCxn id="72" idx="0"/>
          </p:cNvCxnSpPr>
          <p:nvPr/>
        </p:nvCxnSpPr>
        <p:spPr>
          <a:xfrm rot="5400000">
            <a:off x="4698938" y="3590306"/>
            <a:ext cx="2024534" cy="1866871"/>
          </a:xfrm>
          <a:prstGeom prst="bentConnector3">
            <a:avLst/>
          </a:prstGeom>
          <a:ln w="123825">
            <a:headEnd type="none"/>
            <a:tailEnd type="triangle"/>
          </a:ln>
        </p:spPr>
        <p:style>
          <a:lnRef idx="2">
            <a:schemeClr val="accent3"/>
          </a:lnRef>
          <a:fillRef idx="0">
            <a:schemeClr val="accent3"/>
          </a:fillRef>
          <a:effectRef idx="1">
            <a:schemeClr val="accent3"/>
          </a:effectRef>
          <a:fontRef idx="minor">
            <a:schemeClr val="tx1"/>
          </a:fontRef>
        </p:style>
      </p:cxnSp>
      <p:cxnSp>
        <p:nvCxnSpPr>
          <p:cNvPr id="87" name="Elbow Connector 86"/>
          <p:cNvCxnSpPr>
            <a:endCxn id="81" idx="0"/>
          </p:cNvCxnSpPr>
          <p:nvPr/>
        </p:nvCxnSpPr>
        <p:spPr>
          <a:xfrm>
            <a:off x="7636534" y="3589367"/>
            <a:ext cx="4040637" cy="878605"/>
          </a:xfrm>
          <a:prstGeom prst="bentConnector2">
            <a:avLst/>
          </a:prstGeom>
          <a:ln w="123825">
            <a:headEnd type="none"/>
            <a:tailEnd type="triangle"/>
          </a:ln>
        </p:spPr>
        <p:style>
          <a:lnRef idx="2">
            <a:schemeClr val="accent3"/>
          </a:lnRef>
          <a:fillRef idx="0">
            <a:schemeClr val="accent3"/>
          </a:fillRef>
          <a:effectRef idx="1">
            <a:schemeClr val="accent3"/>
          </a:effectRef>
          <a:fontRef idx="minor">
            <a:schemeClr val="tx1"/>
          </a:fontRef>
        </p:style>
      </p:cxnSp>
      <p:sp>
        <p:nvSpPr>
          <p:cNvPr id="91" name="TextBox 90"/>
          <p:cNvSpPr txBox="1"/>
          <p:nvPr/>
        </p:nvSpPr>
        <p:spPr>
          <a:xfrm>
            <a:off x="9387756" y="3306706"/>
            <a:ext cx="2680029"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Async</a:t>
            </a:r>
            <a:r>
              <a:rPr lang="en-US" sz="2400" dirty="0">
                <a:gradFill>
                  <a:gsLst>
                    <a:gs pos="2917">
                      <a:schemeClr val="tx1"/>
                    </a:gs>
                    <a:gs pos="30000">
                      <a:schemeClr val="tx1"/>
                    </a:gs>
                  </a:gsLst>
                  <a:lin ang="5400000" scaled="0"/>
                </a:gradFill>
              </a:rPr>
              <a:t> replication</a:t>
            </a:r>
          </a:p>
        </p:txBody>
      </p:sp>
      <p:cxnSp>
        <p:nvCxnSpPr>
          <p:cNvPr id="100" name="Elbow Connector 99"/>
          <p:cNvCxnSpPr>
            <a:stCxn id="3" idx="3"/>
            <a:endCxn id="52" idx="1"/>
          </p:cNvCxnSpPr>
          <p:nvPr/>
        </p:nvCxnSpPr>
        <p:spPr>
          <a:xfrm flipV="1">
            <a:off x="3514423" y="2755770"/>
            <a:ext cx="2346671" cy="11263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56229" y="5944631"/>
            <a:ext cx="2497543" cy="871008"/>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Traffic Manager</a:t>
            </a:r>
          </a:p>
          <a:p>
            <a:pPr>
              <a:lnSpc>
                <a:spcPct val="90000"/>
              </a:lnSpc>
              <a:spcAft>
                <a:spcPts val="600"/>
              </a:spcAft>
            </a:pPr>
            <a:r>
              <a:rPr lang="en-US" dirty="0">
                <a:gradFill>
                  <a:gsLst>
                    <a:gs pos="2917">
                      <a:schemeClr val="tx1"/>
                    </a:gs>
                    <a:gs pos="30000">
                      <a:schemeClr val="tx1"/>
                    </a:gs>
                  </a:gsLst>
                  <a:lin ang="5400000" scaled="0"/>
                </a:gradFill>
              </a:rPr>
              <a:t>(Performance Profile)</a:t>
            </a:r>
          </a:p>
        </p:txBody>
      </p:sp>
      <p:sp>
        <p:nvSpPr>
          <p:cNvPr id="102" name="Title 101"/>
          <p:cNvSpPr>
            <a:spLocks noGrp="1"/>
          </p:cNvSpPr>
          <p:nvPr>
            <p:ph type="title"/>
          </p:nvPr>
        </p:nvSpPr>
        <p:spPr/>
        <p:txBody>
          <a:bodyPr/>
          <a:lstStyle/>
          <a:p>
            <a:r>
              <a:rPr lang="en-US" dirty="0"/>
              <a:t>Consumer Web App – Preferred Solution</a:t>
            </a:r>
          </a:p>
        </p:txBody>
      </p:sp>
      <p:cxnSp>
        <p:nvCxnSpPr>
          <p:cNvPr id="104" name="Elbow Connector 103"/>
          <p:cNvCxnSpPr>
            <a:stCxn id="54" idx="3"/>
            <a:endCxn id="55" idx="2"/>
          </p:cNvCxnSpPr>
          <p:nvPr/>
        </p:nvCxnSpPr>
        <p:spPr>
          <a:xfrm flipH="1">
            <a:off x="6658699" y="2090461"/>
            <a:ext cx="232486" cy="1421013"/>
          </a:xfrm>
          <a:prstGeom prst="bentConnector4">
            <a:avLst>
              <a:gd name="adj1" fmla="val -332802"/>
              <a:gd name="adj2" fmla="val 11608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470995" y="2380870"/>
            <a:ext cx="117243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CRUD</a:t>
            </a:r>
          </a:p>
        </p:txBody>
      </p:sp>
      <p:cxnSp>
        <p:nvCxnSpPr>
          <p:cNvPr id="111" name="Elbow Connector 110"/>
          <p:cNvCxnSpPr>
            <a:endCxn id="72" idx="2"/>
          </p:cNvCxnSpPr>
          <p:nvPr/>
        </p:nvCxnSpPr>
        <p:spPr>
          <a:xfrm rot="5400000">
            <a:off x="4193915" y="5499958"/>
            <a:ext cx="1400194" cy="232486"/>
          </a:xfrm>
          <a:prstGeom prst="bentConnector5">
            <a:avLst>
              <a:gd name="adj1" fmla="val 22136"/>
              <a:gd name="adj2" fmla="val -166143"/>
              <a:gd name="adj3" fmla="val 11632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065588" y="5386130"/>
            <a:ext cx="11258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READ</a:t>
            </a:r>
          </a:p>
        </p:txBody>
      </p:sp>
      <p:cxnSp>
        <p:nvCxnSpPr>
          <p:cNvPr id="114" name="Elbow Connector 113"/>
          <p:cNvCxnSpPr>
            <a:endCxn id="80" idx="2"/>
          </p:cNvCxnSpPr>
          <p:nvPr/>
        </p:nvCxnSpPr>
        <p:spPr>
          <a:xfrm rot="5400000">
            <a:off x="8482880" y="5501369"/>
            <a:ext cx="1400454" cy="229924"/>
          </a:xfrm>
          <a:prstGeom prst="bentConnector5">
            <a:avLst>
              <a:gd name="adj1" fmla="val 22142"/>
              <a:gd name="adj2" fmla="val -169108"/>
              <a:gd name="adj3" fmla="val 11632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498031" y="5412317"/>
            <a:ext cx="11258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READ</a:t>
            </a:r>
          </a:p>
        </p:txBody>
      </p:sp>
      <p:sp>
        <p:nvSpPr>
          <p:cNvPr id="116" name="Rectangle 115"/>
          <p:cNvSpPr/>
          <p:nvPr/>
        </p:nvSpPr>
        <p:spPr bwMode="auto">
          <a:xfrm>
            <a:off x="4334990" y="6505177"/>
            <a:ext cx="3492771" cy="37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Japan West</a:t>
            </a:r>
          </a:p>
        </p:txBody>
      </p:sp>
      <p:sp>
        <p:nvSpPr>
          <p:cNvPr id="117" name="Rectangle 116"/>
          <p:cNvSpPr/>
          <p:nvPr/>
        </p:nvSpPr>
        <p:spPr bwMode="auto">
          <a:xfrm>
            <a:off x="8513357" y="6520483"/>
            <a:ext cx="3492771" cy="373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West Europe</a:t>
            </a:r>
          </a:p>
        </p:txBody>
      </p:sp>
    </p:spTree>
    <p:extLst>
      <p:ext uri="{BB962C8B-B14F-4D97-AF65-F5344CB8AC3E}">
        <p14:creationId xmlns:p14="http://schemas.microsoft.com/office/powerpoint/2010/main" val="3792241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Departmental Web App Preferred Solution</a:t>
            </a:r>
          </a:p>
        </p:txBody>
      </p:sp>
      <p:sp>
        <p:nvSpPr>
          <p:cNvPr id="3" name="Rectangle 2"/>
          <p:cNvSpPr/>
          <p:nvPr/>
        </p:nvSpPr>
        <p:spPr bwMode="auto">
          <a:xfrm>
            <a:off x="576171" y="2224362"/>
            <a:ext cx="5189197" cy="2735095"/>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0" y="1596499"/>
            <a:ext cx="5765368"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Regional Office - Greenfield</a:t>
            </a:r>
          </a:p>
        </p:txBody>
      </p:sp>
      <p:sp>
        <p:nvSpPr>
          <p:cNvPr id="5" name="Rectangle 4"/>
          <p:cNvSpPr/>
          <p:nvPr/>
        </p:nvSpPr>
        <p:spPr bwMode="auto">
          <a:xfrm>
            <a:off x="6633425" y="2224362"/>
            <a:ext cx="5189197" cy="4052452"/>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057254" y="1596499"/>
            <a:ext cx="5765368"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Regional Office - Brownfield</a:t>
            </a:r>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358578" y="2721618"/>
            <a:ext cx="554418" cy="554418"/>
          </a:xfrm>
          <a:prstGeom prst="rect">
            <a:avLst/>
          </a:prstGeom>
        </p:spPr>
      </p:pic>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3504897" y="3297217"/>
            <a:ext cx="780290" cy="780290"/>
          </a:xfrm>
          <a:prstGeom prst="rect">
            <a:avLst/>
          </a:prstGeom>
        </p:spPr>
      </p:pic>
      <p:cxnSp>
        <p:nvCxnSpPr>
          <p:cNvPr id="10" name="Elbow Connector 9"/>
          <p:cNvCxnSpPr>
            <a:stCxn id="7" idx="3"/>
            <a:endCxn id="8" idx="1"/>
          </p:cNvCxnSpPr>
          <p:nvPr/>
        </p:nvCxnSpPr>
        <p:spPr>
          <a:xfrm>
            <a:off x="1912996" y="2998827"/>
            <a:ext cx="1591901" cy="68853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99419" y="4077507"/>
            <a:ext cx="3465949"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SQL Database - Basic</a:t>
            </a:r>
          </a:p>
        </p:txBody>
      </p:sp>
      <p:sp>
        <p:nvSpPr>
          <p:cNvPr id="13" name="TextBox 12"/>
          <p:cNvSpPr txBox="1"/>
          <p:nvPr/>
        </p:nvSpPr>
        <p:spPr>
          <a:xfrm>
            <a:off x="562298" y="3158397"/>
            <a:ext cx="260847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a:t>
            </a:r>
          </a:p>
        </p:txBody>
      </p:sp>
      <p:sp>
        <p:nvSpPr>
          <p:cNvPr id="14" name="Rectangle 13"/>
          <p:cNvSpPr/>
          <p:nvPr/>
        </p:nvSpPr>
        <p:spPr bwMode="auto">
          <a:xfrm>
            <a:off x="9438468" y="2386739"/>
            <a:ext cx="2262752" cy="3766087"/>
          </a:xfrm>
          <a:prstGeom prst="rect">
            <a:avLst/>
          </a:prstGeom>
          <a:solidFill>
            <a:schemeClr val="accent1"/>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665568" y="2516927"/>
            <a:ext cx="780290" cy="780290"/>
          </a:xfrm>
          <a:prstGeom prst="rect">
            <a:avLst/>
          </a:prstGeom>
        </p:spPr>
      </p:pic>
      <p:sp>
        <p:nvSpPr>
          <p:cNvPr id="16" name="TextBox 15"/>
          <p:cNvSpPr txBox="1"/>
          <p:nvPr/>
        </p:nvSpPr>
        <p:spPr>
          <a:xfrm>
            <a:off x="10266968" y="2606390"/>
            <a:ext cx="133914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SQL 2014</a:t>
            </a:r>
          </a:p>
        </p:txBody>
      </p:sp>
      <p:pic>
        <p:nvPicPr>
          <p:cNvPr id="17" name="Picture 16"/>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665568" y="3427405"/>
            <a:ext cx="650102" cy="650102"/>
          </a:xfrm>
          <a:prstGeom prst="rect">
            <a:avLst/>
          </a:prstGeom>
        </p:spPr>
      </p:pic>
      <p:pic>
        <p:nvPicPr>
          <p:cNvPr id="18" name="Picture 17"/>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665568" y="4168395"/>
            <a:ext cx="650102" cy="650102"/>
          </a:xfrm>
          <a:prstGeom prst="rect">
            <a:avLst/>
          </a:prstGeom>
        </p:spPr>
      </p:pic>
      <p:pic>
        <p:nvPicPr>
          <p:cNvPr id="19" name="Picture 18"/>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665568" y="4929913"/>
            <a:ext cx="650102" cy="650102"/>
          </a:xfrm>
          <a:prstGeom prst="rect">
            <a:avLst/>
          </a:prstGeom>
        </p:spPr>
      </p:pic>
      <p:sp>
        <p:nvSpPr>
          <p:cNvPr id="20" name="TextBox 19"/>
          <p:cNvSpPr txBox="1"/>
          <p:nvPr/>
        </p:nvSpPr>
        <p:spPr>
          <a:xfrm>
            <a:off x="10174130" y="3532742"/>
            <a:ext cx="9159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App1</a:t>
            </a:r>
          </a:p>
        </p:txBody>
      </p:sp>
      <p:sp>
        <p:nvSpPr>
          <p:cNvPr id="21" name="TextBox 20"/>
          <p:cNvSpPr txBox="1"/>
          <p:nvPr/>
        </p:nvSpPr>
        <p:spPr>
          <a:xfrm>
            <a:off x="10200516" y="4259462"/>
            <a:ext cx="9159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App2</a:t>
            </a:r>
          </a:p>
        </p:txBody>
      </p:sp>
      <p:sp>
        <p:nvSpPr>
          <p:cNvPr id="22" name="TextBox 21"/>
          <p:cNvSpPr txBox="1"/>
          <p:nvPr/>
        </p:nvSpPr>
        <p:spPr>
          <a:xfrm>
            <a:off x="10248415" y="4966603"/>
            <a:ext cx="915956"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App3</a:t>
            </a:r>
          </a:p>
        </p:txBody>
      </p:sp>
      <p:pic>
        <p:nvPicPr>
          <p:cNvPr id="23" name="Picture 22"/>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29705" y="2386739"/>
            <a:ext cx="554418" cy="554418"/>
          </a:xfrm>
          <a:prstGeom prst="rect">
            <a:avLst/>
          </a:prstGeom>
        </p:spPr>
      </p:pic>
      <p:sp>
        <p:nvSpPr>
          <p:cNvPr id="24" name="TextBox 23"/>
          <p:cNvSpPr txBox="1"/>
          <p:nvPr/>
        </p:nvSpPr>
        <p:spPr>
          <a:xfrm>
            <a:off x="6633425" y="2823518"/>
            <a:ext cx="279602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 1</a:t>
            </a:r>
          </a:p>
        </p:txBody>
      </p:sp>
      <p:pic>
        <p:nvPicPr>
          <p:cNvPr id="25" name="Picture 2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25054" y="3627441"/>
            <a:ext cx="554418" cy="554418"/>
          </a:xfrm>
          <a:prstGeom prst="rect">
            <a:avLst/>
          </a:prstGeom>
        </p:spPr>
      </p:pic>
      <p:sp>
        <p:nvSpPr>
          <p:cNvPr id="26" name="TextBox 25"/>
          <p:cNvSpPr txBox="1"/>
          <p:nvPr/>
        </p:nvSpPr>
        <p:spPr>
          <a:xfrm>
            <a:off x="6628774" y="4064220"/>
            <a:ext cx="279602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 2</a:t>
            </a:r>
          </a:p>
        </p:txBody>
      </p:sp>
      <p:pic>
        <p:nvPicPr>
          <p:cNvPr id="27" name="Picture 2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7479203" y="4909848"/>
            <a:ext cx="554418" cy="554418"/>
          </a:xfrm>
          <a:prstGeom prst="rect">
            <a:avLst/>
          </a:prstGeom>
        </p:spPr>
      </p:pic>
      <p:sp>
        <p:nvSpPr>
          <p:cNvPr id="28" name="TextBox 27"/>
          <p:cNvSpPr txBox="1"/>
          <p:nvPr/>
        </p:nvSpPr>
        <p:spPr>
          <a:xfrm>
            <a:off x="6682923" y="5346627"/>
            <a:ext cx="280083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Department Web App </a:t>
            </a:r>
            <a:r>
              <a:rPr lang="en-US" i="1" dirty="0">
                <a:gradFill>
                  <a:gsLst>
                    <a:gs pos="2917">
                      <a:schemeClr val="tx1"/>
                    </a:gs>
                    <a:gs pos="30000">
                      <a:schemeClr val="tx1"/>
                    </a:gs>
                  </a:gsLst>
                  <a:lin ang="5400000" scaled="0"/>
                </a:gradFill>
              </a:rPr>
              <a:t>n</a:t>
            </a:r>
          </a:p>
        </p:txBody>
      </p:sp>
    </p:spTree>
    <p:extLst>
      <p:ext uri="{BB962C8B-B14F-4D97-AF65-F5344CB8AC3E}">
        <p14:creationId xmlns:p14="http://schemas.microsoft.com/office/powerpoint/2010/main" val="29378751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Web App Preferred Solution</a:t>
            </a:r>
          </a:p>
        </p:txBody>
      </p:sp>
      <p:sp>
        <p:nvSpPr>
          <p:cNvPr id="3" name="Rectangle 2"/>
          <p:cNvSpPr/>
          <p:nvPr/>
        </p:nvSpPr>
        <p:spPr bwMode="auto">
          <a:xfrm>
            <a:off x="452185" y="1214473"/>
            <a:ext cx="11595436" cy="3651996"/>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52185" y="5145437"/>
            <a:ext cx="5375178" cy="1547030"/>
          </a:xfrm>
          <a:prstGeom prst="rect">
            <a:avLst/>
          </a:prstGeom>
          <a:solidFill>
            <a:schemeClr val="accent1"/>
          </a:solidFill>
          <a:ln>
            <a:solidFill>
              <a:schemeClr val="tx1"/>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261120" y="3573768"/>
            <a:ext cx="780290" cy="780290"/>
          </a:xfrm>
          <a:prstGeom prst="rect">
            <a:avLst/>
          </a:prstGeom>
        </p:spPr>
      </p:pic>
      <p:pic>
        <p:nvPicPr>
          <p:cNvPr id="6" name="Picture 5"/>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261120" y="5365403"/>
            <a:ext cx="780290" cy="780290"/>
          </a:xfrm>
          <a:prstGeom prst="rect">
            <a:avLst/>
          </a:prstGeom>
        </p:spPr>
      </p:pic>
      <p:sp>
        <p:nvSpPr>
          <p:cNvPr id="7" name="TextBox 6"/>
          <p:cNvSpPr txBox="1"/>
          <p:nvPr/>
        </p:nvSpPr>
        <p:spPr>
          <a:xfrm>
            <a:off x="1874289" y="5782457"/>
            <a:ext cx="155395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VPN Device</a:t>
            </a:r>
          </a:p>
        </p:txBody>
      </p:sp>
      <p:sp>
        <p:nvSpPr>
          <p:cNvPr id="8" name="TextBox 7"/>
          <p:cNvSpPr txBox="1"/>
          <p:nvPr/>
        </p:nvSpPr>
        <p:spPr>
          <a:xfrm>
            <a:off x="1778205" y="3995510"/>
            <a:ext cx="174611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VPN Gateway</a:t>
            </a:r>
          </a:p>
        </p:txBody>
      </p:sp>
      <p:pic>
        <p:nvPicPr>
          <p:cNvPr id="9" name="Picture 8"/>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625545" y="5320191"/>
            <a:ext cx="780290" cy="780290"/>
          </a:xfrm>
          <a:prstGeom prst="rect">
            <a:avLst/>
          </a:prstGeom>
        </p:spPr>
      </p:pic>
      <p:pic>
        <p:nvPicPr>
          <p:cNvPr id="10" name="Picture 9"/>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4283526" y="5283343"/>
            <a:ext cx="780290" cy="780290"/>
          </a:xfrm>
          <a:prstGeom prst="rect">
            <a:avLst/>
          </a:prstGeom>
        </p:spPr>
      </p:pic>
      <p:sp>
        <p:nvSpPr>
          <p:cNvPr id="11" name="TextBox 10"/>
          <p:cNvSpPr txBox="1"/>
          <p:nvPr/>
        </p:nvSpPr>
        <p:spPr>
          <a:xfrm>
            <a:off x="3524324" y="6032754"/>
            <a:ext cx="2240229"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Domain Controller</a:t>
            </a:r>
          </a:p>
        </p:txBody>
      </p:sp>
      <p:cxnSp>
        <p:nvCxnSpPr>
          <p:cNvPr id="13" name="Straight Arrow Connector 12"/>
          <p:cNvCxnSpPr>
            <a:endCxn id="8" idx="2"/>
          </p:cNvCxnSpPr>
          <p:nvPr/>
        </p:nvCxnSpPr>
        <p:spPr>
          <a:xfrm flipV="1">
            <a:off x="2651264" y="4540275"/>
            <a:ext cx="1" cy="9616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805912" y="1518834"/>
            <a:ext cx="10848813" cy="2476676"/>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10214112" y="3605365"/>
            <a:ext cx="780290" cy="780290"/>
          </a:xfrm>
          <a:prstGeom prst="rect">
            <a:avLst/>
          </a:prstGeom>
        </p:spPr>
      </p:pic>
      <p:sp>
        <p:nvSpPr>
          <p:cNvPr id="18" name="TextBox 17"/>
          <p:cNvSpPr txBox="1"/>
          <p:nvPr/>
        </p:nvSpPr>
        <p:spPr>
          <a:xfrm>
            <a:off x="8160668" y="3895268"/>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Virtual Network</a:t>
            </a:r>
          </a:p>
        </p:txBody>
      </p:sp>
    </p:spTree>
    <p:extLst>
      <p:ext uri="{BB962C8B-B14F-4D97-AF65-F5344CB8AC3E}">
        <p14:creationId xmlns:p14="http://schemas.microsoft.com/office/powerpoint/2010/main" val="27075248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55813" y="4008241"/>
            <a:ext cx="2738466" cy="6025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Title 3"/>
          <p:cNvSpPr txBox="1">
            <a:spLocks/>
          </p:cNvSpPr>
          <p:nvPr/>
        </p:nvSpPr>
        <p:spPr>
          <a:xfrm>
            <a:off x="1760684" y="296908"/>
            <a:ext cx="8793133" cy="914365"/>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solidFill>
                  <a:srgbClr val="FFFFFF"/>
                </a:solidFill>
              </a:rPr>
              <a:t>Rules of Engagement</a:t>
            </a:r>
          </a:p>
        </p:txBody>
      </p:sp>
      <p:sp>
        <p:nvSpPr>
          <p:cNvPr id="101" name="Freeform 89"/>
          <p:cNvSpPr>
            <a:spLocks noEditPoints="1"/>
          </p:cNvSpPr>
          <p:nvPr/>
        </p:nvSpPr>
        <p:spPr bwMode="black">
          <a:xfrm>
            <a:off x="1855410" y="2865436"/>
            <a:ext cx="899147" cy="57880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pic>
        <p:nvPicPr>
          <p:cNvPr id="102" name="Picture 10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962434" y="4386420"/>
            <a:ext cx="903370" cy="809134"/>
          </a:xfrm>
          <a:prstGeom prst="rect">
            <a:avLst/>
          </a:prstGeom>
        </p:spPr>
      </p:pic>
      <p:sp>
        <p:nvSpPr>
          <p:cNvPr id="103" name="Freeform 61"/>
          <p:cNvSpPr>
            <a:spLocks noEditPoints="1"/>
          </p:cNvSpPr>
          <p:nvPr/>
        </p:nvSpPr>
        <p:spPr bwMode="black">
          <a:xfrm>
            <a:off x="1988590" y="1413122"/>
            <a:ext cx="582366" cy="72966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sp>
        <p:nvSpPr>
          <p:cNvPr id="104" name="Rectangle 103"/>
          <p:cNvSpPr/>
          <p:nvPr/>
        </p:nvSpPr>
        <p:spPr bwMode="auto">
          <a:xfrm>
            <a:off x="7755813" y="4008240"/>
            <a:ext cx="3125706" cy="1539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2845484" y="1253832"/>
            <a:ext cx="7842477" cy="3373231"/>
          </a:xfrm>
          <a:prstGeom prst="rect">
            <a:avLst/>
          </a:prstGeom>
          <a:noFill/>
        </p:spPr>
        <p:txBody>
          <a:bodyPr wrap="square" lIns="182880" tIns="146304" rIns="182880" bIns="146304" rtlCol="0">
            <a:spAutoFit/>
          </a:bodyPr>
          <a:lstStyle/>
          <a:p>
            <a:pPr>
              <a:tabLst>
                <a:tab pos="3140075" algn="l"/>
              </a:tabLst>
            </a:pPr>
            <a:r>
              <a:rPr lang="en-US" sz="2400" b="1" dirty="0">
                <a:solidFill>
                  <a:srgbClr val="FFFFFF"/>
                </a:solidFill>
              </a:rPr>
              <a:t>Wi-Fi is available	</a:t>
            </a:r>
          </a:p>
          <a:p>
            <a:endParaRPr lang="en-US" sz="2400" b="1" dirty="0">
              <a:solidFill>
                <a:srgbClr val="FFFFFF"/>
              </a:solidFill>
            </a:endParaRPr>
          </a:p>
          <a:p>
            <a:r>
              <a:rPr lang="en-US" sz="2400" dirty="0">
                <a:solidFill>
                  <a:srgbClr val="FFFFFF"/>
                </a:solidFill>
              </a:rPr>
              <a:t>Analyze requirements, discuss, iterate, design, present solution. Raise clarifications</a:t>
            </a:r>
            <a:endParaRPr lang="en-US" sz="2200" dirty="0">
              <a:solidFill>
                <a:srgbClr val="FFFFFF"/>
              </a:solidFill>
            </a:endParaRPr>
          </a:p>
          <a:p>
            <a:pPr>
              <a:spcAft>
                <a:spcPts val="600"/>
              </a:spcAft>
            </a:pPr>
            <a:endParaRPr lang="en-US" sz="2200" b="1" dirty="0">
              <a:solidFill>
                <a:srgbClr val="FFFFFF"/>
              </a:solidFill>
            </a:endParaRPr>
          </a:p>
          <a:p>
            <a:pPr>
              <a:spcAft>
                <a:spcPts val="600"/>
              </a:spcAft>
            </a:pPr>
            <a:endParaRPr lang="en-US" sz="2400" b="1" dirty="0">
              <a:solidFill>
                <a:srgbClr val="FFFFFF"/>
              </a:solidFill>
            </a:endParaRPr>
          </a:p>
          <a:p>
            <a:pPr>
              <a:spcAft>
                <a:spcPts val="600"/>
              </a:spcAft>
            </a:pPr>
            <a:r>
              <a:rPr lang="en-US" sz="2400" b="1" dirty="0">
                <a:solidFill>
                  <a:srgbClr val="FFFFFF"/>
                </a:solidFill>
              </a:rPr>
              <a:t>Fully participate </a:t>
            </a:r>
            <a:r>
              <a:rPr lang="en-US" sz="2400" dirty="0">
                <a:solidFill>
                  <a:srgbClr val="FFFFFF"/>
                </a:solidFill>
              </a:rPr>
              <a:t>to make this a great experience for everyone</a:t>
            </a:r>
            <a:endParaRPr lang="en-US" sz="2200" b="1" dirty="0">
              <a:solidFill>
                <a:srgbClr val="FFFFFF"/>
              </a:solidFill>
            </a:endParaRPr>
          </a:p>
        </p:txBody>
      </p:sp>
    </p:spTree>
    <p:extLst>
      <p:ext uri="{BB962C8B-B14F-4D97-AF65-F5344CB8AC3E}">
        <p14:creationId xmlns:p14="http://schemas.microsoft.com/office/powerpoint/2010/main" val="3934314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3" cstate="print">
            <a:extLst>
              <a:ext uri="{28A0092B-C50C-407E-A947-70E740481C1C}">
                <a14:useLocalDpi xmlns:a14="http://schemas.microsoft.com/office/drawing/2010/main" val="0"/>
              </a:ext>
            </a:extLst>
          </a:blip>
          <a:srcRect r="15409"/>
          <a:stretch/>
        </p:blipFill>
        <p:spPr>
          <a:xfrm>
            <a:off x="1255363" y="0"/>
            <a:ext cx="9788880" cy="6637688"/>
          </a:xfrm>
          <a:prstGeom prst="rect">
            <a:avLst/>
          </a:prstGeom>
        </p:spPr>
      </p:pic>
    </p:spTree>
    <p:extLst>
      <p:ext uri="{BB962C8B-B14F-4D97-AF65-F5344CB8AC3E}">
        <p14:creationId xmlns:p14="http://schemas.microsoft.com/office/powerpoint/2010/main" val="20199651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966" y="2468662"/>
            <a:ext cx="7123807" cy="1371473"/>
          </a:xfrm>
        </p:spPr>
        <p:txBody>
          <a:bodyPr/>
          <a:lstStyle/>
          <a:p>
            <a:r>
              <a:rPr lang="en-US" sz="3600" dirty="0">
                <a:solidFill>
                  <a:schemeClr val="tx1"/>
                </a:solidFill>
              </a:rPr>
              <a:t>Step 1: </a:t>
            </a:r>
            <a:br>
              <a:rPr lang="en-US" sz="3600" dirty="0">
                <a:solidFill>
                  <a:schemeClr val="tx1"/>
                </a:solidFill>
              </a:rPr>
            </a:br>
            <a:r>
              <a:rPr lang="en-US" sz="3600" dirty="0">
                <a:solidFill>
                  <a:schemeClr val="tx1"/>
                </a:solidFill>
              </a:rPr>
              <a:t>Review the Customer Case Study</a:t>
            </a:r>
            <a:endParaRPr lang="en-US" sz="3600" b="1" dirty="0">
              <a:solidFill>
                <a:schemeClr val="tx1"/>
              </a:solidFill>
            </a:endParaRPr>
          </a:p>
        </p:txBody>
      </p:sp>
      <p:sp>
        <p:nvSpPr>
          <p:cNvPr id="4" name="Freeform 3"/>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9" name="Rectangle 8"/>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
        <p:nvSpPr>
          <p:cNvPr id="6" name="TextBox 5"/>
          <p:cNvSpPr txBox="1"/>
          <p:nvPr/>
        </p:nvSpPr>
        <p:spPr>
          <a:xfrm>
            <a:off x="1760966" y="4032856"/>
            <a:ext cx="4519442" cy="2265236"/>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Outcome</a:t>
            </a:r>
          </a:p>
          <a:p>
            <a:pPr>
              <a:lnSpc>
                <a:spcPct val="90000"/>
              </a:lnSpc>
              <a:spcAft>
                <a:spcPts val="600"/>
              </a:spcAft>
            </a:pPr>
            <a:r>
              <a:rPr lang="en-US" sz="2400" dirty="0">
                <a:gradFill>
                  <a:gsLst>
                    <a:gs pos="2917">
                      <a:schemeClr val="tx1"/>
                    </a:gs>
                    <a:gs pos="30000">
                      <a:schemeClr val="tx1"/>
                    </a:gs>
                  </a:gsLst>
                  <a:lin ang="5400000" scaled="0"/>
                </a:gradFill>
              </a:rPr>
              <a:t>Analyze you customer’s needs.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b="1" dirty="0">
                <a:gradFill>
                  <a:gsLst>
                    <a:gs pos="2917">
                      <a:schemeClr val="tx1"/>
                    </a:gs>
                    <a:gs pos="30000">
                      <a:schemeClr val="tx1"/>
                    </a:gs>
                  </a:gsLst>
                  <a:lin ang="5400000" scaled="0"/>
                </a:gradFill>
              </a:rPr>
              <a:t>Timeframe</a:t>
            </a:r>
          </a:p>
          <a:p>
            <a:pPr>
              <a:lnSpc>
                <a:spcPct val="90000"/>
              </a:lnSpc>
              <a:spcAft>
                <a:spcPts val="600"/>
              </a:spcAft>
            </a:pPr>
            <a:r>
              <a:rPr lang="en-US" sz="2400" dirty="0">
                <a:gradFill>
                  <a:gsLst>
                    <a:gs pos="2917">
                      <a:schemeClr val="tx1"/>
                    </a:gs>
                    <a:gs pos="30000">
                      <a:schemeClr val="tx1"/>
                    </a:gs>
                  </a:gsLst>
                  <a:lin ang="5400000" scaled="0"/>
                </a:gradFill>
              </a:rPr>
              <a:t>10 minutes</a:t>
            </a:r>
          </a:p>
        </p:txBody>
      </p:sp>
    </p:spTree>
    <p:extLst>
      <p:ext uri="{BB962C8B-B14F-4D97-AF65-F5344CB8AC3E}">
        <p14:creationId xmlns:p14="http://schemas.microsoft.com/office/powerpoint/2010/main" val="152803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Customer Situation</a:t>
            </a:r>
            <a:br>
              <a:rPr lang="en-US" dirty="0">
                <a:solidFill>
                  <a:schemeClr val="tx1"/>
                </a:solidFill>
              </a:rPr>
            </a:br>
            <a:r>
              <a:rPr lang="en-US" sz="3300" i="1" dirty="0">
                <a:solidFill>
                  <a:schemeClr val="tx1"/>
                </a:solidFill>
              </a:rPr>
              <a:t>Contoso Corp</a:t>
            </a:r>
          </a:p>
        </p:txBody>
      </p:sp>
      <p:sp>
        <p:nvSpPr>
          <p:cNvPr id="3" name="Content Placeholder 2"/>
          <p:cNvSpPr>
            <a:spLocks noGrp="1"/>
          </p:cNvSpPr>
          <p:nvPr>
            <p:ph sz="quarter" idx="10"/>
          </p:nvPr>
        </p:nvSpPr>
        <p:spPr>
          <a:xfrm>
            <a:off x="274637" y="1697062"/>
            <a:ext cx="11724857" cy="4978286"/>
          </a:xfrm>
        </p:spPr>
        <p:txBody>
          <a:bodyPr/>
          <a:lstStyle/>
          <a:p>
            <a:r>
              <a:rPr lang="en-US" sz="2000" dirty="0"/>
              <a:t>Founded in 1982, Contoso Corp has grown from a boutique manufacturer of high-quality widgets into one of the world’s largest makers of premium widget products. </a:t>
            </a:r>
          </a:p>
          <a:p>
            <a:r>
              <a:rPr lang="en-US" sz="2000" dirty="0"/>
              <a:t>Most of the company’s IT infrastructure is located in the company’s Carlsbad, California, headquarters, but Contoso also has a sizable third-party colocation datacenter, costing US$30,000 to $40,000 a month, and other servers scattered around the United States. </a:t>
            </a:r>
          </a:p>
          <a:p>
            <a:r>
              <a:rPr lang="en-US" sz="2000" dirty="0"/>
              <a:t>Contoso knows that its datacenters are filled with dozens of smaller web servers and databases that run on underutilized hardware, and it has customer data scattered in multiple places. Faced with the prospect of a very large capital expenditure owing to the fact that the vast majority of their servers are now due for a hardware refresh, Contoso is looking for other options that eliminate the costly and high risk hardware refresh cycles.</a:t>
            </a:r>
            <a:endParaRPr lang="en-US" sz="2000" dirty="0">
              <a:solidFill>
                <a:schemeClr val="bg1"/>
              </a:solidFill>
            </a:endParaRPr>
          </a:p>
          <a:p>
            <a:pPr>
              <a:spcAft>
                <a:spcPts val="900"/>
              </a:spcAft>
            </a:pPr>
            <a:r>
              <a:rPr lang="en-US" sz="2000" dirty="0"/>
              <a:t>Scaling the infrastructure takes significant time. “During and after a high-profile marketing event, there’s a great deal of interest in our product, and our websites receive a lot of hits,” says the Manager of Solution Development. “It is difficult to scale our web hosting environment fast enough, and consumers and resellers could experience slow response times and even downtime.”</a:t>
            </a:r>
          </a:p>
          <a:p>
            <a:pPr>
              <a:spcAft>
                <a:spcPts val="900"/>
              </a:spcAft>
            </a:pPr>
            <a:r>
              <a:rPr lang="en-US" sz="2000" dirty="0"/>
              <a:t>Contoso conducts weekly server hardware maintenance, which causes downtime for some of its global offices.</a:t>
            </a:r>
          </a:p>
        </p:txBody>
      </p:sp>
      <p:sp>
        <p:nvSpPr>
          <p:cNvPr id="9" name="Freeform 8"/>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3743451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Customer Situation </a:t>
            </a:r>
            <a:br>
              <a:rPr lang="en-US" dirty="0">
                <a:solidFill>
                  <a:schemeClr val="tx1"/>
                </a:solidFill>
              </a:rPr>
            </a:br>
            <a:r>
              <a:rPr lang="en-US" sz="3200" dirty="0">
                <a:solidFill>
                  <a:schemeClr val="tx1"/>
                </a:solidFill>
              </a:rPr>
              <a:t>(continued)</a:t>
            </a:r>
          </a:p>
        </p:txBody>
      </p:sp>
      <p:sp>
        <p:nvSpPr>
          <p:cNvPr id="3" name="Content Placeholder 2"/>
          <p:cNvSpPr>
            <a:spLocks noGrp="1"/>
          </p:cNvSpPr>
          <p:nvPr>
            <p:ph sz="quarter" idx="10"/>
          </p:nvPr>
        </p:nvSpPr>
        <p:spPr>
          <a:xfrm>
            <a:off x="713678" y="1954753"/>
            <a:ext cx="11285817" cy="4068806"/>
          </a:xfrm>
        </p:spPr>
        <p:txBody>
          <a:bodyPr/>
          <a:lstStyle/>
          <a:p>
            <a:r>
              <a:rPr lang="en-US" dirty="0"/>
              <a:t>Contoso wants to move many consumer-facing websites, enterprise databases, and enterprise web services to Azure. “By using Microsoft global datacenters, we’re able to move infrastructure for key applications and websites closer to the people who use them.” </a:t>
            </a:r>
          </a:p>
          <a:p>
            <a:r>
              <a:rPr lang="en-US" dirty="0"/>
              <a:t>A big problem for Contoso is resellers and consumers in Japan and China have to use applications that run in a Texas datacenter, and because of the distance, encounter performance problems. Contoso would like to resolve this without the difficulty, expense and time requirements incurred by setting up infrastructure on the other side of the world using Contoso-owned servers.  </a:t>
            </a:r>
          </a:p>
          <a:p>
            <a:pPr>
              <a:spcAft>
                <a:spcPts val="450"/>
              </a:spcAft>
            </a:pPr>
            <a:endParaRPr lang="en-US" sz="1200" dirty="0">
              <a:solidFill>
                <a:schemeClr val="tx1"/>
              </a:solidFill>
            </a:endParaRPr>
          </a:p>
        </p:txBody>
      </p:sp>
      <p:sp>
        <p:nvSpPr>
          <p:cNvPr id="9" name="Freeform 8"/>
          <p:cNvSpPr>
            <a:spLocks noChangeAspect="1"/>
          </p:cNvSpPr>
          <p:nvPr/>
        </p:nvSpPr>
        <p:spPr bwMode="black">
          <a:xfrm>
            <a:off x="8044197" y="332893"/>
            <a:ext cx="2733357" cy="13988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8574" tIns="34287" rIns="68574" bIns="34287"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99168">
              <a:defRPr/>
            </a:pPr>
            <a:endParaRPr lang="en-US" sz="1350" dirty="0">
              <a:solidFill>
                <a:srgbClr val="505050"/>
              </a:solidFill>
              <a:latin typeface="Segoe UI"/>
            </a:endParaRPr>
          </a:p>
        </p:txBody>
      </p:sp>
      <p:sp>
        <p:nvSpPr>
          <p:cNvPr id="6" name="Rectangle 5"/>
          <p:cNvSpPr/>
          <p:nvPr/>
        </p:nvSpPr>
        <p:spPr>
          <a:xfrm>
            <a:off x="8299608" y="723917"/>
            <a:ext cx="2223728" cy="443136"/>
          </a:xfrm>
          <a:prstGeom prst="rect">
            <a:avLst/>
          </a:prstGeom>
          <a:noFill/>
        </p:spPr>
        <p:txBody>
          <a:bodyPr vert="horz" wrap="square" lIns="137148" tIns="109719" rIns="137148" bIns="109719" rtlCol="0">
            <a:noAutofit/>
          </a:bodyPr>
          <a:lstStyle/>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Enterprise </a:t>
            </a:r>
          </a:p>
          <a:p>
            <a:pPr algn="ctr">
              <a:lnSpc>
                <a:spcPct val="90000"/>
              </a:lnSpc>
              <a:buSzPct val="90000"/>
              <a:buFont typeface="Arial" pitchFamily="34" charset="0"/>
              <a:buNone/>
            </a:pPr>
            <a:r>
              <a:rPr lang="en-US" sz="2400" b="1" dirty="0">
                <a:gradFill>
                  <a:gsLst>
                    <a:gs pos="5833">
                      <a:srgbClr val="FFFFFF"/>
                    </a:gs>
                    <a:gs pos="53000">
                      <a:srgbClr val="FFFFFF"/>
                    </a:gs>
                  </a:gsLst>
                  <a:lin ang="5400000" scaled="0"/>
                </a:gradFill>
                <a:latin typeface="Segoe UI Light"/>
              </a:rPr>
              <a:t>Web Apps</a:t>
            </a:r>
          </a:p>
        </p:txBody>
      </p:sp>
    </p:spTree>
    <p:extLst>
      <p:ext uri="{BB962C8B-B14F-4D97-AF65-F5344CB8AC3E}">
        <p14:creationId xmlns:p14="http://schemas.microsoft.com/office/powerpoint/2010/main" val="996437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br>
              <a:rPr lang="en-US" dirty="0"/>
            </a:br>
            <a:r>
              <a:rPr lang="en-US" sz="3600" dirty="0"/>
              <a:t>(continued)</a:t>
            </a:r>
            <a:endParaRPr lang="en-US" dirty="0"/>
          </a:p>
        </p:txBody>
      </p:sp>
      <p:sp>
        <p:nvSpPr>
          <p:cNvPr id="3" name="Content Placeholder 2"/>
          <p:cNvSpPr>
            <a:spLocks noGrp="1"/>
          </p:cNvSpPr>
          <p:nvPr>
            <p:ph sz="quarter" idx="10"/>
          </p:nvPr>
        </p:nvSpPr>
        <p:spPr>
          <a:xfrm>
            <a:off x="274637" y="1697062"/>
            <a:ext cx="11724857" cy="4782848"/>
          </a:xfrm>
        </p:spPr>
        <p:txBody>
          <a:bodyPr/>
          <a:lstStyle/>
          <a:p>
            <a:r>
              <a:rPr lang="en-US" dirty="0"/>
              <a:t>In reviewing all of Contoso’s databases, it was determined that there were three archetypical databases present:</a:t>
            </a:r>
          </a:p>
          <a:p>
            <a:pPr lvl="1"/>
            <a:r>
              <a:rPr lang="en-US" dirty="0"/>
              <a:t>Product Catalog: these databases were 50-100GB in size, grew only about 5% per year and experienced a moderate, primarily read-only load (on the order of 10’s of transactions per second) from the Website. </a:t>
            </a:r>
          </a:p>
          <a:p>
            <a:pPr lvl="1"/>
            <a:r>
              <a:rPr lang="en-US" dirty="0"/>
              <a:t>Inventory: these databases were in the 3-5 TB range in size and grew less than 1% per year. They have a very heavy read/write load, with writes commonly requiring 2,000 IOPS and reads often climbing over 8,000 IOPS. </a:t>
            </a:r>
          </a:p>
          <a:p>
            <a:pPr lvl="1"/>
            <a:r>
              <a:rPr lang="en-US" dirty="0"/>
              <a:t>Departmental: these databases were typically used by web applications supporting the regional offices only, and had fairly low demands (on the order of a dozen transactions per hour), with data sizes in the 500MB-1GB range. Contoso has 1000’s of these databases, and fully expects new database to be created to support departmental efforts.</a:t>
            </a:r>
          </a:p>
        </p:txBody>
      </p:sp>
    </p:spTree>
    <p:extLst>
      <p:ext uri="{BB962C8B-B14F-4D97-AF65-F5344CB8AC3E}">
        <p14:creationId xmlns:p14="http://schemas.microsoft.com/office/powerpoint/2010/main" val="22119307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sz="quarter" idx="10"/>
          </p:nvPr>
        </p:nvSpPr>
        <p:spPr>
          <a:xfrm>
            <a:off x="274637" y="1697062"/>
            <a:ext cx="11724857" cy="4105739"/>
          </a:xfrm>
        </p:spPr>
        <p:txBody>
          <a:bodyPr/>
          <a:lstStyle/>
          <a:p>
            <a:pPr lvl="0"/>
            <a:r>
              <a:rPr lang="en-US" dirty="0"/>
              <a:t>Improve the performance for customers and resellers accessing its websites around the world</a:t>
            </a:r>
          </a:p>
          <a:p>
            <a:pPr lvl="0"/>
            <a:r>
              <a:rPr lang="en-US" dirty="0"/>
              <a:t>Support for easily provisioning resources to meet bursts of demand</a:t>
            </a:r>
          </a:p>
          <a:p>
            <a:pPr lvl="0"/>
            <a:r>
              <a:rPr lang="en-US" dirty="0"/>
              <a:t>Consolidate and improve the utilization of website and database hosting resources   </a:t>
            </a:r>
          </a:p>
          <a:p>
            <a:pPr lvl="0"/>
            <a:r>
              <a:rPr lang="en-US" dirty="0"/>
              <a:t>For their most demanding databases, they want to migrate without having to re-architect their database structure or make large changes to the application.</a:t>
            </a:r>
          </a:p>
          <a:p>
            <a:pPr lvl="0"/>
            <a:r>
              <a:rPr lang="en-US" dirty="0"/>
              <a:t>Avoid downtime, particularly that caused by web and database server patching</a:t>
            </a:r>
          </a:p>
        </p:txBody>
      </p:sp>
    </p:spTree>
    <p:extLst>
      <p:ext uri="{BB962C8B-B14F-4D97-AF65-F5344CB8AC3E}">
        <p14:creationId xmlns:p14="http://schemas.microsoft.com/office/powerpoint/2010/main" val="2495082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4000" i="1" dirty="0"/>
              <a:t>Scale and Performance</a:t>
            </a:r>
            <a:endParaRPr lang="en-US" i="1" dirty="0"/>
          </a:p>
        </p:txBody>
      </p:sp>
      <p:sp>
        <p:nvSpPr>
          <p:cNvPr id="3" name="Content Placeholder 2"/>
          <p:cNvSpPr>
            <a:spLocks noGrp="1"/>
          </p:cNvSpPr>
          <p:nvPr>
            <p:ph sz="quarter" idx="10"/>
          </p:nvPr>
        </p:nvSpPr>
        <p:spPr>
          <a:xfrm>
            <a:off x="274320" y="2129548"/>
            <a:ext cx="11724857" cy="3545586"/>
          </a:xfrm>
        </p:spPr>
        <p:txBody>
          <a:bodyPr/>
          <a:lstStyle/>
          <a:p>
            <a:pPr lvl="1"/>
            <a:r>
              <a:rPr lang="en-US" sz="2800" dirty="0"/>
              <a:t>I do not want to have to make code changes (or re-deploy) in order to change the scale of a website.</a:t>
            </a:r>
          </a:p>
          <a:p>
            <a:pPr lvl="1"/>
            <a:r>
              <a:rPr lang="en-US" sz="2800" dirty="0"/>
              <a:t>I hear Azure Web Apps is only useful for websites with small amounts of traffic; will it really support the heavy traffic we receive?</a:t>
            </a:r>
          </a:p>
          <a:p>
            <a:pPr lvl="1"/>
            <a:r>
              <a:rPr lang="en-US" sz="2800" dirty="0"/>
              <a:t>We would prefer to avoid performing a database migration (e.g., to another server) in order to scale the throughput of our database. </a:t>
            </a:r>
          </a:p>
          <a:p>
            <a:pPr lvl="1"/>
            <a:r>
              <a:rPr lang="en-US" sz="2800" dirty="0"/>
              <a:t>We have heard SQL Database does not provide consistent performance, is this true?</a:t>
            </a:r>
          </a:p>
        </p:txBody>
      </p:sp>
    </p:spTree>
    <p:extLst>
      <p:ext uri="{BB962C8B-B14F-4D97-AF65-F5344CB8AC3E}">
        <p14:creationId xmlns:p14="http://schemas.microsoft.com/office/powerpoint/2010/main" val="10715619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r>
              <a:rPr lang="en-US" sz="3600" i="1" dirty="0"/>
              <a:t>Business Continuity</a:t>
            </a:r>
          </a:p>
        </p:txBody>
      </p:sp>
      <p:sp>
        <p:nvSpPr>
          <p:cNvPr id="3" name="Content Placeholder 2"/>
          <p:cNvSpPr>
            <a:spLocks noGrp="1"/>
          </p:cNvSpPr>
          <p:nvPr>
            <p:ph sz="quarter" idx="10"/>
          </p:nvPr>
        </p:nvSpPr>
        <p:spPr>
          <a:xfrm>
            <a:off x="274320" y="2129549"/>
            <a:ext cx="11724857" cy="1920526"/>
          </a:xfrm>
        </p:spPr>
        <p:txBody>
          <a:bodyPr/>
          <a:lstStyle/>
          <a:p>
            <a:pPr lvl="1"/>
            <a:r>
              <a:rPr lang="en-US" dirty="0"/>
              <a:t>How can we be certain our data will survive in the event of a catastrophe in a certain part of the world?</a:t>
            </a:r>
          </a:p>
          <a:p>
            <a:pPr lvl="1"/>
            <a:r>
              <a:rPr lang="en-US" dirty="0"/>
              <a:t>We need to be able to recover from mistakes made by administrators that accidentally delete production data (we know they happen, we would love an “undo”).</a:t>
            </a:r>
          </a:p>
        </p:txBody>
      </p:sp>
    </p:spTree>
    <p:extLst>
      <p:ext uri="{BB962C8B-B14F-4D97-AF65-F5344CB8AC3E}">
        <p14:creationId xmlns:p14="http://schemas.microsoft.com/office/powerpoint/2010/main" val="2815486377"/>
      </p:ext>
    </p:extLst>
  </p:cSld>
  <p:clrMapOvr>
    <a:masterClrMapping/>
  </p:clrMapOvr>
  <p:transition>
    <p:fade/>
  </p:transition>
</p:sld>
</file>

<file path=ppt/theme/theme1.xml><?xml version="1.0" encoding="utf-8"?>
<a:theme xmlns:a="http://schemas.openxmlformats.org/drawingml/2006/main" name="Windows Azure">
  <a:themeElements>
    <a:clrScheme name="Custom 2">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FFFFF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5649F74BD2D246865E92DF86A5DAAB" ma:contentTypeVersion="2" ma:contentTypeDescription="Create a new document." ma:contentTypeScope="" ma:versionID="b9d28c9039ca96ecdb49801add257d98">
  <xsd:schema xmlns:xsd="http://www.w3.org/2001/XMLSchema" xmlns:xs="http://www.w3.org/2001/XMLSchema" xmlns:p="http://schemas.microsoft.com/office/2006/metadata/properties" xmlns:ns2="c58f79d2-8dd2-43f0-9a03-e1b9f874d667" targetNamespace="http://schemas.microsoft.com/office/2006/metadata/properties" ma:root="true" ma:fieldsID="e910adad04a1469dda5243167a9f10b1"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58f79d2-8dd2-43f0-9a03-e1b9f874d667">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B1B384E-74E9-415D-BF32-4C3D28AF87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c58f79d2-8dd2-43f0-9a03-e1b9f874d667"/>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5922</TotalTime>
  <Words>1592</Words>
  <Application>Microsoft Office PowerPoint</Application>
  <PresentationFormat>Custom</PresentationFormat>
  <Paragraphs>178</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Windows Azure</vt:lpstr>
      <vt:lpstr>Azure Architect Workshop</vt:lpstr>
      <vt:lpstr>PowerPoint Presentation</vt:lpstr>
      <vt:lpstr>Step 1:  Review the Customer Case Study</vt:lpstr>
      <vt:lpstr>Customer Situation Contoso Corp</vt:lpstr>
      <vt:lpstr>Customer Situation  (continued)</vt:lpstr>
      <vt:lpstr>Customer Situation (continued)</vt:lpstr>
      <vt:lpstr>Customer Needs</vt:lpstr>
      <vt:lpstr>Customer Objections Scale and Performance</vt:lpstr>
      <vt:lpstr>Customer Objections Business Continuity</vt:lpstr>
      <vt:lpstr>Customer Objections Connectivity</vt:lpstr>
      <vt:lpstr>Customer Objections Management</vt:lpstr>
      <vt:lpstr>PowerPoint Presentation</vt:lpstr>
      <vt:lpstr>Step 2: Call to action – Design the solution</vt:lpstr>
      <vt:lpstr>Step 3: Call to action – Present the solution</vt:lpstr>
      <vt:lpstr>Wrap-Up</vt:lpstr>
      <vt:lpstr>Requirements Recap</vt:lpstr>
      <vt:lpstr>Consumer Web App – Preferred Solution</vt:lpstr>
      <vt:lpstr>Departmental Web App Preferred Solution</vt:lpstr>
      <vt:lpstr>Inventory Web App Preferred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and Cloud Platform template</dc:title>
  <dc:subject>Servers &amp; Tools Business</dc:subject>
  <dc:creator>Jonathan Hoffman</dc:creator>
  <cp:keywords>Servers &amp; Tools Business</cp:keywords>
  <cp:lastModifiedBy>Tiberiu Covaci</cp:lastModifiedBy>
  <cp:revision>244</cp:revision>
  <dcterms:created xsi:type="dcterms:W3CDTF">2013-10-14T18:44:32Z</dcterms:created>
  <dcterms:modified xsi:type="dcterms:W3CDTF">2016-11-05T15:28:56Z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
  </property>
  <property fmtid="{D5CDD505-2E9C-101B-9397-08002B2CF9AE}" pid="3" name="Event1">
    <vt:lpwstr>217;#Unassigned|e51362f4-782c-41a8-bb7b-e0cfc8669933</vt:lpwstr>
  </property>
  <property fmtid="{D5CDD505-2E9C-101B-9397-08002B2CF9AE}" pid="4" name="Audience">
    <vt:lpwstr/>
  </property>
  <property fmtid="{D5CDD505-2E9C-101B-9397-08002B2CF9AE}" pid="5" name="DocVizMetadataToken">
    <vt:lpwstr>300x300x1</vt:lpwstr>
  </property>
  <property fmtid="{D5CDD505-2E9C-101B-9397-08002B2CF9AE}" pid="6" name="DocVizPreviewMetadata_Count">
    <vt:i4>21</vt:i4>
  </property>
  <property fmtid="{D5CDD505-2E9C-101B-9397-08002B2CF9AE}" pid="7" name="DocVizPreviewMetadata_0">
    <vt:lpwstr>300x300x1</vt:lpwstr>
  </property>
  <property fmtid="{D5CDD505-2E9C-101B-9397-08002B2CF9AE}" pid="8" name="ContentTypeId">
    <vt:lpwstr>0x0101007A5649F74BD2D246865E92DF86A5DAAB</vt:lpwstr>
  </property>
</Properties>
</file>