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ibre Baskerville"/>
      <p:regular r:id="rId18"/>
      <p:bold r:id="rId19"/>
      <p:italic r:id="rId20"/>
    </p:embeddedFont>
    <p:embeddedFont>
      <p:font typeface="Century Gothic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IkXwqiLsCWVAUoUEEHdbiYsC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10632-30D7-4BE6-ACE8-2E190C8C65C2}">
  <a:tblStyle styleId="{D8010632-30D7-4BE6-ACE8-2E190C8C65C2}" styleName="Table_0">
    <a:wholeTbl>
      <a:tcTxStyle b="off" i="off">
        <a:font>
          <a:latin typeface="Daytona Pro Light"/>
          <a:ea typeface="Daytona Pro Light"/>
          <a:cs typeface="Daytona Pr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6E8"/>
          </a:solidFill>
        </a:fill>
      </a:tcStyle>
    </a:wholeTbl>
    <a:band1H>
      <a:tcTxStyle/>
      <a:tcStyle>
        <a:fill>
          <a:solidFill>
            <a:srgbClr val="CBCACE"/>
          </a:solidFill>
        </a:fill>
      </a:tcStyle>
    </a:band1H>
    <a:band2H>
      <a:tcTxStyle/>
    </a:band2H>
    <a:band1V>
      <a:tcTxStyle/>
      <a:tcStyle>
        <a:fill>
          <a:solidFill>
            <a:srgbClr val="CBCACE"/>
          </a:solidFill>
        </a:fill>
      </a:tcStyle>
    </a:band1V>
    <a:band2V>
      <a:tcTxStyle/>
    </a:band2V>
    <a:lastCol>
      <a:tcTxStyle b="on" i="off">
        <a:font>
          <a:latin typeface="Daytona Pro Light"/>
          <a:ea typeface="Daytona Pro Light"/>
          <a:cs typeface="Daytona Pr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Daytona Pro Light"/>
          <a:ea typeface="Daytona Pro Light"/>
          <a:cs typeface="Daytona Pr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Daytona Pro Light"/>
          <a:ea typeface="Daytona Pro Light"/>
          <a:cs typeface="Daytona Pr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Daytona Pro Light"/>
          <a:ea typeface="Daytona Pro Light"/>
          <a:cs typeface="Daytona Pr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italic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bold.fntdata"/><Relationship Id="rId6" Type="http://schemas.openxmlformats.org/officeDocument/2006/relationships/slide" Target="slides/slide1.xml"/><Relationship Id="rId18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">
  <p:cSld name="Proble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type="title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4" type="body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5" type="body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6" type="body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7" type="body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8" type="body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">
  <p:cSld name="Solu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>
            <p:ph type="title"/>
          </p:nvPr>
        </p:nvSpPr>
        <p:spPr>
          <a:xfrm>
            <a:off x="3509716" y="1823625"/>
            <a:ext cx="4719884" cy="58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379005" y="4230943"/>
            <a:ext cx="2640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379005" y="4546458"/>
            <a:ext cx="2640803" cy="16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3237502" y="4234631"/>
            <a:ext cx="2640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3237503" y="4550146"/>
            <a:ext cx="2640803" cy="16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6096000" y="4218499"/>
            <a:ext cx="2640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6096000" y="4534014"/>
            <a:ext cx="2640803" cy="16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7" type="body"/>
          </p:nvPr>
        </p:nvSpPr>
        <p:spPr>
          <a:xfrm>
            <a:off x="8946967" y="4218499"/>
            <a:ext cx="2640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8" type="body"/>
          </p:nvPr>
        </p:nvSpPr>
        <p:spPr>
          <a:xfrm>
            <a:off x="8946967" y="4534014"/>
            <a:ext cx="2640803" cy="16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>
            <p:ph idx="9" type="pic"/>
          </p:nvPr>
        </p:nvSpPr>
        <p:spPr>
          <a:xfrm>
            <a:off x="1408479" y="3330145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/>
          <p:nvPr>
            <p:ph idx="13" type="pic"/>
          </p:nvPr>
        </p:nvSpPr>
        <p:spPr>
          <a:xfrm>
            <a:off x="4266976" y="3330145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/>
          <p:nvPr>
            <p:ph idx="14" type="pic"/>
          </p:nvPr>
        </p:nvSpPr>
        <p:spPr>
          <a:xfrm>
            <a:off x="9972085" y="3330145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4"/>
          <p:cNvSpPr/>
          <p:nvPr>
            <p:ph idx="15" type="pic"/>
          </p:nvPr>
        </p:nvSpPr>
        <p:spPr>
          <a:xfrm>
            <a:off x="7109232" y="3330145"/>
            <a:ext cx="603504" cy="6035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Overview">
  <p:cSld name="Product Overview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4196218" y="690802"/>
            <a:ext cx="4936277" cy="575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190069" y="2568679"/>
            <a:ext cx="3008631" cy="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4190069" y="2861988"/>
            <a:ext cx="3008630" cy="63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7913979" y="2568679"/>
            <a:ext cx="3008631" cy="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4" type="body"/>
          </p:nvPr>
        </p:nvSpPr>
        <p:spPr>
          <a:xfrm>
            <a:off x="7913979" y="2861988"/>
            <a:ext cx="3008630" cy="63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5" type="body"/>
          </p:nvPr>
        </p:nvSpPr>
        <p:spPr>
          <a:xfrm>
            <a:off x="4190069" y="5044309"/>
            <a:ext cx="3008631" cy="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6" type="body"/>
          </p:nvPr>
        </p:nvSpPr>
        <p:spPr>
          <a:xfrm>
            <a:off x="4190069" y="5337618"/>
            <a:ext cx="3008630" cy="63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7" type="body"/>
          </p:nvPr>
        </p:nvSpPr>
        <p:spPr>
          <a:xfrm>
            <a:off x="7913980" y="5047681"/>
            <a:ext cx="3008631" cy="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8" type="body"/>
          </p:nvPr>
        </p:nvSpPr>
        <p:spPr>
          <a:xfrm>
            <a:off x="7913980" y="5340990"/>
            <a:ext cx="3008630" cy="63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/>
          <p:nvPr>
            <p:ph idx="9" type="pic"/>
          </p:nvPr>
        </p:nvSpPr>
        <p:spPr>
          <a:xfrm>
            <a:off x="4190069" y="1818852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/>
          <p:nvPr>
            <p:ph idx="13" type="pic"/>
          </p:nvPr>
        </p:nvSpPr>
        <p:spPr>
          <a:xfrm>
            <a:off x="7913979" y="1818852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/>
          <p:nvPr>
            <p:ph idx="14" type="pic"/>
          </p:nvPr>
        </p:nvSpPr>
        <p:spPr>
          <a:xfrm>
            <a:off x="4190069" y="4281832"/>
            <a:ext cx="603504" cy="603504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5"/>
          <p:cNvSpPr/>
          <p:nvPr>
            <p:ph idx="15" type="pic"/>
          </p:nvPr>
        </p:nvSpPr>
        <p:spPr>
          <a:xfrm>
            <a:off x="7908115" y="4294030"/>
            <a:ext cx="603504" cy="6035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pportunity Overview">
  <p:cSld name="Market Opportunity Overview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5029799" y="1380501"/>
            <a:ext cx="5097428" cy="991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92337" y="3400981"/>
            <a:ext cx="2693128" cy="991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692336" y="4670980"/>
            <a:ext cx="2693129" cy="1151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3" type="body"/>
          </p:nvPr>
        </p:nvSpPr>
        <p:spPr>
          <a:xfrm>
            <a:off x="3587933" y="3400981"/>
            <a:ext cx="2693128" cy="991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4" type="body"/>
          </p:nvPr>
        </p:nvSpPr>
        <p:spPr>
          <a:xfrm>
            <a:off x="3587931" y="4670980"/>
            <a:ext cx="2693129" cy="1151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5" type="body"/>
          </p:nvPr>
        </p:nvSpPr>
        <p:spPr>
          <a:xfrm>
            <a:off x="6483530" y="3400981"/>
            <a:ext cx="2693128" cy="991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6" type="body"/>
          </p:nvPr>
        </p:nvSpPr>
        <p:spPr>
          <a:xfrm>
            <a:off x="6483528" y="4670980"/>
            <a:ext cx="2693129" cy="1151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pportunity Comparison">
  <p:cSld name="Market Opportunity Comparis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type="title"/>
          </p:nvPr>
        </p:nvSpPr>
        <p:spPr>
          <a:xfrm>
            <a:off x="5029799" y="1377876"/>
            <a:ext cx="5097428" cy="91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535012" y="2724048"/>
            <a:ext cx="1786461" cy="107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267209" y="2930881"/>
            <a:ext cx="3639904" cy="38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3" type="body"/>
          </p:nvPr>
        </p:nvSpPr>
        <p:spPr>
          <a:xfrm>
            <a:off x="4267209" y="3282057"/>
            <a:ext cx="3639904" cy="48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4" type="body"/>
          </p:nvPr>
        </p:nvSpPr>
        <p:spPr>
          <a:xfrm>
            <a:off x="2535012" y="3882118"/>
            <a:ext cx="1786461" cy="107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5" type="body"/>
          </p:nvPr>
        </p:nvSpPr>
        <p:spPr>
          <a:xfrm>
            <a:off x="4267209" y="4097257"/>
            <a:ext cx="3639905" cy="38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6" type="body"/>
          </p:nvPr>
        </p:nvSpPr>
        <p:spPr>
          <a:xfrm>
            <a:off x="4267209" y="4448433"/>
            <a:ext cx="3639905" cy="48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7" type="body"/>
          </p:nvPr>
        </p:nvSpPr>
        <p:spPr>
          <a:xfrm>
            <a:off x="2535012" y="5046627"/>
            <a:ext cx="1786461" cy="107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8" type="body"/>
          </p:nvPr>
        </p:nvSpPr>
        <p:spPr>
          <a:xfrm>
            <a:off x="4258730" y="5267189"/>
            <a:ext cx="3639905" cy="38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9" type="body"/>
          </p:nvPr>
        </p:nvSpPr>
        <p:spPr>
          <a:xfrm>
            <a:off x="4258730" y="5618365"/>
            <a:ext cx="3639905" cy="48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ompetition v2">
  <p:cSld name="Our Competition v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title"/>
          </p:nvPr>
        </p:nvSpPr>
        <p:spPr>
          <a:xfrm>
            <a:off x="614107" y="501519"/>
            <a:ext cx="10515600" cy="49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927206" y="1599947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2423421" y="2378452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9"/>
          <p:cNvSpPr txBox="1"/>
          <p:nvPr>
            <p:ph idx="3" type="body"/>
          </p:nvPr>
        </p:nvSpPr>
        <p:spPr>
          <a:xfrm>
            <a:off x="5443586" y="2129182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4" type="body"/>
          </p:nvPr>
        </p:nvSpPr>
        <p:spPr>
          <a:xfrm>
            <a:off x="1234399" y="3528829"/>
            <a:ext cx="1209143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5" type="body"/>
          </p:nvPr>
        </p:nvSpPr>
        <p:spPr>
          <a:xfrm>
            <a:off x="7131018" y="3528829"/>
            <a:ext cx="1380681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6" type="body"/>
          </p:nvPr>
        </p:nvSpPr>
        <p:spPr>
          <a:xfrm>
            <a:off x="1322436" y="4634331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2AF9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02A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7" type="body"/>
          </p:nvPr>
        </p:nvSpPr>
        <p:spPr>
          <a:xfrm>
            <a:off x="2859913" y="4459860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8" type="body"/>
          </p:nvPr>
        </p:nvSpPr>
        <p:spPr>
          <a:xfrm>
            <a:off x="5237403" y="4321788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AEC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9" type="body"/>
          </p:nvPr>
        </p:nvSpPr>
        <p:spPr>
          <a:xfrm>
            <a:off x="3927206" y="5468790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3" type="body"/>
          </p:nvPr>
        </p:nvSpPr>
        <p:spPr>
          <a:xfrm>
            <a:off x="6486546" y="5195673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2" name="Google Shape;182;p29"/>
          <p:cNvCxnSpPr/>
          <p:nvPr/>
        </p:nvCxnSpPr>
        <p:spPr>
          <a:xfrm>
            <a:off x="2447369" y="3774842"/>
            <a:ext cx="4683649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9"/>
          <p:cNvCxnSpPr/>
          <p:nvPr/>
        </p:nvCxnSpPr>
        <p:spPr>
          <a:xfrm flipH="1" rot="10800000">
            <a:off x="4780689" y="2091972"/>
            <a:ext cx="4678" cy="337681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9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tion">
  <p:cSld name="Trac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7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type="title"/>
          </p:nvPr>
        </p:nvSpPr>
        <p:spPr>
          <a:xfrm>
            <a:off x="3356975" y="1144939"/>
            <a:ext cx="5473874" cy="687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963991" y="2822318"/>
            <a:ext cx="3574251" cy="44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3" type="body"/>
          </p:nvPr>
        </p:nvSpPr>
        <p:spPr>
          <a:xfrm>
            <a:off x="866775" y="3333750"/>
            <a:ext cx="4352925" cy="263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4" type="body"/>
          </p:nvPr>
        </p:nvSpPr>
        <p:spPr>
          <a:xfrm>
            <a:off x="5983159" y="3186346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5" type="body"/>
          </p:nvPr>
        </p:nvSpPr>
        <p:spPr>
          <a:xfrm>
            <a:off x="5983159" y="3699738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6" type="body"/>
          </p:nvPr>
        </p:nvSpPr>
        <p:spPr>
          <a:xfrm>
            <a:off x="5983159" y="4213130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7" type="body"/>
          </p:nvPr>
        </p:nvSpPr>
        <p:spPr>
          <a:xfrm>
            <a:off x="5983159" y="4726522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8" type="body"/>
          </p:nvPr>
        </p:nvSpPr>
        <p:spPr>
          <a:xfrm>
            <a:off x="5983159" y="5239913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9" type="body"/>
          </p:nvPr>
        </p:nvSpPr>
        <p:spPr>
          <a:xfrm>
            <a:off x="5983158" y="5757105"/>
            <a:ext cx="578977" cy="3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3" type="body"/>
          </p:nvPr>
        </p:nvSpPr>
        <p:spPr>
          <a:xfrm>
            <a:off x="6479875" y="2829932"/>
            <a:ext cx="3574251" cy="44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14" type="body"/>
          </p:nvPr>
        </p:nvSpPr>
        <p:spPr>
          <a:xfrm>
            <a:off x="6756287" y="5930807"/>
            <a:ext cx="680833" cy="55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5" type="body"/>
          </p:nvPr>
        </p:nvSpPr>
        <p:spPr>
          <a:xfrm>
            <a:off x="7583623" y="5930807"/>
            <a:ext cx="717943" cy="55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16" type="body"/>
          </p:nvPr>
        </p:nvSpPr>
        <p:spPr>
          <a:xfrm>
            <a:off x="8418590" y="5929991"/>
            <a:ext cx="688462" cy="55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7" type="body"/>
          </p:nvPr>
        </p:nvSpPr>
        <p:spPr>
          <a:xfrm>
            <a:off x="9244388" y="5929991"/>
            <a:ext cx="680835" cy="55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8" type="body"/>
          </p:nvPr>
        </p:nvSpPr>
        <p:spPr>
          <a:xfrm>
            <a:off x="10072728" y="5929991"/>
            <a:ext cx="717942" cy="55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5" name="Google Shape;205;p30"/>
          <p:cNvGrpSpPr/>
          <p:nvPr/>
        </p:nvGrpSpPr>
        <p:grpSpPr>
          <a:xfrm>
            <a:off x="6593151" y="3356785"/>
            <a:ext cx="4296522" cy="2583500"/>
            <a:chOff x="6593151" y="3356785"/>
            <a:chExt cx="4296522" cy="2583500"/>
          </a:xfrm>
        </p:grpSpPr>
        <p:cxnSp>
          <p:nvCxnSpPr>
            <p:cNvPr id="206" name="Google Shape;206;p30"/>
            <p:cNvCxnSpPr/>
            <p:nvPr/>
          </p:nvCxnSpPr>
          <p:spPr>
            <a:xfrm>
              <a:off x="6593151" y="3873977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30"/>
            <p:cNvCxnSpPr/>
            <p:nvPr/>
          </p:nvCxnSpPr>
          <p:spPr>
            <a:xfrm>
              <a:off x="6593151" y="3356785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30"/>
            <p:cNvCxnSpPr/>
            <p:nvPr/>
          </p:nvCxnSpPr>
          <p:spPr>
            <a:xfrm>
              <a:off x="6593151" y="5940285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0"/>
            <p:cNvCxnSpPr/>
            <p:nvPr/>
          </p:nvCxnSpPr>
          <p:spPr>
            <a:xfrm>
              <a:off x="6593151" y="5417240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0"/>
            <p:cNvCxnSpPr/>
            <p:nvPr/>
          </p:nvCxnSpPr>
          <p:spPr>
            <a:xfrm>
              <a:off x="6593151" y="4908361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0"/>
            <p:cNvCxnSpPr/>
            <p:nvPr/>
          </p:nvCxnSpPr>
          <p:spPr>
            <a:xfrm>
              <a:off x="6593151" y="4393627"/>
              <a:ext cx="4296522" cy="0"/>
            </a:xfrm>
            <a:prstGeom prst="straightConnector1">
              <a:avLst/>
            </a:prstGeom>
            <a:noFill/>
            <a:ln cap="flat" cmpd="sng" w="9525">
              <a:solidFill>
                <a:schemeClr val="accent3">
                  <a:alpha val="4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2" name="Google Shape;212;p30"/>
          <p:cNvSpPr/>
          <p:nvPr/>
        </p:nvSpPr>
        <p:spPr>
          <a:xfrm>
            <a:off x="6756287" y="5431011"/>
            <a:ext cx="680833" cy="5013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586167" y="4913817"/>
            <a:ext cx="680834" cy="10185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8416048" y="4396625"/>
            <a:ext cx="680835" cy="15349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9244388" y="3879433"/>
            <a:ext cx="680835" cy="20521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0075270" y="3362241"/>
            <a:ext cx="680836" cy="25693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Year Action Plan">
  <p:cSld name="Two-Year Action Pla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31"/>
          <p:cNvGrpSpPr/>
          <p:nvPr/>
        </p:nvGrpSpPr>
        <p:grpSpPr>
          <a:xfrm>
            <a:off x="2010137" y="2689356"/>
            <a:ext cx="8510121" cy="0"/>
            <a:chOff x="1504814" y="2488864"/>
            <a:chExt cx="8510121" cy="0"/>
          </a:xfrm>
        </p:grpSpPr>
        <p:cxnSp>
          <p:nvCxnSpPr>
            <p:cNvPr id="223" name="Google Shape;223;p31"/>
            <p:cNvCxnSpPr/>
            <p:nvPr/>
          </p:nvCxnSpPr>
          <p:spPr>
            <a:xfrm>
              <a:off x="1504814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1"/>
            <p:cNvCxnSpPr/>
            <p:nvPr/>
          </p:nvCxnSpPr>
          <p:spPr>
            <a:xfrm>
              <a:off x="2301137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1"/>
            <p:cNvCxnSpPr/>
            <p:nvPr/>
          </p:nvCxnSpPr>
          <p:spPr>
            <a:xfrm>
              <a:off x="3083776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31"/>
            <p:cNvCxnSpPr/>
            <p:nvPr/>
          </p:nvCxnSpPr>
          <p:spPr>
            <a:xfrm>
              <a:off x="3880099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31"/>
            <p:cNvCxnSpPr/>
            <p:nvPr/>
          </p:nvCxnSpPr>
          <p:spPr>
            <a:xfrm>
              <a:off x="4655896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1"/>
            <p:cNvCxnSpPr/>
            <p:nvPr/>
          </p:nvCxnSpPr>
          <p:spPr>
            <a:xfrm>
              <a:off x="5452219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1"/>
            <p:cNvCxnSpPr/>
            <p:nvPr/>
          </p:nvCxnSpPr>
          <p:spPr>
            <a:xfrm>
              <a:off x="6234858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1"/>
            <p:cNvCxnSpPr/>
            <p:nvPr/>
          </p:nvCxnSpPr>
          <p:spPr>
            <a:xfrm>
              <a:off x="7031181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1"/>
            <p:cNvCxnSpPr/>
            <p:nvPr/>
          </p:nvCxnSpPr>
          <p:spPr>
            <a:xfrm>
              <a:off x="7813820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1"/>
            <p:cNvCxnSpPr/>
            <p:nvPr/>
          </p:nvCxnSpPr>
          <p:spPr>
            <a:xfrm>
              <a:off x="8610143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1"/>
            <p:cNvCxnSpPr/>
            <p:nvPr/>
          </p:nvCxnSpPr>
          <p:spPr>
            <a:xfrm>
              <a:off x="9399625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4" name="Google Shape;234;p31"/>
          <p:cNvSpPr txBox="1"/>
          <p:nvPr>
            <p:ph type="title"/>
          </p:nvPr>
        </p:nvSpPr>
        <p:spPr>
          <a:xfrm>
            <a:off x="681698" y="512299"/>
            <a:ext cx="10515600" cy="72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992423" y="1780403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body"/>
          </p:nvPr>
        </p:nvSpPr>
        <p:spPr>
          <a:xfrm>
            <a:off x="4360668" y="1780403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idx="3" type="body"/>
          </p:nvPr>
        </p:nvSpPr>
        <p:spPr>
          <a:xfrm>
            <a:off x="8307743" y="1780403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body"/>
          </p:nvPr>
        </p:nvSpPr>
        <p:spPr>
          <a:xfrm>
            <a:off x="505322" y="2436036"/>
            <a:ext cx="1194201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5" type="body"/>
          </p:nvPr>
        </p:nvSpPr>
        <p:spPr>
          <a:xfrm>
            <a:off x="167540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body"/>
          </p:nvPr>
        </p:nvSpPr>
        <p:spPr>
          <a:xfrm>
            <a:off x="2464817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7" type="body"/>
          </p:nvPr>
        </p:nvSpPr>
        <p:spPr>
          <a:xfrm>
            <a:off x="325423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8" type="body"/>
          </p:nvPr>
        </p:nvSpPr>
        <p:spPr>
          <a:xfrm>
            <a:off x="4043647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9" type="body"/>
          </p:nvPr>
        </p:nvSpPr>
        <p:spPr>
          <a:xfrm>
            <a:off x="483306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13" type="body"/>
          </p:nvPr>
        </p:nvSpPr>
        <p:spPr>
          <a:xfrm>
            <a:off x="5622477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4" type="body"/>
          </p:nvPr>
        </p:nvSpPr>
        <p:spPr>
          <a:xfrm>
            <a:off x="641189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5" type="body"/>
          </p:nvPr>
        </p:nvSpPr>
        <p:spPr>
          <a:xfrm>
            <a:off x="7201307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6" type="body"/>
          </p:nvPr>
        </p:nvSpPr>
        <p:spPr>
          <a:xfrm>
            <a:off x="799072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17" type="body"/>
          </p:nvPr>
        </p:nvSpPr>
        <p:spPr>
          <a:xfrm>
            <a:off x="8780137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18" type="body"/>
          </p:nvPr>
        </p:nvSpPr>
        <p:spPr>
          <a:xfrm>
            <a:off x="9569552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19" type="body"/>
          </p:nvPr>
        </p:nvSpPr>
        <p:spPr>
          <a:xfrm>
            <a:off x="10358963" y="2774313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idx="20" type="body"/>
          </p:nvPr>
        </p:nvSpPr>
        <p:spPr>
          <a:xfrm>
            <a:off x="1992423" y="3563114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21" type="body"/>
          </p:nvPr>
        </p:nvSpPr>
        <p:spPr>
          <a:xfrm>
            <a:off x="5939498" y="3563114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22" type="body"/>
          </p:nvPr>
        </p:nvSpPr>
        <p:spPr>
          <a:xfrm>
            <a:off x="9886573" y="3563114"/>
            <a:ext cx="1440088" cy="58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23" type="body"/>
          </p:nvPr>
        </p:nvSpPr>
        <p:spPr>
          <a:xfrm>
            <a:off x="505322" y="4134112"/>
            <a:ext cx="1194201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24" type="body"/>
          </p:nvPr>
        </p:nvSpPr>
        <p:spPr>
          <a:xfrm>
            <a:off x="167540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25" type="body"/>
          </p:nvPr>
        </p:nvSpPr>
        <p:spPr>
          <a:xfrm>
            <a:off x="2464817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26" type="body"/>
          </p:nvPr>
        </p:nvSpPr>
        <p:spPr>
          <a:xfrm>
            <a:off x="325423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1"/>
          <p:cNvSpPr txBox="1"/>
          <p:nvPr>
            <p:ph idx="27" type="body"/>
          </p:nvPr>
        </p:nvSpPr>
        <p:spPr>
          <a:xfrm>
            <a:off x="4043647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8" type="body"/>
          </p:nvPr>
        </p:nvSpPr>
        <p:spPr>
          <a:xfrm>
            <a:off x="483306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1"/>
          <p:cNvSpPr txBox="1"/>
          <p:nvPr>
            <p:ph idx="29" type="body"/>
          </p:nvPr>
        </p:nvSpPr>
        <p:spPr>
          <a:xfrm>
            <a:off x="5622477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0" type="body"/>
          </p:nvPr>
        </p:nvSpPr>
        <p:spPr>
          <a:xfrm>
            <a:off x="641189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31" type="body"/>
          </p:nvPr>
        </p:nvSpPr>
        <p:spPr>
          <a:xfrm>
            <a:off x="7201307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2" type="body"/>
          </p:nvPr>
        </p:nvSpPr>
        <p:spPr>
          <a:xfrm>
            <a:off x="799072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3" type="body"/>
          </p:nvPr>
        </p:nvSpPr>
        <p:spPr>
          <a:xfrm>
            <a:off x="8780137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34" type="body"/>
          </p:nvPr>
        </p:nvSpPr>
        <p:spPr>
          <a:xfrm>
            <a:off x="9569552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35" type="body"/>
          </p:nvPr>
        </p:nvSpPr>
        <p:spPr>
          <a:xfrm>
            <a:off x="10358963" y="4476140"/>
            <a:ext cx="495300" cy="90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67" name="Google Shape;267;p31"/>
          <p:cNvGrpSpPr/>
          <p:nvPr/>
        </p:nvGrpSpPr>
        <p:grpSpPr>
          <a:xfrm>
            <a:off x="2010137" y="4391183"/>
            <a:ext cx="8510121" cy="0"/>
            <a:chOff x="1504814" y="2488864"/>
            <a:chExt cx="8510121" cy="0"/>
          </a:xfrm>
        </p:grpSpPr>
        <p:cxnSp>
          <p:nvCxnSpPr>
            <p:cNvPr id="268" name="Google Shape;268;p31"/>
            <p:cNvCxnSpPr/>
            <p:nvPr/>
          </p:nvCxnSpPr>
          <p:spPr>
            <a:xfrm>
              <a:off x="1504814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2301137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31"/>
            <p:cNvCxnSpPr/>
            <p:nvPr/>
          </p:nvCxnSpPr>
          <p:spPr>
            <a:xfrm>
              <a:off x="3083776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31"/>
            <p:cNvCxnSpPr/>
            <p:nvPr/>
          </p:nvCxnSpPr>
          <p:spPr>
            <a:xfrm>
              <a:off x="3880099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4655896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31"/>
            <p:cNvCxnSpPr/>
            <p:nvPr/>
          </p:nvCxnSpPr>
          <p:spPr>
            <a:xfrm>
              <a:off x="5452219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31"/>
            <p:cNvCxnSpPr/>
            <p:nvPr/>
          </p:nvCxnSpPr>
          <p:spPr>
            <a:xfrm>
              <a:off x="6234858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31"/>
            <p:cNvCxnSpPr/>
            <p:nvPr/>
          </p:nvCxnSpPr>
          <p:spPr>
            <a:xfrm>
              <a:off x="7031181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31"/>
            <p:cNvCxnSpPr/>
            <p:nvPr/>
          </p:nvCxnSpPr>
          <p:spPr>
            <a:xfrm>
              <a:off x="7813820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8610143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1"/>
            <p:cNvCxnSpPr/>
            <p:nvPr/>
          </p:nvCxnSpPr>
          <p:spPr>
            <a:xfrm>
              <a:off x="9399625" y="2488864"/>
              <a:ext cx="61531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9" name="Google Shape;279;p31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281" name="Google Shape;281;p31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4-Up">
  <p:cSld name="Meet The Team 4-Up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2052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>
            <p:ph type="title"/>
          </p:nvPr>
        </p:nvSpPr>
        <p:spPr>
          <a:xfrm>
            <a:off x="655858" y="2377440"/>
            <a:ext cx="1939480" cy="2115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5" name="Google Shape;285;p32"/>
          <p:cNvSpPr/>
          <p:nvPr>
            <p:ph idx="2" type="pic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86" name="Google Shape;286;p32"/>
          <p:cNvSpPr/>
          <p:nvPr>
            <p:ph idx="3" type="pic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87" name="Google Shape;287;p32"/>
          <p:cNvSpPr/>
          <p:nvPr>
            <p:ph idx="4" type="pic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88" name="Google Shape;288;p32"/>
          <p:cNvSpPr/>
          <p:nvPr>
            <p:ph idx="5" type="pic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89" name="Google Shape;289;p32"/>
          <p:cNvSpPr/>
          <p:nvPr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6" type="body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2"/>
          <p:cNvSpPr txBox="1"/>
          <p:nvPr>
            <p:ph idx="7" type="body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8" type="body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2"/>
          <p:cNvSpPr txBox="1"/>
          <p:nvPr>
            <p:ph idx="9" type="body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13" type="body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2"/>
          <p:cNvSpPr txBox="1"/>
          <p:nvPr>
            <p:ph idx="14" type="body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2"/>
          <p:cNvSpPr txBox="1"/>
          <p:nvPr>
            <p:ph idx="15" type="body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2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303" name="Google Shape;303;p32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/>
          <p:nvPr/>
        </p:nvSpPr>
        <p:spPr>
          <a:xfrm>
            <a:off x="7462048" y="1199853"/>
            <a:ext cx="3929901" cy="3929901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5"/>
          <p:cNvSpPr/>
          <p:nvPr>
            <p:ph idx="2" type="pic"/>
          </p:nvPr>
        </p:nvSpPr>
        <p:spPr>
          <a:xfrm>
            <a:off x="7663453" y="1433033"/>
            <a:ext cx="3527091" cy="346354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8-Up">
  <p:cSld name="Meet The Team 8-Up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2052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>
            <p:ph type="title"/>
          </p:nvPr>
        </p:nvSpPr>
        <p:spPr>
          <a:xfrm>
            <a:off x="661216" y="2375820"/>
            <a:ext cx="1939480" cy="211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33"/>
          <p:cNvSpPr/>
          <p:nvPr>
            <p:ph idx="2" type="pic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08" name="Google Shape;308;p33"/>
          <p:cNvSpPr/>
          <p:nvPr>
            <p:ph idx="3" type="pic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09" name="Google Shape;309;p33"/>
          <p:cNvSpPr/>
          <p:nvPr>
            <p:ph idx="4" type="pic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10" name="Google Shape;310;p33"/>
          <p:cNvSpPr/>
          <p:nvPr>
            <p:ph idx="5" type="pic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11" name="Google Shape;311;p33"/>
          <p:cNvSpPr/>
          <p:nvPr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3"/>
          <p:cNvSpPr txBox="1"/>
          <p:nvPr>
            <p:ph idx="6" type="body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33"/>
          <p:cNvSpPr txBox="1"/>
          <p:nvPr>
            <p:ph idx="7" type="body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3"/>
          <p:cNvSpPr txBox="1"/>
          <p:nvPr>
            <p:ph idx="8" type="body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3"/>
          <p:cNvSpPr txBox="1"/>
          <p:nvPr>
            <p:ph idx="9" type="body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33"/>
          <p:cNvSpPr txBox="1"/>
          <p:nvPr>
            <p:ph idx="13" type="body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33"/>
          <p:cNvSpPr txBox="1"/>
          <p:nvPr>
            <p:ph idx="14" type="body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33"/>
          <p:cNvSpPr txBox="1"/>
          <p:nvPr>
            <p:ph idx="15" type="body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33"/>
          <p:cNvSpPr/>
          <p:nvPr>
            <p:ph idx="16" type="pic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21" name="Google Shape;321;p33"/>
          <p:cNvSpPr/>
          <p:nvPr>
            <p:ph idx="17" type="pic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22" name="Google Shape;322;p33"/>
          <p:cNvSpPr/>
          <p:nvPr>
            <p:ph idx="18" type="pic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23" name="Google Shape;323;p33"/>
          <p:cNvSpPr/>
          <p:nvPr>
            <p:ph idx="19" type="pic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324" name="Google Shape;324;p33"/>
          <p:cNvSpPr txBox="1"/>
          <p:nvPr>
            <p:ph idx="20" type="body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3"/>
          <p:cNvSpPr txBox="1"/>
          <p:nvPr>
            <p:ph idx="21" type="body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33"/>
          <p:cNvSpPr txBox="1"/>
          <p:nvPr>
            <p:ph idx="22" type="body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33"/>
          <p:cNvSpPr txBox="1"/>
          <p:nvPr>
            <p:ph idx="23" type="body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33"/>
          <p:cNvSpPr txBox="1"/>
          <p:nvPr>
            <p:ph idx="24" type="body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25" type="body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33"/>
          <p:cNvSpPr txBox="1"/>
          <p:nvPr>
            <p:ph idx="26" type="body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3"/>
          <p:cNvSpPr txBox="1"/>
          <p:nvPr>
            <p:ph idx="27" type="body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3"/>
          <p:cNvSpPr/>
          <p:nvPr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341" name="Google Shape;341;p33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>
            <p:ph type="title"/>
          </p:nvPr>
        </p:nvSpPr>
        <p:spPr>
          <a:xfrm>
            <a:off x="3131507" y="412356"/>
            <a:ext cx="5561556" cy="56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930273" y="2216292"/>
            <a:ext cx="1611892" cy="115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34"/>
          <p:cNvSpPr txBox="1"/>
          <p:nvPr>
            <p:ph idx="2" type="body"/>
          </p:nvPr>
        </p:nvSpPr>
        <p:spPr>
          <a:xfrm>
            <a:off x="3613801" y="2216293"/>
            <a:ext cx="1611892" cy="115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C7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AEC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34"/>
          <p:cNvSpPr txBox="1"/>
          <p:nvPr>
            <p:ph idx="3" type="body"/>
          </p:nvPr>
        </p:nvSpPr>
        <p:spPr>
          <a:xfrm>
            <a:off x="6297329" y="2216293"/>
            <a:ext cx="1611892" cy="115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2AF9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A02A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34"/>
          <p:cNvSpPr txBox="1"/>
          <p:nvPr>
            <p:ph idx="4" type="body"/>
          </p:nvPr>
        </p:nvSpPr>
        <p:spPr>
          <a:xfrm>
            <a:off x="8980856" y="2216293"/>
            <a:ext cx="1611892" cy="115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34"/>
          <p:cNvSpPr txBox="1"/>
          <p:nvPr>
            <p:ph idx="5" type="body"/>
          </p:nvPr>
        </p:nvSpPr>
        <p:spPr>
          <a:xfrm>
            <a:off x="545026" y="3927568"/>
            <a:ext cx="2382386" cy="613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34"/>
          <p:cNvSpPr txBox="1"/>
          <p:nvPr>
            <p:ph idx="6" type="body"/>
          </p:nvPr>
        </p:nvSpPr>
        <p:spPr>
          <a:xfrm>
            <a:off x="545026" y="4519311"/>
            <a:ext cx="2382386" cy="85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34"/>
          <p:cNvSpPr txBox="1"/>
          <p:nvPr>
            <p:ph idx="7" type="body"/>
          </p:nvPr>
        </p:nvSpPr>
        <p:spPr>
          <a:xfrm>
            <a:off x="3228554" y="3927568"/>
            <a:ext cx="2382386" cy="613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C7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AEC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34"/>
          <p:cNvSpPr txBox="1"/>
          <p:nvPr>
            <p:ph idx="8" type="body"/>
          </p:nvPr>
        </p:nvSpPr>
        <p:spPr>
          <a:xfrm>
            <a:off x="3228554" y="4519311"/>
            <a:ext cx="2382386" cy="85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34"/>
          <p:cNvSpPr txBox="1"/>
          <p:nvPr>
            <p:ph idx="9" type="body"/>
          </p:nvPr>
        </p:nvSpPr>
        <p:spPr>
          <a:xfrm>
            <a:off x="5912082" y="3927568"/>
            <a:ext cx="2382386" cy="613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2AF9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A02A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34"/>
          <p:cNvSpPr txBox="1"/>
          <p:nvPr>
            <p:ph idx="13" type="body"/>
          </p:nvPr>
        </p:nvSpPr>
        <p:spPr>
          <a:xfrm>
            <a:off x="5912082" y="4519311"/>
            <a:ext cx="2382386" cy="85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34"/>
          <p:cNvSpPr txBox="1"/>
          <p:nvPr>
            <p:ph idx="14" type="body"/>
          </p:nvPr>
        </p:nvSpPr>
        <p:spPr>
          <a:xfrm>
            <a:off x="8595609" y="3927568"/>
            <a:ext cx="2382386" cy="613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34"/>
          <p:cNvSpPr txBox="1"/>
          <p:nvPr>
            <p:ph idx="15" type="body"/>
          </p:nvPr>
        </p:nvSpPr>
        <p:spPr>
          <a:xfrm>
            <a:off x="8595609" y="4519311"/>
            <a:ext cx="2382386" cy="857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34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359" name="Google Shape;359;p34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wth Strategy">
  <p:cSld name="Growth Strateg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7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title"/>
          </p:nvPr>
        </p:nvSpPr>
        <p:spPr>
          <a:xfrm>
            <a:off x="3294345" y="1158710"/>
            <a:ext cx="5611660" cy="677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1833290" y="32625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5053332" y="32625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4" type="body"/>
          </p:nvPr>
        </p:nvSpPr>
        <p:spPr>
          <a:xfrm>
            <a:off x="8197008" y="32625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5" type="body"/>
          </p:nvPr>
        </p:nvSpPr>
        <p:spPr>
          <a:xfrm>
            <a:off x="1462028" y="4704557"/>
            <a:ext cx="2431015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6" type="body"/>
          </p:nvPr>
        </p:nvSpPr>
        <p:spPr>
          <a:xfrm>
            <a:off x="4691306" y="4704558"/>
            <a:ext cx="2431015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7" type="body"/>
          </p:nvPr>
        </p:nvSpPr>
        <p:spPr>
          <a:xfrm>
            <a:off x="7834982" y="4704557"/>
            <a:ext cx="2431015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">
  <p:cSld name="Business Mode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>
            <p:ph type="title"/>
          </p:nvPr>
        </p:nvSpPr>
        <p:spPr>
          <a:xfrm>
            <a:off x="965511" y="760406"/>
            <a:ext cx="5424988" cy="579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965511" y="3417877"/>
            <a:ext cx="2806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965511" y="3766050"/>
            <a:ext cx="2806280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514520" y="3400925"/>
            <a:ext cx="2806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514520" y="3749098"/>
            <a:ext cx="2806280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5" type="body"/>
          </p:nvPr>
        </p:nvSpPr>
        <p:spPr>
          <a:xfrm>
            <a:off x="8063529" y="3400925"/>
            <a:ext cx="2692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6" type="body"/>
          </p:nvPr>
        </p:nvSpPr>
        <p:spPr>
          <a:xfrm>
            <a:off x="8063529" y="3749098"/>
            <a:ext cx="2692240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Benefits">
  <p:cSld name="Product Benefi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/>
          <p:nvPr>
            <p:ph type="title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ompetition">
  <p:cSld name="Our Competi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9"/>
          <p:cNvSpPr txBox="1"/>
          <p:nvPr>
            <p:ph type="title"/>
          </p:nvPr>
        </p:nvSpPr>
        <p:spPr>
          <a:xfrm>
            <a:off x="2434082" y="2232234"/>
            <a:ext cx="7323836" cy="74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1469369" y="3317783"/>
            <a:ext cx="4172533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1469369" y="3651424"/>
            <a:ext cx="4172533" cy="232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6672448" y="3317783"/>
            <a:ext cx="4172533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6672448" y="3651424"/>
            <a:ext cx="4172533" cy="232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/>
          <p:nvPr>
            <p:ph type="title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>
  <p:cSld name="Financial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692949" y="527542"/>
            <a:ext cx="6922876" cy="68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 txBox="1"/>
          <p:nvPr>
            <p:ph type="title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9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"/>
          <p:cNvSpPr txBox="1"/>
          <p:nvPr>
            <p:ph type="title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SI"/>
              <a:t>PREDSTAVITEV APLIKACIJE </a:t>
            </a:r>
            <a:br>
              <a:rPr lang="en-SI"/>
            </a:br>
            <a:r>
              <a:rPr lang="en-SI"/>
              <a:t>KAM?</a:t>
            </a:r>
            <a:endParaRPr/>
          </a:p>
        </p:txBody>
      </p:sp>
      <p:sp>
        <p:nvSpPr>
          <p:cNvPr id="365" name="Google Shape;365;p1"/>
          <p:cNvSpPr txBox="1"/>
          <p:nvPr>
            <p:ph idx="1" type="body"/>
          </p:nvPr>
        </p:nvSpPr>
        <p:spPr>
          <a:xfrm>
            <a:off x="885397" y="3898459"/>
            <a:ext cx="4989628" cy="81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SI" sz="1600"/>
              <a:t>Člani skupine: Nik Jukič, Timotej Božič, Žan Juvan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/>
          <p:nvPr/>
        </p:nvSpPr>
        <p:spPr>
          <a:xfrm>
            <a:off x="1504301" y="2423108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5105343" y="2423108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8630019" y="2423108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 txBox="1"/>
          <p:nvPr>
            <p:ph type="title"/>
          </p:nvPr>
        </p:nvSpPr>
        <p:spPr>
          <a:xfrm>
            <a:off x="3294345" y="977735"/>
            <a:ext cx="5611660" cy="677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STRATEŠKI NAČRT</a:t>
            </a:r>
            <a:endParaRPr/>
          </a:p>
        </p:txBody>
      </p:sp>
      <p:sp>
        <p:nvSpPr>
          <p:cNvPr id="474" name="Google Shape;474;p10"/>
          <p:cNvSpPr txBox="1"/>
          <p:nvPr>
            <p:ph idx="1" type="body"/>
          </p:nvPr>
        </p:nvSpPr>
        <p:spPr>
          <a:xfrm>
            <a:off x="3519730" y="1655517"/>
            <a:ext cx="5152539" cy="7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SI"/>
              <a:t>Cilji in rast</a:t>
            </a:r>
            <a:endParaRPr/>
          </a:p>
        </p:txBody>
      </p:sp>
      <p:sp>
        <p:nvSpPr>
          <p:cNvPr id="475" name="Google Shape;475;p10"/>
          <p:cNvSpPr txBox="1"/>
          <p:nvPr>
            <p:ph idx="2" type="body"/>
          </p:nvPr>
        </p:nvSpPr>
        <p:spPr>
          <a:xfrm>
            <a:off x="1452290" y="26910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SI"/>
              <a:t>1. LETO</a:t>
            </a:r>
            <a:endParaRPr/>
          </a:p>
        </p:txBody>
      </p:sp>
      <p:sp>
        <p:nvSpPr>
          <p:cNvPr id="476" name="Google Shape;476;p10"/>
          <p:cNvSpPr txBox="1"/>
          <p:nvPr>
            <p:ph idx="3" type="body"/>
          </p:nvPr>
        </p:nvSpPr>
        <p:spPr>
          <a:xfrm>
            <a:off x="5053332" y="26910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SI"/>
              <a:t>2. LETO</a:t>
            </a:r>
            <a:endParaRPr/>
          </a:p>
        </p:txBody>
      </p:sp>
      <p:sp>
        <p:nvSpPr>
          <p:cNvPr id="477" name="Google Shape;477;p10"/>
          <p:cNvSpPr txBox="1"/>
          <p:nvPr>
            <p:ph idx="4" type="body"/>
          </p:nvPr>
        </p:nvSpPr>
        <p:spPr>
          <a:xfrm>
            <a:off x="8578008" y="2691056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SI" sz="1500"/>
              <a:t>PRIHODNOST</a:t>
            </a:r>
            <a:endParaRPr sz="1500"/>
          </a:p>
        </p:txBody>
      </p:sp>
      <p:sp>
        <p:nvSpPr>
          <p:cNvPr id="478" name="Google Shape;478;p10"/>
          <p:cNvSpPr txBox="1"/>
          <p:nvPr>
            <p:ph idx="5" type="body"/>
          </p:nvPr>
        </p:nvSpPr>
        <p:spPr>
          <a:xfrm>
            <a:off x="865306" y="4133055"/>
            <a:ext cx="3058994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Uporabniki: </a:t>
            </a:r>
            <a:r>
              <a:rPr lang="en-SI" sz="1800"/>
              <a:t>študentje</a:t>
            </a:r>
            <a:endParaRPr sz="1800"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Organizatorji:</a:t>
            </a:r>
            <a:r>
              <a:rPr lang="en-SI" sz="1800"/>
              <a:t> študentski klubi in manjši organizatorji </a:t>
            </a:r>
            <a:endParaRPr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Cilj:</a:t>
            </a:r>
            <a:r>
              <a:rPr lang="en-SI" sz="1800"/>
              <a:t> baza uporabnikov in dokaz zanesljivosti</a:t>
            </a:r>
            <a:endParaRPr sz="1800"/>
          </a:p>
        </p:txBody>
      </p:sp>
      <p:sp>
        <p:nvSpPr>
          <p:cNvPr id="479" name="Google Shape;479;p10"/>
          <p:cNvSpPr txBox="1"/>
          <p:nvPr>
            <p:ph idx="6" type="body"/>
          </p:nvPr>
        </p:nvSpPr>
        <p:spPr>
          <a:xfrm>
            <a:off x="4252581" y="4133055"/>
            <a:ext cx="3757944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Uporabniki: </a:t>
            </a:r>
            <a:r>
              <a:rPr lang="en-SI" sz="1800"/>
              <a:t>18-30 let</a:t>
            </a:r>
            <a:endParaRPr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Organizatorji: </a:t>
            </a:r>
            <a:r>
              <a:rPr lang="en-SI" sz="1800"/>
              <a:t>večji slovenski organizatorji</a:t>
            </a:r>
            <a:endParaRPr sz="1800"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Cilj:</a:t>
            </a:r>
            <a:r>
              <a:rPr lang="en-SI" sz="1800"/>
              <a:t> ugledno podjetje na nacionalni ravni</a:t>
            </a:r>
            <a:endParaRPr sz="1800"/>
          </a:p>
        </p:txBody>
      </p:sp>
      <p:sp>
        <p:nvSpPr>
          <p:cNvPr id="480" name="Google Shape;480;p10"/>
          <p:cNvSpPr txBox="1"/>
          <p:nvPr>
            <p:ph idx="7" type="body"/>
          </p:nvPr>
        </p:nvSpPr>
        <p:spPr>
          <a:xfrm>
            <a:off x="8263607" y="4133055"/>
            <a:ext cx="3356893" cy="11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Uporabniki:</a:t>
            </a:r>
            <a:r>
              <a:rPr lang="en-SI" sz="1800"/>
              <a:t> 30+ let</a:t>
            </a:r>
            <a:endParaRPr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Organizatorji:</a:t>
            </a:r>
            <a:r>
              <a:rPr lang="en-SI" sz="1800"/>
              <a:t> hrvaški in mednarodne turneje</a:t>
            </a:r>
            <a:endParaRPr sz="1800"/>
          </a:p>
          <a:p>
            <a:pPr indent="-285750" lvl="0" marL="2857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b="1" lang="en-SI" sz="1800"/>
              <a:t>Cilj:</a:t>
            </a:r>
            <a:r>
              <a:rPr lang="en-SI" sz="1800"/>
              <a:t> ohranitev vitke poslovne strukture in mednarodni ugled</a:t>
            </a:r>
            <a:endParaRPr sz="1800"/>
          </a:p>
        </p:txBody>
      </p:sp>
      <p:sp>
        <p:nvSpPr>
          <p:cNvPr id="481" name="Google Shape;481;p10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PRESENTATION TITLE</a:t>
            </a:r>
            <a:endParaRPr/>
          </a:p>
        </p:txBody>
      </p:sp>
      <p:sp>
        <p:nvSpPr>
          <p:cNvPr id="482" name="Google Shape;482;p10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89" name="Google Shape;489;p11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490" name="Google Shape;490;p11"/>
          <p:cNvSpPr txBox="1"/>
          <p:nvPr>
            <p:ph type="title"/>
          </p:nvPr>
        </p:nvSpPr>
        <p:spPr>
          <a:xfrm>
            <a:off x="1021883" y="609486"/>
            <a:ext cx="6922876" cy="68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FINANČNI NAČRT </a:t>
            </a:r>
            <a:endParaRPr/>
          </a:p>
        </p:txBody>
      </p:sp>
      <p:graphicFrame>
        <p:nvGraphicFramePr>
          <p:cNvPr id="491" name="Google Shape;491;p11"/>
          <p:cNvGraphicFramePr/>
          <p:nvPr/>
        </p:nvGraphicFramePr>
        <p:xfrm>
          <a:off x="1031879" y="1216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{D8010632-30D7-4BE6-ACE8-2E190C8C65C2}</a:tableStyleId>
              </a:tblPr>
              <a:tblGrid>
                <a:gridCol w="1623175"/>
                <a:gridCol w="1633175"/>
                <a:gridCol w="1633175"/>
                <a:gridCol w="16331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700" u="none" strike="noStrike"/>
                        <a:t> </a:t>
                      </a:r>
                      <a:endParaRPr b="0" i="0" sz="17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2000" u="none" strike="noStrike"/>
                        <a:t>1. Leto</a:t>
                      </a:r>
                      <a:endParaRPr b="1" i="0" sz="2000" u="none" strike="noStrike">
                        <a:solidFill>
                          <a:srgbClr val="0BE1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2000" u="none" strike="noStrike"/>
                        <a:t>2. Leto</a:t>
                      </a:r>
                      <a:endParaRPr b="1" i="0" sz="2000" u="none" strike="noStrike">
                        <a:solidFill>
                          <a:srgbClr val="0BE1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2000" u="none" strike="noStrike"/>
                        <a:t>3. Leto</a:t>
                      </a:r>
                      <a:endParaRPr b="1" i="0" sz="2000" u="none" strike="noStrike">
                        <a:solidFill>
                          <a:srgbClr val="0BE1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</a:tr>
              <a:tr h="30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Fiksni stroški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700" u="none" strike="noStrike"/>
                        <a:t> </a:t>
                      </a:r>
                      <a:endParaRPr b="0" i="0" sz="17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700" u="none" strike="noStrike"/>
                        <a:t> </a:t>
                      </a:r>
                      <a:endParaRPr b="0" i="0" sz="17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700" u="none" strike="noStrike"/>
                        <a:t> </a:t>
                      </a:r>
                      <a:endParaRPr b="0" i="0" sz="17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Plača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74.580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74.580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74.580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Server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360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360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360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SSL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54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54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54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Domena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144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144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144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Pisarna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Elektrika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600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600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600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Internet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180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Variabilni stroški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Transakcije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17.500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30.000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40.000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800" u="none" strike="noStrike"/>
                        <a:t>Skupaj stroški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96.418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108.918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118.918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Sestava prihodka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 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Povprečna cena karte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20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20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Št. Kart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50.000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75.000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100.000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20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Provizija o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0,04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0,04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0,04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SI" sz="1400" u="none" strike="noStrike"/>
                        <a:t>Provizija u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1,5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1,5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400" u="none" strike="noStrike"/>
                        <a:t>1,5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800" u="none" strike="noStrike"/>
                        <a:t>Skupaj prihodek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105.000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172.500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230.000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SI" sz="1400" u="none" strike="noStrike"/>
                        <a:t>Plačani DDV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4.968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19.268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31.478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SI" sz="1400" u="none" strike="noStrike"/>
                        <a:t>Bruto dobiček</a:t>
                      </a:r>
                      <a:endParaRPr b="0" i="1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3.613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44.313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SI" sz="1400" u="none" strike="noStrike"/>
                        <a:t>79.603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  <a:tr h="1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800" u="none" strike="noStrike"/>
                        <a:t>Čisti dobiček</a:t>
                      </a:r>
                      <a:endParaRPr b="1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2.927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35.894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I" sz="1400" u="none" strike="noStrike"/>
                        <a:t>64.479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925" marB="0" marR="8925" marL="8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2"/>
          <p:cNvSpPr txBox="1"/>
          <p:nvPr>
            <p:ph type="title"/>
          </p:nvPr>
        </p:nvSpPr>
        <p:spPr>
          <a:xfrm>
            <a:off x="1106371" y="1246613"/>
            <a:ext cx="4989629" cy="2387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SI"/>
              <a:t>HVALA ZA VAŠO POZORNOST</a:t>
            </a:r>
            <a:endParaRPr/>
          </a:p>
        </p:txBody>
      </p:sp>
      <p:sp>
        <p:nvSpPr>
          <p:cNvPr id="497" name="Google Shape;497;p12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98" name="Google Shape;498;p12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499" name="Google Shape;499;p12"/>
          <p:cNvSpPr txBox="1"/>
          <p:nvPr/>
        </p:nvSpPr>
        <p:spPr>
          <a:xfrm>
            <a:off x="1229538" y="3744825"/>
            <a:ext cx="474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I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Kam? 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I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 brez miru okrog divjam, Prjatli prašajo me, kam?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I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France Prešeren (1836)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/>
          <p:nvPr/>
        </p:nvSpPr>
        <p:spPr>
          <a:xfrm>
            <a:off x="7473060" y="1212117"/>
            <a:ext cx="3900742" cy="390074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"/>
          <p:cNvSpPr txBox="1"/>
          <p:nvPr>
            <p:ph type="title"/>
          </p:nvPr>
        </p:nvSpPr>
        <p:spPr>
          <a:xfrm>
            <a:off x="604338" y="1930877"/>
            <a:ext cx="4579970" cy="538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</a:pPr>
            <a:r>
              <a:rPr lang="en-SI" sz="3200"/>
              <a:t>O NAS</a:t>
            </a:r>
            <a:endParaRPr/>
          </a:p>
        </p:txBody>
      </p:sp>
      <p:sp>
        <p:nvSpPr>
          <p:cNvPr id="372" name="Google Shape;372;p2"/>
          <p:cNvSpPr txBox="1"/>
          <p:nvPr>
            <p:ph idx="1" type="body"/>
          </p:nvPr>
        </p:nvSpPr>
        <p:spPr>
          <a:xfrm>
            <a:off x="604337" y="2129476"/>
            <a:ext cx="7098323" cy="30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SI" sz="2400"/>
              <a:t>Vizija: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SI" sz="2400"/>
              <a:t>povezovanje ljudi, </a:t>
            </a:r>
            <a:endParaRPr sz="24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SI" sz="2400"/>
              <a:t>odkrivanje novih priložnosti za druženje</a:t>
            </a:r>
            <a:endParaRPr sz="24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SI" sz="2400"/>
              <a:t>ustvarjanje nepozabnih trenutkov</a:t>
            </a:r>
            <a:endParaRPr sz="2400"/>
          </a:p>
        </p:txBody>
      </p:sp>
      <p:sp>
        <p:nvSpPr>
          <p:cNvPr id="373" name="Google Shape;373;p2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374" name="Google Shape;374;p2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pic>
        <p:nvPicPr>
          <p:cNvPr id="375" name="Google Shape;3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8214" y="2136278"/>
            <a:ext cx="3900742" cy="213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"/>
          <p:cNvSpPr/>
          <p:nvPr/>
        </p:nvSpPr>
        <p:spPr>
          <a:xfrm>
            <a:off x="1881126" y="3443786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"/>
          <p:cNvSpPr/>
          <p:nvPr/>
        </p:nvSpPr>
        <p:spPr>
          <a:xfrm>
            <a:off x="5101168" y="3443786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"/>
          <p:cNvSpPr/>
          <p:nvPr/>
        </p:nvSpPr>
        <p:spPr>
          <a:xfrm>
            <a:off x="8244844" y="3443786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"/>
          <p:cNvSpPr txBox="1"/>
          <p:nvPr>
            <p:ph type="title"/>
          </p:nvPr>
        </p:nvSpPr>
        <p:spPr>
          <a:xfrm>
            <a:off x="3096809" y="1590738"/>
            <a:ext cx="5611660" cy="677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PROBLEMI UPORABNIKOV PRI ISKANJU DOGODKOV</a:t>
            </a:r>
            <a:endParaRPr/>
          </a:p>
        </p:txBody>
      </p:sp>
      <p:sp>
        <p:nvSpPr>
          <p:cNvPr id="384" name="Google Shape;384;p3"/>
          <p:cNvSpPr txBox="1"/>
          <p:nvPr>
            <p:ph idx="2" type="body"/>
          </p:nvPr>
        </p:nvSpPr>
        <p:spPr>
          <a:xfrm>
            <a:off x="1829115" y="3711734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SI" sz="1400"/>
              <a:t>NEGOTOVOST</a:t>
            </a:r>
            <a:endParaRPr/>
          </a:p>
        </p:txBody>
      </p:sp>
      <p:sp>
        <p:nvSpPr>
          <p:cNvPr id="385" name="Google Shape;385;p3"/>
          <p:cNvSpPr txBox="1"/>
          <p:nvPr>
            <p:ph idx="3" type="body"/>
          </p:nvPr>
        </p:nvSpPr>
        <p:spPr>
          <a:xfrm>
            <a:off x="5049157" y="3711734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SI" sz="1400"/>
              <a:t>RAZPRŠENE INFORMACIJE</a:t>
            </a:r>
            <a:endParaRPr sz="1400"/>
          </a:p>
        </p:txBody>
      </p:sp>
      <p:sp>
        <p:nvSpPr>
          <p:cNvPr id="386" name="Google Shape;386;p3"/>
          <p:cNvSpPr txBox="1"/>
          <p:nvPr>
            <p:ph idx="4" type="body"/>
          </p:nvPr>
        </p:nvSpPr>
        <p:spPr>
          <a:xfrm>
            <a:off x="8192833" y="3711734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SI"/>
              <a:t>NI ENOJNE PLATFORME</a:t>
            </a:r>
            <a:endParaRPr/>
          </a:p>
        </p:txBody>
      </p:sp>
      <p:sp>
        <p:nvSpPr>
          <p:cNvPr id="387" name="Google Shape;387;p3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388" name="Google Shape;388;p3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"/>
          <p:cNvSpPr/>
          <p:nvPr/>
        </p:nvSpPr>
        <p:spPr>
          <a:xfrm>
            <a:off x="1881126" y="3443787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"/>
          <p:cNvSpPr/>
          <p:nvPr/>
        </p:nvSpPr>
        <p:spPr>
          <a:xfrm>
            <a:off x="5101168" y="3443787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/>
          <p:nvPr/>
        </p:nvSpPr>
        <p:spPr>
          <a:xfrm>
            <a:off x="8244844" y="3443787"/>
            <a:ext cx="1584471" cy="1584471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 txBox="1"/>
          <p:nvPr>
            <p:ph type="title"/>
          </p:nvPr>
        </p:nvSpPr>
        <p:spPr>
          <a:xfrm>
            <a:off x="3096807" y="1590738"/>
            <a:ext cx="5611660" cy="677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397" name="Google Shape;397;p4"/>
          <p:cNvSpPr txBox="1"/>
          <p:nvPr>
            <p:ph idx="2" type="body"/>
          </p:nvPr>
        </p:nvSpPr>
        <p:spPr>
          <a:xfrm>
            <a:off x="1819877" y="3711734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SI" sz="1400"/>
              <a:t>PRIJATELJSKI KROGI</a:t>
            </a:r>
            <a:endParaRPr sz="1400"/>
          </a:p>
        </p:txBody>
      </p:sp>
      <p:sp>
        <p:nvSpPr>
          <p:cNvPr id="398" name="Google Shape;398;p4"/>
          <p:cNvSpPr txBox="1"/>
          <p:nvPr>
            <p:ph idx="3" type="body"/>
          </p:nvPr>
        </p:nvSpPr>
        <p:spPr>
          <a:xfrm>
            <a:off x="5049155" y="3723091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en-SI" sz="1400"/>
              <a:t>NA ENEM MESTU</a:t>
            </a:r>
            <a:endParaRPr sz="1400"/>
          </a:p>
        </p:txBody>
      </p:sp>
      <p:sp>
        <p:nvSpPr>
          <p:cNvPr id="399" name="Google Shape;399;p4"/>
          <p:cNvSpPr txBox="1"/>
          <p:nvPr>
            <p:ph idx="4" type="body"/>
          </p:nvPr>
        </p:nvSpPr>
        <p:spPr>
          <a:xfrm>
            <a:off x="8192831" y="3723091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SI"/>
              <a:t>VSE V ENEM</a:t>
            </a:r>
            <a:endParaRPr/>
          </a:p>
        </p:txBody>
      </p:sp>
      <p:sp>
        <p:nvSpPr>
          <p:cNvPr id="400" name="Google Shape;400;p4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01" name="Google Shape;401;p4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PRESENTATION TITLE</a:t>
            </a:r>
            <a:endParaRPr/>
          </a:p>
        </p:txBody>
      </p:sp>
      <p:sp>
        <p:nvSpPr>
          <p:cNvPr id="408" name="Google Shape;408;p5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pic>
        <p:nvPicPr>
          <p:cNvPr id="409" name="Google Shape;4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74" y="205489"/>
            <a:ext cx="2603682" cy="558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114" y="182170"/>
            <a:ext cx="2691636" cy="558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0042" y="229822"/>
            <a:ext cx="2661886" cy="556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1936" y="182170"/>
            <a:ext cx="2661887" cy="558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18" name="Google Shape;418;p6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419" name="Google Shape;419;p6"/>
          <p:cNvSpPr txBox="1"/>
          <p:nvPr>
            <p:ph type="title"/>
          </p:nvPr>
        </p:nvSpPr>
        <p:spPr>
          <a:xfrm>
            <a:off x="2131112" y="1797410"/>
            <a:ext cx="5329793" cy="6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FUNKCIONALNOSTI TEKMECEV</a:t>
            </a:r>
            <a:endParaRPr/>
          </a:p>
        </p:txBody>
      </p:sp>
      <p:graphicFrame>
        <p:nvGraphicFramePr>
          <p:cNvPr id="420" name="Google Shape;420;p6"/>
          <p:cNvGraphicFramePr/>
          <p:nvPr/>
        </p:nvGraphicFramePr>
        <p:xfrm>
          <a:off x="2209800" y="2809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{D8010632-30D7-4BE6-ACE8-2E190C8C65C2}</a:tableStyleId>
              </a:tblPr>
              <a:tblGrid>
                <a:gridCol w="1606850"/>
                <a:gridCol w="1155950"/>
                <a:gridCol w="1381400"/>
                <a:gridCol w="1381400"/>
                <a:gridCol w="1381400"/>
                <a:gridCol w="138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Eventim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Mojekarte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Entrio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Facebook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kam?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Priporočila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Zanimam se/grem 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Nakup kart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Prijatelji/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skupine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I" sz="1800"/>
                        <a:t>Vse informacije na enem mestu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1" name="Google Shape;421;p6"/>
          <p:cNvSpPr/>
          <p:nvPr/>
        </p:nvSpPr>
        <p:spPr>
          <a:xfrm>
            <a:off x="4251782" y="3233252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8207959" y="3241507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"/>
          <p:cNvSpPr/>
          <p:nvPr/>
        </p:nvSpPr>
        <p:spPr>
          <a:xfrm>
            <a:off x="9560554" y="3241507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8204149" y="3748278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9560554" y="3748278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4260658" y="4246205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5514289" y="4246205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6847224" y="4246205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8204149" y="4746068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9560554" y="4742525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9560554" y="4247982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9583414" y="5528640"/>
            <a:ext cx="304800" cy="3345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12011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"/>
          <p:cNvSpPr txBox="1"/>
          <p:nvPr>
            <p:ph type="title"/>
          </p:nvPr>
        </p:nvSpPr>
        <p:spPr>
          <a:xfrm>
            <a:off x="2434082" y="1616138"/>
            <a:ext cx="7323836" cy="74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SI" sz="3600"/>
              <a:t>FINANCE TEKMECEV V LETU 2022</a:t>
            </a:r>
            <a:endParaRPr sz="3600"/>
          </a:p>
        </p:txBody>
      </p:sp>
      <p:sp>
        <p:nvSpPr>
          <p:cNvPr id="439" name="Google Shape;439;p7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40" name="Google Shape;440;p7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441" name="Google Shape;441;p7"/>
          <p:cNvSpPr txBox="1"/>
          <p:nvPr/>
        </p:nvSpPr>
        <p:spPr>
          <a:xfrm>
            <a:off x="674187" y="3149318"/>
            <a:ext cx="276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SI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Eventim</a:t>
            </a:r>
            <a:endParaRPr b="1" sz="28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674175" y="3808550"/>
            <a:ext cx="3384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troški uporabnikov: 2 € 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Provizije</a:t>
            </a: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Prihodek: 2,5 mil.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Čisti dobiček: 731.000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"/>
          <p:cNvSpPr txBox="1"/>
          <p:nvPr/>
        </p:nvSpPr>
        <p:spPr>
          <a:xfrm>
            <a:off x="4592188" y="3149318"/>
            <a:ext cx="276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I" sz="28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Mojekarte</a:t>
            </a:r>
            <a:endParaRPr b="1" sz="28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7"/>
          <p:cNvSpPr txBox="1"/>
          <p:nvPr/>
        </p:nvSpPr>
        <p:spPr>
          <a:xfrm>
            <a:off x="8237625" y="3808550"/>
            <a:ext cx="3554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troški uporabnikov: 1 €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rovizije: </a:t>
            </a: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8,5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do 7,1 € in fiksna provizija</a:t>
            </a: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0.60 € </a:t>
            </a: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nad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7,1 €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Prihodek: 86.000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Čisti dobiček: 27.000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"/>
          <p:cNvSpPr txBox="1"/>
          <p:nvPr/>
        </p:nvSpPr>
        <p:spPr>
          <a:xfrm>
            <a:off x="8656588" y="3149318"/>
            <a:ext cx="276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I" sz="28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Entrio</a:t>
            </a:r>
            <a:endParaRPr b="1" sz="28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7"/>
          <p:cNvSpPr txBox="1"/>
          <p:nvPr/>
        </p:nvSpPr>
        <p:spPr>
          <a:xfrm>
            <a:off x="4592200" y="3783300"/>
            <a:ext cx="3701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troški uporabnikov: 1 €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rovizije: 6,3% do 9% odvisno od prodajne</a:t>
            </a: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 kanala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Prihodek: 1,3 mil.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SI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Čisti dobiček: 400.000 </a:t>
            </a:r>
            <a:r>
              <a:rPr b="0" i="0" lang="en-SI" sz="20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€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"/>
          <p:cNvSpPr txBox="1"/>
          <p:nvPr>
            <p:ph type="title"/>
          </p:nvPr>
        </p:nvSpPr>
        <p:spPr>
          <a:xfrm>
            <a:off x="5937977" y="607222"/>
            <a:ext cx="5124189" cy="492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entury Gothic"/>
              <a:buNone/>
            </a:pPr>
            <a:r>
              <a:rPr lang="en-SI"/>
              <a:t>POVZETEK TEKMECEV</a:t>
            </a:r>
            <a:endParaRPr/>
          </a:p>
        </p:txBody>
      </p:sp>
      <p:sp>
        <p:nvSpPr>
          <p:cNvPr id="452" name="Google Shape;452;p8"/>
          <p:cNvSpPr txBox="1"/>
          <p:nvPr>
            <p:ph idx="1" type="body"/>
          </p:nvPr>
        </p:nvSpPr>
        <p:spPr>
          <a:xfrm>
            <a:off x="5937975" y="1099528"/>
            <a:ext cx="4856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SI" sz="1800"/>
              <a:t>Bloated</a:t>
            </a:r>
            <a:endParaRPr sz="18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SI" sz="1800"/>
              <a:t>Stranke niso zveste</a:t>
            </a:r>
            <a:endParaRPr sz="18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SI" sz="1800"/>
              <a:t>Brez unikatne vrednosti</a:t>
            </a:r>
            <a:endParaRPr sz="18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SI" sz="1800"/>
              <a:t>Visoke provizije</a:t>
            </a:r>
            <a:endParaRPr sz="18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SI" sz="1800"/>
              <a:t>“Oglaševalske platforme”</a:t>
            </a:r>
            <a:endParaRPr sz="1800"/>
          </a:p>
        </p:txBody>
      </p:sp>
      <p:sp>
        <p:nvSpPr>
          <p:cNvPr id="453" name="Google Shape;453;p8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PRESENTATION TITLE</a:t>
            </a:r>
            <a:endParaRPr/>
          </a:p>
        </p:txBody>
      </p:sp>
      <p:sp>
        <p:nvSpPr>
          <p:cNvPr id="454" name="Google Shape;454;p8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"/>
          <p:cNvSpPr txBox="1"/>
          <p:nvPr>
            <p:ph type="title"/>
          </p:nvPr>
        </p:nvSpPr>
        <p:spPr>
          <a:xfrm>
            <a:off x="2434082" y="1762334"/>
            <a:ext cx="7323836" cy="74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SI"/>
              <a:t>KAM? VS TEKMECI</a:t>
            </a:r>
            <a:endParaRPr/>
          </a:p>
        </p:txBody>
      </p:sp>
      <p:sp>
        <p:nvSpPr>
          <p:cNvPr id="460" name="Google Shape;460;p9"/>
          <p:cNvSpPr txBox="1"/>
          <p:nvPr>
            <p:ph idx="1" type="body"/>
          </p:nvPr>
        </p:nvSpPr>
        <p:spPr>
          <a:xfrm>
            <a:off x="1469369" y="2581183"/>
            <a:ext cx="4172533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b="1" lang="en-SI"/>
              <a:t>KAM?</a:t>
            </a:r>
            <a:endParaRPr/>
          </a:p>
        </p:txBody>
      </p:sp>
      <p:sp>
        <p:nvSpPr>
          <p:cNvPr id="461" name="Google Shape;461;p9"/>
          <p:cNvSpPr txBox="1"/>
          <p:nvPr>
            <p:ph idx="2" type="body"/>
          </p:nvPr>
        </p:nvSpPr>
        <p:spPr>
          <a:xfrm>
            <a:off x="1469369" y="2914824"/>
            <a:ext cx="4172533" cy="232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SI"/>
              <a:t>Majhni in efektivni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SI"/>
              <a:t>Najnižje provizije na trgu</a:t>
            </a:r>
            <a:r>
              <a:rPr lang="en-SI"/>
              <a:t> </a:t>
            </a:r>
            <a:r>
              <a:rPr lang="en-SI" sz="600"/>
              <a:t>(1,5 </a:t>
            </a:r>
            <a:r>
              <a:rPr b="0" i="0" lang="en-SI" sz="600" u="none" strike="noStrike">
                <a:solidFill>
                  <a:schemeClr val="lt1"/>
                </a:solidFill>
              </a:rPr>
              <a:t>€</a:t>
            </a:r>
            <a:r>
              <a:rPr lang="en-SI" sz="600"/>
              <a:t> na nakup + 4% na ceno karte)</a:t>
            </a:r>
            <a:endParaRPr sz="600"/>
          </a:p>
          <a:p>
            <a:pPr indent="-2857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SI"/>
              <a:t>Razumemo ciljno demografiko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SI"/>
              <a:t>Največ funkcijonalnosti</a:t>
            </a:r>
            <a:endParaRPr/>
          </a:p>
          <a:p>
            <a:pPr indent="-1968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2" name="Google Shape;462;p9"/>
          <p:cNvSpPr txBox="1"/>
          <p:nvPr>
            <p:ph idx="11" type="ftr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I"/>
              <a:t>APLIKACIJA KAM?</a:t>
            </a:r>
            <a:endParaRPr/>
          </a:p>
        </p:txBody>
      </p:sp>
      <p:sp>
        <p:nvSpPr>
          <p:cNvPr id="463" name="Google Shape;463;p9"/>
          <p:cNvSpPr txBox="1"/>
          <p:nvPr>
            <p:ph idx="12" type="sldNum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I"/>
              <a:t>‹#›</a:t>
            </a:fld>
            <a:endParaRPr/>
          </a:p>
        </p:txBody>
      </p:sp>
      <p:sp>
        <p:nvSpPr>
          <p:cNvPr id="464" name="Google Shape;464;p9"/>
          <p:cNvSpPr txBox="1"/>
          <p:nvPr>
            <p:ph idx="3" type="body"/>
          </p:nvPr>
        </p:nvSpPr>
        <p:spPr>
          <a:xfrm>
            <a:off x="6550098" y="2581183"/>
            <a:ext cx="4172533" cy="2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SI"/>
              <a:t>TEKMECI</a:t>
            </a:r>
            <a:endParaRPr/>
          </a:p>
        </p:txBody>
      </p:sp>
      <p:sp>
        <p:nvSpPr>
          <p:cNvPr id="465" name="Google Shape;465;p9"/>
          <p:cNvSpPr txBox="1"/>
          <p:nvPr>
            <p:ph idx="4" type="body"/>
          </p:nvPr>
        </p:nvSpPr>
        <p:spPr>
          <a:xfrm>
            <a:off x="6550100" y="2914825"/>
            <a:ext cx="44868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</a:pPr>
            <a:r>
              <a:rPr lang="en-SI">
                <a:solidFill>
                  <a:schemeClr val="accent6"/>
                </a:solidFill>
              </a:rPr>
              <a:t>Eventim</a:t>
            </a:r>
            <a:br>
              <a:rPr lang="en-SI"/>
            </a:br>
            <a:r>
              <a:rPr lang="en-SI"/>
              <a:t>1,8 mil. </a:t>
            </a:r>
            <a:r>
              <a:rPr b="0" i="0" lang="en-SI" sz="1400" u="none" strike="noStrike">
                <a:solidFill>
                  <a:schemeClr val="lt1"/>
                </a:solidFill>
              </a:rPr>
              <a:t>€ stroškov obratovanja letno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</a:pPr>
            <a:r>
              <a:rPr lang="en-SI">
                <a:solidFill>
                  <a:schemeClr val="accent6"/>
                </a:solidFill>
              </a:rPr>
              <a:t>Mojekarte</a:t>
            </a:r>
            <a:br>
              <a:rPr lang="en-SI"/>
            </a:br>
            <a:r>
              <a:rPr lang="en-SI"/>
              <a:t>starejša demografika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urier New"/>
              <a:buNone/>
            </a:pPr>
            <a:r>
              <a:rPr lang="en-SI">
                <a:solidFill>
                  <a:schemeClr val="accent6"/>
                </a:solidFill>
              </a:rPr>
              <a:t>Entrio</a:t>
            </a:r>
            <a:br>
              <a:rPr lang="en-SI"/>
            </a:br>
            <a:r>
              <a:rPr lang="en-SI"/>
              <a:t>niche igralec, primankuje funkcionalnosti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2023-11-19T18:08:26Z</dcterms:created>
  <dc:creator>Nik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