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1" r:id="rId4"/>
  </p:sldMasterIdLst>
  <p:notesMasterIdLst>
    <p:notesMasterId r:id="rId13"/>
  </p:notesMasterIdLst>
  <p:handoutMasterIdLst>
    <p:handoutMasterId r:id="rId14"/>
  </p:handoutMasterIdLst>
  <p:sldIdLst>
    <p:sldId id="268" r:id="rId5"/>
    <p:sldId id="269" r:id="rId6"/>
    <p:sldId id="271" r:id="rId7"/>
    <p:sldId id="270" r:id="rId8"/>
    <p:sldId id="272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6B6B"/>
    <a:srgbClr val="EEEBE2"/>
    <a:srgbClr val="A6A6A6"/>
    <a:srgbClr val="FFFFFF"/>
    <a:srgbClr val="242424"/>
    <a:srgbClr val="313131"/>
    <a:srgbClr val="000000"/>
    <a:srgbClr val="C66D59"/>
    <a:srgbClr val="535353"/>
    <a:srgbClr val="3F35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173" autoAdjust="0"/>
  </p:normalViewPr>
  <p:slideViewPr>
    <p:cSldViewPr snapToGrid="0" snapToObjects="1">
      <p:cViewPr varScale="1">
        <p:scale>
          <a:sx n="110" d="100"/>
          <a:sy n="110" d="100"/>
        </p:scale>
        <p:origin x="492" y="90"/>
      </p:cViewPr>
      <p:guideLst>
        <p:guide orient="horz" pos="288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A51230B-DEFE-41BF-AE8E-656F58EA705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10072A-679B-416E-A8C6-A68F32034D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C5F8E-E2C2-4FF9-8B57-67D4FB61D294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46562-1858-4365-AC96-85ABBBD8311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365DC0-29A6-487E-ADC7-0F95B07BFF2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39E49-0E4D-4526-A292-CC7BBB602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25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726823-CDC3-40E7-87B7-CBC6A76F7F85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1E33E-517B-45F9-BF3E-7CCBB13D5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74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8829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945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194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DBD5F-C6EC-485E-8ECE-A5152736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E32-0304-4451-ADB8-C044457D5B85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C0BE6-E24A-4679-B786-AAB41ADC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B9417-93D4-4C41-8E0E-1553E0B5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9B06C68-2033-4C07-A8BB-6AFD87870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4722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636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4/2/2021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018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457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665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121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869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542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558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38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60" r:id="rId9"/>
    <p:sldLayoutId id="2147483770" r:id="rId10"/>
    <p:sldLayoutId id="2147483759" r:id="rId11"/>
    <p:sldLayoutId id="2147483761" r:id="rId12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oyalroad.com/hom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oyalroad.com/fictions/active-popular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820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C4CE3C4-3600-4353-9FE1-B32D06BEF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3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6A0475-D89A-4966-8DE6-1EFC53A677A9}"/>
              </a:ext>
            </a:extLst>
          </p:cNvPr>
          <p:cNvSpPr txBox="1"/>
          <p:nvPr/>
        </p:nvSpPr>
        <p:spPr>
          <a:xfrm>
            <a:off x="420334" y="2487160"/>
            <a:ext cx="6677152" cy="1466532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Welcome weary traveler. You have now taken your first step into the beyond, welcome to the 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Royal Road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</p:txBody>
      </p:sp>
      <p:pic>
        <p:nvPicPr>
          <p:cNvPr id="6" name="Picture 5" descr="A person sitting on a couch&#10;&#10;Description automatically generated with medium confidence">
            <a:extLst>
              <a:ext uri="{FF2B5EF4-FFF2-40B4-BE49-F238E27FC236}">
                <a16:creationId xmlns:a16="http://schemas.microsoft.com/office/drawing/2014/main" id="{2D7B9795-87D8-4432-B1E3-E0DB192ED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3772" y="827439"/>
            <a:ext cx="3197894" cy="41263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A813BDC-239A-48F2-8018-3E588840EE0B}"/>
              </a:ext>
            </a:extLst>
          </p:cNvPr>
          <p:cNvSpPr txBox="1"/>
          <p:nvPr/>
        </p:nvSpPr>
        <p:spPr>
          <a:xfrm>
            <a:off x="7384869" y="6550223"/>
            <a:ext cx="4804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a Data Scientist named Marketne Noel   </a:t>
            </a: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2406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CF655E-AA89-48F3-9675-281723466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38" y="442913"/>
            <a:ext cx="5197655" cy="1639888"/>
          </a:xfrm>
        </p:spPr>
        <p:txBody>
          <a:bodyPr anchor="b">
            <a:normAutofit/>
          </a:bodyPr>
          <a:lstStyle/>
          <a:p>
            <a:r>
              <a:rPr lang="en-US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E5BCCD-DB23-4AD8-B850-9154AAE91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5566001" cy="6858000"/>
            <a:chOff x="6505773" y="0"/>
            <a:chExt cx="5566001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871FC61-DD4E-47D4-81FD-8A7E7D12B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865823" y="0"/>
              <a:ext cx="5205951" cy="6858000"/>
            </a:xfrm>
            <a:custGeom>
              <a:avLst/>
              <a:gdLst>
                <a:gd name="connsiteX0" fmla="*/ 0 w 5205951"/>
                <a:gd name="connsiteY0" fmla="*/ 0 h 6858000"/>
                <a:gd name="connsiteX1" fmla="*/ 1709529 w 5205951"/>
                <a:gd name="connsiteY1" fmla="*/ 0 h 6858000"/>
                <a:gd name="connsiteX2" fmla="*/ 2489695 w 5205951"/>
                <a:gd name="connsiteY2" fmla="*/ 0 h 6858000"/>
                <a:gd name="connsiteX3" fmla="*/ 3582928 w 5205951"/>
                <a:gd name="connsiteY3" fmla="*/ 0 h 6858000"/>
                <a:gd name="connsiteX4" fmla="*/ 3605052 w 5205951"/>
                <a:gd name="connsiteY4" fmla="*/ 14997 h 6858000"/>
                <a:gd name="connsiteX5" fmla="*/ 5205951 w 5205951"/>
                <a:gd name="connsiteY5" fmla="*/ 3621656 h 6858000"/>
                <a:gd name="connsiteX6" fmla="*/ 3331601 w 5205951"/>
                <a:gd name="connsiteY6" fmla="*/ 6374814 h 6858000"/>
                <a:gd name="connsiteX7" fmla="*/ 2814953 w 5205951"/>
                <a:gd name="connsiteY7" fmla="*/ 6780599 h 6858000"/>
                <a:gd name="connsiteX8" fmla="*/ 2703197 w 5205951"/>
                <a:gd name="connsiteY8" fmla="*/ 6858000 h 6858000"/>
                <a:gd name="connsiteX9" fmla="*/ 2489695 w 5205951"/>
                <a:gd name="connsiteY9" fmla="*/ 6858000 h 6858000"/>
                <a:gd name="connsiteX10" fmla="*/ 1709529 w 5205951"/>
                <a:gd name="connsiteY10" fmla="*/ 6858000 h 6858000"/>
                <a:gd name="connsiteX11" fmla="*/ 0 w 5205951"/>
                <a:gd name="connsiteY11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05951" h="6858000">
                  <a:moveTo>
                    <a:pt x="0" y="0"/>
                  </a:moveTo>
                  <a:lnTo>
                    <a:pt x="1709529" y="0"/>
                  </a:lnTo>
                  <a:lnTo>
                    <a:pt x="2489695" y="0"/>
                  </a:lnTo>
                  <a:lnTo>
                    <a:pt x="3582928" y="0"/>
                  </a:lnTo>
                  <a:lnTo>
                    <a:pt x="3605052" y="14997"/>
                  </a:lnTo>
                  <a:cubicBezTo>
                    <a:pt x="4632215" y="754641"/>
                    <a:pt x="5205951" y="2093192"/>
                    <a:pt x="5205951" y="3621656"/>
                  </a:cubicBezTo>
                  <a:cubicBezTo>
                    <a:pt x="5205951" y="4969131"/>
                    <a:pt x="4277226" y="5602839"/>
                    <a:pt x="3331601" y="6374814"/>
                  </a:cubicBezTo>
                  <a:cubicBezTo>
                    <a:pt x="3159398" y="6515397"/>
                    <a:pt x="2988771" y="6653108"/>
                    <a:pt x="2814953" y="6780599"/>
                  </a:cubicBezTo>
                  <a:lnTo>
                    <a:pt x="2703197" y="6858000"/>
                  </a:lnTo>
                  <a:lnTo>
                    <a:pt x="2489695" y="6858000"/>
                  </a:lnTo>
                  <a:lnTo>
                    <a:pt x="170952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29A1E2C-5AC8-40FC-99E9-832069D39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505773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5C54A75-E44A-4147-B9D0-FF46CFD31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719069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pic>
        <p:nvPicPr>
          <p:cNvPr id="5" name="Graphic 4" descr="Open book outline">
            <a:extLst>
              <a:ext uri="{FF2B5EF4-FFF2-40B4-BE49-F238E27FC236}">
                <a16:creationId xmlns:a16="http://schemas.microsoft.com/office/drawing/2014/main" id="{E4D1DDCC-EE0F-4782-B562-08E969114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9607" y="1804297"/>
            <a:ext cx="3249406" cy="324940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A50BE-7175-40F2-8A31-D95EDB5DB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6007" y="2312988"/>
            <a:ext cx="6405687" cy="2067423"/>
          </a:xfrm>
        </p:spPr>
        <p:txBody>
          <a:bodyPr>
            <a:normAutofit lnSpcReduction="10000"/>
          </a:bodyPr>
          <a:lstStyle/>
          <a:p>
            <a:r>
              <a:rPr lang="en-US" b="0" i="0" u="none" strike="noStrike" dirty="0">
                <a:effectLst/>
                <a:latin typeface="-apple-system"/>
                <a:hlinkClick r:id="rId4"/>
              </a:rPr>
              <a:t>Royal Road®</a:t>
            </a:r>
            <a:r>
              <a:rPr lang="en-US" b="0" i="0" dirty="0">
                <a:effectLst/>
                <a:latin typeface="-apple-system"/>
              </a:rPr>
              <a:t> is the home of web novels and fan fiction. This project's purpose is to determine whether a machine </a:t>
            </a:r>
            <a:r>
              <a:rPr lang="en-US" dirty="0">
                <a:latin typeface="-apple-system"/>
              </a:rPr>
              <a:t>l</a:t>
            </a:r>
            <a:r>
              <a:rPr lang="en-US" b="0" i="0" dirty="0">
                <a:effectLst/>
                <a:latin typeface="-apple-system"/>
              </a:rPr>
              <a:t>earning </a:t>
            </a:r>
            <a:r>
              <a:rPr lang="en-US" dirty="0">
                <a:latin typeface="-apple-system"/>
              </a:rPr>
              <a:t>m</a:t>
            </a:r>
            <a:r>
              <a:rPr lang="en-US" b="0" i="0" dirty="0">
                <a:effectLst/>
                <a:latin typeface="-apple-system"/>
              </a:rPr>
              <a:t>odel can determine the rating of a novel. </a:t>
            </a:r>
            <a:r>
              <a:rPr lang="en-US" dirty="0">
                <a:latin typeface="-apple-system"/>
              </a:rPr>
              <a:t>Essentially provide a rating for newly added unrated novels. </a:t>
            </a:r>
            <a:endParaRPr lang="en-US" b="0" i="0" dirty="0">
              <a:effectLst/>
              <a:latin typeface="-apple-system"/>
            </a:endParaRPr>
          </a:p>
          <a:p>
            <a:endParaRPr lang="en-US" dirty="0">
              <a:latin typeface="-apple-system"/>
            </a:endParaRP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4F523A-3FA6-4F93-97FD-D01B32191649}"/>
              </a:ext>
            </a:extLst>
          </p:cNvPr>
          <p:cNvSpPr txBox="1"/>
          <p:nvPr/>
        </p:nvSpPr>
        <p:spPr>
          <a:xfrm>
            <a:off x="7585166" y="6580374"/>
            <a:ext cx="460683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spc="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an algorithm rate a novel?</a:t>
            </a:r>
          </a:p>
        </p:txBody>
      </p:sp>
    </p:spTree>
    <p:extLst>
      <p:ext uri="{BB962C8B-B14F-4D97-AF65-F5344CB8AC3E}">
        <p14:creationId xmlns:p14="http://schemas.microsoft.com/office/powerpoint/2010/main" val="304352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C0385E9-02B2-4941-889A-EAD43F5BB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36139" y="0"/>
            <a:ext cx="5455860" cy="6858000"/>
          </a:xfrm>
          <a:custGeom>
            <a:avLst/>
            <a:gdLst>
              <a:gd name="connsiteX0" fmla="*/ 3832837 w 5455860"/>
              <a:gd name="connsiteY0" fmla="*/ 0 h 6858000"/>
              <a:gd name="connsiteX1" fmla="*/ 2739604 w 5455860"/>
              <a:gd name="connsiteY1" fmla="*/ 0 h 6858000"/>
              <a:gd name="connsiteX2" fmla="*/ 1959438 w 5455860"/>
              <a:gd name="connsiteY2" fmla="*/ 0 h 6858000"/>
              <a:gd name="connsiteX3" fmla="*/ 1895061 w 5455860"/>
              <a:gd name="connsiteY3" fmla="*/ 0 h 6858000"/>
              <a:gd name="connsiteX4" fmla="*/ 249909 w 5455860"/>
              <a:gd name="connsiteY4" fmla="*/ 0 h 6858000"/>
              <a:gd name="connsiteX5" fmla="*/ 0 w 5455860"/>
              <a:gd name="connsiteY5" fmla="*/ 0 h 6858000"/>
              <a:gd name="connsiteX6" fmla="*/ 0 w 5455860"/>
              <a:gd name="connsiteY6" fmla="*/ 6858000 h 6858000"/>
              <a:gd name="connsiteX7" fmla="*/ 249909 w 5455860"/>
              <a:gd name="connsiteY7" fmla="*/ 6858000 h 6858000"/>
              <a:gd name="connsiteX8" fmla="*/ 1895061 w 5455860"/>
              <a:gd name="connsiteY8" fmla="*/ 6858000 h 6858000"/>
              <a:gd name="connsiteX9" fmla="*/ 1959438 w 5455860"/>
              <a:gd name="connsiteY9" fmla="*/ 6858000 h 6858000"/>
              <a:gd name="connsiteX10" fmla="*/ 2739604 w 5455860"/>
              <a:gd name="connsiteY10" fmla="*/ 6858000 h 6858000"/>
              <a:gd name="connsiteX11" fmla="*/ 2953106 w 5455860"/>
              <a:gd name="connsiteY11" fmla="*/ 6858000 h 6858000"/>
              <a:gd name="connsiteX12" fmla="*/ 3064862 w 5455860"/>
              <a:gd name="connsiteY12" fmla="*/ 6780599 h 6858000"/>
              <a:gd name="connsiteX13" fmla="*/ 3581510 w 5455860"/>
              <a:gd name="connsiteY13" fmla="*/ 6374814 h 6858000"/>
              <a:gd name="connsiteX14" fmla="*/ 5455860 w 5455860"/>
              <a:gd name="connsiteY14" fmla="*/ 3621656 h 6858000"/>
              <a:gd name="connsiteX15" fmla="*/ 3854961 w 5455860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55860" h="685800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5586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69160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7EF118-AF0D-47E2-AB4F-5E611CB3D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329" y="1304925"/>
            <a:ext cx="4148511" cy="1044464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/>
            <a:r>
              <a:rPr lang="en-US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F4D97-FA87-4109-A3E0-F14B5A7EF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6653" y="2559960"/>
            <a:ext cx="6255864" cy="1738078"/>
          </a:xfrm>
        </p:spPr>
        <p:txBody>
          <a:bodyPr vert="horz" lIns="109728" tIns="109728" rIns="109728" bIns="91440" rtlCol="0">
            <a:normAutofit/>
          </a:bodyPr>
          <a:lstStyle/>
          <a:p>
            <a:r>
              <a:rPr lang="en-US" dirty="0">
                <a:latin typeface="-apple-system"/>
              </a:rPr>
              <a:t>All data was acquired from</a:t>
            </a:r>
            <a:r>
              <a:rPr lang="en-US" b="0" i="0" dirty="0">
                <a:effectLst/>
                <a:latin typeface="-apple-system"/>
              </a:rPr>
              <a:t> </a:t>
            </a:r>
            <a:r>
              <a:rPr lang="en-US" b="0" i="0" u="sng" dirty="0">
                <a:effectLst/>
                <a:latin typeface="-apple-system"/>
                <a:hlinkClick r:id="rId2"/>
              </a:rPr>
              <a:t>Royal Road's ongoing fiction novels </a:t>
            </a:r>
            <a:r>
              <a:rPr lang="en-US" dirty="0">
                <a:latin typeface="-apple-system"/>
              </a:rPr>
              <a:t>on March 29, 2021 and a total of 2716 novels was collected, with the following features: 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FE207D9-1E7A-476F-9877-32B396E5B5F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44800319"/>
              </p:ext>
            </p:extLst>
          </p:nvPr>
        </p:nvGraphicFramePr>
        <p:xfrm>
          <a:off x="6829425" y="2325366"/>
          <a:ext cx="5210175" cy="2207267"/>
        </p:xfrm>
        <a:graphic>
          <a:graphicData uri="http://schemas.openxmlformats.org/drawingml/2006/table">
            <a:tbl>
              <a:tblPr firstRow="1" bandRow="1">
                <a:noFill/>
                <a:tableStyleId>{C4B1156A-380E-4F78-BDF5-A606A8083BF9}</a:tableStyleId>
              </a:tblPr>
              <a:tblGrid>
                <a:gridCol w="1200018">
                  <a:extLst>
                    <a:ext uri="{9D8B030D-6E8A-4147-A177-3AD203B41FA5}">
                      <a16:colId xmlns:a16="http://schemas.microsoft.com/office/drawing/2014/main" val="2677959234"/>
                    </a:ext>
                  </a:extLst>
                </a:gridCol>
                <a:gridCol w="1231565">
                  <a:extLst>
                    <a:ext uri="{9D8B030D-6E8A-4147-A177-3AD203B41FA5}">
                      <a16:colId xmlns:a16="http://schemas.microsoft.com/office/drawing/2014/main" val="3916337672"/>
                    </a:ext>
                  </a:extLst>
                </a:gridCol>
                <a:gridCol w="1382987">
                  <a:extLst>
                    <a:ext uri="{9D8B030D-6E8A-4147-A177-3AD203B41FA5}">
                      <a16:colId xmlns:a16="http://schemas.microsoft.com/office/drawing/2014/main" val="3107098796"/>
                    </a:ext>
                  </a:extLst>
                </a:gridCol>
                <a:gridCol w="1395605">
                  <a:extLst>
                    <a:ext uri="{9D8B030D-6E8A-4147-A177-3AD203B41FA5}">
                      <a16:colId xmlns:a16="http://schemas.microsoft.com/office/drawing/2014/main" val="3762454136"/>
                    </a:ext>
                  </a:extLst>
                </a:gridCol>
              </a:tblGrid>
              <a:tr h="701426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apple-system"/>
                        </a:rPr>
                        <a:t>Titles</a:t>
                      </a:r>
                    </a:p>
                  </a:txBody>
                  <a:tcPr marL="167006" marR="125255" marT="83503" marB="835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apple-system"/>
                        </a:rPr>
                        <a:t>Genres</a:t>
                      </a:r>
                    </a:p>
                  </a:txBody>
                  <a:tcPr marL="167006" marR="125255" marT="83503" marB="835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apple-system"/>
                        </a:rPr>
                        <a:t>Follower</a:t>
                      </a:r>
                    </a:p>
                  </a:txBody>
                  <a:tcPr marL="167006" marR="125255" marT="83503" marB="835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apple-system"/>
                        </a:rPr>
                        <a:t>Number of Pages</a:t>
                      </a:r>
                    </a:p>
                  </a:txBody>
                  <a:tcPr marL="167006" marR="125255" marT="83503" marB="835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9494113"/>
                  </a:ext>
                </a:extLst>
              </a:tr>
              <a:tr h="562255">
                <a:tc>
                  <a:txBody>
                    <a:bodyPr/>
                    <a:lstStyle/>
                    <a:p>
                      <a:r>
                        <a:rPr lang="en-US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apple-system"/>
                        </a:rPr>
                        <a:t>Number of Chapters</a:t>
                      </a:r>
                    </a:p>
                  </a:txBody>
                  <a:tcPr marL="167006" marR="125255" marT="83503" marB="835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apple-system"/>
                        </a:rPr>
                        <a:t>Chapter 1</a:t>
                      </a:r>
                    </a:p>
                  </a:txBody>
                  <a:tcPr marL="167006" marR="125255" marT="83503" marB="835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apple-system"/>
                        </a:rPr>
                        <a:t>Chapter 2</a:t>
                      </a:r>
                    </a:p>
                  </a:txBody>
                  <a:tcPr marL="167006" marR="125255" marT="83503" marB="835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apple-system"/>
                        </a:rPr>
                        <a:t>Chapter 3</a:t>
                      </a:r>
                    </a:p>
                  </a:txBody>
                  <a:tcPr marL="167006" marR="125255" marT="83503" marB="835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9383334"/>
                  </a:ext>
                </a:extLst>
              </a:tr>
              <a:tr h="5622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apple-system"/>
                        </a:rPr>
                        <a:t>Chapter 5</a:t>
                      </a:r>
                    </a:p>
                  </a:txBody>
                  <a:tcPr marL="167006" marR="125255" marT="83503" marB="835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apple-system"/>
                        </a:rPr>
                        <a:t>Chapter 5</a:t>
                      </a:r>
                    </a:p>
                  </a:txBody>
                  <a:tcPr marL="167006" marR="125255" marT="83503" marB="835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apple-system"/>
                        </a:rPr>
                        <a:t>Date Last Updated</a:t>
                      </a:r>
                    </a:p>
                  </a:txBody>
                  <a:tcPr marL="167006" marR="125255" marT="83503" marB="835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apple-system"/>
                        </a:rPr>
                        <a:t>Number of Views</a:t>
                      </a:r>
                    </a:p>
                  </a:txBody>
                  <a:tcPr marL="167006" marR="125255" marT="83503" marB="835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958953"/>
                  </a:ext>
                </a:extLst>
              </a:tr>
              <a:tr h="381331">
                <a:tc>
                  <a:txBody>
                    <a:bodyPr/>
                    <a:lstStyle/>
                    <a:p>
                      <a:r>
                        <a:rPr lang="en-US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apple-system"/>
                        </a:rPr>
                        <a:t>Rating </a:t>
                      </a:r>
                    </a:p>
                  </a:txBody>
                  <a:tcPr marL="167006" marR="125255" marT="83503" marB="835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apple-system"/>
                        </a:rPr>
                        <a:t>Summary</a:t>
                      </a:r>
                    </a:p>
                  </a:txBody>
                  <a:tcPr marL="167006" marR="125255" marT="83503" marB="835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-apple-system"/>
                      </a:endParaRPr>
                    </a:p>
                  </a:txBody>
                  <a:tcPr marL="167006" marR="125255" marT="83503" marB="835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-apple-system"/>
                      </a:endParaRPr>
                    </a:p>
                  </a:txBody>
                  <a:tcPr marL="167006" marR="125255" marT="83503" marB="835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64570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4C993A6A-C640-4EFD-9159-1C826897BFE7}"/>
              </a:ext>
            </a:extLst>
          </p:cNvPr>
          <p:cNvSpPr txBox="1"/>
          <p:nvPr/>
        </p:nvSpPr>
        <p:spPr>
          <a:xfrm>
            <a:off x="305" y="6552275"/>
            <a:ext cx="460683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spc="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an algorithm rate a novel?</a:t>
            </a:r>
          </a:p>
        </p:txBody>
      </p:sp>
    </p:spTree>
    <p:extLst>
      <p:ext uri="{BB962C8B-B14F-4D97-AF65-F5344CB8AC3E}">
        <p14:creationId xmlns:p14="http://schemas.microsoft.com/office/powerpoint/2010/main" val="2973346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68BF6C-ACF0-40C4-9746-6F3DAF7C6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677" y="2514600"/>
            <a:ext cx="2860646" cy="1828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942E28-5FFA-47E8-A566-CBB886DBF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7" y="685800"/>
            <a:ext cx="2949934" cy="1828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A9FBAD-8DD5-4438-9935-E6BE4208C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937" y="4343400"/>
            <a:ext cx="3233057" cy="1828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E4E182-35E5-48F8-A182-21198E410D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3499" y="685800"/>
            <a:ext cx="3106564" cy="1828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45CB63E-3DB9-4A5D-A75A-9A7A9BEA7B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2063" y="4343400"/>
            <a:ext cx="3048000" cy="1828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F3E7544F-6C1D-41A5-A430-71CF3832B802}"/>
              </a:ext>
            </a:extLst>
          </p:cNvPr>
          <p:cNvSpPr txBox="1">
            <a:spLocks/>
          </p:cNvSpPr>
          <p:nvPr/>
        </p:nvSpPr>
        <p:spPr>
          <a:xfrm>
            <a:off x="3909925" y="229004"/>
            <a:ext cx="4215520" cy="91359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EDA</a:t>
            </a:r>
            <a:endParaRPr lang="en-US" sz="36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98AE16-97C5-4AC6-A2BD-99C7AC3554AD}"/>
              </a:ext>
            </a:extLst>
          </p:cNvPr>
          <p:cNvSpPr txBox="1"/>
          <p:nvPr/>
        </p:nvSpPr>
        <p:spPr>
          <a:xfrm>
            <a:off x="7585166" y="6596390"/>
            <a:ext cx="460683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spc="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an algorithm rate a novel?</a:t>
            </a:r>
          </a:p>
        </p:txBody>
      </p:sp>
    </p:spTree>
    <p:extLst>
      <p:ext uri="{BB962C8B-B14F-4D97-AF65-F5344CB8AC3E}">
        <p14:creationId xmlns:p14="http://schemas.microsoft.com/office/powerpoint/2010/main" val="1148181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BE70332-ECAF-47BB-8C7B-BD049452F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158" y="1068946"/>
            <a:ext cx="4960104" cy="473550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6D9361-A35A-4DC8-AAB9-04FD2D6FE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92" y="912854"/>
            <a:ext cx="5298208" cy="503229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7FC31AD-FBB3-4219-A758-D6F7594A0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7583" y="1197735"/>
            <a:ext cx="4641209" cy="4474618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E5CCF4-DE29-497C-9F0E-01C04E8B0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2450" y="2777091"/>
            <a:ext cx="4215520" cy="913591"/>
          </a:xfrm>
        </p:spPr>
        <p:txBody>
          <a:bodyPr anchor="b">
            <a:normAutofit/>
          </a:bodyPr>
          <a:lstStyle/>
          <a:p>
            <a:pPr algn="ctr"/>
            <a:r>
              <a:rPr 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EDA</a:t>
            </a:r>
            <a:endParaRPr lang="en-US" sz="3600" b="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920C505-F689-4D1D-AB10-DF04E0553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047" y="1217906"/>
            <a:ext cx="1421914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C17B64-F153-4F69-8CA3-DABA38BAD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730832"/>
              </p:ext>
            </p:extLst>
          </p:nvPr>
        </p:nvGraphicFramePr>
        <p:xfrm>
          <a:off x="5900262" y="72257"/>
          <a:ext cx="6102755" cy="768341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278321">
                  <a:extLst>
                    <a:ext uri="{9D8B030D-6E8A-4147-A177-3AD203B41FA5}">
                      <a16:colId xmlns:a16="http://schemas.microsoft.com/office/drawing/2014/main" val="2992350763"/>
                    </a:ext>
                  </a:extLst>
                </a:gridCol>
                <a:gridCol w="727824">
                  <a:extLst>
                    <a:ext uri="{9D8B030D-6E8A-4147-A177-3AD203B41FA5}">
                      <a16:colId xmlns:a16="http://schemas.microsoft.com/office/drawing/2014/main" val="2334800000"/>
                    </a:ext>
                  </a:extLst>
                </a:gridCol>
                <a:gridCol w="850974">
                  <a:extLst>
                    <a:ext uri="{9D8B030D-6E8A-4147-A177-3AD203B41FA5}">
                      <a16:colId xmlns:a16="http://schemas.microsoft.com/office/drawing/2014/main" val="3625087360"/>
                    </a:ext>
                  </a:extLst>
                </a:gridCol>
                <a:gridCol w="1231203">
                  <a:extLst>
                    <a:ext uri="{9D8B030D-6E8A-4147-A177-3AD203B41FA5}">
                      <a16:colId xmlns:a16="http://schemas.microsoft.com/office/drawing/2014/main" val="860005432"/>
                    </a:ext>
                  </a:extLst>
                </a:gridCol>
                <a:gridCol w="638538">
                  <a:extLst>
                    <a:ext uri="{9D8B030D-6E8A-4147-A177-3AD203B41FA5}">
                      <a16:colId xmlns:a16="http://schemas.microsoft.com/office/drawing/2014/main" val="3716814865"/>
                    </a:ext>
                  </a:extLst>
                </a:gridCol>
                <a:gridCol w="763229">
                  <a:extLst>
                    <a:ext uri="{9D8B030D-6E8A-4147-A177-3AD203B41FA5}">
                      <a16:colId xmlns:a16="http://schemas.microsoft.com/office/drawing/2014/main" val="270874394"/>
                    </a:ext>
                  </a:extLst>
                </a:gridCol>
                <a:gridCol w="794018">
                  <a:extLst>
                    <a:ext uri="{9D8B030D-6E8A-4147-A177-3AD203B41FA5}">
                      <a16:colId xmlns:a16="http://schemas.microsoft.com/office/drawing/2014/main" val="1528063205"/>
                    </a:ext>
                  </a:extLst>
                </a:gridCol>
                <a:gridCol w="818648">
                  <a:extLst>
                    <a:ext uri="{9D8B030D-6E8A-4147-A177-3AD203B41FA5}">
                      <a16:colId xmlns:a16="http://schemas.microsoft.com/office/drawing/2014/main" val="2820697848"/>
                    </a:ext>
                  </a:extLst>
                </a:gridCol>
              </a:tblGrid>
              <a:tr h="140662">
                <a:tc>
                  <a:txBody>
                    <a:bodyPr/>
                    <a:lstStyle/>
                    <a:p>
                      <a:pPr algn="l" fontAlgn="ctr"/>
                      <a:endParaRPr lang="en-US" sz="7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792" marR="27792" marT="23160" marB="55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cap="none" spc="0">
                          <a:solidFill>
                            <a:schemeClr val="tx1"/>
                          </a:solidFill>
                          <a:effectLst/>
                        </a:rPr>
                        <a:t>title</a:t>
                      </a:r>
                    </a:p>
                  </a:txBody>
                  <a:tcPr marL="27792" marR="27792" marT="23160" marB="55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cap="none" spc="0">
                          <a:solidFill>
                            <a:schemeClr val="tx1"/>
                          </a:solidFill>
                          <a:effectLst/>
                        </a:rPr>
                        <a:t>summary</a:t>
                      </a:r>
                    </a:p>
                  </a:txBody>
                  <a:tcPr marL="27792" marR="27792" marT="23160" marB="55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cap="none" spc="0" dirty="0">
                          <a:solidFill>
                            <a:schemeClr val="tx1"/>
                          </a:solidFill>
                          <a:effectLst/>
                        </a:rPr>
                        <a:t>ch1</a:t>
                      </a:r>
                    </a:p>
                  </a:txBody>
                  <a:tcPr marL="27792" marR="27792" marT="23160" marB="55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cap="none" spc="0">
                          <a:solidFill>
                            <a:schemeClr val="tx1"/>
                          </a:solidFill>
                          <a:effectLst/>
                        </a:rPr>
                        <a:t>ch2</a:t>
                      </a:r>
                    </a:p>
                  </a:txBody>
                  <a:tcPr marL="27792" marR="27792" marT="23160" marB="55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cap="none" spc="0">
                          <a:solidFill>
                            <a:schemeClr val="tx1"/>
                          </a:solidFill>
                          <a:effectLst/>
                        </a:rPr>
                        <a:t>ch3</a:t>
                      </a:r>
                    </a:p>
                  </a:txBody>
                  <a:tcPr marL="27792" marR="27792" marT="23160" marB="55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cap="none" spc="0">
                          <a:solidFill>
                            <a:schemeClr val="tx1"/>
                          </a:solidFill>
                          <a:effectLst/>
                        </a:rPr>
                        <a:t>ch4</a:t>
                      </a:r>
                    </a:p>
                  </a:txBody>
                  <a:tcPr marL="27792" marR="27792" marT="23160" marB="55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cap="none" spc="0">
                          <a:solidFill>
                            <a:schemeClr val="tx1"/>
                          </a:solidFill>
                          <a:effectLst/>
                        </a:rPr>
                        <a:t>ch5</a:t>
                      </a:r>
                    </a:p>
                  </a:txBody>
                  <a:tcPr marL="27792" marR="27792" marT="23160" marB="55583" anchor="ctr"/>
                </a:tc>
                <a:extLst>
                  <a:ext uri="{0D108BD9-81ED-4DB2-BD59-A6C34878D82A}">
                    <a16:rowId xmlns:a16="http://schemas.microsoft.com/office/drawing/2014/main" val="1367652562"/>
                  </a:ext>
                </a:extLst>
              </a:tr>
              <a:tr h="5829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27792" marR="27792" marT="23160" marB="55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cap="none" spc="0" dirty="0">
                          <a:solidFill>
                            <a:schemeClr val="tx1"/>
                          </a:solidFill>
                          <a:effectLst/>
                        </a:rPr>
                        <a:t>Beware Of Chicken</a:t>
                      </a:r>
                    </a:p>
                  </a:txBody>
                  <a:tcPr marL="27792" marR="27792" marT="23160" marB="55583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cap="none" spc="0" dirty="0" err="1">
                          <a:solidFill>
                            <a:schemeClr val="tx1"/>
                          </a:solidFill>
                          <a:effectLst/>
                        </a:rPr>
                        <a:t>Jin</a:t>
                      </a:r>
                      <a:r>
                        <a:rPr lang="en-US" sz="700" cap="none" spc="0" dirty="0">
                          <a:solidFill>
                            <a:schemeClr val="tx1"/>
                          </a:solidFill>
                          <a:effectLst/>
                        </a:rPr>
                        <a:t> Rou wanted to be a cultivator who </a:t>
                      </a:r>
                      <a:r>
                        <a:rPr lang="en-US" sz="700" cap="none" spc="0" dirty="0" err="1">
                          <a:solidFill>
                            <a:schemeClr val="tx1"/>
                          </a:solidFill>
                          <a:effectLst/>
                        </a:rPr>
                        <a:t>defie</a:t>
                      </a:r>
                      <a:r>
                        <a:rPr lang="en-US" sz="700" cap="none" spc="0" dirty="0">
                          <a:solidFill>
                            <a:schemeClr val="tx1"/>
                          </a:solidFill>
                          <a:effectLst/>
                        </a:rPr>
                        <a:t>...</a:t>
                      </a:r>
                    </a:p>
                  </a:txBody>
                  <a:tcPr marL="27792" marR="27792" marT="23160" marB="55583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cap="none" spc="0" dirty="0">
                          <a:solidFill>
                            <a:schemeClr val="tx1"/>
                          </a:solidFill>
                          <a:effectLst/>
                        </a:rPr>
                        <a:t>Beware of Chicken In which a transmigrator ...</a:t>
                      </a:r>
                    </a:p>
                  </a:txBody>
                  <a:tcPr marL="27792" marR="27792" marT="23160" marB="55583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cap="none" spc="0" dirty="0">
                          <a:solidFill>
                            <a:schemeClr val="tx1"/>
                          </a:solidFill>
                          <a:effectLst/>
                        </a:rPr>
                        <a:t>I jolted awake to Big D’s furious battle cr...</a:t>
                      </a:r>
                    </a:p>
                  </a:txBody>
                  <a:tcPr marL="27792" marR="27792" marT="23160" marB="55583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cap="none" spc="0" dirty="0">
                          <a:solidFill>
                            <a:schemeClr val="tx1"/>
                          </a:solidFill>
                          <a:effectLst/>
                        </a:rPr>
                        <a:t>Bi De knew fury. One of the red ones had </a:t>
                      </a:r>
                      <a:r>
                        <a:rPr lang="en-US" sz="700" cap="none" spc="0" dirty="0" err="1">
                          <a:solidFill>
                            <a:schemeClr val="tx1"/>
                          </a:solidFill>
                          <a:effectLst/>
                        </a:rPr>
                        <a:t>ve</a:t>
                      </a:r>
                      <a:r>
                        <a:rPr lang="en-US" sz="700" cap="none" spc="0" dirty="0">
                          <a:solidFill>
                            <a:schemeClr val="tx1"/>
                          </a:solidFill>
                          <a:effectLst/>
                        </a:rPr>
                        <a:t>...</a:t>
                      </a:r>
                    </a:p>
                  </a:txBody>
                  <a:tcPr marL="27792" marR="27792" marT="23160" marB="55583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cap="none" spc="0" dirty="0">
                          <a:solidFill>
                            <a:schemeClr val="tx1"/>
                          </a:solidFill>
                          <a:effectLst/>
                        </a:rPr>
                        <a:t>There were many ways </a:t>
                      </a:r>
                      <a:r>
                        <a:rPr lang="en-US" sz="700" cap="none" spc="0" dirty="0" err="1">
                          <a:solidFill>
                            <a:schemeClr val="tx1"/>
                          </a:solidFill>
                          <a:effectLst/>
                        </a:rPr>
                        <a:t>Meiling</a:t>
                      </a:r>
                      <a:r>
                        <a:rPr lang="en-US" sz="700" cap="none" spc="0" dirty="0">
                          <a:solidFill>
                            <a:schemeClr val="tx1"/>
                          </a:solidFill>
                          <a:effectLst/>
                        </a:rPr>
                        <a:t> expected her d...</a:t>
                      </a:r>
                    </a:p>
                  </a:txBody>
                  <a:tcPr marL="27792" marR="27792" marT="23160" marB="55583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cap="none" spc="0" dirty="0" err="1">
                          <a:solidFill>
                            <a:schemeClr val="tx1"/>
                          </a:solidFill>
                          <a:effectLst/>
                        </a:rPr>
                        <a:t>Jin</a:t>
                      </a:r>
                      <a:r>
                        <a:rPr lang="en-US" sz="700" cap="none" spc="0" dirty="0">
                          <a:solidFill>
                            <a:schemeClr val="tx1"/>
                          </a:solidFill>
                          <a:effectLst/>
                        </a:rPr>
                        <a:t> surely could have left first thing in t...</a:t>
                      </a:r>
                    </a:p>
                  </a:txBody>
                  <a:tcPr marL="27792" marR="27792" marT="23160" marB="55583"/>
                </a:tc>
                <a:extLst>
                  <a:ext uri="{0D108BD9-81ED-4DB2-BD59-A6C34878D82A}">
                    <a16:rowId xmlns:a16="http://schemas.microsoft.com/office/drawing/2014/main" val="99337448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F6F785A-9ED3-4813-A37E-9120372D3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618428"/>
              </p:ext>
            </p:extLst>
          </p:nvPr>
        </p:nvGraphicFramePr>
        <p:xfrm>
          <a:off x="5900262" y="860769"/>
          <a:ext cx="6102756" cy="685800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228968">
                  <a:extLst>
                    <a:ext uri="{9D8B030D-6E8A-4147-A177-3AD203B41FA5}">
                      <a16:colId xmlns:a16="http://schemas.microsoft.com/office/drawing/2014/main" val="3792150255"/>
                    </a:ext>
                  </a:extLst>
                </a:gridCol>
                <a:gridCol w="656948">
                  <a:extLst>
                    <a:ext uri="{9D8B030D-6E8A-4147-A177-3AD203B41FA5}">
                      <a16:colId xmlns:a16="http://schemas.microsoft.com/office/drawing/2014/main" val="1266494237"/>
                    </a:ext>
                  </a:extLst>
                </a:gridCol>
                <a:gridCol w="1148336">
                  <a:extLst>
                    <a:ext uri="{9D8B030D-6E8A-4147-A177-3AD203B41FA5}">
                      <a16:colId xmlns:a16="http://schemas.microsoft.com/office/drawing/2014/main" val="1197590943"/>
                    </a:ext>
                  </a:extLst>
                </a:gridCol>
                <a:gridCol w="678084">
                  <a:extLst>
                    <a:ext uri="{9D8B030D-6E8A-4147-A177-3AD203B41FA5}">
                      <a16:colId xmlns:a16="http://schemas.microsoft.com/office/drawing/2014/main" val="2255099264"/>
                    </a:ext>
                  </a:extLst>
                </a:gridCol>
                <a:gridCol w="678084">
                  <a:extLst>
                    <a:ext uri="{9D8B030D-6E8A-4147-A177-3AD203B41FA5}">
                      <a16:colId xmlns:a16="http://schemas.microsoft.com/office/drawing/2014/main" val="1681628322"/>
                    </a:ext>
                  </a:extLst>
                </a:gridCol>
                <a:gridCol w="678084">
                  <a:extLst>
                    <a:ext uri="{9D8B030D-6E8A-4147-A177-3AD203B41FA5}">
                      <a16:colId xmlns:a16="http://schemas.microsoft.com/office/drawing/2014/main" val="1045188392"/>
                    </a:ext>
                  </a:extLst>
                </a:gridCol>
                <a:gridCol w="678084">
                  <a:extLst>
                    <a:ext uri="{9D8B030D-6E8A-4147-A177-3AD203B41FA5}">
                      <a16:colId xmlns:a16="http://schemas.microsoft.com/office/drawing/2014/main" val="1039911844"/>
                    </a:ext>
                  </a:extLst>
                </a:gridCol>
                <a:gridCol w="678084">
                  <a:extLst>
                    <a:ext uri="{9D8B030D-6E8A-4147-A177-3AD203B41FA5}">
                      <a16:colId xmlns:a16="http://schemas.microsoft.com/office/drawing/2014/main" val="2468168781"/>
                    </a:ext>
                  </a:extLst>
                </a:gridCol>
                <a:gridCol w="678084">
                  <a:extLst>
                    <a:ext uri="{9D8B030D-6E8A-4147-A177-3AD203B41FA5}">
                      <a16:colId xmlns:a16="http://schemas.microsoft.com/office/drawing/2014/main" val="26554637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endParaRPr lang="en-US" sz="700" b="1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>
                          <a:effectLst/>
                        </a:rPr>
                        <a:t>title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>
                          <a:effectLst/>
                        </a:rPr>
                        <a:t>tags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>
                          <a:effectLst/>
                        </a:rPr>
                        <a:t>followers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>
                          <a:effectLst/>
                        </a:rPr>
                        <a:t>rating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>
                          <a:effectLst/>
                        </a:rPr>
                        <a:t>pages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>
                          <a:effectLst/>
                        </a:rPr>
                        <a:t>views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>
                          <a:effectLst/>
                        </a:rPr>
                        <a:t>chapters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>
                          <a:effectLst/>
                        </a:rPr>
                        <a:t>date_last_updated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5391676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>
                          <a:effectLst/>
                        </a:rPr>
                        <a:t>0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dirty="0">
                          <a:effectLst/>
                        </a:rPr>
                        <a:t>Beware Of Chicken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700" dirty="0">
                          <a:effectLst/>
                        </a:rPr>
                        <a:t>[adventure, comedy, fantasy, romance, male, ma...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dirty="0">
                          <a:effectLst/>
                        </a:rPr>
                        <a:t>13806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4.83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476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2623581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68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dirty="0">
                          <a:effectLst/>
                        </a:rPr>
                        <a:t>2021-03-29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528027107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E6BFA08-6E2F-42D5-9D5E-EE2DC38A7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035411"/>
              </p:ext>
            </p:extLst>
          </p:nvPr>
        </p:nvGraphicFramePr>
        <p:xfrm>
          <a:off x="6181232" y="3387298"/>
          <a:ext cx="5736554" cy="222504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69676">
                  <a:extLst>
                    <a:ext uri="{9D8B030D-6E8A-4147-A177-3AD203B41FA5}">
                      <a16:colId xmlns:a16="http://schemas.microsoft.com/office/drawing/2014/main" val="3673628853"/>
                    </a:ext>
                  </a:extLst>
                </a:gridCol>
                <a:gridCol w="3266878">
                  <a:extLst>
                    <a:ext uri="{9D8B030D-6E8A-4147-A177-3AD203B41FA5}">
                      <a16:colId xmlns:a16="http://schemas.microsoft.com/office/drawing/2014/main" val="1017294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Transformed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913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-apple-system"/>
                        </a:rPr>
                        <a:t>Tags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-apple-system"/>
                        </a:rPr>
                        <a:t>Made into dummy variables.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989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-apple-system"/>
                        </a:rPr>
                        <a:t>Chapters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-apple-system"/>
                        </a:rPr>
                        <a:t>Vectorized (</a:t>
                      </a:r>
                      <a:r>
                        <a:rPr lang="en-US" sz="1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-apple-system"/>
                        </a:rPr>
                        <a:t>tfid</a:t>
                      </a:r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-apple-system"/>
                        </a:rPr>
                        <a:t> &amp; NMF) to 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436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-apple-system"/>
                        </a:rPr>
                        <a:t>Summary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-apple-system"/>
                        </a:rPr>
                        <a:t>Vectorized (</a:t>
                      </a:r>
                      <a:r>
                        <a:rPr lang="en-US" sz="1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-apple-system"/>
                        </a:rPr>
                        <a:t>tfid</a:t>
                      </a:r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-apple-system"/>
                        </a:rPr>
                        <a:t> &amp; NMF) to 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6640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-apple-system"/>
                        </a:rPr>
                        <a:t>Rating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-apple-system"/>
                        </a:rPr>
                        <a:t>Binarized (Threshold 4.0  stars)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79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-apple-system"/>
                        </a:rPr>
                        <a:t>Date Last Update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-apple-system"/>
                        </a:rPr>
                        <a:t>Days last updated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234386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8EA7341-380E-4E40-91E6-15A451AE3105}"/>
              </a:ext>
            </a:extLst>
          </p:cNvPr>
          <p:cNvSpPr txBox="1"/>
          <p:nvPr/>
        </p:nvSpPr>
        <p:spPr>
          <a:xfrm>
            <a:off x="305" y="6552275"/>
            <a:ext cx="460683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spc="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an algorithm rate a novel?</a:t>
            </a:r>
          </a:p>
        </p:txBody>
      </p:sp>
    </p:spTree>
    <p:extLst>
      <p:ext uri="{BB962C8B-B14F-4D97-AF65-F5344CB8AC3E}">
        <p14:creationId xmlns:p14="http://schemas.microsoft.com/office/powerpoint/2010/main" val="2385853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48B8F9-56DE-4E17-A26C-E0C2070426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Random Forest Regressor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2ED6D-E552-4D3E-B55B-1D0BD87243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R-Squared: 51%</a:t>
            </a:r>
          </a:p>
          <a:p>
            <a:r>
              <a:rPr lang="en-US" sz="1600" b="0" i="0" dirty="0">
                <a:solidFill>
                  <a:srgbClr val="6A737D"/>
                </a:solidFill>
                <a:effectLst/>
                <a:latin typeface="-apple-system"/>
              </a:rPr>
              <a:t>R-squared explains how well the model is at being accurate. A score of 100% means that it is never wrong. Our score of 51% means that half of all novel ratings predicted by the model is accurate.</a:t>
            </a:r>
            <a:endParaRPr lang="en-US" sz="1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8B39B0-F56A-4472-9C10-E355CDF86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Random Forest Classifier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B06BC0-4369-44FC-8A71-853360D9622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300" dirty="0"/>
              <a:t>F1-Score: 79%</a:t>
            </a:r>
          </a:p>
          <a:p>
            <a:r>
              <a:rPr lang="en-US" b="0" i="0" dirty="0">
                <a:solidFill>
                  <a:srgbClr val="6A737D"/>
                </a:solidFill>
                <a:effectLst/>
                <a:latin typeface="-apple-system"/>
              </a:rPr>
              <a:t>F1-Score computes accuracy of binary outcomes i.e. (Good or Bad). In this case the novel rating is divided into two groups, greater than 4 stars or less. We are simply trying to rate novels as good or bad. A F1-Score of 100% means that the model is never wrong. Our score of 79% means that the model can almost always determine weather a book is good.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5425751-BCA8-4559-A29C-254E4F2AB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5B8F22-4D0C-4C55-99FA-2DFA64361CCB}"/>
              </a:ext>
            </a:extLst>
          </p:cNvPr>
          <p:cNvSpPr txBox="1"/>
          <p:nvPr/>
        </p:nvSpPr>
        <p:spPr>
          <a:xfrm>
            <a:off x="7585166" y="6596390"/>
            <a:ext cx="460683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spc="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an algorithm rate a novel?</a:t>
            </a:r>
          </a:p>
        </p:txBody>
      </p:sp>
    </p:spTree>
    <p:extLst>
      <p:ext uri="{BB962C8B-B14F-4D97-AF65-F5344CB8AC3E}">
        <p14:creationId xmlns:p14="http://schemas.microsoft.com/office/powerpoint/2010/main" val="774139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F50A80E-5DCB-4320-9947-73BF2D6F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E9C9717-43F9-44EA-9215-3F2D15B1C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004D1-3DCE-405F-9046-6DE912409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1319957-918B-4BBC-B357-957813808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E312684-34E6-4414-83D2-62B3C76BC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934058" cy="6858000"/>
            <a:chOff x="-1" y="0"/>
            <a:chExt cx="10934058" cy="68580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04F4760-8690-4B2E-87EE-6BD660BA8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BA7E51E-7B6A-4A79-8F84-47C845C7A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3C85561-90D2-4AFA-B2C5-F2D61D86C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026B71D-5A6F-48FE-AC6A-D7AAA0180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9EA341-5F0F-4A99-92C4-CD8ECCABE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66" y="212793"/>
            <a:ext cx="2724602" cy="720657"/>
          </a:xfrm>
        </p:spPr>
        <p:txBody>
          <a:bodyPr vert="horz" lIns="109728" tIns="109728" rIns="109728" bIns="91440" rtlCol="0" anchor="b"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sz="3200" b="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0EE70-C7C6-4106-B10D-D7F837AC2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2231" y="933450"/>
            <a:ext cx="9181077" cy="912767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>
              <a:spcBef>
                <a:spcPts val="930"/>
              </a:spcBef>
            </a:pPr>
            <a:r>
              <a:rPr lang="en-US" sz="1400" b="0" i="0" dirty="0">
                <a:solidFill>
                  <a:srgbClr val="24292E"/>
                </a:solidFill>
                <a:effectLst/>
              </a:rPr>
              <a:t>It is possible for an algorithm to rate a novel simply by its' content. Specifically for Royal Road. </a:t>
            </a:r>
            <a:r>
              <a:rPr lang="en-US" sz="1400" dirty="0">
                <a:solidFill>
                  <a:srgbClr val="24292E"/>
                </a:solidFill>
              </a:rPr>
              <a:t>T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he key Genres that users look for in a novel is as followed: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A3EF446-C6FC-4100-871B-C0D8BDCDC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142336"/>
              </p:ext>
            </p:extLst>
          </p:nvPr>
        </p:nvGraphicFramePr>
        <p:xfrm>
          <a:off x="806998" y="2135125"/>
          <a:ext cx="8491545" cy="3266395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698309">
                  <a:extLst>
                    <a:ext uri="{9D8B030D-6E8A-4147-A177-3AD203B41FA5}">
                      <a16:colId xmlns:a16="http://schemas.microsoft.com/office/drawing/2014/main" val="4240328777"/>
                    </a:ext>
                  </a:extLst>
                </a:gridCol>
                <a:gridCol w="1698309">
                  <a:extLst>
                    <a:ext uri="{9D8B030D-6E8A-4147-A177-3AD203B41FA5}">
                      <a16:colId xmlns:a16="http://schemas.microsoft.com/office/drawing/2014/main" val="2881382498"/>
                    </a:ext>
                  </a:extLst>
                </a:gridCol>
                <a:gridCol w="1698309">
                  <a:extLst>
                    <a:ext uri="{9D8B030D-6E8A-4147-A177-3AD203B41FA5}">
                      <a16:colId xmlns:a16="http://schemas.microsoft.com/office/drawing/2014/main" val="1857679050"/>
                    </a:ext>
                  </a:extLst>
                </a:gridCol>
                <a:gridCol w="1698309">
                  <a:extLst>
                    <a:ext uri="{9D8B030D-6E8A-4147-A177-3AD203B41FA5}">
                      <a16:colId xmlns:a16="http://schemas.microsoft.com/office/drawing/2014/main" val="517681121"/>
                    </a:ext>
                  </a:extLst>
                </a:gridCol>
                <a:gridCol w="1698309">
                  <a:extLst>
                    <a:ext uri="{9D8B030D-6E8A-4147-A177-3AD203B41FA5}">
                      <a16:colId xmlns:a16="http://schemas.microsoft.com/office/drawing/2014/main" val="1795583758"/>
                    </a:ext>
                  </a:extLst>
                </a:gridCol>
              </a:tblGrid>
              <a:tr h="31606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CH2 Topic 2: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strike="noStrike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LitRPG</a:t>
                      </a:r>
                      <a:endParaRPr lang="en-US" sz="1400" b="0" strike="noStrik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CH3 Topic 2:</a:t>
                      </a:r>
                    </a:p>
                    <a:p>
                      <a:pPr algn="ctr"/>
                      <a:r>
                        <a:rPr lang="en-US" sz="1400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LitRPG</a:t>
                      </a:r>
                      <a:endParaRPr lang="en-US" sz="1400" b="0" strike="sngStrik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CH4 Topic 3: </a:t>
                      </a:r>
                      <a:r>
                        <a:rPr lang="en-US" sz="1400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Trasformation</a:t>
                      </a:r>
                      <a:endParaRPr lang="en-US" sz="14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CH4 Topic 2: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LitRPG</a:t>
                      </a:r>
                      <a:endParaRPr lang="en-US" sz="1400" b="0" strike="sngStrik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CH5 Topic 2: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LitRPG</a:t>
                      </a:r>
                      <a:endParaRPr lang="en-US" sz="1400" b="0" strike="sngStrik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947645"/>
                  </a:ext>
                </a:extLst>
              </a:tr>
              <a:tr h="30983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-apple-system"/>
                        </a:rPr>
                        <a:t>Numeric-word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-apple-system"/>
                        </a:rPr>
                        <a:t>numeric-word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-apple-system"/>
                        </a:rPr>
                        <a:t>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-apple-system"/>
                        </a:rPr>
                        <a:t>Numeric-word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-apple-system"/>
                        </a:rPr>
                        <a:t>Numeric-word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827107"/>
                  </a:ext>
                </a:extLst>
              </a:tr>
              <a:tr h="29386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-apple-system"/>
                        </a:rPr>
                        <a:t>skill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-apple-system"/>
                        </a:rPr>
                        <a:t>skill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-apple-system"/>
                        </a:rPr>
                        <a:t>could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-apple-system"/>
                        </a:rPr>
                        <a:t>skill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-apple-system"/>
                        </a:rPr>
                        <a:t>skill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075926"/>
                  </a:ext>
                </a:extLst>
              </a:tr>
              <a:tr h="29386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-apple-system"/>
                        </a:rPr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-apple-system"/>
                        </a:rPr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-apple-system"/>
                        </a:rPr>
                        <a:t>like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-apple-system"/>
                        </a:rPr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-apple-system"/>
                        </a:rPr>
                        <a:t>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570332"/>
                  </a:ext>
                </a:extLst>
              </a:tr>
              <a:tr h="29386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-apple-system"/>
                        </a:rPr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-apple-system"/>
                        </a:rPr>
                        <a:t>mana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-apple-system"/>
                        </a:rPr>
                        <a:t>around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-apple-system"/>
                        </a:rPr>
                        <a:t>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-apple-system"/>
                        </a:rPr>
                        <a:t>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88661"/>
                  </a:ext>
                </a:extLst>
              </a:tr>
              <a:tr h="29386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-apple-system"/>
                        </a:rPr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-apple-system"/>
                        </a:rPr>
                        <a:t>stats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-apple-system"/>
                        </a:rPr>
                        <a:t>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-apple-system"/>
                        </a:rPr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-apple-system"/>
                        </a:rPr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94111"/>
                  </a:ext>
                </a:extLst>
              </a:tr>
              <a:tr h="29386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-apple-system"/>
                        </a:rPr>
                        <a:t>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-apple-system"/>
                        </a:rPr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-apple-system"/>
                        </a:rPr>
                        <a:t>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-apple-system"/>
                        </a:rPr>
                        <a:t>stats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-apple-system"/>
                        </a:rPr>
                        <a:t>stats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514619"/>
                  </a:ext>
                </a:extLst>
              </a:tr>
              <a:tr h="29386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-apple-system"/>
                        </a:rPr>
                        <a:t>stats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-apple-system"/>
                        </a:rPr>
                        <a:t>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-apple-system"/>
                        </a:rPr>
                        <a:t>eye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-apple-system"/>
                        </a:rPr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-apple-system"/>
                        </a:rPr>
                        <a:t>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847172"/>
                  </a:ext>
                </a:extLst>
              </a:tr>
              <a:tr h="29386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-apple-system"/>
                        </a:rPr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-apple-system"/>
                        </a:rPr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-apple-system"/>
                        </a:rPr>
                        <a:t>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-apple-system"/>
                        </a:rPr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-apple-system"/>
                        </a:rPr>
                        <a:t>hp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68045"/>
                  </a:ext>
                </a:extLst>
              </a:tr>
              <a:tr h="29386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-apple-system"/>
                        </a:rPr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-apple-system"/>
                        </a:rPr>
                        <a:t>stat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-apple-system"/>
                        </a:rPr>
                        <a:t>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-apple-system"/>
                        </a:rPr>
                        <a:t>increase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-apple-system"/>
                        </a:rPr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38085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A95F8B42-08D0-4FB3-8841-6DAA0B3A7ABB}"/>
              </a:ext>
            </a:extLst>
          </p:cNvPr>
          <p:cNvSpPr txBox="1"/>
          <p:nvPr/>
        </p:nvSpPr>
        <p:spPr>
          <a:xfrm>
            <a:off x="-2" y="6596390"/>
            <a:ext cx="460683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spc="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an algorithm rate a novel?</a:t>
            </a:r>
          </a:p>
        </p:txBody>
      </p:sp>
    </p:spTree>
    <p:extLst>
      <p:ext uri="{BB962C8B-B14F-4D97-AF65-F5344CB8AC3E}">
        <p14:creationId xmlns:p14="http://schemas.microsoft.com/office/powerpoint/2010/main" val="3845623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9">
            <a:extLst>
              <a:ext uri="{FF2B5EF4-FFF2-40B4-BE49-F238E27FC236}">
                <a16:creationId xmlns:a16="http://schemas.microsoft.com/office/drawing/2014/main" id="{55C62259-4F90-418D-908C-9127ACC5F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30839" y="370224"/>
            <a:ext cx="7203799" cy="6030364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11">
            <a:extLst>
              <a:ext uri="{FF2B5EF4-FFF2-40B4-BE49-F238E27FC236}">
                <a16:creationId xmlns:a16="http://schemas.microsoft.com/office/drawing/2014/main" id="{CA835FD4-D707-4178-B672-AC418F0BE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3467" y="143123"/>
            <a:ext cx="7778543" cy="6484567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13">
            <a:extLst>
              <a:ext uri="{FF2B5EF4-FFF2-40B4-BE49-F238E27FC236}">
                <a16:creationId xmlns:a16="http://schemas.microsoft.com/office/drawing/2014/main" id="{DEAEE08D-A745-4391-9073-9E99767E0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4539" y="266074"/>
            <a:ext cx="7489662" cy="6252180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58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1ED7575C-5248-435B-8E6B-6A198C9E1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529" y="1582171"/>
            <a:ext cx="4974442" cy="360647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9848E7F-ED07-4C4E-B82B-40ECB561FD50}"/>
              </a:ext>
            </a:extLst>
          </p:cNvPr>
          <p:cNvSpPr txBox="1"/>
          <p:nvPr/>
        </p:nvSpPr>
        <p:spPr>
          <a:xfrm>
            <a:off x="7690784" y="6601035"/>
            <a:ext cx="460683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spc="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an algorithm rate a novel?</a:t>
            </a:r>
          </a:p>
        </p:txBody>
      </p:sp>
    </p:spTree>
    <p:extLst>
      <p:ext uri="{BB962C8B-B14F-4D97-AF65-F5344CB8AC3E}">
        <p14:creationId xmlns:p14="http://schemas.microsoft.com/office/powerpoint/2010/main" val="128651731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13467FB-96B6-4A34-B49D-CD420154F9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8A85457-FF57-4C11-A0CE-11F42D4259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F926245-28B4-474F-A5F8-273F5E7B4E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Multi-color process flowchart graphic</Template>
  <TotalTime>230</TotalTime>
  <Words>567</Words>
  <Application>Microsoft Office PowerPoint</Application>
  <PresentationFormat>Widescreen</PresentationFormat>
  <Paragraphs>137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Meiryo</vt:lpstr>
      <vt:lpstr>-apple-system</vt:lpstr>
      <vt:lpstr>Arial</vt:lpstr>
      <vt:lpstr>Calibri</vt:lpstr>
      <vt:lpstr>Corbel</vt:lpstr>
      <vt:lpstr>SketchLinesVTI</vt:lpstr>
      <vt:lpstr>PowerPoint Presentation</vt:lpstr>
      <vt:lpstr>About </vt:lpstr>
      <vt:lpstr>Data</vt:lpstr>
      <vt:lpstr>PowerPoint Presentation</vt:lpstr>
      <vt:lpstr>More EDA</vt:lpstr>
      <vt:lpstr>Models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marketne noel</dc:creator>
  <cp:keywords/>
  <dc:description/>
  <cp:lastModifiedBy>marketne noel</cp:lastModifiedBy>
  <cp:revision>23</cp:revision>
  <dcterms:created xsi:type="dcterms:W3CDTF">2021-04-03T02:12:02Z</dcterms:created>
  <dcterms:modified xsi:type="dcterms:W3CDTF">2021-04-03T06:02:41Z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