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Garet Bold" charset="1" panose="00000000000000000000"/>
      <p:regular r:id="rId18"/>
    </p:embeddedFont>
    <p:embeddedFont>
      <p:font typeface="Open Sans" charset="1" panose="020B0606030504020204"/>
      <p:regular r:id="rId19"/>
    </p:embeddedFont>
    <p:embeddedFont>
      <p:font typeface="Garet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https://github.com/tibsdu91/Mini-Projet-.git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9561011" y="4143375"/>
            <a:ext cx="13325516" cy="6662758"/>
          </a:xfrm>
          <a:custGeom>
            <a:avLst/>
            <a:gdLst/>
            <a:ahLst/>
            <a:cxnLst/>
            <a:rect r="r" b="b" t="t" l="l"/>
            <a:pathLst>
              <a:path h="6662758" w="13325516">
                <a:moveTo>
                  <a:pt x="13325515" y="0"/>
                </a:moveTo>
                <a:lnTo>
                  <a:pt x="0" y="0"/>
                </a:lnTo>
                <a:lnTo>
                  <a:pt x="0" y="6662758"/>
                </a:lnTo>
                <a:lnTo>
                  <a:pt x="13325515" y="6662758"/>
                </a:lnTo>
                <a:lnTo>
                  <a:pt x="1332551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46215" y="0"/>
            <a:ext cx="4143375" cy="4143375"/>
          </a:xfrm>
          <a:custGeom>
            <a:avLst/>
            <a:gdLst/>
            <a:ahLst/>
            <a:cxnLst/>
            <a:rect r="r" b="b" t="t" l="l"/>
            <a:pathLst>
              <a:path h="4143375" w="4143375">
                <a:moveTo>
                  <a:pt x="0" y="0"/>
                </a:moveTo>
                <a:lnTo>
                  <a:pt x="4143375" y="0"/>
                </a:lnTo>
                <a:lnTo>
                  <a:pt x="4143375" y="4143375"/>
                </a:lnTo>
                <a:lnTo>
                  <a:pt x="0" y="4143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6101" y="2350215"/>
            <a:ext cx="10801852" cy="2189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55"/>
              </a:lnSpc>
            </a:pPr>
            <a:r>
              <a:rPr lang="en-US" sz="12896" spc="-631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BlockChain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850505"/>
            <a:ext cx="5787673" cy="188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pc="-132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Masse Thibault</a:t>
            </a:r>
          </a:p>
          <a:p>
            <a:pPr algn="l">
              <a:lnSpc>
                <a:spcPts val="3779"/>
              </a:lnSpc>
            </a:pPr>
            <a:r>
              <a:rPr lang="en-US" sz="2700" spc="-132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Félis Nicolas </a:t>
            </a:r>
          </a:p>
          <a:p>
            <a:pPr algn="l">
              <a:lnSpc>
                <a:spcPts val="3779"/>
              </a:lnSpc>
            </a:pPr>
            <a:r>
              <a:rPr lang="en-US" sz="2700" spc="-132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Fernandez Bastien</a:t>
            </a:r>
          </a:p>
          <a:p>
            <a:pPr algn="l">
              <a:lnSpc>
                <a:spcPts val="3779"/>
              </a:lnSpc>
            </a:pPr>
            <a:r>
              <a:rPr lang="en-US" sz="2700" spc="-132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Avril 2025 A2MSI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3598" y="2427238"/>
            <a:ext cx="11301259" cy="6243946"/>
          </a:xfrm>
          <a:custGeom>
            <a:avLst/>
            <a:gdLst/>
            <a:ahLst/>
            <a:cxnLst/>
            <a:rect r="r" b="b" t="t" l="l"/>
            <a:pathLst>
              <a:path h="6243946" w="11301259">
                <a:moveTo>
                  <a:pt x="0" y="0"/>
                </a:moveTo>
                <a:lnTo>
                  <a:pt x="11301259" y="0"/>
                </a:lnTo>
                <a:lnTo>
                  <a:pt x="11301259" y="6243946"/>
                </a:lnTo>
                <a:lnTo>
                  <a:pt x="0" y="6243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56759" y="495491"/>
            <a:ext cx="5240338" cy="961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6"/>
              </a:lnSpc>
              <a:spcBef>
                <a:spcPct val="0"/>
              </a:spcBef>
            </a:pPr>
            <a:r>
              <a:rPr lang="en-US" sz="5640" spc="-27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Smart Contract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31929" y="2379613"/>
            <a:ext cx="5774142" cy="236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La fonction vote() permet à un participant autorisé(présent dans la loste blanche) de voter pour une résolution parmi trois option possible :POUR/CONTRE/NEUTRE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31621" y="6263731"/>
            <a:ext cx="1765697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spc="-132" u="sng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  <a:hlinkClick r:id="rId3" tooltip="https://github.com/tibsdu91/Mini-Projet-.git"/>
              </a:rPr>
              <a:t>lien GitHub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72800" y="0"/>
            <a:ext cx="7315200" cy="4114800"/>
          </a:xfrm>
          <a:custGeom>
            <a:avLst/>
            <a:gdLst/>
            <a:ahLst/>
            <a:cxnLst/>
            <a:rect r="r" b="b" t="t" l="l"/>
            <a:pathLst>
              <a:path h="4114800" w="7315200">
                <a:moveTo>
                  <a:pt x="0" y="0"/>
                </a:moveTo>
                <a:lnTo>
                  <a:pt x="7315200" y="0"/>
                </a:lnTo>
                <a:lnTo>
                  <a:pt x="7315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2800" y="4114800"/>
            <a:ext cx="7315200" cy="7315200"/>
          </a:xfrm>
          <a:custGeom>
            <a:avLst/>
            <a:gdLst/>
            <a:ahLst/>
            <a:cxnLst/>
            <a:rect r="r" b="b" t="t" l="l"/>
            <a:pathLst>
              <a:path h="7315200" w="7315200">
                <a:moveTo>
                  <a:pt x="0" y="0"/>
                </a:moveTo>
                <a:lnTo>
                  <a:pt x="7315200" y="0"/>
                </a:lnTo>
                <a:lnTo>
                  <a:pt x="73152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181856"/>
            <a:ext cx="9380799" cy="961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96"/>
              </a:lnSpc>
            </a:pPr>
            <a:r>
              <a:rPr lang="en-US" sz="5640" spc="-27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Présentation de l’équipe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83533" y="4181856"/>
            <a:ext cx="7448908" cy="961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96"/>
              </a:lnSpc>
            </a:pPr>
            <a:r>
              <a:rPr lang="en-US" sz="5640" spc="-27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Démonstration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276212" y="1461325"/>
            <a:ext cx="5983088" cy="5993986"/>
          </a:xfrm>
          <a:custGeom>
            <a:avLst/>
            <a:gdLst/>
            <a:ahLst/>
            <a:cxnLst/>
            <a:rect r="r" b="b" t="t" l="l"/>
            <a:pathLst>
              <a:path h="5993986" w="5983088">
                <a:moveTo>
                  <a:pt x="0" y="0"/>
                </a:moveTo>
                <a:lnTo>
                  <a:pt x="5983088" y="0"/>
                </a:lnTo>
                <a:lnTo>
                  <a:pt x="5983088" y="5993986"/>
                </a:lnTo>
                <a:lnTo>
                  <a:pt x="0" y="5993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8848359" y="7455311"/>
            <a:ext cx="9859114" cy="1487830"/>
          </a:xfrm>
          <a:custGeom>
            <a:avLst/>
            <a:gdLst/>
            <a:ahLst/>
            <a:cxnLst/>
            <a:rect r="r" b="b" t="t" l="l"/>
            <a:pathLst>
              <a:path h="1487830" w="9859114">
                <a:moveTo>
                  <a:pt x="9859113" y="0"/>
                </a:moveTo>
                <a:lnTo>
                  <a:pt x="0" y="0"/>
                </a:lnTo>
                <a:lnTo>
                  <a:pt x="0" y="1487830"/>
                </a:lnTo>
                <a:lnTo>
                  <a:pt x="9859113" y="1487830"/>
                </a:lnTo>
                <a:lnTo>
                  <a:pt x="985911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252787" y="2251787"/>
            <a:ext cx="10287000" cy="5783425"/>
          </a:xfrm>
          <a:custGeom>
            <a:avLst/>
            <a:gdLst/>
            <a:ahLst/>
            <a:cxnLst/>
            <a:rect r="r" b="b" t="t" l="l"/>
            <a:pathLst>
              <a:path h="5783425" w="10287000">
                <a:moveTo>
                  <a:pt x="0" y="0"/>
                </a:moveTo>
                <a:lnTo>
                  <a:pt x="10287000" y="0"/>
                </a:lnTo>
                <a:lnTo>
                  <a:pt x="10287000" y="5783426"/>
                </a:lnTo>
                <a:lnTo>
                  <a:pt x="0" y="5783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25130" y="-2361024"/>
            <a:ext cx="4958889" cy="4958889"/>
          </a:xfrm>
          <a:custGeom>
            <a:avLst/>
            <a:gdLst/>
            <a:ahLst/>
            <a:cxnLst/>
            <a:rect r="r" b="b" t="t" l="l"/>
            <a:pathLst>
              <a:path h="4958889" w="4958889">
                <a:moveTo>
                  <a:pt x="0" y="0"/>
                </a:moveTo>
                <a:lnTo>
                  <a:pt x="4958889" y="0"/>
                </a:lnTo>
                <a:lnTo>
                  <a:pt x="4958889" y="4958889"/>
                </a:lnTo>
                <a:lnTo>
                  <a:pt x="0" y="4958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0403" y="486292"/>
            <a:ext cx="15312121" cy="970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2"/>
              </a:lnSpc>
            </a:pPr>
            <a:r>
              <a:rPr lang="en-US" sz="5665" spc="-277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Contexte et choix du sujet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40784" y="2939176"/>
            <a:ext cx="5802246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 spc="-13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Vote Electronique en Assemblée Générale 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63951" y="4699396"/>
            <a:ext cx="9710347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 spc="-13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Pr</a:t>
            </a:r>
            <a:r>
              <a:rPr lang="en-US" b="true" sz="2700" spc="-13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oblématique : Manque de confiance dans les systèmes électoraux 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83799" y="6459616"/>
            <a:ext cx="10870651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 spc="-13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Objectif : Offrir une soluti</a:t>
            </a:r>
            <a:r>
              <a:rPr lang="en-US" b="true" sz="2700" spc="-13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on transparente, infalsifiable les votes en assemblé général 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4714" y="-988572"/>
            <a:ext cx="8034430" cy="10043037"/>
          </a:xfrm>
          <a:custGeom>
            <a:avLst/>
            <a:gdLst/>
            <a:ahLst/>
            <a:cxnLst/>
            <a:rect r="r" b="b" t="t" l="l"/>
            <a:pathLst>
              <a:path h="10043037" w="8034430">
                <a:moveTo>
                  <a:pt x="0" y="0"/>
                </a:moveTo>
                <a:lnTo>
                  <a:pt x="8034429" y="0"/>
                </a:lnTo>
                <a:lnTo>
                  <a:pt x="8034429" y="10043037"/>
                </a:lnTo>
                <a:lnTo>
                  <a:pt x="0" y="10043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80794" y="72583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11537"/>
            <a:ext cx="9055376" cy="970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8"/>
              </a:lnSpc>
            </a:pPr>
            <a:r>
              <a:rPr lang="en-US" sz="5670" spc="-277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Cas D’utilisation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35612"/>
            <a:ext cx="1006013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Cas concret : Voter les décisions dans une copropriété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653915"/>
            <a:ext cx="9752382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 spc="-13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Problème actuelle : Difficulté à rassembler les participants, votes non vérifiable, manque de transparence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7052310"/>
            <a:ext cx="11809782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 spc="-13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Solution : Application web avec Metamask et un smart contract avec Etherum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54439" y="8174000"/>
            <a:ext cx="7315200" cy="1103930"/>
          </a:xfrm>
          <a:custGeom>
            <a:avLst/>
            <a:gdLst/>
            <a:ahLst/>
            <a:cxnLst/>
            <a:rect r="r" b="b" t="t" l="l"/>
            <a:pathLst>
              <a:path h="1103930" w="731520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19547" y="2395183"/>
            <a:ext cx="5778818" cy="5778818"/>
          </a:xfrm>
          <a:custGeom>
            <a:avLst/>
            <a:gdLst/>
            <a:ahLst/>
            <a:cxnLst/>
            <a:rect r="r" b="b" t="t" l="l"/>
            <a:pathLst>
              <a:path h="5778818" w="5778818">
                <a:moveTo>
                  <a:pt x="0" y="0"/>
                </a:moveTo>
                <a:lnTo>
                  <a:pt x="5778818" y="0"/>
                </a:lnTo>
                <a:lnTo>
                  <a:pt x="5778818" y="5778817"/>
                </a:lnTo>
                <a:lnTo>
                  <a:pt x="0" y="5778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11850" y="914400"/>
            <a:ext cx="10747450" cy="970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7"/>
              </a:lnSpc>
            </a:pPr>
            <a:r>
              <a:rPr lang="en-US" sz="5669" spc="-277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Fonctionnalité principal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84501" y="2686775"/>
            <a:ext cx="1006013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Attribution des rôles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07194" y="3942170"/>
            <a:ext cx="1006013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Vote avec horodatage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59928" y="5236966"/>
            <a:ext cx="8754666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Résultat affiché automatiquelent après clôture du vote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11399" y="6492361"/>
            <a:ext cx="585172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Liste blanche pour limiter les votants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22748" y="7785856"/>
            <a:ext cx="5229027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Historique des votes consultable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1674063" y="-1193592"/>
            <a:ext cx="7021693" cy="7021693"/>
          </a:xfrm>
          <a:custGeom>
            <a:avLst/>
            <a:gdLst/>
            <a:ahLst/>
            <a:cxnLst/>
            <a:rect r="r" b="b" t="t" l="l"/>
            <a:pathLst>
              <a:path h="7021693" w="7021693">
                <a:moveTo>
                  <a:pt x="7021694" y="7021693"/>
                </a:moveTo>
                <a:lnTo>
                  <a:pt x="0" y="7021693"/>
                </a:lnTo>
                <a:lnTo>
                  <a:pt x="0" y="0"/>
                </a:lnTo>
                <a:lnTo>
                  <a:pt x="7021694" y="0"/>
                </a:lnTo>
                <a:lnTo>
                  <a:pt x="7021694" y="70216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7371" y="8438170"/>
            <a:ext cx="4123803" cy="2061902"/>
          </a:xfrm>
          <a:custGeom>
            <a:avLst/>
            <a:gdLst/>
            <a:ahLst/>
            <a:cxnLst/>
            <a:rect r="r" b="b" t="t" l="l"/>
            <a:pathLst>
              <a:path h="2061902" w="4123803">
                <a:moveTo>
                  <a:pt x="0" y="0"/>
                </a:moveTo>
                <a:lnTo>
                  <a:pt x="4123803" y="0"/>
                </a:lnTo>
                <a:lnTo>
                  <a:pt x="4123803" y="2061901"/>
                </a:lnTo>
                <a:lnTo>
                  <a:pt x="0" y="2061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7920" y="776492"/>
            <a:ext cx="10747450" cy="961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96"/>
              </a:lnSpc>
            </a:pPr>
            <a:r>
              <a:rPr lang="en-US" sz="5640" spc="-27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Avantage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7920" y="3069441"/>
            <a:ext cx="9126387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Transparence absolue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7920" y="4277211"/>
            <a:ext cx="260171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Vote infalsifiable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7920" y="5484981"/>
            <a:ext cx="1925042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Horodatage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7219" y="6692751"/>
            <a:ext cx="2703116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Décentralisation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72800" y="0"/>
            <a:ext cx="7315200" cy="4114800"/>
          </a:xfrm>
          <a:custGeom>
            <a:avLst/>
            <a:gdLst/>
            <a:ahLst/>
            <a:cxnLst/>
            <a:rect r="r" b="b" t="t" l="l"/>
            <a:pathLst>
              <a:path h="4114800" w="7315200">
                <a:moveTo>
                  <a:pt x="0" y="0"/>
                </a:moveTo>
                <a:lnTo>
                  <a:pt x="7315200" y="0"/>
                </a:lnTo>
                <a:lnTo>
                  <a:pt x="7315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2800" y="4114800"/>
            <a:ext cx="7315200" cy="7315200"/>
          </a:xfrm>
          <a:custGeom>
            <a:avLst/>
            <a:gdLst/>
            <a:ahLst/>
            <a:cxnLst/>
            <a:rect r="r" b="b" t="t" l="l"/>
            <a:pathLst>
              <a:path h="7315200" w="7315200">
                <a:moveTo>
                  <a:pt x="0" y="0"/>
                </a:moveTo>
                <a:lnTo>
                  <a:pt x="7315200" y="0"/>
                </a:lnTo>
                <a:lnTo>
                  <a:pt x="73152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36564" y="923925"/>
            <a:ext cx="9380799" cy="961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96"/>
              </a:lnSpc>
            </a:pPr>
            <a:r>
              <a:rPr lang="en-US" sz="5640" spc="-27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Inconvéniant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849507"/>
            <a:ext cx="8310873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Coût des transaction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892040"/>
            <a:ext cx="6724237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Cpmpléxité technique pour les non-initiés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9046" y="6938010"/>
            <a:ext cx="3251200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iinterface utilisateur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76257" y="0"/>
            <a:ext cx="4713192" cy="10246069"/>
          </a:xfrm>
          <a:custGeom>
            <a:avLst/>
            <a:gdLst/>
            <a:ahLst/>
            <a:cxnLst/>
            <a:rect r="r" b="b" t="t" l="l"/>
            <a:pathLst>
              <a:path h="10246069" w="4713192">
                <a:moveTo>
                  <a:pt x="0" y="0"/>
                </a:moveTo>
                <a:lnTo>
                  <a:pt x="4713192" y="0"/>
                </a:lnTo>
                <a:lnTo>
                  <a:pt x="4713192" y="10246069"/>
                </a:lnTo>
                <a:lnTo>
                  <a:pt x="0" y="102460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88206" y="4181856"/>
            <a:ext cx="9026330" cy="961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96"/>
              </a:lnSpc>
            </a:pPr>
            <a:r>
              <a:rPr lang="en-US" sz="5640" spc="-27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Diagramme UML d’Activité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98148" y="3742068"/>
            <a:ext cx="7937520" cy="7937520"/>
          </a:xfrm>
          <a:custGeom>
            <a:avLst/>
            <a:gdLst/>
            <a:ahLst/>
            <a:cxnLst/>
            <a:rect r="r" b="b" t="t" l="l"/>
            <a:pathLst>
              <a:path h="7937520" w="7937520">
                <a:moveTo>
                  <a:pt x="0" y="0"/>
                </a:moveTo>
                <a:lnTo>
                  <a:pt x="7937520" y="0"/>
                </a:lnTo>
                <a:lnTo>
                  <a:pt x="7937520" y="7937521"/>
                </a:lnTo>
                <a:lnTo>
                  <a:pt x="0" y="7937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1198148" y="0"/>
            <a:ext cx="7484137" cy="3742068"/>
          </a:xfrm>
          <a:custGeom>
            <a:avLst/>
            <a:gdLst/>
            <a:ahLst/>
            <a:cxnLst/>
            <a:rect r="r" b="b" t="t" l="l"/>
            <a:pathLst>
              <a:path h="3742068" w="7484137">
                <a:moveTo>
                  <a:pt x="0" y="3742068"/>
                </a:moveTo>
                <a:lnTo>
                  <a:pt x="7484137" y="3742068"/>
                </a:lnTo>
                <a:lnTo>
                  <a:pt x="7484137" y="0"/>
                </a:lnTo>
                <a:lnTo>
                  <a:pt x="0" y="0"/>
                </a:lnTo>
                <a:lnTo>
                  <a:pt x="0" y="374206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68176" y="304605"/>
            <a:ext cx="9343040" cy="961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96"/>
              </a:lnSpc>
            </a:pPr>
            <a:r>
              <a:rPr lang="en-US" sz="5640" spc="-27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Smart Contract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1115" y="2985578"/>
            <a:ext cx="10190100" cy="617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Fonctions essentielles développées :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addResolution(string title) → création d'une rés</a:t>
            </a: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olution (président uniquement)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vote(uint resolutionId, VoteOption) → permet de voter (participants whitelistés)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getVoteCounts(uint resolutionId) → lecture des résultats</a:t>
            </a:r>
          </a:p>
          <a:p>
            <a:pPr algn="just">
              <a:lnSpc>
                <a:spcPts val="3779"/>
              </a:lnSpc>
            </a:pPr>
          </a:p>
          <a:p>
            <a:pPr algn="just">
              <a:lnSpc>
                <a:spcPts val="3779"/>
              </a:lnSpc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Sécurité intégrée :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Whitelist des votants (mapping)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Vote unique par utilisateur et par résolution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Clôture manuelle possible d'une résolution par le scrutateur</a:t>
            </a:r>
          </a:p>
          <a:p>
            <a:pPr algn="just">
              <a:lnSpc>
                <a:spcPts val="3779"/>
              </a:lnSpc>
            </a:pPr>
          </a:p>
          <a:p>
            <a:pPr algn="just">
              <a:lnSpc>
                <a:spcPts val="37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6588" y="2165040"/>
            <a:ext cx="10094743" cy="817911"/>
          </a:xfrm>
          <a:custGeom>
            <a:avLst/>
            <a:gdLst/>
            <a:ahLst/>
            <a:cxnLst/>
            <a:rect r="r" b="b" t="t" l="l"/>
            <a:pathLst>
              <a:path h="817911" w="10094743">
                <a:moveTo>
                  <a:pt x="0" y="0"/>
                </a:moveTo>
                <a:lnTo>
                  <a:pt x="10094743" y="0"/>
                </a:lnTo>
                <a:lnTo>
                  <a:pt x="10094743" y="817911"/>
                </a:lnTo>
                <a:lnTo>
                  <a:pt x="0" y="817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6588" y="4027310"/>
            <a:ext cx="10595776" cy="1923267"/>
          </a:xfrm>
          <a:custGeom>
            <a:avLst/>
            <a:gdLst/>
            <a:ahLst/>
            <a:cxnLst/>
            <a:rect r="r" b="b" t="t" l="l"/>
            <a:pathLst>
              <a:path h="1923267" w="10595776">
                <a:moveTo>
                  <a:pt x="0" y="0"/>
                </a:moveTo>
                <a:lnTo>
                  <a:pt x="10595776" y="0"/>
                </a:lnTo>
                <a:lnTo>
                  <a:pt x="10595776" y="1923267"/>
                </a:lnTo>
                <a:lnTo>
                  <a:pt x="0" y="19232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9856" y="6998327"/>
            <a:ext cx="10489239" cy="1831454"/>
          </a:xfrm>
          <a:custGeom>
            <a:avLst/>
            <a:gdLst/>
            <a:ahLst/>
            <a:cxnLst/>
            <a:rect r="r" b="b" t="t" l="l"/>
            <a:pathLst>
              <a:path h="1831454" w="10489239">
                <a:moveTo>
                  <a:pt x="0" y="0"/>
                </a:moveTo>
                <a:lnTo>
                  <a:pt x="10489240" y="0"/>
                </a:lnTo>
                <a:lnTo>
                  <a:pt x="10489240" y="1831454"/>
                </a:lnTo>
                <a:lnTo>
                  <a:pt x="0" y="18314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10039" y="495491"/>
            <a:ext cx="9565473" cy="961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96"/>
              </a:lnSpc>
            </a:pPr>
            <a:r>
              <a:rPr lang="en-US" sz="5640" spc="-27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Smart Contract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92776" y="2322535"/>
            <a:ext cx="712549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hasVoted permet d’empécher le double vote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62506" y="4499358"/>
            <a:ext cx="7125494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onlyWhiteListed filtre l’accès aux votants auotisés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62506" y="7662594"/>
            <a:ext cx="7125494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 spc="-132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events assurent la traçabilité sur la blockchain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DAGkPN-jojI</dc:identifier>
  <dcterms:modified xsi:type="dcterms:W3CDTF">2011-08-01T06:04:30Z</dcterms:modified>
  <cp:revision>1</cp:revision>
  <dc:title>Technology</dc:title>
</cp:coreProperties>
</file>