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2106F617-42F4-4D16-8954-77ED742782A5}" type="datetimeFigureOut">
              <a:rPr lang="pt-PT" smtClean="0"/>
              <a:t>09/02/2020</a:t>
            </a:fld>
            <a:endParaRPr lang="pt-PT"/>
          </a:p>
        </p:txBody>
      </p:sp>
      <p:sp>
        <p:nvSpPr>
          <p:cNvPr id="5" name="Footer Placeholder 4"/>
          <p:cNvSpPr>
            <a:spLocks noGrp="1"/>
          </p:cNvSpPr>
          <p:nvPr>
            <p:ph type="ftr" sz="quarter" idx="11"/>
          </p:nvPr>
        </p:nvSpPr>
        <p:spPr/>
        <p:txBody>
          <a:bodyPr/>
          <a:lstStyle/>
          <a:p>
            <a:endParaRPr lang="pt-P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134557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2106F617-42F4-4D16-8954-77ED742782A5}" type="datetimeFigureOut">
              <a:rPr lang="pt-PT" smtClean="0"/>
              <a:t>09/02/2020</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350836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2106F617-42F4-4D16-8954-77ED742782A5}" type="datetimeFigureOut">
              <a:rPr lang="pt-PT" smtClean="0"/>
              <a:t>09/02/2020</a:t>
            </a:fld>
            <a:endParaRPr lang="pt-PT"/>
          </a:p>
        </p:txBody>
      </p:sp>
      <p:sp>
        <p:nvSpPr>
          <p:cNvPr id="5" name="Footer Placeholder 4"/>
          <p:cNvSpPr>
            <a:spLocks noGrp="1"/>
          </p:cNvSpPr>
          <p:nvPr>
            <p:ph type="ftr" sz="quarter" idx="11"/>
          </p:nvPr>
        </p:nvSpPr>
        <p:spPr/>
        <p:txBody>
          <a:bodyPr/>
          <a:lstStyle/>
          <a:p>
            <a:endParaRPr lang="pt-P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952023-1C99-4D3E-B780-8B5B91D1B162}" type="slidenum">
              <a:rPr lang="pt-PT" smtClean="0"/>
              <a:t>‹nº›</a:t>
            </a:fld>
            <a:endParaRPr lang="pt-P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9870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2106F617-42F4-4D16-8954-77ED742782A5}" type="datetimeFigureOut">
              <a:rPr lang="pt-PT" smtClean="0"/>
              <a:t>09/02/2020</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1790452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2106F617-42F4-4D16-8954-77ED742782A5}" type="datetimeFigureOut">
              <a:rPr lang="pt-PT" smtClean="0"/>
              <a:t>09/02/2020</a:t>
            </a:fld>
            <a:endParaRPr lang="pt-PT"/>
          </a:p>
        </p:txBody>
      </p:sp>
      <p:sp>
        <p:nvSpPr>
          <p:cNvPr id="6" name="Footer Placeholder 5"/>
          <p:cNvSpPr>
            <a:spLocks noGrp="1"/>
          </p:cNvSpPr>
          <p:nvPr>
            <p:ph type="ftr" sz="quarter" idx="11"/>
          </p:nvPr>
        </p:nvSpPr>
        <p:spPr/>
        <p:txBody>
          <a:bodyPr/>
          <a:lstStyle/>
          <a:p>
            <a:endParaRPr lang="pt-P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952023-1C99-4D3E-B780-8B5B91D1B162}" type="slidenum">
              <a:rPr lang="pt-PT" smtClean="0"/>
              <a:t>‹nº›</a:t>
            </a:fld>
            <a:endParaRPr lang="pt-P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8344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2106F617-42F4-4D16-8954-77ED742782A5}" type="datetimeFigureOut">
              <a:rPr lang="pt-PT" smtClean="0"/>
              <a:t>09/02/2020</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1189119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106F617-42F4-4D16-8954-77ED742782A5}" type="datetimeFigureOut">
              <a:rPr lang="pt-PT" smtClean="0"/>
              <a:t>09/02/2020</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1678969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106F617-42F4-4D16-8954-77ED742782A5}" type="datetimeFigureOut">
              <a:rPr lang="pt-PT" smtClean="0"/>
              <a:t>09/02/2020</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237577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106F617-42F4-4D16-8954-77ED742782A5}" type="datetimeFigureOut">
              <a:rPr lang="pt-PT" smtClean="0"/>
              <a:t>09/02/2020</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364278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2106F617-42F4-4D16-8954-77ED742782A5}" type="datetimeFigureOut">
              <a:rPr lang="pt-PT" smtClean="0"/>
              <a:t>09/02/2020</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612576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2106F617-42F4-4D16-8954-77ED742782A5}" type="datetimeFigureOut">
              <a:rPr lang="pt-PT" smtClean="0"/>
              <a:t>09/02/2020</a:t>
            </a:fld>
            <a:endParaRPr lang="pt-PT"/>
          </a:p>
        </p:txBody>
      </p:sp>
      <p:sp>
        <p:nvSpPr>
          <p:cNvPr id="6" name="Footer Placeholder 5"/>
          <p:cNvSpPr>
            <a:spLocks noGrp="1"/>
          </p:cNvSpPr>
          <p:nvPr>
            <p:ph type="ftr" sz="quarter" idx="11"/>
          </p:nvPr>
        </p:nvSpPr>
        <p:spPr/>
        <p:txBody>
          <a:bodyPr/>
          <a:lstStyle/>
          <a:p>
            <a:endParaRPr lang="pt-P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214233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2106F617-42F4-4D16-8954-77ED742782A5}" type="datetimeFigureOut">
              <a:rPr lang="pt-PT" smtClean="0"/>
              <a:t>09/02/2020</a:t>
            </a:fld>
            <a:endParaRPr lang="pt-PT"/>
          </a:p>
        </p:txBody>
      </p:sp>
      <p:sp>
        <p:nvSpPr>
          <p:cNvPr id="8" name="Footer Placeholder 7"/>
          <p:cNvSpPr>
            <a:spLocks noGrp="1"/>
          </p:cNvSpPr>
          <p:nvPr>
            <p:ph type="ftr" sz="quarter" idx="11"/>
          </p:nvPr>
        </p:nvSpPr>
        <p:spPr/>
        <p:txBody>
          <a:bodyPr/>
          <a:lstStyle/>
          <a:p>
            <a:endParaRPr lang="pt-P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73015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2106F617-42F4-4D16-8954-77ED742782A5}" type="datetimeFigureOut">
              <a:rPr lang="pt-PT" smtClean="0"/>
              <a:t>09/02/2020</a:t>
            </a:fld>
            <a:endParaRPr lang="pt-PT"/>
          </a:p>
        </p:txBody>
      </p:sp>
      <p:sp>
        <p:nvSpPr>
          <p:cNvPr id="4" name="Footer Placeholder 3"/>
          <p:cNvSpPr>
            <a:spLocks noGrp="1"/>
          </p:cNvSpPr>
          <p:nvPr>
            <p:ph type="ftr" sz="quarter" idx="11"/>
          </p:nvPr>
        </p:nvSpPr>
        <p:spPr/>
        <p:txBody>
          <a:bodyPr/>
          <a:lstStyle/>
          <a:p>
            <a:endParaRPr lang="pt-P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124284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6F617-42F4-4D16-8954-77ED742782A5}" type="datetimeFigureOut">
              <a:rPr lang="pt-PT" smtClean="0"/>
              <a:t>09/02/2020</a:t>
            </a:fld>
            <a:endParaRPr lang="pt-PT"/>
          </a:p>
        </p:txBody>
      </p:sp>
      <p:sp>
        <p:nvSpPr>
          <p:cNvPr id="3" name="Footer Placeholder 2"/>
          <p:cNvSpPr>
            <a:spLocks noGrp="1"/>
          </p:cNvSpPr>
          <p:nvPr>
            <p:ph type="ftr" sz="quarter" idx="11"/>
          </p:nvPr>
        </p:nvSpPr>
        <p:spPr/>
        <p:txBody>
          <a:bodyPr/>
          <a:lstStyle/>
          <a:p>
            <a:endParaRPr lang="pt-P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28691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2106F617-42F4-4D16-8954-77ED742782A5}" type="datetimeFigureOut">
              <a:rPr lang="pt-PT" smtClean="0"/>
              <a:t>09/02/2020</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3663581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2106F617-42F4-4D16-8954-77ED742782A5}" type="datetimeFigureOut">
              <a:rPr lang="pt-PT" smtClean="0"/>
              <a:t>09/02/2020</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952023-1C99-4D3E-B780-8B5B91D1B162}" type="slidenum">
              <a:rPr lang="pt-PT" smtClean="0"/>
              <a:t>‹nº›</a:t>
            </a:fld>
            <a:endParaRPr lang="pt-PT"/>
          </a:p>
        </p:txBody>
      </p:sp>
    </p:spTree>
    <p:extLst>
      <p:ext uri="{BB962C8B-B14F-4D97-AF65-F5344CB8AC3E}">
        <p14:creationId xmlns:p14="http://schemas.microsoft.com/office/powerpoint/2010/main" val="331289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106F617-42F4-4D16-8954-77ED742782A5}" type="datetimeFigureOut">
              <a:rPr lang="pt-PT" smtClean="0"/>
              <a:t>09/02/2020</a:t>
            </a:fld>
            <a:endParaRPr lang="pt-P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P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A952023-1C99-4D3E-B780-8B5B91D1B162}" type="slidenum">
              <a:rPr lang="pt-PT" smtClean="0"/>
              <a:t>‹nº›</a:t>
            </a:fld>
            <a:endParaRPr lang="pt-PT"/>
          </a:p>
        </p:txBody>
      </p:sp>
    </p:spTree>
    <p:extLst>
      <p:ext uri="{BB962C8B-B14F-4D97-AF65-F5344CB8AC3E}">
        <p14:creationId xmlns:p14="http://schemas.microsoft.com/office/powerpoint/2010/main" val="18938179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CCD5F-A86D-454B-AA61-7985DA4089C7}"/>
              </a:ext>
            </a:extLst>
          </p:cNvPr>
          <p:cNvSpPr>
            <a:spLocks noGrp="1"/>
          </p:cNvSpPr>
          <p:nvPr>
            <p:ph type="ctrTitle"/>
          </p:nvPr>
        </p:nvSpPr>
        <p:spPr>
          <a:xfrm>
            <a:off x="2589213" y="1851992"/>
            <a:ext cx="9324491" cy="2262781"/>
          </a:xfrm>
        </p:spPr>
        <p:txBody>
          <a:bodyPr>
            <a:noAutofit/>
          </a:bodyPr>
          <a:lstStyle/>
          <a:p>
            <a:pPr algn="ctr"/>
            <a:br>
              <a:rPr lang="pt-PT" sz="6000" dirty="0"/>
            </a:br>
            <a:r>
              <a:rPr lang="en-US" sz="6000" dirty="0"/>
              <a:t> Capstone Project - The Battle of Neighborhoods </a:t>
            </a:r>
            <a:endParaRPr lang="pt-PT" sz="6000" dirty="0"/>
          </a:p>
        </p:txBody>
      </p:sp>
      <p:sp>
        <p:nvSpPr>
          <p:cNvPr id="3" name="Subtítulo 2">
            <a:extLst>
              <a:ext uri="{FF2B5EF4-FFF2-40B4-BE49-F238E27FC236}">
                <a16:creationId xmlns:a16="http://schemas.microsoft.com/office/drawing/2014/main" id="{7B7B45B9-37BE-4C66-9CDB-F8462728D6C7}"/>
              </a:ext>
            </a:extLst>
          </p:cNvPr>
          <p:cNvSpPr>
            <a:spLocks noGrp="1"/>
          </p:cNvSpPr>
          <p:nvPr>
            <p:ph type="subTitle" idx="1"/>
          </p:nvPr>
        </p:nvSpPr>
        <p:spPr>
          <a:xfrm>
            <a:off x="2793758" y="4114773"/>
            <a:ext cx="8915399" cy="1981230"/>
          </a:xfrm>
        </p:spPr>
        <p:txBody>
          <a:bodyPr>
            <a:normAutofit/>
          </a:bodyPr>
          <a:lstStyle/>
          <a:p>
            <a:endParaRPr lang="pt-PT" dirty="0"/>
          </a:p>
          <a:p>
            <a:pPr algn="ctr"/>
            <a:r>
              <a:rPr lang="en-US" dirty="0"/>
              <a:t> </a:t>
            </a:r>
            <a:r>
              <a:rPr lang="en-US" i="1" dirty="0"/>
              <a:t>Safety in New York City </a:t>
            </a:r>
          </a:p>
          <a:p>
            <a:pPr algn="ctr"/>
            <a:endParaRPr lang="en-US" i="1" dirty="0"/>
          </a:p>
          <a:p>
            <a:pPr algn="ctr"/>
            <a:r>
              <a:rPr lang="en-US" sz="1400" i="1" dirty="0" err="1"/>
              <a:t>Patrícia</a:t>
            </a:r>
            <a:r>
              <a:rPr lang="en-US" sz="1400" i="1" dirty="0"/>
              <a:t> </a:t>
            </a:r>
            <a:r>
              <a:rPr lang="en-US" sz="1400" i="1" dirty="0" err="1"/>
              <a:t>Falcão</a:t>
            </a:r>
            <a:r>
              <a:rPr lang="en-US" sz="1400" i="1" dirty="0"/>
              <a:t>, February 2020</a:t>
            </a:r>
            <a:endParaRPr lang="pt-PT" sz="1400" i="1" dirty="0"/>
          </a:p>
        </p:txBody>
      </p:sp>
    </p:spTree>
    <p:extLst>
      <p:ext uri="{BB962C8B-B14F-4D97-AF65-F5344CB8AC3E}">
        <p14:creationId xmlns:p14="http://schemas.microsoft.com/office/powerpoint/2010/main" val="2921859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D68C0-27B4-47D7-BCF3-03BE8221C1B9}"/>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EAAEE3C0-1328-4169-8782-8AD9959CBFA6}"/>
              </a:ext>
            </a:extLst>
          </p:cNvPr>
          <p:cNvSpPr>
            <a:spLocks noGrp="1"/>
          </p:cNvSpPr>
          <p:nvPr>
            <p:ph idx="1"/>
          </p:nvPr>
        </p:nvSpPr>
        <p:spPr>
          <a:xfrm>
            <a:off x="2589212" y="1540189"/>
            <a:ext cx="8915400" cy="3777622"/>
          </a:xfrm>
        </p:spPr>
        <p:txBody>
          <a:bodyPr/>
          <a:lstStyle/>
          <a:p>
            <a:pPr algn="just"/>
            <a:r>
              <a:rPr lang="en-US" dirty="0"/>
              <a:t>After applying 5-means clustering, it is possible to access to each one of the 5 clusters and know the </a:t>
            </a:r>
            <a:r>
              <a:rPr lang="en-US" dirty="0" err="1"/>
              <a:t>neighbourhood</a:t>
            </a:r>
            <a:r>
              <a:rPr lang="en-US" dirty="0"/>
              <a:t> that are associated to each of the clusters. </a:t>
            </a:r>
          </a:p>
          <a:p>
            <a:pPr algn="just"/>
            <a:endParaRPr lang="en-US" dirty="0"/>
          </a:p>
          <a:p>
            <a:pPr algn="just"/>
            <a:r>
              <a:rPr lang="en-US" dirty="0"/>
              <a:t>The second, thirst ant fifth cluster have only </a:t>
            </a:r>
            <a:r>
              <a:rPr lang="en-US" dirty="0" err="1"/>
              <a:t>neighbourhood</a:t>
            </a:r>
            <a:r>
              <a:rPr lang="en-US" dirty="0"/>
              <a:t> each, what means that are no </a:t>
            </a:r>
            <a:r>
              <a:rPr lang="en-US" dirty="0" err="1"/>
              <a:t>neighbourhood</a:t>
            </a:r>
            <a:r>
              <a:rPr lang="en-US" dirty="0"/>
              <a:t> similar to them. In the second one, the venues consist of train station, Italian restaurant and movie theatre, yoga studio and flower shop. </a:t>
            </a:r>
          </a:p>
          <a:p>
            <a:pPr algn="just"/>
            <a:endParaRPr lang="en-US" dirty="0"/>
          </a:p>
          <a:p>
            <a:pPr algn="just"/>
            <a:endParaRPr lang="pt-PT" dirty="0"/>
          </a:p>
        </p:txBody>
      </p:sp>
      <p:pic>
        <p:nvPicPr>
          <p:cNvPr id="5" name="Imagem 4">
            <a:extLst>
              <a:ext uri="{FF2B5EF4-FFF2-40B4-BE49-F238E27FC236}">
                <a16:creationId xmlns:a16="http://schemas.microsoft.com/office/drawing/2014/main" id="{14240218-9503-4117-8707-CDD7FD2BCB7C}"/>
              </a:ext>
            </a:extLst>
          </p:cNvPr>
          <p:cNvPicPr>
            <a:picLocks noChangeAspect="1"/>
          </p:cNvPicPr>
          <p:nvPr/>
        </p:nvPicPr>
        <p:blipFill>
          <a:blip r:embed="rId2"/>
          <a:stretch>
            <a:fillRect/>
          </a:stretch>
        </p:blipFill>
        <p:spPr>
          <a:xfrm>
            <a:off x="1043432" y="4486747"/>
            <a:ext cx="10827945" cy="932507"/>
          </a:xfrm>
          <a:prstGeom prst="rect">
            <a:avLst/>
          </a:prstGeom>
        </p:spPr>
      </p:pic>
    </p:spTree>
    <p:extLst>
      <p:ext uri="{BB962C8B-B14F-4D97-AF65-F5344CB8AC3E}">
        <p14:creationId xmlns:p14="http://schemas.microsoft.com/office/powerpoint/2010/main" val="4684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4033EF4-32EB-4D76-812A-A4AEC817E32B}"/>
              </a:ext>
            </a:extLst>
          </p:cNvPr>
          <p:cNvSpPr>
            <a:spLocks noGrp="1"/>
          </p:cNvSpPr>
          <p:nvPr>
            <p:ph idx="1"/>
          </p:nvPr>
        </p:nvSpPr>
        <p:spPr>
          <a:xfrm>
            <a:off x="2589212" y="609600"/>
            <a:ext cx="8915400" cy="5301622"/>
          </a:xfrm>
        </p:spPr>
        <p:txBody>
          <a:bodyPr/>
          <a:lstStyle/>
          <a:p>
            <a:r>
              <a:rPr lang="en-US" dirty="0"/>
              <a:t>The first cluster is the biggest one with 18 of the 27 </a:t>
            </a:r>
            <a:r>
              <a:rPr lang="en-US" dirty="0" err="1"/>
              <a:t>neighbourhoods</a:t>
            </a:r>
            <a:r>
              <a:rPr lang="en-US" dirty="0"/>
              <a:t>. It can be </a:t>
            </a:r>
            <a:r>
              <a:rPr lang="en-US" dirty="0" err="1"/>
              <a:t>deonoted</a:t>
            </a:r>
            <a:r>
              <a:rPr lang="en-US" dirty="0"/>
              <a:t> that the most common venue in these </a:t>
            </a:r>
            <a:r>
              <a:rPr lang="en-US" dirty="0" err="1"/>
              <a:t>neighbourhoods</a:t>
            </a:r>
            <a:r>
              <a:rPr lang="en-US" dirty="0"/>
              <a:t> are restaurants (Italian, American, Indian, …), Pizza place and Bagel Shop. </a:t>
            </a:r>
            <a:endParaRPr lang="pt-PT" dirty="0"/>
          </a:p>
        </p:txBody>
      </p:sp>
      <p:pic>
        <p:nvPicPr>
          <p:cNvPr id="5" name="Imagem 4">
            <a:extLst>
              <a:ext uri="{FF2B5EF4-FFF2-40B4-BE49-F238E27FC236}">
                <a16:creationId xmlns:a16="http://schemas.microsoft.com/office/drawing/2014/main" id="{36871BDB-9309-41C5-A117-D7F2F7573853}"/>
              </a:ext>
            </a:extLst>
          </p:cNvPr>
          <p:cNvPicPr>
            <a:picLocks noChangeAspect="1"/>
          </p:cNvPicPr>
          <p:nvPr/>
        </p:nvPicPr>
        <p:blipFill>
          <a:blip r:embed="rId2"/>
          <a:stretch>
            <a:fillRect/>
          </a:stretch>
        </p:blipFill>
        <p:spPr>
          <a:xfrm>
            <a:off x="712881" y="2126055"/>
            <a:ext cx="10791731" cy="4427145"/>
          </a:xfrm>
          <a:prstGeom prst="rect">
            <a:avLst/>
          </a:prstGeom>
        </p:spPr>
      </p:pic>
    </p:spTree>
    <p:extLst>
      <p:ext uri="{BB962C8B-B14F-4D97-AF65-F5344CB8AC3E}">
        <p14:creationId xmlns:p14="http://schemas.microsoft.com/office/powerpoint/2010/main" val="300162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07DB65EA-374E-4304-A7D7-3FCCFE21A4B7}"/>
              </a:ext>
            </a:extLst>
          </p:cNvPr>
          <p:cNvSpPr>
            <a:spLocks noGrp="1"/>
          </p:cNvSpPr>
          <p:nvPr>
            <p:ph idx="1"/>
          </p:nvPr>
        </p:nvSpPr>
        <p:spPr>
          <a:xfrm>
            <a:off x="2589212" y="822960"/>
            <a:ext cx="9239712" cy="5088262"/>
          </a:xfrm>
        </p:spPr>
        <p:txBody>
          <a:bodyPr/>
          <a:lstStyle/>
          <a:p>
            <a:pPr algn="just"/>
            <a:r>
              <a:rPr lang="en-US" dirty="0"/>
              <a:t>The venues in the third cluster comprehends an indie </a:t>
            </a:r>
            <a:r>
              <a:rPr lang="en-US" dirty="0" err="1"/>
              <a:t>theather</a:t>
            </a:r>
            <a:r>
              <a:rPr lang="en-US" dirty="0"/>
              <a:t>, golf course, trail, café and yoga studio (Figure 11). </a:t>
            </a:r>
          </a:p>
          <a:p>
            <a:pPr algn="just"/>
            <a:endParaRPr lang="en-US" dirty="0"/>
          </a:p>
          <a:p>
            <a:pPr algn="just"/>
            <a:endParaRPr lang="en-US" dirty="0"/>
          </a:p>
          <a:p>
            <a:pPr algn="just"/>
            <a:endParaRPr lang="en-US" dirty="0"/>
          </a:p>
          <a:p>
            <a:pPr algn="just"/>
            <a:endParaRPr lang="en-US" dirty="0"/>
          </a:p>
          <a:p>
            <a:pPr algn="just"/>
            <a:r>
              <a:rPr lang="en-US" dirty="0"/>
              <a:t>In turn, some of the venues in the fifth cluster are pizza place, Asian restaurant and flower shop. </a:t>
            </a:r>
          </a:p>
          <a:p>
            <a:endParaRPr lang="pt-PT" dirty="0"/>
          </a:p>
        </p:txBody>
      </p:sp>
      <p:pic>
        <p:nvPicPr>
          <p:cNvPr id="4" name="Imagem 3">
            <a:extLst>
              <a:ext uri="{FF2B5EF4-FFF2-40B4-BE49-F238E27FC236}">
                <a16:creationId xmlns:a16="http://schemas.microsoft.com/office/drawing/2014/main" id="{1CEA061E-3980-4744-9D1E-173921C11C92}"/>
              </a:ext>
            </a:extLst>
          </p:cNvPr>
          <p:cNvPicPr>
            <a:picLocks noChangeAspect="1"/>
          </p:cNvPicPr>
          <p:nvPr/>
        </p:nvPicPr>
        <p:blipFill>
          <a:blip r:embed="rId2"/>
          <a:stretch>
            <a:fillRect/>
          </a:stretch>
        </p:blipFill>
        <p:spPr>
          <a:xfrm>
            <a:off x="1000979" y="1900365"/>
            <a:ext cx="10827945" cy="814812"/>
          </a:xfrm>
          <a:prstGeom prst="rect">
            <a:avLst/>
          </a:prstGeom>
        </p:spPr>
      </p:pic>
      <p:pic>
        <p:nvPicPr>
          <p:cNvPr id="5" name="Imagem 4">
            <a:extLst>
              <a:ext uri="{FF2B5EF4-FFF2-40B4-BE49-F238E27FC236}">
                <a16:creationId xmlns:a16="http://schemas.microsoft.com/office/drawing/2014/main" id="{790B41E0-7D95-48D5-AF81-9A95B81BF00F}"/>
              </a:ext>
            </a:extLst>
          </p:cNvPr>
          <p:cNvPicPr>
            <a:picLocks noChangeAspect="1"/>
          </p:cNvPicPr>
          <p:nvPr/>
        </p:nvPicPr>
        <p:blipFill>
          <a:blip r:embed="rId3"/>
          <a:stretch>
            <a:fillRect/>
          </a:stretch>
        </p:blipFill>
        <p:spPr>
          <a:xfrm>
            <a:off x="1073407" y="4621105"/>
            <a:ext cx="10755517" cy="851026"/>
          </a:xfrm>
          <a:prstGeom prst="rect">
            <a:avLst/>
          </a:prstGeom>
        </p:spPr>
      </p:pic>
    </p:spTree>
    <p:extLst>
      <p:ext uri="{BB962C8B-B14F-4D97-AF65-F5344CB8AC3E}">
        <p14:creationId xmlns:p14="http://schemas.microsoft.com/office/powerpoint/2010/main" val="117323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736BEEBD-3993-45AA-A09E-6A787572759D}"/>
              </a:ext>
            </a:extLst>
          </p:cNvPr>
          <p:cNvSpPr>
            <a:spLocks noGrp="1"/>
          </p:cNvSpPr>
          <p:nvPr>
            <p:ph idx="1"/>
          </p:nvPr>
        </p:nvSpPr>
        <p:spPr>
          <a:xfrm>
            <a:off x="2589212" y="1051560"/>
            <a:ext cx="8915400" cy="4859662"/>
          </a:xfrm>
        </p:spPr>
        <p:txBody>
          <a:bodyPr/>
          <a:lstStyle/>
          <a:p>
            <a:r>
              <a:rPr lang="en-US" dirty="0"/>
              <a:t>The last one, the fourth </a:t>
            </a:r>
            <a:r>
              <a:rPr lang="en-US" dirty="0" err="1"/>
              <a:t>cluste</a:t>
            </a:r>
            <a:r>
              <a:rPr lang="en-US" dirty="0"/>
              <a:t>, has 5 </a:t>
            </a:r>
            <a:r>
              <a:rPr lang="en-US" dirty="0" err="1"/>
              <a:t>neighbourhoods</a:t>
            </a:r>
            <a:r>
              <a:rPr lang="en-US" dirty="0"/>
              <a:t> that have common venues such as bus stop and deli/bodega. </a:t>
            </a:r>
            <a:endParaRPr lang="pt-PT" dirty="0"/>
          </a:p>
        </p:txBody>
      </p:sp>
      <p:pic>
        <p:nvPicPr>
          <p:cNvPr id="4" name="Imagem 3">
            <a:extLst>
              <a:ext uri="{FF2B5EF4-FFF2-40B4-BE49-F238E27FC236}">
                <a16:creationId xmlns:a16="http://schemas.microsoft.com/office/drawing/2014/main" id="{0E1F49A7-81A6-4CB0-96ED-3B44E9920ABA}"/>
              </a:ext>
            </a:extLst>
          </p:cNvPr>
          <p:cNvPicPr>
            <a:picLocks noChangeAspect="1"/>
          </p:cNvPicPr>
          <p:nvPr/>
        </p:nvPicPr>
        <p:blipFill>
          <a:blip r:embed="rId2"/>
          <a:stretch>
            <a:fillRect/>
          </a:stretch>
        </p:blipFill>
        <p:spPr>
          <a:xfrm>
            <a:off x="1203054" y="2206782"/>
            <a:ext cx="10791731" cy="2444436"/>
          </a:xfrm>
          <a:prstGeom prst="rect">
            <a:avLst/>
          </a:prstGeom>
        </p:spPr>
      </p:pic>
    </p:spTree>
    <p:extLst>
      <p:ext uri="{BB962C8B-B14F-4D97-AF65-F5344CB8AC3E}">
        <p14:creationId xmlns:p14="http://schemas.microsoft.com/office/powerpoint/2010/main" val="2536078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467A3230-96DB-461C-93CB-92FCDD897856}"/>
              </a:ext>
            </a:extLst>
          </p:cNvPr>
          <p:cNvSpPr>
            <a:spLocks noGrp="1"/>
          </p:cNvSpPr>
          <p:nvPr>
            <p:ph idx="1"/>
          </p:nvPr>
        </p:nvSpPr>
        <p:spPr>
          <a:xfrm>
            <a:off x="2589212" y="640080"/>
            <a:ext cx="8915400" cy="5271142"/>
          </a:xfrm>
        </p:spPr>
        <p:txBody>
          <a:bodyPr/>
          <a:lstStyle/>
          <a:p>
            <a:r>
              <a:rPr lang="en-US" dirty="0"/>
              <a:t>In the next figure is represented the five clusters in the map, in order to understand its geographical </a:t>
            </a:r>
            <a:r>
              <a:rPr lang="en-US" dirty="0" err="1"/>
              <a:t>localisation</a:t>
            </a:r>
            <a:r>
              <a:rPr lang="en-US" dirty="0"/>
              <a:t>. Each cluster is associated to a </a:t>
            </a:r>
            <a:r>
              <a:rPr lang="en-US" dirty="0" err="1"/>
              <a:t>colour</a:t>
            </a:r>
            <a:r>
              <a:rPr lang="en-US" dirty="0"/>
              <a:t> (red, blue, green, orange and purple). </a:t>
            </a:r>
            <a:endParaRPr lang="pt-PT" dirty="0"/>
          </a:p>
        </p:txBody>
      </p:sp>
      <p:pic>
        <p:nvPicPr>
          <p:cNvPr id="4" name="Imagem 3">
            <a:extLst>
              <a:ext uri="{FF2B5EF4-FFF2-40B4-BE49-F238E27FC236}">
                <a16:creationId xmlns:a16="http://schemas.microsoft.com/office/drawing/2014/main" id="{30707ED0-9DB5-4CCB-8BBF-8746E3F24ADF}"/>
              </a:ext>
            </a:extLst>
          </p:cNvPr>
          <p:cNvPicPr>
            <a:picLocks noChangeAspect="1"/>
          </p:cNvPicPr>
          <p:nvPr/>
        </p:nvPicPr>
        <p:blipFill>
          <a:blip r:embed="rId2"/>
          <a:stretch>
            <a:fillRect/>
          </a:stretch>
        </p:blipFill>
        <p:spPr>
          <a:xfrm>
            <a:off x="3953426" y="2034766"/>
            <a:ext cx="5649362" cy="4137434"/>
          </a:xfrm>
          <a:prstGeom prst="rect">
            <a:avLst/>
          </a:prstGeom>
        </p:spPr>
      </p:pic>
    </p:spTree>
    <p:extLst>
      <p:ext uri="{BB962C8B-B14F-4D97-AF65-F5344CB8AC3E}">
        <p14:creationId xmlns:p14="http://schemas.microsoft.com/office/powerpoint/2010/main" val="44857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956FB-AE74-461A-9F4D-DD7B40967210}"/>
              </a:ext>
            </a:extLst>
          </p:cNvPr>
          <p:cNvSpPr>
            <a:spLocks noGrp="1"/>
          </p:cNvSpPr>
          <p:nvPr>
            <p:ph type="title"/>
          </p:nvPr>
        </p:nvSpPr>
        <p:spPr/>
        <p:txBody>
          <a:bodyPr/>
          <a:lstStyle/>
          <a:p>
            <a:r>
              <a:rPr lang="pt-PT" dirty="0" err="1"/>
              <a:t>Discussion</a:t>
            </a:r>
            <a:endParaRPr lang="pt-PT" dirty="0"/>
          </a:p>
        </p:txBody>
      </p:sp>
      <p:sp>
        <p:nvSpPr>
          <p:cNvPr id="3" name="Marcador de Posição de Conteúdo 2">
            <a:extLst>
              <a:ext uri="{FF2B5EF4-FFF2-40B4-BE49-F238E27FC236}">
                <a16:creationId xmlns:a16="http://schemas.microsoft.com/office/drawing/2014/main" id="{4C69B5BD-75CB-4B47-AD77-5E3F880C6C61}"/>
              </a:ext>
            </a:extLst>
          </p:cNvPr>
          <p:cNvSpPr>
            <a:spLocks noGrp="1"/>
          </p:cNvSpPr>
          <p:nvPr>
            <p:ph idx="1"/>
          </p:nvPr>
        </p:nvSpPr>
        <p:spPr>
          <a:xfrm>
            <a:off x="2589212" y="1485900"/>
            <a:ext cx="8911687" cy="4747990"/>
          </a:xfrm>
        </p:spPr>
        <p:txBody>
          <a:bodyPr>
            <a:normAutofit/>
          </a:bodyPr>
          <a:lstStyle/>
          <a:p>
            <a:pPr algn="just"/>
            <a:r>
              <a:rPr lang="en-US" dirty="0"/>
              <a:t>This project has as aim to help people to find the safest borough in New York City based on the crimes committed between 2014 and 2015;</a:t>
            </a:r>
          </a:p>
          <a:p>
            <a:pPr algn="just"/>
            <a:r>
              <a:rPr lang="en-US" dirty="0"/>
              <a:t>Based in a cluster technique, also allow people to find </a:t>
            </a:r>
            <a:r>
              <a:rPr lang="en-US" dirty="0" err="1"/>
              <a:t>neighbourhoods</a:t>
            </a:r>
            <a:r>
              <a:rPr lang="en-US" dirty="0"/>
              <a:t> with similarities. This way, as soon as someone want to move to NYC or to relocate inside the city, if one of the wishes is to find a safer borough, the answer is </a:t>
            </a:r>
            <a:r>
              <a:rPr lang="en-US" dirty="0" err="1"/>
              <a:t>staten</a:t>
            </a:r>
            <a:r>
              <a:rPr lang="en-US" dirty="0"/>
              <a:t> island;</a:t>
            </a:r>
          </a:p>
          <a:p>
            <a:pPr algn="just"/>
            <a:r>
              <a:rPr lang="en-US" dirty="0"/>
              <a:t>However, inside this borough, there are a lot of </a:t>
            </a:r>
            <a:r>
              <a:rPr lang="en-US" dirty="0" err="1"/>
              <a:t>neighbourhoods</a:t>
            </a:r>
            <a:r>
              <a:rPr lang="en-US" dirty="0"/>
              <a:t>. So, if someone really want a place that has indie </a:t>
            </a:r>
            <a:r>
              <a:rPr lang="en-US" dirty="0" err="1"/>
              <a:t>theather</a:t>
            </a:r>
            <a:r>
              <a:rPr lang="en-US" dirty="0"/>
              <a:t>, golf course, trail, café and yoga studio, maybe the best </a:t>
            </a:r>
            <a:r>
              <a:rPr lang="en-US" dirty="0" err="1"/>
              <a:t>neighbourhood</a:t>
            </a:r>
            <a:r>
              <a:rPr lang="en-US" dirty="0"/>
              <a:t> is Grymes Hill (third cluster);</a:t>
            </a:r>
          </a:p>
          <a:p>
            <a:pPr algn="just"/>
            <a:r>
              <a:rPr lang="en-US" dirty="0"/>
              <a:t> Conversely, if it desires to have a train station, some Italian restaurant and movie theatre, yoga studio and flower shop, then the best </a:t>
            </a:r>
            <a:r>
              <a:rPr lang="en-US" dirty="0" err="1"/>
              <a:t>neighbourhood</a:t>
            </a:r>
            <a:r>
              <a:rPr lang="en-US" dirty="0"/>
              <a:t> is Huguenot (second cluster). However, the final choice may vary depending on the interests of each person. </a:t>
            </a:r>
            <a:endParaRPr lang="pt-PT" dirty="0"/>
          </a:p>
        </p:txBody>
      </p:sp>
    </p:spTree>
    <p:extLst>
      <p:ext uri="{BB962C8B-B14F-4D97-AF65-F5344CB8AC3E}">
        <p14:creationId xmlns:p14="http://schemas.microsoft.com/office/powerpoint/2010/main" val="104805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C0CF3-0846-496B-8E34-D36285C35F61}"/>
              </a:ext>
            </a:extLst>
          </p:cNvPr>
          <p:cNvSpPr>
            <a:spLocks noGrp="1"/>
          </p:cNvSpPr>
          <p:nvPr>
            <p:ph type="title"/>
          </p:nvPr>
        </p:nvSpPr>
        <p:spPr/>
        <p:txBody>
          <a:bodyPr/>
          <a:lstStyle/>
          <a:p>
            <a:r>
              <a:rPr lang="pt-PT" dirty="0" err="1"/>
              <a:t>Conclusion</a:t>
            </a:r>
            <a:endParaRPr lang="pt-PT" dirty="0"/>
          </a:p>
        </p:txBody>
      </p:sp>
      <p:sp>
        <p:nvSpPr>
          <p:cNvPr id="3" name="Marcador de Posição de Conteúdo 2">
            <a:extLst>
              <a:ext uri="{FF2B5EF4-FFF2-40B4-BE49-F238E27FC236}">
                <a16:creationId xmlns:a16="http://schemas.microsoft.com/office/drawing/2014/main" id="{AD14D079-BC39-40FB-9427-6DE79DA0770E}"/>
              </a:ext>
            </a:extLst>
          </p:cNvPr>
          <p:cNvSpPr>
            <a:spLocks noGrp="1"/>
          </p:cNvSpPr>
          <p:nvPr>
            <p:ph idx="1"/>
          </p:nvPr>
        </p:nvSpPr>
        <p:spPr>
          <a:xfrm>
            <a:off x="2592925" y="1637570"/>
            <a:ext cx="8915400" cy="2583180"/>
          </a:xfrm>
        </p:spPr>
        <p:txBody>
          <a:bodyPr>
            <a:normAutofit/>
          </a:bodyPr>
          <a:lstStyle/>
          <a:p>
            <a:pPr algn="just"/>
            <a:r>
              <a:rPr lang="en-US" dirty="0"/>
              <a:t>This works is a big help for people that has as intention to relocate or to move to the safest borough of NYC (This was my criteria, but it could be other one), as well as, have the notion of the similar </a:t>
            </a:r>
            <a:r>
              <a:rPr lang="en-US" dirty="0" err="1"/>
              <a:t>neighbourhoods</a:t>
            </a:r>
            <a:r>
              <a:rPr lang="en-US" dirty="0"/>
              <a:t> of that borough;</a:t>
            </a:r>
          </a:p>
          <a:p>
            <a:pPr algn="just"/>
            <a:r>
              <a:rPr lang="en-US" dirty="0"/>
              <a:t>So, this type of technology can be a decision support, make it easy and more reliable. </a:t>
            </a:r>
            <a:endParaRPr lang="pt-PT" dirty="0"/>
          </a:p>
        </p:txBody>
      </p:sp>
      <p:sp>
        <p:nvSpPr>
          <p:cNvPr id="4" name="Título 1">
            <a:extLst>
              <a:ext uri="{FF2B5EF4-FFF2-40B4-BE49-F238E27FC236}">
                <a16:creationId xmlns:a16="http://schemas.microsoft.com/office/drawing/2014/main" id="{349F9109-6910-41D5-91B4-E3657BFDC237}"/>
              </a:ext>
            </a:extLst>
          </p:cNvPr>
          <p:cNvSpPr txBox="1">
            <a:spLocks/>
          </p:cNvSpPr>
          <p:nvPr/>
        </p:nvSpPr>
        <p:spPr>
          <a:xfrm>
            <a:off x="2592924" y="422075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PT" sz="6600" b="1" dirty="0" err="1">
                <a:solidFill>
                  <a:srgbClr val="92D050"/>
                </a:solidFill>
              </a:rPr>
              <a:t>Thank</a:t>
            </a:r>
            <a:r>
              <a:rPr lang="pt-PT" sz="6600" b="1" dirty="0">
                <a:solidFill>
                  <a:srgbClr val="92D050"/>
                </a:solidFill>
              </a:rPr>
              <a:t> </a:t>
            </a:r>
            <a:r>
              <a:rPr lang="pt-PT" sz="6600" b="1" dirty="0" err="1">
                <a:solidFill>
                  <a:srgbClr val="92D050"/>
                </a:solidFill>
              </a:rPr>
              <a:t>you</a:t>
            </a:r>
            <a:r>
              <a:rPr lang="pt-PT" sz="6600" b="1" dirty="0">
                <a:solidFill>
                  <a:srgbClr val="92D050"/>
                </a:solidFill>
              </a:rPr>
              <a:t>!</a:t>
            </a:r>
          </a:p>
        </p:txBody>
      </p:sp>
    </p:spTree>
    <p:extLst>
      <p:ext uri="{BB962C8B-B14F-4D97-AF65-F5344CB8AC3E}">
        <p14:creationId xmlns:p14="http://schemas.microsoft.com/office/powerpoint/2010/main" val="370492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433504-3640-49F2-8FD5-22EC5B8C5D02}"/>
              </a:ext>
            </a:extLst>
          </p:cNvPr>
          <p:cNvSpPr>
            <a:spLocks noGrp="1"/>
          </p:cNvSpPr>
          <p:nvPr>
            <p:ph type="title"/>
          </p:nvPr>
        </p:nvSpPr>
        <p:spPr/>
        <p:txBody>
          <a:bodyPr/>
          <a:lstStyle/>
          <a:p>
            <a:r>
              <a:rPr lang="pt-PT" dirty="0" err="1"/>
              <a:t>Introduction</a:t>
            </a:r>
            <a:endParaRPr lang="pt-PT" dirty="0"/>
          </a:p>
        </p:txBody>
      </p:sp>
      <p:sp>
        <p:nvSpPr>
          <p:cNvPr id="3" name="Marcador de Posição de Conteúdo 2">
            <a:extLst>
              <a:ext uri="{FF2B5EF4-FFF2-40B4-BE49-F238E27FC236}">
                <a16:creationId xmlns:a16="http://schemas.microsoft.com/office/drawing/2014/main" id="{C7637300-16D9-456F-8885-A05DC3E363FD}"/>
              </a:ext>
            </a:extLst>
          </p:cNvPr>
          <p:cNvSpPr>
            <a:spLocks noGrp="1"/>
          </p:cNvSpPr>
          <p:nvPr>
            <p:ph idx="1"/>
          </p:nvPr>
        </p:nvSpPr>
        <p:spPr>
          <a:xfrm>
            <a:off x="2589212" y="1540188"/>
            <a:ext cx="9229408" cy="4997771"/>
          </a:xfrm>
        </p:spPr>
        <p:txBody>
          <a:bodyPr>
            <a:normAutofit/>
          </a:bodyPr>
          <a:lstStyle/>
          <a:p>
            <a:pPr algn="just"/>
            <a:r>
              <a:rPr lang="en-US" dirty="0"/>
              <a:t>Average American moves once every 5 years;</a:t>
            </a:r>
          </a:p>
          <a:p>
            <a:pPr algn="just"/>
            <a:endParaRPr lang="en-US" dirty="0"/>
          </a:p>
          <a:p>
            <a:pPr algn="just"/>
            <a:r>
              <a:rPr lang="en-US" dirty="0"/>
              <a:t> New York City (NYC) is the most populous city in united states, however, is not the safest one;</a:t>
            </a:r>
          </a:p>
          <a:p>
            <a:pPr marL="0" indent="0" algn="just">
              <a:buNone/>
            </a:pPr>
            <a:endParaRPr lang="en-US" dirty="0"/>
          </a:p>
          <a:p>
            <a:pPr algn="just"/>
            <a:r>
              <a:rPr lang="en-US" dirty="0"/>
              <a:t>Safety become one of the most important when choosing a place to live;</a:t>
            </a:r>
          </a:p>
          <a:p>
            <a:pPr algn="just"/>
            <a:endParaRPr lang="en-US" dirty="0"/>
          </a:p>
          <a:p>
            <a:pPr algn="just"/>
            <a:r>
              <a:rPr lang="en-US" dirty="0"/>
              <a:t>NYC is a big city with so many opportunities, it is useful to know which </a:t>
            </a:r>
            <a:r>
              <a:rPr lang="en-US" dirty="0" err="1"/>
              <a:t>neighbourhoods</a:t>
            </a:r>
            <a:r>
              <a:rPr lang="en-US" dirty="0"/>
              <a:t> are the safest to live in when looking for a home </a:t>
            </a:r>
          </a:p>
          <a:p>
            <a:pPr algn="just"/>
            <a:endParaRPr lang="en-US" dirty="0"/>
          </a:p>
          <a:p>
            <a:pPr algn="just"/>
            <a:r>
              <a:rPr lang="en-US" dirty="0"/>
              <a:t>Goal: find the safest borough in NYC based on the crimes committed between 2014 and 2015. Also, it is set as goal to select the 5 most common venues (of the safest borough) in each </a:t>
            </a:r>
            <a:r>
              <a:rPr lang="en-US" dirty="0" err="1"/>
              <a:t>neighbourhood</a:t>
            </a:r>
            <a:r>
              <a:rPr lang="en-US" dirty="0"/>
              <a:t> and cluster them using k-mean clustering. </a:t>
            </a:r>
            <a:endParaRPr lang="pt-PT" dirty="0"/>
          </a:p>
        </p:txBody>
      </p:sp>
    </p:spTree>
    <p:extLst>
      <p:ext uri="{BB962C8B-B14F-4D97-AF65-F5344CB8AC3E}">
        <p14:creationId xmlns:p14="http://schemas.microsoft.com/office/powerpoint/2010/main" val="105367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D7421-4E04-4E59-AAB7-954D3B173141}"/>
              </a:ext>
            </a:extLst>
          </p:cNvPr>
          <p:cNvSpPr>
            <a:spLocks noGrp="1"/>
          </p:cNvSpPr>
          <p:nvPr>
            <p:ph type="title"/>
          </p:nvPr>
        </p:nvSpPr>
        <p:spPr/>
        <p:txBody>
          <a:bodyPr/>
          <a:lstStyle/>
          <a:p>
            <a:r>
              <a:rPr lang="pt-PT" dirty="0"/>
              <a:t>Data </a:t>
            </a:r>
          </a:p>
        </p:txBody>
      </p:sp>
      <p:sp>
        <p:nvSpPr>
          <p:cNvPr id="3" name="Marcador de Posição de Conteúdo 2">
            <a:extLst>
              <a:ext uri="{FF2B5EF4-FFF2-40B4-BE49-F238E27FC236}">
                <a16:creationId xmlns:a16="http://schemas.microsoft.com/office/drawing/2014/main" id="{F2F8A6F5-AF0B-4B5D-8F85-AAD4671AC5E7}"/>
              </a:ext>
            </a:extLst>
          </p:cNvPr>
          <p:cNvSpPr>
            <a:spLocks noGrp="1"/>
          </p:cNvSpPr>
          <p:nvPr>
            <p:ph idx="1"/>
          </p:nvPr>
        </p:nvSpPr>
        <p:spPr/>
        <p:txBody>
          <a:bodyPr/>
          <a:lstStyle/>
          <a:p>
            <a:pPr marL="0" indent="0">
              <a:buNone/>
            </a:pPr>
            <a:r>
              <a:rPr lang="pt-PT" dirty="0" err="1"/>
              <a:t>Three</a:t>
            </a:r>
            <a:r>
              <a:rPr lang="pt-PT" dirty="0"/>
              <a:t> diferente data </a:t>
            </a:r>
            <a:r>
              <a:rPr lang="pt-PT" dirty="0" err="1"/>
              <a:t>sources</a:t>
            </a:r>
            <a:r>
              <a:rPr lang="pt-PT" dirty="0"/>
              <a:t>:</a:t>
            </a:r>
          </a:p>
          <a:p>
            <a:pPr marL="0" indent="0">
              <a:buNone/>
            </a:pPr>
            <a:endParaRPr lang="pt-PT" dirty="0"/>
          </a:p>
          <a:p>
            <a:r>
              <a:rPr lang="en-US" dirty="0"/>
              <a:t>A dataset from Kaggle, it was possible to access to the crimes committed in NYC between 2014 and 2015;</a:t>
            </a:r>
          </a:p>
          <a:p>
            <a:endParaRPr lang="en-US" dirty="0"/>
          </a:p>
          <a:p>
            <a:r>
              <a:rPr lang="en-US" dirty="0"/>
              <a:t>Wikipedia page that had the list of NYC boroughs;</a:t>
            </a:r>
          </a:p>
          <a:p>
            <a:endParaRPr lang="en-US" dirty="0"/>
          </a:p>
          <a:p>
            <a:r>
              <a:rPr lang="en-US" dirty="0"/>
              <a:t>Wikipedia page referred to the list of </a:t>
            </a:r>
            <a:r>
              <a:rPr lang="en-US" dirty="0" err="1"/>
              <a:t>neighbourhoods</a:t>
            </a:r>
            <a:r>
              <a:rPr lang="en-US" dirty="0"/>
              <a:t> of the safest borough </a:t>
            </a:r>
            <a:endParaRPr lang="pt-PT" dirty="0"/>
          </a:p>
          <a:p>
            <a:endParaRPr lang="pt-PT" dirty="0"/>
          </a:p>
          <a:p>
            <a:endParaRPr lang="pt-PT" dirty="0"/>
          </a:p>
        </p:txBody>
      </p:sp>
    </p:spTree>
    <p:extLst>
      <p:ext uri="{BB962C8B-B14F-4D97-AF65-F5344CB8AC3E}">
        <p14:creationId xmlns:p14="http://schemas.microsoft.com/office/powerpoint/2010/main" val="3903509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26F9D-4220-4B6C-B6B5-775C12DADAA5}"/>
              </a:ext>
            </a:extLst>
          </p:cNvPr>
          <p:cNvSpPr>
            <a:spLocks noGrp="1"/>
          </p:cNvSpPr>
          <p:nvPr>
            <p:ph type="title"/>
          </p:nvPr>
        </p:nvSpPr>
        <p:spPr/>
        <p:txBody>
          <a:bodyPr/>
          <a:lstStyle/>
          <a:p>
            <a:r>
              <a:rPr lang="pt-PT" dirty="0" err="1"/>
              <a:t>Methodology</a:t>
            </a:r>
            <a:r>
              <a:rPr lang="pt-PT" dirty="0"/>
              <a:t>: Data </a:t>
            </a:r>
            <a:r>
              <a:rPr lang="pt-PT" dirty="0" err="1"/>
              <a:t>Cleaning</a:t>
            </a:r>
            <a:endParaRPr lang="pt-PT" dirty="0"/>
          </a:p>
        </p:txBody>
      </p:sp>
      <p:sp>
        <p:nvSpPr>
          <p:cNvPr id="3" name="Marcador de Posição de Conteúdo 2">
            <a:extLst>
              <a:ext uri="{FF2B5EF4-FFF2-40B4-BE49-F238E27FC236}">
                <a16:creationId xmlns:a16="http://schemas.microsoft.com/office/drawing/2014/main" id="{E68AAED8-8B59-483B-BD91-69360AD2C1BB}"/>
              </a:ext>
            </a:extLst>
          </p:cNvPr>
          <p:cNvSpPr>
            <a:spLocks noGrp="1"/>
          </p:cNvSpPr>
          <p:nvPr>
            <p:ph idx="1"/>
          </p:nvPr>
        </p:nvSpPr>
        <p:spPr>
          <a:xfrm>
            <a:off x="2589212" y="2133600"/>
            <a:ext cx="8915400" cy="4495800"/>
          </a:xfrm>
        </p:spPr>
        <p:txBody>
          <a:bodyPr>
            <a:normAutofit/>
          </a:bodyPr>
          <a:lstStyle/>
          <a:p>
            <a:pPr algn="just"/>
            <a:r>
              <a:rPr lang="en-US" dirty="0"/>
              <a:t>In the first data source (NYC crime data), it was only considered the crimes from 2015 (most recent). It was calculated the total crimes per borough;</a:t>
            </a:r>
          </a:p>
          <a:p>
            <a:pPr algn="just"/>
            <a:endParaRPr lang="en-US" dirty="0"/>
          </a:p>
          <a:p>
            <a:pPr algn="just"/>
            <a:r>
              <a:rPr lang="en-US" dirty="0"/>
              <a:t>Using the second data source, it was used the Beautiful Soup library in order to extract the data from the web page. Tables are merged in one dataset. This way it is possible to know the borough with the least and highest crimes recorded in 2015; </a:t>
            </a:r>
          </a:p>
          <a:p>
            <a:pPr marL="0" indent="0" algn="just">
              <a:buNone/>
            </a:pPr>
            <a:endParaRPr lang="en-US" dirty="0"/>
          </a:p>
          <a:p>
            <a:pPr algn="just"/>
            <a:r>
              <a:rPr lang="en-US" dirty="0"/>
              <a:t>Knowing the safest borough, it used the last source. It is then created a new </a:t>
            </a:r>
            <a:r>
              <a:rPr lang="en-US" dirty="0" err="1"/>
              <a:t>dataframe</a:t>
            </a:r>
            <a:r>
              <a:rPr lang="en-US" dirty="0"/>
              <a:t> using the name of each </a:t>
            </a:r>
            <a:r>
              <a:rPr lang="en-US" dirty="0" err="1"/>
              <a:t>neighbourhood</a:t>
            </a:r>
            <a:r>
              <a:rPr lang="en-US" dirty="0"/>
              <a:t>. Then, the coordinates of each latitude and longitude are obtained using the Google Maps API Geocoding, resulting in Figure 3. However, since it was not possible to use this google tool to locate all the </a:t>
            </a:r>
            <a:r>
              <a:rPr lang="en-US" dirty="0" err="1"/>
              <a:t>neighbourhoods</a:t>
            </a:r>
            <a:r>
              <a:rPr lang="en-US" dirty="0"/>
              <a:t> (it was a big number), it was only considered 27.</a:t>
            </a:r>
            <a:endParaRPr lang="pt-PT" dirty="0"/>
          </a:p>
        </p:txBody>
      </p:sp>
    </p:spTree>
    <p:extLst>
      <p:ext uri="{BB962C8B-B14F-4D97-AF65-F5344CB8AC3E}">
        <p14:creationId xmlns:p14="http://schemas.microsoft.com/office/powerpoint/2010/main" val="411721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77E34-395B-4DAB-8D18-4617A5BAF30C}"/>
              </a:ext>
            </a:extLst>
          </p:cNvPr>
          <p:cNvSpPr>
            <a:spLocks noGrp="1"/>
          </p:cNvSpPr>
          <p:nvPr>
            <p:ph type="title"/>
          </p:nvPr>
        </p:nvSpPr>
        <p:spPr/>
        <p:txBody>
          <a:bodyPr/>
          <a:lstStyle/>
          <a:p>
            <a:r>
              <a:rPr lang="pt-PT" dirty="0" err="1"/>
              <a:t>Methodology</a:t>
            </a:r>
            <a:r>
              <a:rPr lang="pt-PT" dirty="0"/>
              <a:t>: </a:t>
            </a:r>
            <a:r>
              <a:rPr lang="pt-PT" dirty="0" err="1"/>
              <a:t>Exploratory</a:t>
            </a:r>
            <a:r>
              <a:rPr lang="pt-PT" dirty="0"/>
              <a:t> 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4F413B06-46CB-4C96-AFDE-14DA4EFD8EDC}"/>
              </a:ext>
            </a:extLst>
          </p:cNvPr>
          <p:cNvSpPr>
            <a:spLocks noGrp="1"/>
          </p:cNvSpPr>
          <p:nvPr>
            <p:ph idx="1"/>
          </p:nvPr>
        </p:nvSpPr>
        <p:spPr>
          <a:xfrm>
            <a:off x="2589212" y="2133600"/>
            <a:ext cx="8915400" cy="4335780"/>
          </a:xfrm>
        </p:spPr>
        <p:txBody>
          <a:bodyPr>
            <a:normAutofit fontScale="85000" lnSpcReduction="10000"/>
          </a:bodyPr>
          <a:lstStyle/>
          <a:p>
            <a:r>
              <a:rPr lang="pt-PT" dirty="0" err="1"/>
              <a:t>Apply</a:t>
            </a:r>
            <a:r>
              <a:rPr lang="pt-PT" dirty="0"/>
              <a:t> </a:t>
            </a:r>
            <a:r>
              <a:rPr lang="pt-PT" dirty="0" err="1"/>
              <a:t>the</a:t>
            </a:r>
            <a:r>
              <a:rPr lang="pt-PT" dirty="0"/>
              <a:t> </a:t>
            </a:r>
            <a:r>
              <a:rPr lang="pt-PT" dirty="0" err="1"/>
              <a:t>describe</a:t>
            </a:r>
            <a:r>
              <a:rPr lang="pt-PT" dirty="0"/>
              <a:t> </a:t>
            </a:r>
            <a:r>
              <a:rPr lang="pt-PT" dirty="0" err="1"/>
              <a:t>function</a:t>
            </a:r>
            <a:r>
              <a:rPr lang="pt-PT" dirty="0"/>
              <a:t> to </a:t>
            </a:r>
            <a:r>
              <a:rPr lang="pt-PT" dirty="0" err="1"/>
              <a:t>the</a:t>
            </a:r>
            <a:r>
              <a:rPr lang="pt-PT" dirty="0"/>
              <a:t> crime data:</a:t>
            </a:r>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r>
              <a:rPr lang="en-US" dirty="0"/>
              <a:t>The highest (‘Petit Larceny’) and the lowest (‘Fortune Telling’, ‘Kidnapping’, ‘Kidnapping and related offenses’, ‘Loitering’, ‘Under the influence of drugs’) reported </a:t>
            </a:r>
            <a:r>
              <a:rPr lang="pt-PT" dirty="0"/>
              <a:t>crime. </a:t>
            </a:r>
          </a:p>
        </p:txBody>
      </p:sp>
      <p:pic>
        <p:nvPicPr>
          <p:cNvPr id="4" name="Imagem 3">
            <a:extLst>
              <a:ext uri="{FF2B5EF4-FFF2-40B4-BE49-F238E27FC236}">
                <a16:creationId xmlns:a16="http://schemas.microsoft.com/office/drawing/2014/main" id="{3B3D7FD2-F8CE-4F9F-A0B0-4B9429680795}"/>
              </a:ext>
            </a:extLst>
          </p:cNvPr>
          <p:cNvPicPr>
            <a:picLocks noChangeAspect="1"/>
          </p:cNvPicPr>
          <p:nvPr/>
        </p:nvPicPr>
        <p:blipFill>
          <a:blip r:embed="rId2"/>
          <a:stretch>
            <a:fillRect/>
          </a:stretch>
        </p:blipFill>
        <p:spPr>
          <a:xfrm>
            <a:off x="2589213" y="2522220"/>
            <a:ext cx="9092248" cy="2725093"/>
          </a:xfrm>
          <a:prstGeom prst="rect">
            <a:avLst/>
          </a:prstGeom>
        </p:spPr>
      </p:pic>
    </p:spTree>
    <p:extLst>
      <p:ext uri="{BB962C8B-B14F-4D97-AF65-F5344CB8AC3E}">
        <p14:creationId xmlns:p14="http://schemas.microsoft.com/office/powerpoint/2010/main" val="129244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74631E0A-73C3-4A1D-A864-16175C8A9CD1}"/>
              </a:ext>
            </a:extLst>
          </p:cNvPr>
          <p:cNvSpPr>
            <a:spLocks noGrp="1"/>
          </p:cNvSpPr>
          <p:nvPr>
            <p:ph idx="1"/>
          </p:nvPr>
        </p:nvSpPr>
        <p:spPr>
          <a:xfrm>
            <a:off x="2589212" y="571500"/>
            <a:ext cx="8915400" cy="5339722"/>
          </a:xfrm>
        </p:spPr>
        <p:txBody>
          <a:bodyPr/>
          <a:lstStyle/>
          <a:p>
            <a:r>
              <a:rPr lang="pt-PT" dirty="0"/>
              <a:t>Crime rate in NYC </a:t>
            </a:r>
            <a:r>
              <a:rPr lang="pt-PT" dirty="0" err="1"/>
              <a:t>Boroughs</a:t>
            </a:r>
            <a:r>
              <a:rPr lang="pt-PT" dirty="0"/>
              <a:t>:</a:t>
            </a:r>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r>
              <a:rPr lang="en-US" dirty="0"/>
              <a:t>it is possible to conclude that Staten Island is the borough of NYC with the lowest crime rate in 2015, with 21678 crimes. </a:t>
            </a:r>
            <a:endParaRPr lang="pt-PT" dirty="0"/>
          </a:p>
        </p:txBody>
      </p:sp>
      <p:pic>
        <p:nvPicPr>
          <p:cNvPr id="4" name="Imagem 3">
            <a:extLst>
              <a:ext uri="{FF2B5EF4-FFF2-40B4-BE49-F238E27FC236}">
                <a16:creationId xmlns:a16="http://schemas.microsoft.com/office/drawing/2014/main" id="{BE891A11-E369-440D-8ED1-48AA52A51E31}"/>
              </a:ext>
            </a:extLst>
          </p:cNvPr>
          <p:cNvPicPr>
            <a:picLocks noChangeAspect="1"/>
          </p:cNvPicPr>
          <p:nvPr/>
        </p:nvPicPr>
        <p:blipFill>
          <a:blip r:embed="rId2"/>
          <a:stretch>
            <a:fillRect/>
          </a:stretch>
        </p:blipFill>
        <p:spPr>
          <a:xfrm>
            <a:off x="4149803" y="1160422"/>
            <a:ext cx="5794218" cy="3521798"/>
          </a:xfrm>
          <a:prstGeom prst="rect">
            <a:avLst/>
          </a:prstGeom>
        </p:spPr>
      </p:pic>
    </p:spTree>
    <p:extLst>
      <p:ext uri="{BB962C8B-B14F-4D97-AF65-F5344CB8AC3E}">
        <p14:creationId xmlns:p14="http://schemas.microsoft.com/office/powerpoint/2010/main" val="135384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A298EF7-9D5B-4665-84B7-308C418BE6E8}"/>
              </a:ext>
            </a:extLst>
          </p:cNvPr>
          <p:cNvSpPr>
            <a:spLocks noGrp="1"/>
          </p:cNvSpPr>
          <p:nvPr>
            <p:ph idx="1"/>
          </p:nvPr>
        </p:nvSpPr>
        <p:spPr>
          <a:xfrm>
            <a:off x="2589212" y="708660"/>
            <a:ext cx="8915400" cy="5202562"/>
          </a:xfrm>
        </p:spPr>
        <p:txBody>
          <a:bodyPr/>
          <a:lstStyle/>
          <a:p>
            <a:r>
              <a:rPr lang="pt-PT" dirty="0" err="1"/>
              <a:t>Staten</a:t>
            </a:r>
            <a:r>
              <a:rPr lang="pt-PT" dirty="0"/>
              <a:t> Island Crimes: </a:t>
            </a:r>
            <a:r>
              <a:rPr lang="pt-PT" dirty="0" err="1"/>
              <a:t>It</a:t>
            </a:r>
            <a:r>
              <a:rPr lang="pt-PT" dirty="0"/>
              <a:t> </a:t>
            </a:r>
            <a:r>
              <a:rPr lang="pt-PT" dirty="0" err="1"/>
              <a:t>is</a:t>
            </a:r>
            <a:r>
              <a:rPr lang="pt-PT" dirty="0"/>
              <a:t> </a:t>
            </a:r>
            <a:r>
              <a:rPr lang="pt-PT" dirty="0" err="1"/>
              <a:t>plotted</a:t>
            </a:r>
            <a:r>
              <a:rPr lang="pt-PT" dirty="0"/>
              <a:t> 8 </a:t>
            </a:r>
            <a:r>
              <a:rPr lang="pt-PT" dirty="0" err="1"/>
              <a:t>types</a:t>
            </a:r>
            <a:r>
              <a:rPr lang="pt-PT" dirty="0"/>
              <a:t> </a:t>
            </a:r>
            <a:r>
              <a:rPr lang="pt-PT" dirty="0" err="1"/>
              <a:t>of</a:t>
            </a:r>
            <a:r>
              <a:rPr lang="pt-PT" dirty="0"/>
              <a:t> crimes </a:t>
            </a:r>
            <a:r>
              <a:rPr lang="pt-PT" dirty="0" err="1"/>
              <a:t>committed</a:t>
            </a:r>
            <a:r>
              <a:rPr lang="pt-PT" dirty="0"/>
              <a:t> in </a:t>
            </a:r>
            <a:r>
              <a:rPr lang="pt-PT" dirty="0" err="1"/>
              <a:t>Staten</a:t>
            </a:r>
            <a:r>
              <a:rPr lang="pt-PT" dirty="0"/>
              <a:t> Island:</a:t>
            </a:r>
          </a:p>
        </p:txBody>
      </p:sp>
      <p:pic>
        <p:nvPicPr>
          <p:cNvPr id="4" name="Imagem 3">
            <a:extLst>
              <a:ext uri="{FF2B5EF4-FFF2-40B4-BE49-F238E27FC236}">
                <a16:creationId xmlns:a16="http://schemas.microsoft.com/office/drawing/2014/main" id="{93EF6F29-130D-4100-A256-81C32B4E3D0A}"/>
              </a:ext>
            </a:extLst>
          </p:cNvPr>
          <p:cNvPicPr>
            <a:picLocks noChangeAspect="1"/>
          </p:cNvPicPr>
          <p:nvPr/>
        </p:nvPicPr>
        <p:blipFill>
          <a:blip r:embed="rId2"/>
          <a:stretch>
            <a:fillRect/>
          </a:stretch>
        </p:blipFill>
        <p:spPr>
          <a:xfrm>
            <a:off x="3482716" y="1771664"/>
            <a:ext cx="7330063" cy="4377676"/>
          </a:xfrm>
          <a:prstGeom prst="rect">
            <a:avLst/>
          </a:prstGeom>
        </p:spPr>
      </p:pic>
    </p:spTree>
    <p:extLst>
      <p:ext uri="{BB962C8B-B14F-4D97-AF65-F5344CB8AC3E}">
        <p14:creationId xmlns:p14="http://schemas.microsoft.com/office/powerpoint/2010/main" val="359958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B611750-E22F-431F-AF0B-D72A3A48C27E}"/>
              </a:ext>
            </a:extLst>
          </p:cNvPr>
          <p:cNvSpPr>
            <a:spLocks noGrp="1"/>
          </p:cNvSpPr>
          <p:nvPr>
            <p:ph idx="1"/>
          </p:nvPr>
        </p:nvSpPr>
        <p:spPr>
          <a:xfrm>
            <a:off x="2086478" y="617220"/>
            <a:ext cx="9639907" cy="4836802"/>
          </a:xfrm>
        </p:spPr>
        <p:txBody>
          <a:bodyPr/>
          <a:lstStyle/>
          <a:p>
            <a:pPr algn="just"/>
            <a:r>
              <a:rPr lang="en-US" dirty="0"/>
              <a:t>It is used a Wikipedia page referring to the </a:t>
            </a:r>
            <a:r>
              <a:rPr lang="en-US" dirty="0" err="1"/>
              <a:t>neighbourhoods</a:t>
            </a:r>
            <a:r>
              <a:rPr lang="en-US" dirty="0"/>
              <a:t> of Staten Island. However, since it was not possible to geolocate every </a:t>
            </a:r>
            <a:r>
              <a:rPr lang="en-US" dirty="0" err="1"/>
              <a:t>neighbourhood</a:t>
            </a:r>
            <a:r>
              <a:rPr lang="en-US" dirty="0"/>
              <a:t> with Google Maps API Geocoding, it was considered only 26 of them. It is represented in the next map: </a:t>
            </a:r>
          </a:p>
        </p:txBody>
      </p:sp>
      <p:pic>
        <p:nvPicPr>
          <p:cNvPr id="4" name="Imagem 3">
            <a:extLst>
              <a:ext uri="{FF2B5EF4-FFF2-40B4-BE49-F238E27FC236}">
                <a16:creationId xmlns:a16="http://schemas.microsoft.com/office/drawing/2014/main" id="{42919767-9EF3-43B2-9D2D-9CCF14A53FEF}"/>
              </a:ext>
            </a:extLst>
          </p:cNvPr>
          <p:cNvPicPr>
            <a:picLocks noChangeAspect="1"/>
          </p:cNvPicPr>
          <p:nvPr/>
        </p:nvPicPr>
        <p:blipFill>
          <a:blip r:embed="rId2"/>
          <a:stretch>
            <a:fillRect/>
          </a:stretch>
        </p:blipFill>
        <p:spPr>
          <a:xfrm>
            <a:off x="2361591" y="1929520"/>
            <a:ext cx="9089679" cy="4599160"/>
          </a:xfrm>
          <a:prstGeom prst="rect">
            <a:avLst/>
          </a:prstGeom>
        </p:spPr>
      </p:pic>
    </p:spTree>
    <p:extLst>
      <p:ext uri="{BB962C8B-B14F-4D97-AF65-F5344CB8AC3E}">
        <p14:creationId xmlns:p14="http://schemas.microsoft.com/office/powerpoint/2010/main" val="96839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DDD30-31CB-4FE3-A4FC-625A9FB1A87E}"/>
              </a:ext>
            </a:extLst>
          </p:cNvPr>
          <p:cNvSpPr>
            <a:spLocks noGrp="1"/>
          </p:cNvSpPr>
          <p:nvPr>
            <p:ph type="title"/>
          </p:nvPr>
        </p:nvSpPr>
        <p:spPr/>
        <p:txBody>
          <a:bodyPr/>
          <a:lstStyle/>
          <a:p>
            <a:r>
              <a:rPr lang="pt-PT" dirty="0" err="1"/>
              <a:t>Modelling</a:t>
            </a:r>
            <a:endParaRPr lang="pt-PT" dirty="0"/>
          </a:p>
        </p:txBody>
      </p:sp>
      <p:sp>
        <p:nvSpPr>
          <p:cNvPr id="3" name="Marcador de Posição de Conteúdo 2">
            <a:extLst>
              <a:ext uri="{FF2B5EF4-FFF2-40B4-BE49-F238E27FC236}">
                <a16:creationId xmlns:a16="http://schemas.microsoft.com/office/drawing/2014/main" id="{E58042B8-C113-49AD-89C4-789EBA458BF2}"/>
              </a:ext>
            </a:extLst>
          </p:cNvPr>
          <p:cNvSpPr>
            <a:spLocks noGrp="1"/>
          </p:cNvSpPr>
          <p:nvPr>
            <p:ph idx="1"/>
          </p:nvPr>
        </p:nvSpPr>
        <p:spPr>
          <a:xfrm>
            <a:off x="2591068" y="1386474"/>
            <a:ext cx="9387572" cy="5265785"/>
          </a:xfrm>
        </p:spPr>
        <p:txBody>
          <a:bodyPr>
            <a:normAutofit lnSpcReduction="10000"/>
          </a:bodyPr>
          <a:lstStyle/>
          <a:p>
            <a:pPr algn="just"/>
            <a:r>
              <a:rPr lang="en-US" dirty="0"/>
              <a:t>Using Foursquare API it is possible to find venues 500m away from each </a:t>
            </a:r>
            <a:r>
              <a:rPr lang="en-US" dirty="0" err="1"/>
              <a:t>neighbourhood</a:t>
            </a:r>
            <a:r>
              <a:rPr lang="en-US" dirty="0"/>
              <a:t> of Staten Island considered. Then, the resulting json file is converted to a </a:t>
            </a:r>
            <a:r>
              <a:rPr lang="en-US" dirty="0" err="1"/>
              <a:t>dataframe</a:t>
            </a:r>
            <a:r>
              <a:rPr lang="en-US" dirty="0"/>
              <a:t>, containing all the venues with the coordinates and category;</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It is performed one hot encoding technique on the venues data. The venues are grouped by the </a:t>
            </a:r>
            <a:r>
              <a:rPr lang="en-US" dirty="0" err="1"/>
              <a:t>neighbourhood</a:t>
            </a:r>
            <a:r>
              <a:rPr lang="en-US" dirty="0"/>
              <a:t> and the means are calculated;</a:t>
            </a:r>
          </a:p>
          <a:p>
            <a:pPr algn="just"/>
            <a:r>
              <a:rPr lang="en-US" dirty="0"/>
              <a:t>The 5 common venues are calculated for each of the </a:t>
            </a:r>
            <a:r>
              <a:rPr lang="en-US" dirty="0" err="1"/>
              <a:t>neighbourhoods</a:t>
            </a:r>
            <a:r>
              <a:rPr lang="en-US" dirty="0"/>
              <a:t>;</a:t>
            </a:r>
          </a:p>
          <a:p>
            <a:pPr algn="just"/>
            <a:r>
              <a:rPr lang="en-US" dirty="0"/>
              <a:t>The final goal of this project is to cluster similar </a:t>
            </a:r>
            <a:r>
              <a:rPr lang="en-US" dirty="0" err="1"/>
              <a:t>neighbourhoods</a:t>
            </a:r>
            <a:r>
              <a:rPr lang="en-US" dirty="0"/>
              <a:t> using 5 – means clustering, so people can find similar </a:t>
            </a:r>
            <a:r>
              <a:rPr lang="en-US" dirty="0" err="1"/>
              <a:t>neighbourhoods</a:t>
            </a:r>
            <a:r>
              <a:rPr lang="en-US" dirty="0"/>
              <a:t>, i.e., regions that have similar characteristics and amenities. As mentioned, the 5 – means clustering will then cluster the </a:t>
            </a:r>
            <a:r>
              <a:rPr lang="en-US" dirty="0" err="1"/>
              <a:t>neighbourhoods</a:t>
            </a:r>
            <a:r>
              <a:rPr lang="en-US" dirty="0"/>
              <a:t> into 5 clusters. </a:t>
            </a:r>
            <a:endParaRPr lang="pt-PT" dirty="0"/>
          </a:p>
        </p:txBody>
      </p:sp>
      <p:pic>
        <p:nvPicPr>
          <p:cNvPr id="4" name="Imagem 3">
            <a:extLst>
              <a:ext uri="{FF2B5EF4-FFF2-40B4-BE49-F238E27FC236}">
                <a16:creationId xmlns:a16="http://schemas.microsoft.com/office/drawing/2014/main" id="{68D7BD0C-5C3E-452B-938D-A510A67C7E1D}"/>
              </a:ext>
            </a:extLst>
          </p:cNvPr>
          <p:cNvPicPr>
            <a:picLocks noChangeAspect="1"/>
          </p:cNvPicPr>
          <p:nvPr/>
        </p:nvPicPr>
        <p:blipFill>
          <a:blip r:embed="rId2"/>
          <a:stretch>
            <a:fillRect/>
          </a:stretch>
        </p:blipFill>
        <p:spPr>
          <a:xfrm>
            <a:off x="2813285" y="2659455"/>
            <a:ext cx="8691327" cy="1539089"/>
          </a:xfrm>
          <a:prstGeom prst="rect">
            <a:avLst/>
          </a:prstGeom>
        </p:spPr>
      </p:pic>
    </p:spTree>
    <p:extLst>
      <p:ext uri="{BB962C8B-B14F-4D97-AF65-F5344CB8AC3E}">
        <p14:creationId xmlns:p14="http://schemas.microsoft.com/office/powerpoint/2010/main" val="505454507"/>
      </p:ext>
    </p:extLst>
  </p:cSld>
  <p:clrMapOvr>
    <a:masterClrMapping/>
  </p:clrMapOvr>
</p:sld>
</file>

<file path=ppt/theme/theme1.xml><?xml version="1.0" encoding="utf-8"?>
<a:theme xmlns:a="http://schemas.openxmlformats.org/drawingml/2006/main" name="Haste">
  <a:themeElements>
    <a:clrScheme name="Hast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Hast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t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TotalTime>
  <Words>1108</Words>
  <Application>Microsoft Office PowerPoint</Application>
  <PresentationFormat>Ecrã Panorâmico</PresentationFormat>
  <Paragraphs>88</Paragraphs>
  <Slides>16</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16</vt:i4>
      </vt:variant>
    </vt:vector>
  </HeadingPairs>
  <TitlesOfParts>
    <vt:vector size="20" baseType="lpstr">
      <vt:lpstr>Arial</vt:lpstr>
      <vt:lpstr>Century Gothic</vt:lpstr>
      <vt:lpstr>Wingdings 3</vt:lpstr>
      <vt:lpstr>Haste</vt:lpstr>
      <vt:lpstr>  Capstone Project - The Battle of Neighborhoods </vt:lpstr>
      <vt:lpstr>Introduction</vt:lpstr>
      <vt:lpstr>Data </vt:lpstr>
      <vt:lpstr>Methodology: Data Cleaning</vt:lpstr>
      <vt:lpstr>Methodology: Exploratory Data Analysis</vt:lpstr>
      <vt:lpstr>Apresentação do PowerPoint</vt:lpstr>
      <vt:lpstr>Apresentação do PowerPoint</vt:lpstr>
      <vt:lpstr>Apresentação do PowerPoint</vt:lpstr>
      <vt:lpstr>Modelling</vt:lpstr>
      <vt:lpstr>Results</vt:lpstr>
      <vt:lpstr>Apresentação do PowerPoint</vt:lpstr>
      <vt:lpstr>Apresentação do PowerPoint</vt:lpstr>
      <vt:lpstr>Apresentação do PowerPoint</vt:lpstr>
      <vt:lpstr>Apresentação do PowerPoint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The Battle of Neighborhoods </dc:title>
  <dc:creator>Asus</dc:creator>
  <cp:lastModifiedBy>Asus</cp:lastModifiedBy>
  <cp:revision>8</cp:revision>
  <dcterms:created xsi:type="dcterms:W3CDTF">2020-02-09T15:58:11Z</dcterms:created>
  <dcterms:modified xsi:type="dcterms:W3CDTF">2020-02-09T16:46:00Z</dcterms:modified>
</cp:coreProperties>
</file>