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 id="2147484006" r:id="rId2"/>
    <p:sldMasterId id="2147484013" r:id="rId3"/>
    <p:sldMasterId id="2147484019" r:id="rId4"/>
    <p:sldMasterId id="2147484038" r:id="rId5"/>
  </p:sldMasterIdLst>
  <p:notesMasterIdLst>
    <p:notesMasterId r:id="rId18"/>
  </p:notesMasterIdLst>
  <p:handoutMasterIdLst>
    <p:handoutMasterId r:id="rId19"/>
  </p:handoutMasterIdLst>
  <p:sldIdLst>
    <p:sldId id="1308" r:id="rId6"/>
    <p:sldId id="1309" r:id="rId7"/>
    <p:sldId id="1310" r:id="rId8"/>
    <p:sldId id="1311" r:id="rId9"/>
    <p:sldId id="1312" r:id="rId10"/>
    <p:sldId id="1313" r:id="rId11"/>
    <p:sldId id="1314" r:id="rId12"/>
    <p:sldId id="1315" r:id="rId13"/>
    <p:sldId id="1316" r:id="rId14"/>
    <p:sldId id="1317" r:id="rId15"/>
    <p:sldId id="1319" r:id="rId16"/>
    <p:sldId id="1318" r:id="rId17"/>
  </p:sldIdLst>
  <p:sldSz cx="9144000" cy="5143500" type="screen16x9"/>
  <p:notesSz cx="6934200" cy="92202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E15FD5CB-56E1-1343-B9EE-D7D995B44FBC}">
          <p14:sldIdLst/>
        </p14:section>
        <p14:section name="Cloud Foundry" id="{39429F53-648B-EC44-A2D5-5A5E9990CACD}">
          <p14:sldIdLst>
            <p14:sldId id="1308"/>
            <p14:sldId id="1309"/>
            <p14:sldId id="1310"/>
            <p14:sldId id="1311"/>
            <p14:sldId id="1312"/>
            <p14:sldId id="1313"/>
            <p14:sldId id="1314"/>
            <p14:sldId id="1315"/>
            <p14:sldId id="1316"/>
            <p14:sldId id="1317"/>
            <p14:sldId id="1319"/>
            <p14:sldId id="131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hul Awasthy" initials="" lastIdx="6" clrIdx="0"/>
  <p:cmAuthor id="1" name="Raghvender Arni" initials="" lastIdx="2" clrIdx="1"/>
  <p:cmAuthor id="2" name="Farhan Thawar" initials="" lastIdx="2" clrIdx="2"/>
  <p:cmAuthor id="3" name="Ian Andrews" initials="" lastIdx="4" clrIdx="3"/>
  <p:cmAuthor id="4" name="Andrew Clay Shafer" initials="" lastIdx="1" clrIdx="4"/>
  <p:cmAuthor id="5" name="Fred Melo" initials="" lastIdx="3" clrIdx="5"/>
  <p:cmAuthor id="6" name="" initials="" lastIdx="14" clrIdx="6"/>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5DD"/>
    <a:srgbClr val="33928A"/>
    <a:srgbClr val="4ABDAA"/>
    <a:srgbClr val="FFCC00"/>
    <a:srgbClr val="339933"/>
    <a:srgbClr val="FF6666"/>
    <a:srgbClr val="008881"/>
    <a:srgbClr val="00786E"/>
    <a:srgbClr val="7F6BE8"/>
    <a:srgbClr val="3C89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淡色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90" autoAdjust="0"/>
    <p:restoredTop sz="87822" autoAdjust="0"/>
  </p:normalViewPr>
  <p:slideViewPr>
    <p:cSldViewPr snapToGrid="0">
      <p:cViewPr varScale="1">
        <p:scale>
          <a:sx n="106" d="100"/>
          <a:sy n="106" d="100"/>
        </p:scale>
        <p:origin x="-704" y="-104"/>
      </p:cViewPr>
      <p:guideLst>
        <p:guide orient="horz" pos="2358"/>
        <p:guide pos="31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5" d="100"/>
        <a:sy n="55" d="100"/>
      </p:scale>
      <p:origin x="0" y="0"/>
    </p:cViewPr>
  </p:sorterViewPr>
  <p:notesViewPr>
    <p:cSldViewPr snapToGrid="0">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printerSettings" Target="printerSettings/printerSettings1.bin"/><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113" y="8953500"/>
            <a:ext cx="361950" cy="215900"/>
          </a:xfrm>
          <a:prstGeom prst="rect">
            <a:avLst/>
          </a:prstGeom>
          <a:noFill/>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E1CDDD25-851A-A34B-BBEB-041A573D3E9F}" type="slidenum">
              <a:rPr lang="en-US" sz="800" smtClean="0">
                <a:latin typeface="Verdana" charset="0"/>
                <a:cs typeface="Arial" charset="0"/>
              </a:rPr>
              <a:pPr eaLnBrk="1" hangingPunct="1">
                <a:defRPr/>
              </a:pPr>
              <a:t>‹#›</a:t>
            </a:fld>
            <a:endParaRPr lang="en-US" sz="800" smtClean="0">
              <a:latin typeface="Verdana" charset="0"/>
              <a:cs typeface="Arial" charset="0"/>
            </a:endParaRPr>
          </a:p>
        </p:txBody>
      </p:sp>
      <p:sp>
        <p:nvSpPr>
          <p:cNvPr id="8195" name="TextBox 5"/>
          <p:cNvSpPr txBox="1">
            <a:spLocks noChangeArrowheads="1"/>
          </p:cNvSpPr>
          <p:nvPr/>
        </p:nvSpPr>
        <p:spPr bwMode="auto">
          <a:xfrm>
            <a:off x="298450" y="174625"/>
            <a:ext cx="633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18288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400" smtClean="0">
                <a:latin typeface="Verdana" charset="0"/>
                <a:cs typeface="Arial" charset="0"/>
              </a:rPr>
              <a:t>TITLE</a:t>
            </a:r>
          </a:p>
          <a:p>
            <a:pPr algn="ctr" eaLnBrk="1" hangingPunct="1">
              <a:defRPr/>
            </a:pPr>
            <a:r>
              <a:rPr lang="en-US" sz="1000" smtClean="0">
                <a:latin typeface="Verdana" charset="0"/>
                <a:cs typeface="Arial" charset="0"/>
              </a:rPr>
              <a:t>Month Year</a:t>
            </a:r>
          </a:p>
        </p:txBody>
      </p:sp>
    </p:spTree>
    <p:extLst>
      <p:ext uri="{BB962C8B-B14F-4D97-AF65-F5344CB8AC3E}">
        <p14:creationId xmlns:p14="http://schemas.microsoft.com/office/powerpoint/2010/main" val="125526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298450" y="2997200"/>
            <a:ext cx="6337300" cy="5842000"/>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Box 5"/>
          <p:cNvSpPr txBox="1"/>
          <p:nvPr/>
        </p:nvSpPr>
        <p:spPr>
          <a:xfrm>
            <a:off x="3313113" y="8953500"/>
            <a:ext cx="361950" cy="215900"/>
          </a:xfrm>
          <a:prstGeom prst="rect">
            <a:avLst/>
          </a:prstGeom>
          <a:noFill/>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fld id="{A088ABF4-EDD0-7548-9779-D7E7697CF9FF}" type="slidenum">
              <a:rPr lang="en-US" sz="800" smtClean="0">
                <a:latin typeface="Verdana" charset="0"/>
                <a:cs typeface="Arial" charset="0"/>
              </a:rPr>
              <a:pPr eaLnBrk="1" hangingPunct="1">
                <a:defRPr/>
              </a:pPr>
              <a:t>‹#›</a:t>
            </a:fld>
            <a:endParaRPr lang="en-US" sz="800" smtClean="0">
              <a:latin typeface="Verdana" charset="0"/>
              <a:cs typeface="Arial" charset="0"/>
            </a:endParaRPr>
          </a:p>
        </p:txBody>
      </p:sp>
      <p:sp>
        <p:nvSpPr>
          <p:cNvPr id="9221" name="TextBox 6"/>
          <p:cNvSpPr txBox="1">
            <a:spLocks noChangeArrowheads="1"/>
          </p:cNvSpPr>
          <p:nvPr/>
        </p:nvSpPr>
        <p:spPr bwMode="auto">
          <a:xfrm>
            <a:off x="298450" y="174625"/>
            <a:ext cx="6337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400" smtClean="0">
                <a:latin typeface="Verdana" charset="0"/>
                <a:cs typeface="Arial" charset="0"/>
              </a:rPr>
              <a:t>TITLE</a:t>
            </a:r>
          </a:p>
          <a:p>
            <a:pPr algn="ctr" eaLnBrk="1" hangingPunct="1">
              <a:defRPr/>
            </a:pPr>
            <a:r>
              <a:rPr lang="en-US" sz="1000" smtClean="0">
                <a:latin typeface="Verdana" charset="0"/>
                <a:cs typeface="Arial" charset="0"/>
              </a:rPr>
              <a:t>Month Year</a:t>
            </a:r>
          </a:p>
        </p:txBody>
      </p:sp>
    </p:spTree>
    <p:extLst>
      <p:ext uri="{BB962C8B-B14F-4D97-AF65-F5344CB8AC3E}">
        <p14:creationId xmlns:p14="http://schemas.microsoft.com/office/powerpoint/2010/main" val="1830206317"/>
      </p:ext>
    </p:extLst>
  </p:cSld>
  <p:clrMap bg1="lt1" tx1="dk1" bg2="lt2" tx2="dk2" accent1="accent1" accent2="accent2" accent3="accent3" accent4="accent4" accent5="accent5" accent6="accent6" hlink="hlink" folHlink="folHlink"/>
  <p:notesStyle>
    <a:lvl1pPr algn="l" rtl="0" eaLnBrk="0" fontAlgn="base" hangingPunct="0">
      <a:spcBef>
        <a:spcPts val="1200"/>
      </a:spcBef>
      <a:spcAft>
        <a:spcPct val="0"/>
      </a:spcAft>
      <a:buFont typeface="Arial" charset="0"/>
      <a:defRPr sz="1100" kern="1200">
        <a:solidFill>
          <a:schemeClr val="tx1"/>
        </a:solidFill>
        <a:latin typeface="Verdana" pitchFamily="34" charset="0"/>
        <a:ea typeface="ＭＳ Ｐゴシック" pitchFamily="-84" charset="-128"/>
        <a:cs typeface="Arial" pitchFamily="34" charset="0"/>
      </a:defRPr>
    </a:lvl1pPr>
    <a:lvl2pPr marL="400050" indent="-174625" algn="l" rtl="0" eaLnBrk="0" fontAlgn="base" hangingPunct="0">
      <a:spcBef>
        <a:spcPts val="600"/>
      </a:spcBef>
      <a:spcAft>
        <a:spcPct val="0"/>
      </a:spcAft>
      <a:buFont typeface="Wingdings" charset="0"/>
      <a:buChar char=""/>
      <a:defRPr sz="1100" kern="1200">
        <a:solidFill>
          <a:schemeClr val="tx1"/>
        </a:solidFill>
        <a:latin typeface="Verdana" pitchFamily="34" charset="0"/>
        <a:ea typeface="ＭＳ Ｐゴシック" pitchFamily="-84" charset="-128"/>
        <a:cs typeface="Arial" pitchFamily="34" charset="0"/>
      </a:defRPr>
    </a:lvl2pPr>
    <a:lvl3pPr marL="576263" indent="-176213"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pitchFamily="-84" charset="-128"/>
        <a:cs typeface="Arial" pitchFamily="34" charset="0"/>
      </a:defRPr>
    </a:lvl3pPr>
    <a:lvl4pPr marL="801688" indent="-174625"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pitchFamily="-84" charset="-128"/>
        <a:cs typeface="Arial" pitchFamily="34" charset="0"/>
      </a:defRPr>
    </a:lvl4pPr>
    <a:lvl5pPr marL="1027113" indent="-225425" algn="l" rtl="0" eaLnBrk="0" fontAlgn="base" hangingPunct="0">
      <a:spcBef>
        <a:spcPts val="600"/>
      </a:spcBef>
      <a:spcAft>
        <a:spcPct val="0"/>
      </a:spcAft>
      <a:buFont typeface="Verdana" charset="0"/>
      <a:buChar char="—"/>
      <a:defRPr sz="1100" kern="1200">
        <a:solidFill>
          <a:schemeClr val="tx1"/>
        </a:solidFill>
        <a:latin typeface="Verdana" pitchFamily="34" charset="0"/>
        <a:ea typeface="ＭＳ Ｐゴシック" pitchFamily="-84" charset="-128"/>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t>やり方を取得し、文化に変える</a:t>
            </a:r>
            <a:endParaRPr lang="en-US" altLang="ja-JP" dirty="0" smtClean="0"/>
          </a:p>
          <a:p>
            <a:r>
              <a:rPr lang="ja-JP" altLang="en-US" dirty="0" smtClean="0"/>
              <a:t>どのように実践するか。</a:t>
            </a:r>
            <a:endParaRPr lang="en-US" dirty="0"/>
          </a:p>
        </p:txBody>
      </p:sp>
    </p:spTree>
    <p:extLst>
      <p:ext uri="{BB962C8B-B14F-4D97-AF65-F5344CB8AC3E}">
        <p14:creationId xmlns:p14="http://schemas.microsoft.com/office/powerpoint/2010/main" val="2068218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90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5" y="325439"/>
            <a:ext cx="8410574" cy="460375"/>
          </a:xfrm>
          <a:prstGeom prst="rect">
            <a:avLst/>
          </a:prstGeom>
          <a:noFill/>
        </p:spPr>
        <p:txBody>
          <a:bodyPr lIns="0" tIns="0" rIns="0" bIns="0" anchor="t" anchorCtr="0"/>
          <a:lstStyle>
            <a:lvl1pPr>
              <a:lnSpc>
                <a:spcPct val="90000"/>
              </a:lnSpc>
              <a:defRPr sz="3200" b="1" i="0">
                <a:solidFill>
                  <a:schemeClr val="tx2"/>
                </a:solidFill>
                <a:latin typeface="Candara"/>
                <a:ea typeface="ヒラギノ丸ゴ Pro W4"/>
                <a:cs typeface="Candara"/>
              </a:defRPr>
            </a:lvl1pPr>
          </a:lstStyle>
          <a:p>
            <a:r>
              <a:rPr lang="en-US" altLang="ja-JP" smtClean="0"/>
              <a:t>Click to edit Master title style</a:t>
            </a:r>
            <a:endParaRPr lang="en-US" dirty="0"/>
          </a:p>
        </p:txBody>
      </p:sp>
      <p:sp>
        <p:nvSpPr>
          <p:cNvPr id="4" name="Content Placeholder 3"/>
          <p:cNvSpPr>
            <a:spLocks noGrp="1"/>
          </p:cNvSpPr>
          <p:nvPr>
            <p:ph sz="quarter" idx="10"/>
          </p:nvPr>
        </p:nvSpPr>
        <p:spPr bwMode="gray">
          <a:xfrm>
            <a:off x="366715" y="1074738"/>
            <a:ext cx="8410574"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b="0" i="0">
                <a:solidFill>
                  <a:schemeClr val="tx1"/>
                </a:solidFill>
                <a:latin typeface="Candara"/>
                <a:ea typeface="ヒラギノ角ゴ Pro W3"/>
                <a:cs typeface="Candara"/>
              </a:defRPr>
            </a:lvl1pPr>
            <a:lvl2pPr>
              <a:spcBef>
                <a:spcPts val="300"/>
              </a:spcBef>
              <a:buClr>
                <a:schemeClr val="accent1"/>
              </a:buClr>
              <a:buFont typeface="Verdana" pitchFamily="34" charset="0"/>
              <a:buChar char="–"/>
              <a:defRPr sz="2000" b="0" i="0">
                <a:solidFill>
                  <a:schemeClr val="tx1"/>
                </a:solidFill>
                <a:latin typeface="Candara"/>
                <a:ea typeface="ヒラギノ角ゴ Pro W3"/>
                <a:cs typeface="Candara"/>
              </a:defRPr>
            </a:lvl2pPr>
            <a:lvl3pPr>
              <a:spcBef>
                <a:spcPts val="300"/>
              </a:spcBef>
              <a:buClr>
                <a:schemeClr val="accent1"/>
              </a:buClr>
              <a:buFont typeface="Verdana" pitchFamily="34" charset="0"/>
              <a:buChar char="▪"/>
              <a:defRPr sz="1600" b="0" i="0">
                <a:solidFill>
                  <a:schemeClr val="tx1"/>
                </a:solidFill>
                <a:latin typeface="Candara"/>
                <a:ea typeface="ヒラギノ角ゴ Pro W3"/>
                <a:cs typeface="Candara"/>
              </a:defRPr>
            </a:lvl3pPr>
            <a:lvl4pPr marL="1658938" indent="-287338">
              <a:spcBef>
                <a:spcPts val="300"/>
              </a:spcBef>
              <a:buClr>
                <a:schemeClr val="accent1"/>
              </a:buClr>
              <a:buFont typeface="Verdana" pitchFamily="34" charset="0"/>
              <a:buChar char="—"/>
              <a:defRPr sz="1200" b="0" i="0">
                <a:solidFill>
                  <a:schemeClr val="tx1"/>
                </a:solidFill>
                <a:latin typeface="Candara"/>
                <a:ea typeface="ヒラギノ角ゴ Pro W3"/>
                <a:cs typeface="Candara"/>
              </a:defRPr>
            </a:lvl4pPr>
            <a:lvl5pPr>
              <a:spcBef>
                <a:spcPts val="300"/>
              </a:spcBef>
              <a:buClr>
                <a:schemeClr val="accent1"/>
              </a:buClr>
              <a:buFont typeface="Verdana" pitchFamily="34" charset="0"/>
              <a:buChar char="»"/>
              <a:defRPr sz="1100" b="0" i="0">
                <a:solidFill>
                  <a:schemeClr val="tx1"/>
                </a:solidFill>
                <a:latin typeface="Candara"/>
                <a:ea typeface="ヒラギノ角ゴ Pro W3"/>
                <a:cs typeface="Candara"/>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21752597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759820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Blank">
    <p:bg>
      <p:bgPr>
        <a:solidFill>
          <a:schemeClr val="bg1"/>
        </a:solidFill>
        <a:effectLst/>
      </p:bgPr>
    </p:bg>
    <p:spTree>
      <p:nvGrpSpPr>
        <p:cNvPr id="1" name=""/>
        <p:cNvGrpSpPr/>
        <p:nvPr/>
      </p:nvGrpSpPr>
      <p:grpSpPr>
        <a:xfrm>
          <a:off x="0" y="0"/>
          <a:ext cx="0" cy="0"/>
          <a:chOff x="0" y="0"/>
          <a:chExt cx="0" cy="0"/>
        </a:xfrm>
      </p:grpSpPr>
      <p:sp>
        <p:nvSpPr>
          <p:cNvPr id="5" name="Shape 251"/>
          <p:cNvSpPr/>
          <p:nvPr userDrawn="1"/>
        </p:nvSpPr>
        <p:spPr>
          <a:xfrm>
            <a:off x="114300" y="112014"/>
            <a:ext cx="8915400" cy="4919472"/>
          </a:xfrm>
          <a:prstGeom prst="rect">
            <a:avLst/>
          </a:prstGeom>
          <a:solidFill>
            <a:schemeClr val="accent5">
              <a:lumMod val="90000"/>
              <a:lumOff val="10000"/>
            </a:schemeClr>
          </a:solidFill>
          <a:ln>
            <a:noFill/>
          </a:ln>
        </p:spPr>
        <p:txBody>
          <a:bodyPr lIns="91425" tIns="45700" rIns="91425" bIns="45700" anchor="ctr" anchorCtr="0">
            <a:noAutofit/>
          </a:bodyPr>
          <a:lstStyle/>
          <a:p>
            <a:pPr algn="ctr" defTabSz="457200" fontAlgn="auto">
              <a:spcBef>
                <a:spcPts val="0"/>
              </a:spcBef>
              <a:spcAft>
                <a:spcPts val="0"/>
              </a:spcAft>
            </a:pPr>
            <a:endParaRPr>
              <a:solidFill>
                <a:srgbClr val="FFFFFF"/>
              </a:solidFill>
              <a:latin typeface="Arial"/>
              <a:ea typeface="Arial"/>
              <a:cs typeface="Arial"/>
              <a:sym typeface="Arial"/>
            </a:endParaRPr>
          </a:p>
        </p:txBody>
      </p:sp>
      <p:sp>
        <p:nvSpPr>
          <p:cNvPr id="3" name="Picture Placeholder 2"/>
          <p:cNvSpPr>
            <a:spLocks noGrp="1"/>
          </p:cNvSpPr>
          <p:nvPr>
            <p:ph type="pic" sz="quarter" idx="10"/>
          </p:nvPr>
        </p:nvSpPr>
        <p:spPr>
          <a:xfrm>
            <a:off x="114300" y="112713"/>
            <a:ext cx="8915400" cy="4918075"/>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497027323"/>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pPr defTabSz="457200" fontAlgn="auto">
              <a:spcBef>
                <a:spcPts val="0"/>
              </a:spcBef>
              <a:spcAft>
                <a:spcPts val="0"/>
              </a:spcAft>
            </a:pPr>
            <a:fld id="{ADA07C09-8A41-3B46-A636-3955072BBB4F}" type="slidenum">
              <a:rPr lang="en-US" smtClean="0">
                <a:solidFill>
                  <a:srgbClr val="FFFFFF">
                    <a:lumMod val="65000"/>
                  </a:srgbClr>
                </a:solidFill>
                <a:latin typeface="Arial"/>
              </a:rPr>
              <a:pPr defTabSz="457200" fontAlgn="auto">
                <a:spcBef>
                  <a:spcPts val="0"/>
                </a:spcBef>
                <a:spcAft>
                  <a:spcPts val="0"/>
                </a:spcAft>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89008752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pPr defTabSz="457200" fontAlgn="auto">
              <a:spcBef>
                <a:spcPts val="0"/>
              </a:spcBef>
              <a:spcAft>
                <a:spcPts val="0"/>
              </a:spcAft>
            </a:pPr>
            <a:fld id="{ADA07C09-8A41-3B46-A636-3955072BBB4F}" type="slidenum">
              <a:rPr lang="en-US" smtClean="0">
                <a:solidFill>
                  <a:srgbClr val="FFFFFF">
                    <a:lumMod val="65000"/>
                  </a:srgbClr>
                </a:solidFill>
                <a:latin typeface="Arial"/>
              </a:rPr>
              <a:pPr defTabSz="457200" fontAlgn="auto">
                <a:spcBef>
                  <a:spcPts val="0"/>
                </a:spcBef>
                <a:spcAft>
                  <a:spcPts val="0"/>
                </a:spcAft>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Tree>
    <p:extLst>
      <p:ext uri="{BB962C8B-B14F-4D97-AF65-F5344CB8AC3E}">
        <p14:creationId xmlns:p14="http://schemas.microsoft.com/office/powerpoint/2010/main" val="26374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Blank">
    <p:bg>
      <p:bgPr>
        <a:solidFill>
          <a:schemeClr val="bg1"/>
        </a:solidFill>
        <a:effectLst/>
      </p:bgPr>
    </p:bg>
    <p:spTree>
      <p:nvGrpSpPr>
        <p:cNvPr id="1" name=""/>
        <p:cNvGrpSpPr/>
        <p:nvPr/>
      </p:nvGrpSpPr>
      <p:grpSpPr>
        <a:xfrm>
          <a:off x="0" y="0"/>
          <a:ext cx="0" cy="0"/>
          <a:chOff x="0" y="0"/>
          <a:chExt cx="0" cy="0"/>
        </a:xfrm>
      </p:grpSpPr>
      <p:sp>
        <p:nvSpPr>
          <p:cNvPr id="5" name="Shape 251"/>
          <p:cNvSpPr/>
          <p:nvPr userDrawn="1"/>
        </p:nvSpPr>
        <p:spPr>
          <a:xfrm>
            <a:off x="114300" y="112014"/>
            <a:ext cx="8915400" cy="4919472"/>
          </a:xfrm>
          <a:prstGeom prst="rect">
            <a:avLst/>
          </a:prstGeom>
          <a:solidFill>
            <a:schemeClr val="accent5">
              <a:lumMod val="90000"/>
              <a:lumOff val="10000"/>
            </a:schemeClr>
          </a:solidFill>
          <a:ln>
            <a:noFill/>
          </a:ln>
        </p:spPr>
        <p:txBody>
          <a:bodyPr lIns="91425" tIns="45700" rIns="91425" bIns="45700" anchor="ctr" anchorCtr="0">
            <a:noAutofit/>
          </a:bodyPr>
          <a:lstStyle/>
          <a:p>
            <a:pPr algn="ctr" defTabSz="457200" fontAlgn="auto">
              <a:spcBef>
                <a:spcPts val="0"/>
              </a:spcBef>
              <a:spcAft>
                <a:spcPts val="0"/>
              </a:spcAft>
            </a:pPr>
            <a:endParaRPr>
              <a:solidFill>
                <a:srgbClr val="FFFFFF"/>
              </a:solidFill>
              <a:latin typeface="Arial"/>
              <a:ea typeface="Arial"/>
              <a:cs typeface="Arial"/>
              <a:sym typeface="Arial"/>
            </a:endParaRPr>
          </a:p>
        </p:txBody>
      </p:sp>
      <p:sp>
        <p:nvSpPr>
          <p:cNvPr id="3" name="Picture Placeholder 2"/>
          <p:cNvSpPr>
            <a:spLocks noGrp="1"/>
          </p:cNvSpPr>
          <p:nvPr>
            <p:ph type="pic" sz="quarter" idx="10"/>
          </p:nvPr>
        </p:nvSpPr>
        <p:spPr>
          <a:xfrm>
            <a:off x="114300" y="112713"/>
            <a:ext cx="8915400" cy="4918075"/>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669665715"/>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2" name="Title 1"/>
          <p:cNvSpPr>
            <a:spLocks noGrp="1"/>
          </p:cNvSpPr>
          <p:nvPr>
            <p:ph type="ctrTitle" hasCustomPrompt="1"/>
          </p:nvPr>
        </p:nvSpPr>
        <p:spPr bwMode="gray">
          <a:xfrm>
            <a:off x="890589" y="131290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0"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9" name="TextBox 8"/>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pic>
        <p:nvPicPr>
          <p:cNvPr id="10" name="Picture 9" descr="EMC logo white-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12" name="TextBox 11"/>
          <p:cNvSpPr txBox="1"/>
          <p:nvPr/>
        </p:nvSpPr>
        <p:spPr bwMode="gray">
          <a:xfrm>
            <a:off x="62688" y="5011724"/>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 </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9169216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sp>
        <p:nvSpPr>
          <p:cNvPr id="17" name="Title 1"/>
          <p:cNvSpPr>
            <a:spLocks noGrp="1"/>
          </p:cNvSpPr>
          <p:nvPr>
            <p:ph type="ctrTitle" hasCustomPrompt="1"/>
          </p:nvPr>
        </p:nvSpPr>
        <p:spPr bwMode="gray">
          <a:xfrm>
            <a:off x="1017588" y="1739931"/>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5" y="2447129"/>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9" name="TextBox 8"/>
          <p:cNvSpPr txBox="1"/>
          <p:nvPr/>
        </p:nvSpPr>
        <p:spPr bwMode="gray">
          <a:xfrm>
            <a:off x="62688" y="5011724"/>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 </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2179178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457200" fontAlgn="auto">
              <a:spcBef>
                <a:spcPts val="0"/>
              </a:spcBef>
              <a:spcAft>
                <a:spcPts val="0"/>
              </a:spcAft>
            </a:pPr>
            <a:endParaRPr lang="en-US">
              <a:solidFill>
                <a:srgbClr val="00685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89396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33343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05754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5" y="325439"/>
            <a:ext cx="8410574" cy="460375"/>
          </a:xfrm>
          <a:prstGeom prst="rect">
            <a:avLst/>
          </a:prstGeom>
          <a:noFill/>
        </p:spPr>
        <p:txBody>
          <a:bodyPr lIns="0" tIns="0" rIns="0" bIns="0" anchor="t" anchorCtr="0"/>
          <a:lstStyle>
            <a:lvl1pPr>
              <a:lnSpc>
                <a:spcPct val="90000"/>
              </a:lnSpc>
              <a:defRPr sz="3200" b="1" i="0">
                <a:solidFill>
                  <a:schemeClr val="tx2"/>
                </a:solidFill>
                <a:latin typeface="Candara"/>
                <a:ea typeface="ヒラギノ角ゴ Pro W3"/>
                <a:cs typeface="Candara"/>
              </a:defRPr>
            </a:lvl1pPr>
          </a:lstStyle>
          <a:p>
            <a:r>
              <a:rPr lang="en-US" altLang="ja-JP" smtClean="0"/>
              <a:t>Click to edit Master title style</a:t>
            </a:r>
            <a:endParaRPr lang="en-US" dirty="0"/>
          </a:p>
        </p:txBody>
      </p:sp>
      <p:sp>
        <p:nvSpPr>
          <p:cNvPr id="4" name="Content Placeholder 3"/>
          <p:cNvSpPr>
            <a:spLocks noGrp="1"/>
          </p:cNvSpPr>
          <p:nvPr>
            <p:ph sz="quarter" idx="10"/>
          </p:nvPr>
        </p:nvSpPr>
        <p:spPr bwMode="gray">
          <a:xfrm>
            <a:off x="366715" y="1074738"/>
            <a:ext cx="8410574"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b="0" i="0">
                <a:solidFill>
                  <a:srgbClr val="4D4D4D"/>
                </a:solidFill>
                <a:latin typeface="Candara"/>
                <a:ea typeface="ヒラギノ角ゴ Pro W3"/>
                <a:cs typeface="Candara"/>
              </a:defRPr>
            </a:lvl1pPr>
            <a:lvl2pPr>
              <a:spcBef>
                <a:spcPts val="300"/>
              </a:spcBef>
              <a:buClr>
                <a:schemeClr val="accent1"/>
              </a:buClr>
              <a:buFont typeface="Verdana" pitchFamily="34" charset="0"/>
              <a:buChar char="–"/>
              <a:defRPr sz="2000" b="0" i="0">
                <a:solidFill>
                  <a:srgbClr val="4D4D4D"/>
                </a:solidFill>
                <a:latin typeface="Candara"/>
                <a:ea typeface="ヒラギノ角ゴ Pro W3"/>
                <a:cs typeface="Candara"/>
              </a:defRPr>
            </a:lvl2pPr>
            <a:lvl3pPr>
              <a:spcBef>
                <a:spcPts val="300"/>
              </a:spcBef>
              <a:buClr>
                <a:schemeClr val="accent1"/>
              </a:buClr>
              <a:buFont typeface="Verdana" pitchFamily="34" charset="0"/>
              <a:buChar char="▪"/>
              <a:defRPr sz="1600" b="0" i="0">
                <a:solidFill>
                  <a:srgbClr val="4D4D4D"/>
                </a:solidFill>
                <a:latin typeface="Candara"/>
                <a:ea typeface="ヒラギノ角ゴ Pro W3"/>
                <a:cs typeface="Candara"/>
              </a:defRPr>
            </a:lvl3pPr>
            <a:lvl4pPr marL="1658938" indent="-287338">
              <a:spcBef>
                <a:spcPts val="300"/>
              </a:spcBef>
              <a:buClr>
                <a:schemeClr val="accent1"/>
              </a:buClr>
              <a:buFont typeface="Verdana" pitchFamily="34" charset="0"/>
              <a:buChar char="—"/>
              <a:defRPr sz="1200" b="0" i="0">
                <a:solidFill>
                  <a:srgbClr val="4D4D4D"/>
                </a:solidFill>
                <a:latin typeface="Candara"/>
                <a:ea typeface="ヒラギノ角ゴ Pro W3"/>
                <a:cs typeface="Candara"/>
              </a:defRPr>
            </a:lvl4pPr>
            <a:lvl5pPr>
              <a:spcBef>
                <a:spcPts val="300"/>
              </a:spcBef>
              <a:buClr>
                <a:schemeClr val="accent1"/>
              </a:buClr>
              <a:buFont typeface="Verdana" pitchFamily="34" charset="0"/>
              <a:buChar char="»"/>
              <a:defRPr sz="1100" b="0" i="0">
                <a:solidFill>
                  <a:srgbClr val="4D4D4D"/>
                </a:solidFill>
                <a:latin typeface="Candara"/>
                <a:ea typeface="ヒラギノ角ゴ Pro W3"/>
                <a:cs typeface="Candara"/>
              </a:defRPr>
            </a:lvl5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US" dirty="0"/>
          </a:p>
        </p:txBody>
      </p:sp>
    </p:spTree>
    <p:extLst>
      <p:ext uri="{BB962C8B-B14F-4D97-AF65-F5344CB8AC3E}">
        <p14:creationId xmlns:p14="http://schemas.microsoft.com/office/powerpoint/2010/main" val="1349501900"/>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41813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8380221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919633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84013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6"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3977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6" y="1419226"/>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947399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6"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5"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93950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4280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635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sp>
        <p:nvSpPr>
          <p:cNvPr id="6" name="TextBox 5"/>
          <p:cNvSpPr txBox="1"/>
          <p:nvPr/>
        </p:nvSpPr>
        <p:spPr bwMode="gray">
          <a:xfrm>
            <a:off x="62688" y="5022851"/>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2014 Pivotal. All rights reserved. Pivotal Confidential – Internal Use Only. Not for General Distribution</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35862310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4" name="TextBox 3"/>
          <p:cNvSpPr txBox="1"/>
          <p:nvPr/>
        </p:nvSpPr>
        <p:spPr>
          <a:xfrm>
            <a:off x="1701800" y="2984500"/>
            <a:ext cx="5689600" cy="461665"/>
          </a:xfrm>
          <a:prstGeom prst="rect">
            <a:avLst/>
          </a:prstGeom>
          <a:noFill/>
        </p:spPr>
        <p:txBody>
          <a:bodyPr wrap="square" rtlCol="0">
            <a:spAutoFit/>
          </a:bodyPr>
          <a:lstStyle/>
          <a:p>
            <a:pPr algn="ctr" defTabSz="457200" fontAlgn="auto">
              <a:spcBef>
                <a:spcPts val="0"/>
              </a:spcBef>
              <a:spcAft>
                <a:spcPts val="0"/>
              </a:spcAft>
            </a:pPr>
            <a:r>
              <a:rPr lang="en-US" sz="2400" cap="all" dirty="0" smtClean="0">
                <a:solidFill>
                  <a:srgbClr val="F16F3B"/>
                </a:solidFill>
                <a:latin typeface="Arial"/>
                <a:ea typeface="+mn-ea"/>
                <a:cs typeface="Arial"/>
              </a:rPr>
              <a:t>A new</a:t>
            </a:r>
            <a:r>
              <a:rPr lang="en-US" sz="2400" cap="all" dirty="0" smtClean="0">
                <a:solidFill>
                  <a:srgbClr val="E96C42"/>
                </a:solidFill>
                <a:latin typeface="Arial"/>
                <a:ea typeface="+mn-ea"/>
                <a:cs typeface="Arial"/>
              </a:rPr>
              <a:t> </a:t>
            </a:r>
            <a:r>
              <a:rPr lang="en-US" sz="2300" cap="all" dirty="0" smtClean="0">
                <a:solidFill>
                  <a:srgbClr val="AEBF2F"/>
                </a:solidFill>
                <a:latin typeface="Arial"/>
                <a:ea typeface="+mn-ea"/>
                <a:cs typeface="Arial"/>
              </a:rPr>
              <a:t>Platform</a:t>
            </a:r>
            <a:r>
              <a:rPr lang="en-US" sz="2400" cap="all" dirty="0" smtClean="0">
                <a:solidFill>
                  <a:srgbClr val="4D4D4D"/>
                </a:solidFill>
                <a:latin typeface="Arial"/>
                <a:ea typeface="+mn-ea"/>
                <a:cs typeface="Arial"/>
              </a:rPr>
              <a:t> </a:t>
            </a:r>
            <a:r>
              <a:rPr lang="en-US" sz="2400" cap="all" dirty="0" smtClean="0">
                <a:solidFill>
                  <a:srgbClr val="3EA7BC"/>
                </a:solidFill>
                <a:latin typeface="Arial"/>
                <a:ea typeface="+mn-ea"/>
                <a:cs typeface="Arial"/>
              </a:rPr>
              <a:t>for a new Era</a:t>
            </a:r>
          </a:p>
        </p:txBody>
      </p:sp>
      <p:pic>
        <p:nvPicPr>
          <p:cNvPr id="5" name="Picture 4" descr="EMC-no-tag_white_RGB-150dpi.png"/>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934110" y="1452328"/>
            <a:ext cx="5152490" cy="1362548"/>
          </a:xfrm>
          <a:prstGeom prst="rect">
            <a:avLst/>
          </a:prstGeom>
        </p:spPr>
      </p:pic>
    </p:spTree>
    <p:extLst>
      <p:ext uri="{BB962C8B-B14F-4D97-AF65-F5344CB8AC3E}">
        <p14:creationId xmlns:p14="http://schemas.microsoft.com/office/powerpoint/2010/main" val="260411399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p:nvPr>
        </p:nvSpPr>
        <p:spPr bwMode="gray">
          <a:xfrm>
            <a:off x="366715" y="325439"/>
            <a:ext cx="8410574" cy="460375"/>
          </a:xfrm>
          <a:prstGeom prst="rect">
            <a:avLst/>
          </a:prstGeom>
          <a:noFill/>
        </p:spPr>
        <p:txBody>
          <a:bodyPr lIns="0" tIns="0" rIns="0" bIns="0" anchor="t" anchorCtr="0"/>
          <a:lstStyle>
            <a:lvl1pPr>
              <a:lnSpc>
                <a:spcPct val="90000"/>
              </a:lnSpc>
              <a:defRPr sz="3200" b="1" i="0">
                <a:solidFill>
                  <a:schemeClr val="tx2"/>
                </a:solidFill>
                <a:latin typeface="Candara"/>
                <a:ea typeface="ヒラギノ角ゴ Pro W3"/>
                <a:cs typeface="Candara"/>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206878235"/>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83318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Universe">
    <p:bg bwMode="gray">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7275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pPr defTabSz="457200" fontAlgn="auto">
              <a:spcBef>
                <a:spcPts val="0"/>
              </a:spcBef>
              <a:spcAft>
                <a:spcPts val="0"/>
              </a:spcAft>
            </a:pPr>
            <a:fld id="{5CA6CFA8-E8BA-344E-A196-5F77E9CFA13F}" type="datetimeFigureOut">
              <a:rPr lang="en-US" smtClean="0">
                <a:solidFill>
                  <a:srgbClr val="00685D"/>
                </a:solidFill>
                <a:latin typeface="Arial"/>
                <a:ea typeface="+mn-ea"/>
                <a:cs typeface="+mn-cs"/>
              </a:rPr>
              <a:pPr defTabSz="457200" fontAlgn="auto">
                <a:spcBef>
                  <a:spcPts val="0"/>
                </a:spcBef>
                <a:spcAft>
                  <a:spcPts val="0"/>
                </a:spcAft>
              </a:pPr>
              <a:t>2/21/17</a:t>
            </a:fld>
            <a:endParaRPr lang="en-US">
              <a:solidFill>
                <a:srgbClr val="00685D"/>
              </a:solidFill>
              <a:latin typeface="Arial"/>
              <a:ea typeface="+mn-ea"/>
              <a:cs typeface="+mn-cs"/>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pPr defTabSz="457200" fontAlgn="auto">
              <a:spcBef>
                <a:spcPts val="0"/>
              </a:spcBef>
              <a:spcAft>
                <a:spcPts val="0"/>
              </a:spcAft>
            </a:pPr>
            <a:endParaRPr lang="en-US">
              <a:solidFill>
                <a:srgbClr val="00685D"/>
              </a:solidFill>
              <a:latin typeface="Arial"/>
              <a:ea typeface="+mn-ea"/>
              <a:cs typeface="+mn-cs"/>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pPr defTabSz="457200" fontAlgn="auto">
              <a:spcBef>
                <a:spcPts val="0"/>
              </a:spcBef>
              <a:spcAft>
                <a:spcPts val="0"/>
              </a:spcAft>
            </a:pPr>
            <a:fld id="{EC862584-628B-8342-A8BE-4716CACF457F}" type="slidenum">
              <a:rPr lang="en-US" smtClean="0">
                <a:solidFill>
                  <a:srgbClr val="00685D"/>
                </a:solidFill>
                <a:latin typeface="Arial"/>
                <a:ea typeface="+mn-ea"/>
                <a:cs typeface="+mn-cs"/>
              </a:rPr>
              <a:pPr defTabSz="457200" fontAlgn="auto">
                <a:spcBef>
                  <a:spcPts val="0"/>
                </a:spcBef>
                <a:spcAft>
                  <a:spcPts val="0"/>
                </a:spcAft>
              </a:pPr>
              <a:t>‹#›</a:t>
            </a:fld>
            <a:endParaRPr lang="en-US">
              <a:solidFill>
                <a:srgbClr val="00685D"/>
              </a:solidFill>
              <a:latin typeface="Arial"/>
              <a:ea typeface="+mn-ea"/>
              <a:cs typeface="+mn-cs"/>
            </a:endParaRPr>
          </a:p>
        </p:txBody>
      </p:sp>
    </p:spTree>
    <p:extLst>
      <p:ext uri="{BB962C8B-B14F-4D97-AF65-F5344CB8AC3E}">
        <p14:creationId xmlns:p14="http://schemas.microsoft.com/office/powerpoint/2010/main" val="1009450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2" name="Title 1"/>
          <p:cNvSpPr>
            <a:spLocks noGrp="1"/>
          </p:cNvSpPr>
          <p:nvPr>
            <p:ph type="ctrTitle" hasCustomPrompt="1"/>
          </p:nvPr>
        </p:nvSpPr>
        <p:spPr bwMode="gray">
          <a:xfrm>
            <a:off x="890589" y="1312908"/>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0"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2"/>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9" name="TextBox 8"/>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pic>
        <p:nvPicPr>
          <p:cNvPr id="10" name="Picture 9" descr="EMC logo white-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12" name="TextBox 11"/>
          <p:cNvSpPr txBox="1"/>
          <p:nvPr/>
        </p:nvSpPr>
        <p:spPr bwMode="gray">
          <a:xfrm>
            <a:off x="62688" y="5011724"/>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 </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34413893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sp>
        <p:nvSpPr>
          <p:cNvPr id="17" name="Title 1"/>
          <p:cNvSpPr>
            <a:spLocks noGrp="1"/>
          </p:cNvSpPr>
          <p:nvPr>
            <p:ph type="ctrTitle" hasCustomPrompt="1"/>
          </p:nvPr>
        </p:nvSpPr>
        <p:spPr bwMode="gray">
          <a:xfrm>
            <a:off x="1017588" y="1739931"/>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5" y="2447129"/>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9" name="TextBox 8"/>
          <p:cNvSpPr txBox="1"/>
          <p:nvPr/>
        </p:nvSpPr>
        <p:spPr bwMode="gray">
          <a:xfrm>
            <a:off x="62688" y="5011724"/>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 </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29029698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sp>
        <p:nvSpPr>
          <p:cNvPr id="9" name="Rectangle 8"/>
          <p:cNvSpPr/>
          <p:nvPr/>
        </p:nvSpPr>
        <p:spPr bwMode="gray">
          <a:xfrm>
            <a:off x="0" y="1"/>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defTabSz="457200" fontAlgn="auto">
              <a:spcBef>
                <a:spcPts val="0"/>
              </a:spcBef>
              <a:spcAft>
                <a:spcPts val="0"/>
              </a:spcAft>
            </a:pPr>
            <a:endParaRPr lang="en-US">
              <a:solidFill>
                <a:srgbClr val="00685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5"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72794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236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6"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9099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40804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18526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4" cy="346219"/>
          </a:xfrm>
          <a:prstGeom prst="rect">
            <a:avLst/>
          </a:prstGeom>
          <a:noFill/>
        </p:spPr>
        <p:txBody>
          <a:bodyPr lIns="0" tIns="0" rIns="0" bIns="0" anchor="t" anchorCtr="0"/>
          <a:lstStyle>
            <a:lvl1pPr marL="0" indent="0">
              <a:spcBef>
                <a:spcPts val="0"/>
              </a:spcBef>
              <a:buNone/>
              <a:tabLst/>
              <a:defRPr sz="2000" b="1" i="0">
                <a:solidFill>
                  <a:schemeClr val="tx1"/>
                </a:solidFill>
                <a:latin typeface="Candara"/>
                <a:ea typeface="ヒラギノ角ゴ Pro W3"/>
                <a:cs typeface="Candar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5" name="Title 1"/>
          <p:cNvSpPr>
            <a:spLocks noGrp="1"/>
          </p:cNvSpPr>
          <p:nvPr>
            <p:ph type="title"/>
          </p:nvPr>
        </p:nvSpPr>
        <p:spPr bwMode="gray">
          <a:xfrm>
            <a:off x="366715" y="325439"/>
            <a:ext cx="8410574" cy="460375"/>
          </a:xfrm>
          <a:prstGeom prst="rect">
            <a:avLst/>
          </a:prstGeom>
          <a:noFill/>
        </p:spPr>
        <p:txBody>
          <a:bodyPr lIns="0" tIns="0" rIns="0" bIns="0" anchor="t" anchorCtr="0"/>
          <a:lstStyle>
            <a:lvl1pPr>
              <a:lnSpc>
                <a:spcPct val="90000"/>
              </a:lnSpc>
              <a:defRPr sz="3200" b="1" i="0">
                <a:solidFill>
                  <a:schemeClr val="tx2"/>
                </a:solidFill>
                <a:latin typeface="Candara"/>
                <a:ea typeface="ヒラギノ角ゴ Pro W3"/>
                <a:cs typeface="Candara"/>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553572469"/>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2523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44209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6"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82400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6" y="1419226"/>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9"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84623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6"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5"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50704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7171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ck background">
    <p:spTree>
      <p:nvGrpSpPr>
        <p:cNvPr id="1" name=""/>
        <p:cNvGrpSpPr/>
        <p:nvPr/>
      </p:nvGrpSpPr>
      <p:grpSpPr>
        <a:xfrm>
          <a:off x="0" y="0"/>
          <a:ext cx="0" cy="0"/>
          <a:chOff x="0" y="0"/>
          <a:chExt cx="0" cy="0"/>
        </a:xfrm>
      </p:grpSpPr>
      <p:sp>
        <p:nvSpPr>
          <p:cNvPr id="11" name="Rectangle 10"/>
          <p:cNvSpPr/>
          <p:nvPr/>
        </p:nvSpPr>
        <p:spPr>
          <a:xfrm>
            <a:off x="0" y="635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12" name="Rectangle 11"/>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3" name="TextBox 12"/>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sp>
        <p:nvSpPr>
          <p:cNvPr id="6" name="TextBox 5"/>
          <p:cNvSpPr txBox="1"/>
          <p:nvPr/>
        </p:nvSpPr>
        <p:spPr bwMode="gray">
          <a:xfrm>
            <a:off x="62688" y="5022851"/>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2014 Pivotal. All rights reserved. Pivotal Confidential – Internal Use Only. Not for General Distribution</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21595980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
        <p:nvSpPr>
          <p:cNvPr id="4" name="TextBox 3"/>
          <p:cNvSpPr txBox="1"/>
          <p:nvPr/>
        </p:nvSpPr>
        <p:spPr>
          <a:xfrm>
            <a:off x="1701800" y="2984500"/>
            <a:ext cx="5689600" cy="461665"/>
          </a:xfrm>
          <a:prstGeom prst="rect">
            <a:avLst/>
          </a:prstGeom>
          <a:noFill/>
        </p:spPr>
        <p:txBody>
          <a:bodyPr wrap="square" rtlCol="0">
            <a:spAutoFit/>
          </a:bodyPr>
          <a:lstStyle/>
          <a:p>
            <a:pPr algn="ctr" defTabSz="457200" fontAlgn="auto">
              <a:spcBef>
                <a:spcPts val="0"/>
              </a:spcBef>
              <a:spcAft>
                <a:spcPts val="0"/>
              </a:spcAft>
            </a:pPr>
            <a:r>
              <a:rPr lang="en-US" sz="2400" cap="all" dirty="0" smtClean="0">
                <a:solidFill>
                  <a:srgbClr val="F16F3B"/>
                </a:solidFill>
                <a:latin typeface="Arial"/>
                <a:ea typeface="+mn-ea"/>
                <a:cs typeface="Arial"/>
              </a:rPr>
              <a:t>A new</a:t>
            </a:r>
            <a:r>
              <a:rPr lang="en-US" sz="2400" cap="all" dirty="0" smtClean="0">
                <a:solidFill>
                  <a:srgbClr val="E96C42"/>
                </a:solidFill>
                <a:latin typeface="Arial"/>
                <a:ea typeface="+mn-ea"/>
                <a:cs typeface="Arial"/>
              </a:rPr>
              <a:t> </a:t>
            </a:r>
            <a:r>
              <a:rPr lang="en-US" sz="2300" cap="all" dirty="0" smtClean="0">
                <a:solidFill>
                  <a:srgbClr val="AEBF2F"/>
                </a:solidFill>
                <a:latin typeface="Arial"/>
                <a:ea typeface="+mn-ea"/>
                <a:cs typeface="Arial"/>
              </a:rPr>
              <a:t>Platform</a:t>
            </a:r>
            <a:r>
              <a:rPr lang="en-US" sz="2400" cap="all" dirty="0" smtClean="0">
                <a:solidFill>
                  <a:srgbClr val="4D4D4D"/>
                </a:solidFill>
                <a:latin typeface="Arial"/>
                <a:ea typeface="+mn-ea"/>
                <a:cs typeface="Arial"/>
              </a:rPr>
              <a:t> </a:t>
            </a:r>
            <a:r>
              <a:rPr lang="en-US" sz="2400" cap="all" dirty="0" smtClean="0">
                <a:solidFill>
                  <a:srgbClr val="3EA7BC"/>
                </a:solidFill>
                <a:latin typeface="Arial"/>
                <a:ea typeface="+mn-ea"/>
                <a:cs typeface="Arial"/>
              </a:rPr>
              <a:t>for a new Era</a:t>
            </a:r>
          </a:p>
        </p:txBody>
      </p:sp>
      <p:pic>
        <p:nvPicPr>
          <p:cNvPr id="5" name="Picture 4" descr="EMC-no-tag_white_RGB-150dpi.png"/>
          <p:cNvPicPr>
            <a:picLocks noChangeAspect="1"/>
          </p:cNvPicPr>
          <p:nvPr userDrawn="1"/>
        </p:nvPicPr>
        <p:blipFill>
          <a:blip r:embed="rId2" cstate="print">
            <a:alphaModFix amt="31000"/>
            <a:extLst>
              <a:ext uri="{28A0092B-C50C-407E-A947-70E740481C1C}">
                <a14:useLocalDpi xmlns:a14="http://schemas.microsoft.com/office/drawing/2010/main" val="0"/>
              </a:ext>
            </a:extLst>
          </a:blip>
          <a:stretch>
            <a:fillRect/>
          </a:stretch>
        </p:blipFill>
        <p:spPr>
          <a:xfrm>
            <a:off x="1934110" y="1452328"/>
            <a:ext cx="5152490" cy="1362548"/>
          </a:xfrm>
          <a:prstGeom prst="rect">
            <a:avLst/>
          </a:prstGeom>
        </p:spPr>
      </p:pic>
    </p:spTree>
    <p:extLst>
      <p:ext uri="{BB962C8B-B14F-4D97-AF65-F5344CB8AC3E}">
        <p14:creationId xmlns:p14="http://schemas.microsoft.com/office/powerpoint/2010/main" val="30601034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5" y="785814"/>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5" y="325439"/>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6212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Universe">
    <p:bg bwMode="gray">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9054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oter 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0582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pPr defTabSz="457200" fontAlgn="auto">
              <a:spcBef>
                <a:spcPts val="0"/>
              </a:spcBef>
              <a:spcAft>
                <a:spcPts val="0"/>
              </a:spcAft>
            </a:pPr>
            <a:fld id="{5CA6CFA8-E8BA-344E-A196-5F77E9CFA13F}" type="datetimeFigureOut">
              <a:rPr lang="en-US" smtClean="0">
                <a:solidFill>
                  <a:srgbClr val="00685D"/>
                </a:solidFill>
                <a:latin typeface="Arial"/>
                <a:ea typeface="+mn-ea"/>
                <a:cs typeface="+mn-cs"/>
              </a:rPr>
              <a:pPr defTabSz="457200" fontAlgn="auto">
                <a:spcBef>
                  <a:spcPts val="0"/>
                </a:spcBef>
                <a:spcAft>
                  <a:spcPts val="0"/>
                </a:spcAft>
              </a:pPr>
              <a:t>2/21/17</a:t>
            </a:fld>
            <a:endParaRPr lang="en-US">
              <a:solidFill>
                <a:srgbClr val="00685D"/>
              </a:solidFill>
              <a:latin typeface="Arial"/>
              <a:ea typeface="+mn-ea"/>
              <a:cs typeface="+mn-cs"/>
            </a:endParaRPr>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pPr defTabSz="457200" fontAlgn="auto">
              <a:spcBef>
                <a:spcPts val="0"/>
              </a:spcBef>
              <a:spcAft>
                <a:spcPts val="0"/>
              </a:spcAft>
            </a:pPr>
            <a:endParaRPr lang="en-US">
              <a:solidFill>
                <a:srgbClr val="00685D"/>
              </a:solidFill>
              <a:latin typeface="Arial"/>
              <a:ea typeface="+mn-ea"/>
              <a:cs typeface="+mn-cs"/>
            </a:endParaRPr>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pPr defTabSz="457200" fontAlgn="auto">
              <a:spcBef>
                <a:spcPts val="0"/>
              </a:spcBef>
              <a:spcAft>
                <a:spcPts val="0"/>
              </a:spcAft>
            </a:pPr>
            <a:fld id="{EC862584-628B-8342-A8BE-4716CACF457F}" type="slidenum">
              <a:rPr lang="en-US" smtClean="0">
                <a:solidFill>
                  <a:srgbClr val="00685D"/>
                </a:solidFill>
                <a:latin typeface="Arial"/>
                <a:ea typeface="+mn-ea"/>
                <a:cs typeface="+mn-cs"/>
              </a:rPr>
              <a:pPr defTabSz="457200" fontAlgn="auto">
                <a:spcBef>
                  <a:spcPts val="0"/>
                </a:spcBef>
                <a:spcAft>
                  <a:spcPts val="0"/>
                </a:spcAft>
              </a:pPr>
              <a:t>‹#›</a:t>
            </a:fld>
            <a:endParaRPr lang="en-US">
              <a:solidFill>
                <a:srgbClr val="00685D"/>
              </a:solidFill>
              <a:latin typeface="Arial"/>
              <a:ea typeface="+mn-ea"/>
              <a:cs typeface="+mn-cs"/>
            </a:endParaRPr>
          </a:p>
        </p:txBody>
      </p:sp>
    </p:spTree>
    <p:extLst>
      <p:ext uri="{BB962C8B-B14F-4D97-AF65-F5344CB8AC3E}">
        <p14:creationId xmlns:p14="http://schemas.microsoft.com/office/powerpoint/2010/main" val="25320737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432" y="588172"/>
            <a:ext cx="8380413" cy="455533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bwMode="gray">
          <a:xfrm>
            <a:off x="366719" y="325441"/>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16895786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a:endParaRPr>
          </a:p>
        </p:txBody>
      </p:sp>
      <p:sp>
        <p:nvSpPr>
          <p:cNvPr id="6" name="TextBox 5"/>
          <p:cNvSpPr txBox="1"/>
          <p:nvPr userDrawn="1"/>
        </p:nvSpPr>
        <p:spPr>
          <a:xfrm>
            <a:off x="1701801" y="3094038"/>
            <a:ext cx="5689600" cy="467436"/>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7" name="Picture 10" descr="Pivotal_Logo_white.png"/>
          <p:cNvPicPr>
            <a:picLocks noChangeAspect="1"/>
          </p:cNvPicPr>
          <p:nvPr userDrawn="1"/>
        </p:nvPicPr>
        <p:blipFill>
          <a:blip r:embed="rId2">
            <a:extLst>
              <a:ext uri="{28A0092B-C50C-407E-A947-70E740481C1C}">
                <a14:useLocalDpi xmlns:a14="http://schemas.microsoft.com/office/drawing/2010/main" val="0"/>
              </a:ext>
            </a:extLst>
          </a:blip>
          <a:srcRect r="5548"/>
          <a:stretch>
            <a:fillRect/>
          </a:stretch>
        </p:blipFill>
        <p:spPr bwMode="auto">
          <a:xfrm>
            <a:off x="1973265" y="1658938"/>
            <a:ext cx="5189538" cy="1260475"/>
          </a:xfrm>
          <a:prstGeom prst="rect">
            <a:avLst/>
          </a:prstGeom>
          <a:noFill/>
          <a:ln w="9525">
            <a:noFill/>
            <a:miter lim="800000"/>
            <a:headEnd/>
            <a:tailEnd/>
          </a:ln>
        </p:spPr>
      </p:pic>
    </p:spTree>
    <p:extLst>
      <p:ext uri="{BB962C8B-B14F-4D97-AF65-F5344CB8AC3E}">
        <p14:creationId xmlns:p14="http://schemas.microsoft.com/office/powerpoint/2010/main" val="899722377"/>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pPr/>
              <a:t>‹#›</a:t>
            </a:fld>
            <a:endParaRPr lang="en-US"/>
          </a:p>
        </p:txBody>
      </p:sp>
    </p:spTree>
    <p:extLst>
      <p:ext uri="{BB962C8B-B14F-4D97-AF65-F5344CB8AC3E}">
        <p14:creationId xmlns:p14="http://schemas.microsoft.com/office/powerpoint/2010/main" val="2001332441"/>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pPr defTabSz="457200" fontAlgn="auto">
              <a:spcBef>
                <a:spcPts val="0"/>
              </a:spcBef>
              <a:spcAft>
                <a:spcPts val="0"/>
              </a:spcAft>
            </a:pPr>
            <a:fld id="{ADA07C09-8A41-3B46-A636-3955072BBB4F}" type="slidenum">
              <a:rPr lang="en-US" smtClean="0">
                <a:solidFill>
                  <a:srgbClr val="FFFFFF">
                    <a:lumMod val="65000"/>
                  </a:srgbClr>
                </a:solidFill>
                <a:latin typeface="Arial"/>
                <a:ea typeface="+mn-ea"/>
                <a:cs typeface="+mn-cs"/>
              </a:rPr>
              <a:pPr defTabSz="457200" fontAlgn="auto">
                <a:spcBef>
                  <a:spcPts val="0"/>
                </a:spcBef>
                <a:spcAft>
                  <a:spcPts val="0"/>
                </a:spcAft>
              </a:pPr>
              <a:t>‹#›</a:t>
            </a:fld>
            <a:endParaRPr lang="en-US">
              <a:solidFill>
                <a:srgbClr val="FFFFFF">
                  <a:lumMod val="65000"/>
                </a:srgbClr>
              </a:solidFill>
              <a:latin typeface="Arial"/>
              <a:ea typeface="+mn-ea"/>
              <a:cs typeface="+mn-cs"/>
            </a:endParaRPr>
          </a:p>
        </p:txBody>
      </p:sp>
    </p:spTree>
    <p:extLst>
      <p:ext uri="{BB962C8B-B14F-4D97-AF65-F5344CB8AC3E}">
        <p14:creationId xmlns:p14="http://schemas.microsoft.com/office/powerpoint/2010/main" val="241876981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pPr defTabSz="457200" fontAlgn="auto">
              <a:spcBef>
                <a:spcPts val="0"/>
              </a:spcBef>
              <a:spcAft>
                <a:spcPts val="0"/>
              </a:spcAft>
            </a:pPr>
            <a:fld id="{ADA07C09-8A41-3B46-A636-3955072BBB4F}" type="slidenum">
              <a:rPr lang="en-US" smtClean="0">
                <a:solidFill>
                  <a:srgbClr val="FFFFFF">
                    <a:lumMod val="65000"/>
                  </a:srgbClr>
                </a:solidFill>
                <a:latin typeface="Arial"/>
                <a:ea typeface="+mn-ea"/>
                <a:cs typeface="+mn-cs"/>
              </a:rPr>
              <a:pPr defTabSz="457200" fontAlgn="auto">
                <a:spcBef>
                  <a:spcPts val="0"/>
                </a:spcBef>
                <a:spcAft>
                  <a:spcPts val="0"/>
                </a:spcAft>
              </a:pPr>
              <a:t>‹#›</a:t>
            </a:fld>
            <a:endParaRPr lang="en-US">
              <a:solidFill>
                <a:srgbClr val="FFFFFF">
                  <a:lumMod val="65000"/>
                </a:srgbClr>
              </a:solidFill>
              <a:latin typeface="Arial"/>
              <a:ea typeface="+mn-ea"/>
              <a:cs typeface="+mn-cs"/>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endParaRPr lang="en-US">
              <a:solidFill>
                <a:srgbClr val="FFFFFF"/>
              </a:solidFill>
              <a:latin typeface="Arial"/>
            </a:endParaRPr>
          </a:p>
        </p:txBody>
      </p:sp>
    </p:spTree>
    <p:extLst>
      <p:ext uri="{BB962C8B-B14F-4D97-AF65-F5344CB8AC3E}">
        <p14:creationId xmlns:p14="http://schemas.microsoft.com/office/powerpoint/2010/main" val="65631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0"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image" Target="../media/image5.png"/><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theme" Target="../theme/theme4.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1.xml"/><Relationship Id="rId20" Type="http://schemas.openxmlformats.org/officeDocument/2006/relationships/theme" Target="../theme/theme5.xml"/><Relationship Id="rId21" Type="http://schemas.openxmlformats.org/officeDocument/2006/relationships/image" Target="../media/image5.png"/><Relationship Id="rId10" Type="http://schemas.openxmlformats.org/officeDocument/2006/relationships/slideLayout" Target="../slideLayouts/slideLayout42.xml"/><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slideLayout" Target="../slideLayouts/slideLayout49.xml"/><Relationship Id="rId18" Type="http://schemas.openxmlformats.org/officeDocument/2006/relationships/slideLayout" Target="../slideLayouts/slideLayout50.xml"/><Relationship Id="rId19" Type="http://schemas.openxmlformats.org/officeDocument/2006/relationships/slideLayout" Target="../slideLayouts/slideLayout51.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 name="Rectangle 2"/>
          <p:cNvSpPr/>
          <p:nvPr/>
        </p:nvSpPr>
        <p:spPr>
          <a:xfrm>
            <a:off x="1" y="0"/>
            <a:ext cx="9153844" cy="128846"/>
          </a:xfrm>
          <a:prstGeom prst="rect">
            <a:avLst/>
          </a:prstGeom>
          <a:solidFill>
            <a:schemeClr val="tx2"/>
          </a:solidFill>
          <a:ln w="12700">
            <a:miter lim="400000"/>
          </a:ln>
          <a:extLst>
            <a:ext uri="{C572A759-6A51-4108-AA02-DFA0A04FC94B}">
              <ma14:wrappingTextBoxFlag xmlns:ma14="http://schemas.microsoft.com/office/mac/drawingml/2011/main" val="1"/>
            </a:ext>
          </a:extLst>
        </p:spPr>
        <p:txBody>
          <a:bodyPr wrap="none" lIns="0" tIns="0" rIns="0" bIns="0" rtlCol="0" anchor="ctr">
            <a:noAutofit/>
          </a:bodyPr>
          <a:lstStyle/>
          <a:p>
            <a:pPr algn="ctr"/>
            <a:endParaRPr lang="en-US" sz="2000" dirty="0" smtClean="0">
              <a:solidFill>
                <a:srgbClr val="FFFFFF"/>
              </a:solidFill>
              <a:uFill>
                <a:solidFill>
                  <a:srgbClr val="4D4D4D"/>
                </a:solidFill>
              </a:uFill>
              <a:latin typeface="Helvetica Light"/>
              <a:ea typeface="ヒラギノ角ゴ Pro W3"/>
              <a:cs typeface="Helvetica Light"/>
            </a:endParaRPr>
          </a:p>
        </p:txBody>
      </p:sp>
      <p:pic>
        <p:nvPicPr>
          <p:cNvPr id="6" name="Picture 5" descr="Pivotal_Logo_whit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07381" y="4824407"/>
            <a:ext cx="957262" cy="219455"/>
          </a:xfrm>
          <a:prstGeom prst="rect">
            <a:avLst/>
          </a:prstGeom>
        </p:spPr>
      </p:pic>
      <p:pic>
        <p:nvPicPr>
          <p:cNvPr id="5" name="Picture 4" descr="pivotal_teal.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935015872"/>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8" r:id="rId7"/>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3200" kern="1200">
          <a:solidFill>
            <a:srgbClr val="2C95DD"/>
          </a:solidFill>
          <a:latin typeface="MetaNormalLF-Roman" pitchFamily="34" charset="0"/>
          <a:ea typeface="ＭＳ Ｐゴシック" pitchFamily="-84" charset="-128"/>
          <a:cs typeface="ＭＳ Ｐゴシック" pitchFamily="-84" charset="-128"/>
        </a:defRPr>
      </a:lvl1pPr>
      <a:lvl2pPr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2pPr>
      <a:lvl3pPr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3pPr>
      <a:lvl4pPr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4pPr>
      <a:lvl5pPr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5pPr>
      <a:lvl6pPr marL="457200"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6pPr>
      <a:lvl7pPr marL="914400"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7pPr>
      <a:lvl8pPr marL="1371600"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8pPr>
      <a:lvl9pPr marL="1828800" algn="l" rtl="0" eaLnBrk="1" fontAlgn="base" hangingPunct="1">
        <a:spcBef>
          <a:spcPct val="0"/>
        </a:spcBef>
        <a:spcAft>
          <a:spcPct val="0"/>
        </a:spcAft>
        <a:defRPr sz="3200">
          <a:solidFill>
            <a:srgbClr val="2C95DD"/>
          </a:solidFill>
          <a:latin typeface="MetaNormalLF-Roman" pitchFamily="-84" charset="0"/>
          <a:ea typeface="ＭＳ Ｐゴシック" pitchFamily="-84" charset="-128"/>
          <a:cs typeface="ＭＳ Ｐゴシック" pitchFamily="-84" charset="-128"/>
        </a:defRPr>
      </a:lvl9pPr>
    </p:titleStyle>
    <p:bodyStyle>
      <a:lvl1pPr marL="228600" indent="-228600" algn="l" rtl="0" eaLnBrk="1" fontAlgn="base" hangingPunct="1">
        <a:spcBef>
          <a:spcPct val="20000"/>
        </a:spcBef>
        <a:spcAft>
          <a:spcPct val="0"/>
        </a:spcAft>
        <a:buClr>
          <a:srgbClr val="2C95DD"/>
        </a:buClr>
        <a:buFont typeface="Arial" charset="0"/>
        <a:buChar char="•"/>
        <a:defRPr sz="2800" kern="1200">
          <a:solidFill>
            <a:schemeClr val="tx1"/>
          </a:solidFill>
          <a:latin typeface="MetaNormalLF-Roman" pitchFamily="34" charset="0"/>
          <a:ea typeface="ＭＳ Ｐゴシック" pitchFamily="-84" charset="-128"/>
          <a:cs typeface="ＭＳ Ｐゴシック" pitchFamily="-84" charset="-128"/>
        </a:defRPr>
      </a:lvl1pPr>
      <a:lvl2pPr marL="742950" indent="-285750" algn="l" rtl="0" eaLnBrk="1" fontAlgn="base" hangingPunct="1">
        <a:spcBef>
          <a:spcPct val="20000"/>
        </a:spcBef>
        <a:spcAft>
          <a:spcPct val="0"/>
        </a:spcAft>
        <a:buClr>
          <a:srgbClr val="2C95DD"/>
        </a:buClr>
        <a:buFont typeface="Arial" charset="0"/>
        <a:buChar char="–"/>
        <a:defRPr sz="2400" kern="1200">
          <a:solidFill>
            <a:schemeClr val="tx1"/>
          </a:solidFill>
          <a:latin typeface="MetaNormalLF-Roman" pitchFamily="34" charset="0"/>
          <a:ea typeface="ＭＳ Ｐゴシック" pitchFamily="-84" charset="-128"/>
          <a:cs typeface="ＭＳ Ｐゴシック" pitchFamily="-84" charset="-128"/>
        </a:defRPr>
      </a:lvl2pPr>
      <a:lvl3pPr marL="1143000" indent="-228600" algn="l" rtl="0" eaLnBrk="1" fontAlgn="base" hangingPunct="1">
        <a:spcBef>
          <a:spcPct val="20000"/>
        </a:spcBef>
        <a:spcAft>
          <a:spcPct val="0"/>
        </a:spcAft>
        <a:buClr>
          <a:srgbClr val="2C95DD"/>
        </a:buClr>
        <a:buFont typeface="Arial" charset="0"/>
        <a:buChar char="•"/>
        <a:defRPr sz="2000" kern="1200">
          <a:solidFill>
            <a:schemeClr val="tx1"/>
          </a:solidFill>
          <a:latin typeface="MetaNormalLF-Roman" pitchFamily="34" charset="0"/>
          <a:ea typeface="ＭＳ Ｐゴシック" pitchFamily="-84" charset="-128"/>
          <a:cs typeface="ＭＳ Ｐゴシック" pitchFamily="-84" charset="-128"/>
        </a:defRPr>
      </a:lvl3pPr>
      <a:lvl4pPr marL="1600200" indent="-228600" algn="l" rtl="0" eaLnBrk="1" fontAlgn="base" hangingPunct="1">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pitchFamily="-84" charset="-128"/>
          <a:cs typeface="ＭＳ Ｐゴシック" pitchFamily="-84" charset="-128"/>
        </a:defRPr>
      </a:lvl4pPr>
      <a:lvl5pPr marL="2057400" indent="-228600" algn="l" rtl="0" eaLnBrk="1" fontAlgn="base" hangingPunct="1">
        <a:spcBef>
          <a:spcPct val="20000"/>
        </a:spcBef>
        <a:spcAft>
          <a:spcPct val="0"/>
        </a:spcAft>
        <a:buClr>
          <a:srgbClr val="2C95DD"/>
        </a:buClr>
        <a:buFont typeface="Arial" charset="0"/>
        <a:buChar char="»"/>
        <a:defRPr kern="1200">
          <a:solidFill>
            <a:schemeClr val="tx1"/>
          </a:solidFill>
          <a:latin typeface="MetaNormalLF-Roman" pitchFamily="34" charset="0"/>
          <a:ea typeface="ＭＳ Ｐゴシック" pitchFamily="-84" charset="-128"/>
          <a:cs typeface="ＭＳ Ｐゴシック" pitchFamily="-84"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8172660"/>
      </p:ext>
    </p:extLst>
  </p:cSld>
  <p:clrMap bg1="lt1" tx1="dk1" bg2="lt2" tx2="dk2" accent1="accent1" accent2="accent2" accent3="accent3" accent4="accent4" accent5="accent5" accent6="accent6" hlink="hlink" folHlink="folHlink"/>
  <p:sldLayoutIdLst>
    <p:sldLayoutId id="2147484007" r:id="rId1"/>
    <p:sldLayoutId id="2147484009" r:id="rId2"/>
    <p:sldLayoutId id="2147484010" r:id="rId3"/>
    <p:sldLayoutId id="2147484011" r:id="rId4"/>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695243"/>
      </p:ext>
    </p:extLst>
  </p:cSld>
  <p:clrMap bg1="lt1" tx1="dk1" bg2="lt2" tx2="dk2" accent1="accent1" accent2="accent2" accent3="accent3" accent4="accent4" accent5="accent5" accent6="accent6" hlink="hlink" folHlink="folHlink"/>
  <p:sldLayoutIdLst>
    <p:sldLayoutId id="2147484014" r:id="rId1"/>
    <p:sldLayoutId id="2147484016" r:id="rId2"/>
    <p:sldLayoutId id="2147484018" r:id="rId3"/>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2" name="TextBox 11"/>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pic>
        <p:nvPicPr>
          <p:cNvPr id="8" name="Picture 7" descr="EMC logo white-lg.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9" name="TextBox 8"/>
          <p:cNvSpPr txBox="1"/>
          <p:nvPr/>
        </p:nvSpPr>
        <p:spPr bwMode="gray">
          <a:xfrm>
            <a:off x="62688" y="5029033"/>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937633098"/>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 id="2147484037" r:id="rId1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1"/>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200" fontAlgn="auto">
              <a:spcBef>
                <a:spcPts val="0"/>
              </a:spcBef>
              <a:spcAft>
                <a:spcPts val="0"/>
              </a:spcAft>
            </a:pPr>
            <a:endParaRPr lang="en-US" dirty="0">
              <a:solidFill>
                <a:srgbClr val="FFFFFF"/>
              </a:solidFill>
              <a:latin typeface="Arial"/>
            </a:endParaRPr>
          </a:p>
        </p:txBody>
      </p:sp>
      <p:sp>
        <p:nvSpPr>
          <p:cNvPr id="12" name="TextBox 11"/>
          <p:cNvSpPr txBox="1"/>
          <p:nvPr/>
        </p:nvSpPr>
        <p:spPr bwMode="gray">
          <a:xfrm flipH="1">
            <a:off x="8553450" y="5021497"/>
            <a:ext cx="533400" cy="123111"/>
          </a:xfrm>
          <a:prstGeom prst="rect">
            <a:avLst/>
          </a:prstGeom>
          <a:noFill/>
        </p:spPr>
        <p:txBody>
          <a:bodyPr wrap="square" lIns="0" tIns="0" rIns="0" bIns="0" rtlCol="0">
            <a:spAutoFit/>
          </a:bodyPr>
          <a:lstStyle/>
          <a:p>
            <a:pPr algn="r" fontAlgn="auto">
              <a:spcBef>
                <a:spcPts val="0"/>
              </a:spcBef>
              <a:spcAft>
                <a:spcPts val="0"/>
              </a:spcAft>
              <a:defRPr/>
            </a:pPr>
            <a:fld id="{61F684CE-B7BB-4223-BA2B-B47808B845F1}" type="slidenum">
              <a:rPr lang="en-US" sz="800" smtClean="0">
                <a:solidFill>
                  <a:srgbClr val="FFFFFF">
                    <a:lumMod val="50000"/>
                  </a:srgbClr>
                </a:solidFill>
                <a:latin typeface="Arial"/>
                <a:ea typeface="+mn-ea"/>
                <a:cs typeface="Arial"/>
              </a:rPr>
              <a:pPr algn="r" fontAlgn="auto">
                <a:spcBef>
                  <a:spcPts val="0"/>
                </a:spcBef>
                <a:spcAft>
                  <a:spcPts val="0"/>
                </a:spcAft>
                <a:defRPr/>
              </a:pPr>
              <a:t>‹#›</a:t>
            </a:fld>
            <a:endParaRPr lang="en-US" sz="800" dirty="0" smtClean="0">
              <a:solidFill>
                <a:srgbClr val="FFFFFF">
                  <a:lumMod val="50000"/>
                </a:srgbClr>
              </a:solidFill>
              <a:latin typeface="Arial"/>
              <a:ea typeface="+mn-ea"/>
              <a:cs typeface="Arial"/>
            </a:endParaRPr>
          </a:p>
        </p:txBody>
      </p:sp>
      <p:pic>
        <p:nvPicPr>
          <p:cNvPr id="8" name="Picture 7" descr="EMC logo white-lg.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gray">
          <a:xfrm>
            <a:off x="7951412" y="4686263"/>
            <a:ext cx="899577" cy="255363"/>
          </a:xfrm>
          <a:prstGeom prst="rect">
            <a:avLst/>
          </a:prstGeom>
        </p:spPr>
      </p:pic>
      <p:sp>
        <p:nvSpPr>
          <p:cNvPr id="9" name="TextBox 8"/>
          <p:cNvSpPr txBox="1"/>
          <p:nvPr/>
        </p:nvSpPr>
        <p:spPr bwMode="gray">
          <a:xfrm>
            <a:off x="62688" y="5029033"/>
            <a:ext cx="4433112" cy="100027"/>
          </a:xfrm>
          <a:prstGeom prst="rect">
            <a:avLst/>
          </a:prstGeom>
          <a:noFill/>
        </p:spPr>
        <p:txBody>
          <a:bodyPr wrap="square" lIns="0" tIns="0" rIns="0" bIns="0" rtlCol="0">
            <a:spAutoFit/>
          </a:bodyPr>
          <a:lstStyle/>
          <a:p>
            <a:pPr fontAlgn="auto">
              <a:spcBef>
                <a:spcPts val="0"/>
              </a:spcBef>
              <a:spcAft>
                <a:spcPts val="0"/>
              </a:spcAft>
              <a:defRPr/>
            </a:pPr>
            <a:r>
              <a:rPr lang="en-US" sz="650" dirty="0" smtClean="0">
                <a:solidFill>
                  <a:srgbClr val="FFFFFF">
                    <a:lumMod val="50000"/>
                  </a:srgbClr>
                </a:solidFill>
                <a:latin typeface="Arial"/>
                <a:ea typeface="+mn-ea"/>
                <a:cs typeface="Arial"/>
              </a:rPr>
              <a:t>© Copyright 2015 Pivotal. All rights reserved.</a:t>
            </a:r>
            <a:endParaRPr lang="en-US" sz="700" dirty="0" smtClean="0">
              <a:solidFill>
                <a:srgbClr val="4D4D4D"/>
              </a:solidFill>
              <a:latin typeface="Arial"/>
              <a:ea typeface="+mn-ea"/>
              <a:cs typeface="+mn-cs"/>
            </a:endParaRPr>
          </a:p>
        </p:txBody>
      </p:sp>
    </p:spTree>
    <p:extLst>
      <p:ext uri="{BB962C8B-B14F-4D97-AF65-F5344CB8AC3E}">
        <p14:creationId xmlns:p14="http://schemas.microsoft.com/office/powerpoint/2010/main" val="2514263358"/>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 id="2147484051" r:id="rId13"/>
    <p:sldLayoutId id="2147484052" r:id="rId14"/>
    <p:sldLayoutId id="2147484053" r:id="rId15"/>
    <p:sldLayoutId id="2147484054" r:id="rId16"/>
    <p:sldLayoutId id="2147484055" r:id="rId17"/>
    <p:sldLayoutId id="2147484056" r:id="rId18"/>
    <p:sldLayoutId id="2147484057" r:id="rId19"/>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9617" y="2146989"/>
            <a:ext cx="4163201" cy="707886"/>
          </a:xfrm>
          <a:prstGeom prst="rect">
            <a:avLst/>
          </a:prstGeom>
          <a:noFill/>
        </p:spPr>
        <p:txBody>
          <a:bodyPr wrap="square" rtlCol="0">
            <a:spAutoFit/>
          </a:bodyPr>
          <a:lstStyle/>
          <a:p>
            <a:pPr algn="ctr" defTabSz="457200" fontAlgn="auto">
              <a:spcBef>
                <a:spcPts val="0"/>
              </a:spcBef>
              <a:spcAft>
                <a:spcPts val="0"/>
              </a:spcAft>
            </a:pPr>
            <a:r>
              <a:rPr lang="en-US" altLang="ja-JP" sz="4000" dirty="0" smtClean="0">
                <a:solidFill>
                  <a:srgbClr val="000000"/>
                </a:solidFill>
                <a:latin typeface="Arial"/>
              </a:rPr>
              <a:t>Circle</a:t>
            </a:r>
            <a:r>
              <a:rPr lang="ja-JP" altLang="en-US" sz="4000" dirty="0" smtClean="0">
                <a:solidFill>
                  <a:srgbClr val="000000"/>
                </a:solidFill>
                <a:latin typeface="Arial"/>
              </a:rPr>
              <a:t> </a:t>
            </a:r>
            <a:r>
              <a:rPr lang="en-US" altLang="ja-JP" sz="4000" dirty="0" smtClean="0">
                <a:solidFill>
                  <a:srgbClr val="000000"/>
                </a:solidFill>
                <a:latin typeface="Arial"/>
              </a:rPr>
              <a:t>of</a:t>
            </a:r>
            <a:r>
              <a:rPr lang="ja-JP" altLang="en-US" sz="4000" dirty="0" smtClean="0">
                <a:solidFill>
                  <a:srgbClr val="000000"/>
                </a:solidFill>
                <a:latin typeface="Arial"/>
              </a:rPr>
              <a:t> </a:t>
            </a:r>
            <a:r>
              <a:rPr lang="en-US" altLang="ja-JP" sz="4000" dirty="0" smtClean="0">
                <a:solidFill>
                  <a:srgbClr val="000000"/>
                </a:solidFill>
                <a:latin typeface="Arial"/>
              </a:rPr>
              <a:t>Code</a:t>
            </a:r>
            <a:endParaRPr lang="en-US" sz="4000" dirty="0">
              <a:solidFill>
                <a:srgbClr val="000000"/>
              </a:solidFill>
              <a:latin typeface="Arial"/>
            </a:endParaRPr>
          </a:p>
        </p:txBody>
      </p:sp>
    </p:spTree>
    <p:extLst>
      <p:ext uri="{BB962C8B-B14F-4D97-AF65-F5344CB8AC3E}">
        <p14:creationId xmlns:p14="http://schemas.microsoft.com/office/powerpoint/2010/main" val="118343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オンデマンドサービスブローカー</a:t>
            </a:r>
            <a:r>
              <a:rPr lang="en-US" altLang="ja-JP" dirty="0" smtClean="0"/>
              <a:t>(ODB)</a:t>
            </a:r>
            <a:endParaRPr lang="en-US" dirty="0"/>
          </a:p>
        </p:txBody>
      </p:sp>
      <p:sp>
        <p:nvSpPr>
          <p:cNvPr id="3" name="Content Placeholder 2"/>
          <p:cNvSpPr>
            <a:spLocks noGrp="1"/>
          </p:cNvSpPr>
          <p:nvPr>
            <p:ph sz="quarter" idx="10"/>
          </p:nvPr>
        </p:nvSpPr>
        <p:spPr/>
        <p:txBody>
          <a:bodyPr/>
          <a:lstStyle/>
          <a:p>
            <a:r>
              <a:rPr lang="ja-JP" altLang="en-US" dirty="0" smtClean="0"/>
              <a:t>データベースクラスタなどをオンデマンドに作成</a:t>
            </a:r>
            <a:endParaRPr lang="en-US" altLang="ja-JP" dirty="0" smtClean="0"/>
          </a:p>
          <a:p>
            <a:pPr lvl="1"/>
            <a:r>
              <a:rPr lang="ja-JP" altLang="en-US" dirty="0" smtClean="0"/>
              <a:t>従来、予め作成されている必要があったクラスタがオンデマンドに作成可能</a:t>
            </a:r>
            <a:endParaRPr lang="en-US" altLang="ja-JP" dirty="0" smtClean="0"/>
          </a:p>
          <a:p>
            <a:pPr lvl="1"/>
            <a:r>
              <a:rPr lang="en-US" dirty="0" smtClean="0"/>
              <a:t>BOSH 2.0</a:t>
            </a:r>
            <a:r>
              <a:rPr lang="ja-JP" altLang="en-US" dirty="0" smtClean="0"/>
              <a:t>により、特にレガシーなデータサービスにおける柔軟性が向上</a:t>
            </a:r>
            <a:endParaRPr lang="en-US" altLang="ja-JP" dirty="0" smtClean="0"/>
          </a:p>
          <a:p>
            <a:pPr lvl="2"/>
            <a:r>
              <a:rPr lang="en-US" dirty="0" smtClean="0"/>
              <a:t>Pivotal Cloud Foundry</a:t>
            </a:r>
            <a:r>
              <a:rPr lang="ja-JP" altLang="en-US" dirty="0" smtClean="0"/>
              <a:t>においては</a:t>
            </a:r>
            <a:r>
              <a:rPr lang="en-US" altLang="ja-JP" dirty="0" smtClean="0"/>
              <a:t>Tile</a:t>
            </a:r>
            <a:r>
              <a:rPr lang="ja-JP" altLang="en-US" dirty="0" smtClean="0"/>
              <a:t>として提供</a:t>
            </a:r>
            <a:endParaRPr lang="en-US" altLang="ja-JP" dirty="0" smtClean="0"/>
          </a:p>
        </p:txBody>
      </p:sp>
      <p:sp>
        <p:nvSpPr>
          <p:cNvPr id="4" name="Rectangle 3"/>
          <p:cNvSpPr/>
          <p:nvPr/>
        </p:nvSpPr>
        <p:spPr>
          <a:xfrm>
            <a:off x="443996" y="4644991"/>
            <a:ext cx="3199689" cy="369332"/>
          </a:xfrm>
          <a:prstGeom prst="rect">
            <a:avLst/>
          </a:prstGeom>
        </p:spPr>
        <p:txBody>
          <a:bodyPr wrap="none">
            <a:spAutoFit/>
          </a:bodyPr>
          <a:lstStyle/>
          <a:p>
            <a:r>
              <a:rPr lang="en-US" dirty="0"/>
              <a:t>https://</a:t>
            </a:r>
            <a:r>
              <a:rPr lang="en-US" dirty="0" err="1"/>
              <a:t>bosh.io</a:t>
            </a:r>
            <a:r>
              <a:rPr lang="en-US" dirty="0"/>
              <a:t>/docs/</a:t>
            </a:r>
            <a:r>
              <a:rPr lang="en-US" dirty="0" err="1"/>
              <a:t>links.html</a:t>
            </a:r>
            <a:endParaRPr lang="en-US" dirty="0"/>
          </a:p>
        </p:txBody>
      </p:sp>
    </p:spTree>
    <p:extLst>
      <p:ext uri="{BB962C8B-B14F-4D97-AF65-F5344CB8AC3E}">
        <p14:creationId xmlns:p14="http://schemas.microsoft.com/office/powerpoint/2010/main" val="10136101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ハンズオン</a:t>
            </a:r>
            <a:endParaRPr lang="en-US" dirty="0"/>
          </a:p>
        </p:txBody>
      </p:sp>
      <p:sp>
        <p:nvSpPr>
          <p:cNvPr id="3" name="Content Placeholder 2"/>
          <p:cNvSpPr>
            <a:spLocks noGrp="1"/>
          </p:cNvSpPr>
          <p:nvPr>
            <p:ph sz="quarter" idx="10"/>
          </p:nvPr>
        </p:nvSpPr>
        <p:spPr/>
        <p:txBody>
          <a:bodyPr/>
          <a:lstStyle/>
          <a:p>
            <a:r>
              <a:rPr lang="en-US" dirty="0" smtClean="0"/>
              <a:t>PWS ( or PCF </a:t>
            </a:r>
            <a:r>
              <a:rPr lang="en-US" dirty="0" err="1" smtClean="0"/>
              <a:t>Dev</a:t>
            </a:r>
            <a:r>
              <a:rPr lang="en-US" dirty="0" smtClean="0"/>
              <a:t>)</a:t>
            </a:r>
            <a:r>
              <a:rPr lang="ja-JP" altLang="en-US" dirty="0" smtClean="0"/>
              <a:t>にログイン</a:t>
            </a:r>
            <a:endParaRPr lang="en-US" altLang="ja-JP" dirty="0" smtClean="0"/>
          </a:p>
          <a:p>
            <a:pPr lvl="1"/>
            <a:r>
              <a:rPr lang="en-US" altLang="ja-JP" dirty="0" smtClean="0"/>
              <a:t>PWS: https://</a:t>
            </a:r>
            <a:r>
              <a:rPr lang="en-US" altLang="ja-JP" dirty="0" err="1" smtClean="0"/>
              <a:t>run.pivotal.io</a:t>
            </a:r>
            <a:endParaRPr lang="en-US" altLang="ja-JP" dirty="0" smtClean="0"/>
          </a:p>
          <a:p>
            <a:pPr lvl="1"/>
            <a:r>
              <a:rPr lang="en-US" altLang="ja-JP" dirty="0" smtClean="0"/>
              <a:t>PCF </a:t>
            </a:r>
            <a:r>
              <a:rPr lang="en-US" altLang="ja-JP" dirty="0" err="1" smtClean="0"/>
              <a:t>Dev</a:t>
            </a:r>
            <a:r>
              <a:rPr lang="en-US" altLang="ja-JP" dirty="0"/>
              <a:t>: </a:t>
            </a:r>
            <a:r>
              <a:rPr lang="en-US" altLang="ja-JP" dirty="0" smtClean="0"/>
              <a:t>https</a:t>
            </a:r>
            <a:r>
              <a:rPr lang="en-US" altLang="ja-JP" dirty="0"/>
              <a:t>://</a:t>
            </a:r>
            <a:r>
              <a:rPr lang="en-US" altLang="ja-JP" dirty="0" err="1" smtClean="0"/>
              <a:t>api.local.pcfdev.io</a:t>
            </a:r>
            <a:endParaRPr lang="en-US" altLang="ja-JP" dirty="0" smtClean="0"/>
          </a:p>
          <a:p>
            <a:r>
              <a:rPr lang="en-US" dirty="0" smtClean="0"/>
              <a:t>Marketplace</a:t>
            </a:r>
            <a:r>
              <a:rPr lang="ja-JP" altLang="en-US" dirty="0" smtClean="0"/>
              <a:t>をクリック</a:t>
            </a:r>
            <a:endParaRPr lang="en-US" altLang="ja-JP" dirty="0" smtClean="0"/>
          </a:p>
          <a:p>
            <a:pPr lvl="1"/>
            <a:endParaRPr lang="en-US" dirty="0"/>
          </a:p>
        </p:txBody>
      </p:sp>
    </p:spTree>
    <p:extLst>
      <p:ext uri="{BB962C8B-B14F-4D97-AF65-F5344CB8AC3E}">
        <p14:creationId xmlns:p14="http://schemas.microsoft.com/office/powerpoint/2010/main" val="2915480698"/>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ルートサービス</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969403906"/>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Circle of Code</a:t>
            </a:r>
            <a:endParaRPr lang="en-US" dirty="0"/>
          </a:p>
        </p:txBody>
      </p:sp>
      <p:pic>
        <p:nvPicPr>
          <p:cNvPr id="6" name="Picture 5" descr="Screen Shot 2016-10-25 at 11.18.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65" y="826874"/>
            <a:ext cx="4761111" cy="4120349"/>
          </a:xfrm>
          <a:prstGeom prst="rect">
            <a:avLst/>
          </a:prstGeom>
        </p:spPr>
      </p:pic>
      <p:sp>
        <p:nvSpPr>
          <p:cNvPr id="3" name="TextBox 2"/>
          <p:cNvSpPr txBox="1"/>
          <p:nvPr/>
        </p:nvSpPr>
        <p:spPr>
          <a:xfrm>
            <a:off x="3902323" y="714467"/>
            <a:ext cx="1296364" cy="338554"/>
          </a:xfrm>
          <a:prstGeom prst="rect">
            <a:avLst/>
          </a:prstGeom>
          <a:noFill/>
        </p:spPr>
        <p:txBody>
          <a:bodyPr wrap="square" rtlCol="0">
            <a:spAutoFit/>
          </a:bodyPr>
          <a:lstStyle/>
          <a:p>
            <a:r>
              <a:rPr lang="en-US" sz="1600" dirty="0" smtClean="0">
                <a:latin typeface="Helvetica Light"/>
                <a:ea typeface="ヒラギノ角ゴ Pro W3"/>
                <a:cs typeface="Helvetica Light"/>
              </a:rPr>
              <a:t>アイディア</a:t>
            </a:r>
          </a:p>
        </p:txBody>
      </p:sp>
      <p:sp>
        <p:nvSpPr>
          <p:cNvPr id="5" name="TextBox 4"/>
          <p:cNvSpPr txBox="1"/>
          <p:nvPr/>
        </p:nvSpPr>
        <p:spPr>
          <a:xfrm>
            <a:off x="6177576" y="2044414"/>
            <a:ext cx="932864" cy="338554"/>
          </a:xfrm>
          <a:prstGeom prst="rect">
            <a:avLst/>
          </a:prstGeom>
          <a:noFill/>
        </p:spPr>
        <p:txBody>
          <a:bodyPr wrap="square" rtlCol="0">
            <a:spAutoFit/>
          </a:bodyPr>
          <a:lstStyle/>
          <a:p>
            <a:r>
              <a:rPr lang="ja-JP" altLang="en-US" sz="1600" dirty="0" smtClean="0">
                <a:latin typeface="Helvetica Light"/>
                <a:ea typeface="ヒラギノ角ゴ Pro W3"/>
                <a:cs typeface="Helvetica Light"/>
              </a:rPr>
              <a:t>プラン</a:t>
            </a:r>
            <a:endParaRPr lang="en-US" sz="1600" dirty="0" smtClean="0">
              <a:latin typeface="Helvetica Light"/>
              <a:ea typeface="ヒラギノ角ゴ Pro W3"/>
              <a:cs typeface="Helvetica Light"/>
            </a:endParaRPr>
          </a:p>
        </p:txBody>
      </p:sp>
      <p:sp>
        <p:nvSpPr>
          <p:cNvPr id="7" name="TextBox 6"/>
          <p:cNvSpPr txBox="1"/>
          <p:nvPr/>
        </p:nvSpPr>
        <p:spPr>
          <a:xfrm>
            <a:off x="6197694" y="3440516"/>
            <a:ext cx="932864" cy="338554"/>
          </a:xfrm>
          <a:prstGeom prst="rect">
            <a:avLst/>
          </a:prstGeom>
          <a:noFill/>
        </p:spPr>
        <p:txBody>
          <a:bodyPr wrap="square" rtlCol="0">
            <a:spAutoFit/>
          </a:bodyPr>
          <a:lstStyle/>
          <a:p>
            <a:r>
              <a:rPr lang="ja-JP" altLang="en-US" sz="1600" dirty="0" smtClean="0">
                <a:latin typeface="Helvetica Light"/>
                <a:ea typeface="ヒラギノ角ゴ Pro W3"/>
                <a:cs typeface="Helvetica Light"/>
              </a:rPr>
              <a:t>コード</a:t>
            </a:r>
            <a:endParaRPr lang="en-US" sz="1600" dirty="0" smtClean="0">
              <a:latin typeface="Helvetica Light"/>
              <a:ea typeface="ヒラギノ角ゴ Pro W3"/>
              <a:cs typeface="Helvetica Light"/>
            </a:endParaRPr>
          </a:p>
        </p:txBody>
      </p:sp>
      <p:sp>
        <p:nvSpPr>
          <p:cNvPr id="8" name="TextBox 7"/>
          <p:cNvSpPr txBox="1"/>
          <p:nvPr/>
        </p:nvSpPr>
        <p:spPr>
          <a:xfrm>
            <a:off x="3677442" y="4778484"/>
            <a:ext cx="1759352" cy="338554"/>
          </a:xfrm>
          <a:prstGeom prst="rect">
            <a:avLst/>
          </a:prstGeom>
          <a:noFill/>
        </p:spPr>
        <p:txBody>
          <a:bodyPr wrap="square" rtlCol="0">
            <a:spAutoFit/>
          </a:bodyPr>
          <a:lstStyle/>
          <a:p>
            <a:pPr algn="ctr"/>
            <a:r>
              <a:rPr lang="ja-JP" altLang="en-US" sz="1600" dirty="0" smtClean="0">
                <a:latin typeface="Helvetica Light"/>
                <a:ea typeface="ヒラギノ角ゴ Pro W3"/>
                <a:cs typeface="Helvetica Light"/>
              </a:rPr>
              <a:t>パイプライン</a:t>
            </a:r>
            <a:endParaRPr lang="en-US" sz="1600" dirty="0" smtClean="0">
              <a:latin typeface="Helvetica Light"/>
              <a:ea typeface="ヒラギノ角ゴ Pro W3"/>
              <a:cs typeface="Helvetica Light"/>
            </a:endParaRPr>
          </a:p>
        </p:txBody>
      </p:sp>
      <p:sp>
        <p:nvSpPr>
          <p:cNvPr id="9" name="TextBox 8"/>
          <p:cNvSpPr txBox="1"/>
          <p:nvPr/>
        </p:nvSpPr>
        <p:spPr>
          <a:xfrm>
            <a:off x="1746122" y="3440516"/>
            <a:ext cx="1025461" cy="338554"/>
          </a:xfrm>
          <a:prstGeom prst="rect">
            <a:avLst/>
          </a:prstGeom>
          <a:noFill/>
        </p:spPr>
        <p:txBody>
          <a:bodyPr wrap="square" rtlCol="0">
            <a:spAutoFit/>
          </a:bodyPr>
          <a:lstStyle/>
          <a:p>
            <a:pPr algn="ctr"/>
            <a:r>
              <a:rPr lang="ja-JP" altLang="en-US" sz="1600" dirty="0" smtClean="0">
                <a:latin typeface="Helvetica Light"/>
                <a:ea typeface="ヒラギノ角ゴ Pro W3"/>
                <a:cs typeface="Helvetica Light"/>
              </a:rPr>
              <a:t>デプロイ</a:t>
            </a:r>
            <a:endParaRPr lang="en-US" sz="1600" dirty="0" smtClean="0">
              <a:latin typeface="Helvetica Light"/>
              <a:ea typeface="ヒラギノ角ゴ Pro W3"/>
              <a:cs typeface="Helvetica Light"/>
            </a:endParaRPr>
          </a:p>
        </p:txBody>
      </p:sp>
      <p:sp>
        <p:nvSpPr>
          <p:cNvPr id="10" name="TextBox 9"/>
          <p:cNvSpPr txBox="1"/>
          <p:nvPr/>
        </p:nvSpPr>
        <p:spPr>
          <a:xfrm>
            <a:off x="1084713" y="2044905"/>
            <a:ext cx="1746672" cy="338554"/>
          </a:xfrm>
          <a:prstGeom prst="rect">
            <a:avLst/>
          </a:prstGeom>
          <a:noFill/>
        </p:spPr>
        <p:txBody>
          <a:bodyPr wrap="square" rtlCol="0">
            <a:spAutoFit/>
          </a:bodyPr>
          <a:lstStyle/>
          <a:p>
            <a:pPr algn="ctr"/>
            <a:r>
              <a:rPr lang="ja-JP" altLang="en-US" sz="1600" dirty="0" smtClean="0">
                <a:latin typeface="Helvetica Light"/>
                <a:ea typeface="ヒラギノ角ゴ Pro W3"/>
                <a:cs typeface="Helvetica Light"/>
              </a:rPr>
              <a:t>フィードバック</a:t>
            </a:r>
            <a:endParaRPr lang="en-US" sz="1600" dirty="0" smtClean="0">
              <a:latin typeface="Helvetica Light"/>
              <a:ea typeface="ヒラギノ角ゴ Pro W3"/>
              <a:cs typeface="Helvetica Light"/>
            </a:endParaRPr>
          </a:p>
        </p:txBody>
      </p:sp>
    </p:spTree>
    <p:extLst>
      <p:ext uri="{BB962C8B-B14F-4D97-AF65-F5344CB8AC3E}">
        <p14:creationId xmlns:p14="http://schemas.microsoft.com/office/powerpoint/2010/main" val="23771483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Circle of Code with Pivotal</a:t>
            </a:r>
            <a:endParaRPr lang="en-US" dirty="0"/>
          </a:p>
        </p:txBody>
      </p:sp>
      <p:pic>
        <p:nvPicPr>
          <p:cNvPr id="4" name="Picture 3" descr="Screen Shot 2016-10-25 at 11.19.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277" y="888678"/>
            <a:ext cx="4423485" cy="4035460"/>
          </a:xfrm>
          <a:prstGeom prst="rect">
            <a:avLst/>
          </a:prstGeom>
        </p:spPr>
      </p:pic>
      <p:sp>
        <p:nvSpPr>
          <p:cNvPr id="6" name="TextBox 5"/>
          <p:cNvSpPr txBox="1"/>
          <p:nvPr/>
        </p:nvSpPr>
        <p:spPr>
          <a:xfrm>
            <a:off x="6177575" y="2044414"/>
            <a:ext cx="2314935" cy="338554"/>
          </a:xfrm>
          <a:prstGeom prst="rect">
            <a:avLst/>
          </a:prstGeom>
          <a:noFill/>
        </p:spPr>
        <p:txBody>
          <a:bodyPr wrap="square" rtlCol="0">
            <a:spAutoFit/>
          </a:bodyPr>
          <a:lstStyle/>
          <a:p>
            <a:r>
              <a:rPr lang="en-US" sz="1600" dirty="0" smtClean="0">
                <a:latin typeface="Helvetica Light"/>
                <a:ea typeface="ヒラギノ角ゴ Pro W3"/>
                <a:cs typeface="Helvetica Light"/>
              </a:rPr>
              <a:t>Pivotal Tracker</a:t>
            </a:r>
          </a:p>
        </p:txBody>
      </p:sp>
      <p:sp>
        <p:nvSpPr>
          <p:cNvPr id="7" name="TextBox 6"/>
          <p:cNvSpPr txBox="1"/>
          <p:nvPr/>
        </p:nvSpPr>
        <p:spPr>
          <a:xfrm>
            <a:off x="6197694" y="3440516"/>
            <a:ext cx="2175764" cy="338554"/>
          </a:xfrm>
          <a:prstGeom prst="rect">
            <a:avLst/>
          </a:prstGeom>
          <a:noFill/>
        </p:spPr>
        <p:txBody>
          <a:bodyPr wrap="square" rtlCol="0">
            <a:spAutoFit/>
          </a:bodyPr>
          <a:lstStyle/>
          <a:p>
            <a:r>
              <a:rPr lang="en-US" sz="1600" dirty="0" smtClean="0">
                <a:latin typeface="Helvetica Light"/>
                <a:ea typeface="ヒラギノ角ゴ Pro W3"/>
                <a:cs typeface="Helvetica Light"/>
              </a:rPr>
              <a:t>Spring Framework</a:t>
            </a:r>
          </a:p>
        </p:txBody>
      </p:sp>
      <p:sp>
        <p:nvSpPr>
          <p:cNvPr id="9" name="TextBox 8"/>
          <p:cNvSpPr txBox="1"/>
          <p:nvPr/>
        </p:nvSpPr>
        <p:spPr>
          <a:xfrm>
            <a:off x="224880" y="3440516"/>
            <a:ext cx="2546703" cy="338554"/>
          </a:xfrm>
          <a:prstGeom prst="rect">
            <a:avLst/>
          </a:prstGeom>
          <a:noFill/>
        </p:spPr>
        <p:txBody>
          <a:bodyPr wrap="square" rtlCol="0">
            <a:spAutoFit/>
          </a:bodyPr>
          <a:lstStyle/>
          <a:p>
            <a:pPr algn="ctr"/>
            <a:r>
              <a:rPr lang="en-US" altLang="en-US" sz="1600" dirty="0" smtClean="0">
                <a:latin typeface="Helvetica Light"/>
                <a:ea typeface="ヒラギノ角ゴ Pro W3"/>
                <a:cs typeface="Helvetica Light"/>
              </a:rPr>
              <a:t>Pivotal Cloud Foundry</a:t>
            </a:r>
            <a:endParaRPr lang="en-US" sz="1600" dirty="0" smtClean="0">
              <a:latin typeface="Helvetica Light"/>
              <a:ea typeface="ヒラギノ角ゴ Pro W3"/>
              <a:cs typeface="Helvetica Light"/>
            </a:endParaRPr>
          </a:p>
        </p:txBody>
      </p:sp>
      <p:sp>
        <p:nvSpPr>
          <p:cNvPr id="10" name="TextBox 9"/>
          <p:cNvSpPr txBox="1"/>
          <p:nvPr/>
        </p:nvSpPr>
        <p:spPr>
          <a:xfrm>
            <a:off x="3677442" y="4778484"/>
            <a:ext cx="1759352" cy="338554"/>
          </a:xfrm>
          <a:prstGeom prst="rect">
            <a:avLst/>
          </a:prstGeom>
          <a:noFill/>
        </p:spPr>
        <p:txBody>
          <a:bodyPr wrap="square" rtlCol="0">
            <a:spAutoFit/>
          </a:bodyPr>
          <a:lstStyle/>
          <a:p>
            <a:pPr algn="ctr"/>
            <a:r>
              <a:rPr lang="en-US" sz="1600" dirty="0" smtClean="0">
                <a:latin typeface="Helvetica Light"/>
                <a:ea typeface="ヒラギノ角ゴ Pro W3"/>
                <a:cs typeface="Helvetica Light"/>
              </a:rPr>
              <a:t>Concourse</a:t>
            </a:r>
          </a:p>
        </p:txBody>
      </p:sp>
      <p:sp>
        <p:nvSpPr>
          <p:cNvPr id="11" name="TextBox 10"/>
          <p:cNvSpPr txBox="1"/>
          <p:nvPr/>
        </p:nvSpPr>
        <p:spPr>
          <a:xfrm>
            <a:off x="-13228" y="1925826"/>
            <a:ext cx="2289037" cy="584776"/>
          </a:xfrm>
          <a:prstGeom prst="rect">
            <a:avLst/>
          </a:prstGeom>
          <a:noFill/>
        </p:spPr>
        <p:txBody>
          <a:bodyPr wrap="square" rtlCol="0">
            <a:spAutoFit/>
          </a:bodyPr>
          <a:lstStyle/>
          <a:p>
            <a:pPr algn="ctr"/>
            <a:r>
              <a:rPr lang="en-US" sz="1600" dirty="0" smtClean="0">
                <a:latin typeface="Helvetica Light"/>
                <a:ea typeface="ヒラギノ角ゴ Pro W3"/>
                <a:cs typeface="Helvetica Light"/>
              </a:rPr>
              <a:t>PCF Data Service</a:t>
            </a:r>
          </a:p>
          <a:p>
            <a:pPr algn="ctr"/>
            <a:r>
              <a:rPr lang="en-US" sz="1600" dirty="0" smtClean="0">
                <a:latin typeface="Helvetica Light"/>
                <a:ea typeface="ヒラギノ角ゴ Pro W3"/>
                <a:cs typeface="Helvetica Light"/>
              </a:rPr>
              <a:t>Pivotal Big Data Suite</a:t>
            </a:r>
          </a:p>
        </p:txBody>
      </p:sp>
    </p:spTree>
    <p:extLst>
      <p:ext uri="{BB962C8B-B14F-4D97-AF65-F5344CB8AC3E}">
        <p14:creationId xmlns:p14="http://schemas.microsoft.com/office/powerpoint/2010/main" val="9378566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製品とベストプラクティスの融合</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9" y="1096819"/>
            <a:ext cx="3667400" cy="3654136"/>
          </a:xfrm>
          <a:prstGeom prst="rect">
            <a:avLst/>
          </a:prstGeom>
        </p:spPr>
      </p:pic>
      <p:sp>
        <p:nvSpPr>
          <p:cNvPr id="6" name="Rectangle 5"/>
          <p:cNvSpPr/>
          <p:nvPr/>
        </p:nvSpPr>
        <p:spPr>
          <a:xfrm>
            <a:off x="4329551" y="1659214"/>
            <a:ext cx="4723299" cy="3046988"/>
          </a:xfrm>
          <a:prstGeom prst="rect">
            <a:avLst/>
          </a:prstGeom>
        </p:spPr>
        <p:txBody>
          <a:bodyPr wrap="square">
            <a:spAutoFit/>
          </a:bodyPr>
          <a:lstStyle/>
          <a:p>
            <a:pPr marL="228600" fontAlgn="auto">
              <a:spcBef>
                <a:spcPts val="0"/>
              </a:spcBef>
              <a:spcAft>
                <a:spcPts val="0"/>
              </a:spcAft>
            </a:pPr>
            <a:r>
              <a:rPr lang="ja-JP" altLang="en-US" sz="1600" kern="0" dirty="0" smtClean="0">
                <a:solidFill>
                  <a:srgbClr val="008881"/>
                </a:solidFill>
                <a:latin typeface="Open Sans"/>
                <a:ea typeface="Open Sans"/>
                <a:cs typeface="Open Sans"/>
                <a:sym typeface="Open Sans"/>
              </a:rPr>
              <a:t>製品群</a:t>
            </a:r>
            <a:endParaRPr lang="en-US" altLang="ja-JP" sz="1600" kern="0" dirty="0" smtClean="0">
              <a:solidFill>
                <a:srgbClr val="008881"/>
              </a:solidFill>
              <a:latin typeface="Open Sans"/>
              <a:ea typeface="Open Sans"/>
              <a:cs typeface="Open Sans"/>
              <a:sym typeface="Open Sans"/>
            </a:endParaRPr>
          </a:p>
          <a:p>
            <a:pPr marL="457200" indent="-228600" fontAlgn="auto">
              <a:spcBef>
                <a:spcPts val="0"/>
              </a:spcBef>
              <a:spcAft>
                <a:spcPts val="0"/>
              </a:spcAft>
              <a:buFont typeface="Open Sans"/>
              <a:buChar char="●"/>
            </a:pPr>
            <a:r>
              <a:rPr lang="ja-JP" altLang="en-US" sz="1600" kern="0" dirty="0" smtClean="0">
                <a:solidFill>
                  <a:srgbClr val="008881"/>
                </a:solidFill>
                <a:latin typeface="Open Sans"/>
                <a:ea typeface="Open Sans"/>
                <a:cs typeface="Open Sans"/>
                <a:sym typeface="Open Sans"/>
              </a:rPr>
              <a:t>アジャイルプロジェクト</a:t>
            </a:r>
            <a:r>
              <a:rPr lang="ja-JP" altLang="en-US" sz="1600" kern="0" dirty="0">
                <a:solidFill>
                  <a:srgbClr val="008881"/>
                </a:solidFill>
                <a:latin typeface="Open Sans"/>
                <a:ea typeface="Open Sans"/>
                <a:cs typeface="Open Sans"/>
                <a:sym typeface="Open Sans"/>
              </a:rPr>
              <a:t>管理</a:t>
            </a:r>
            <a:r>
              <a:rPr lang="en" sz="1600" kern="0" dirty="0">
                <a:solidFill>
                  <a:srgbClr val="008881"/>
                </a:solidFill>
                <a:latin typeface="Open Sans"/>
                <a:ea typeface="Open Sans"/>
                <a:cs typeface="Open Sans"/>
                <a:sym typeface="Open Sans"/>
              </a:rPr>
              <a:t>: </a:t>
            </a:r>
            <a:endParaRPr lang="en-US" sz="1600" kern="0" dirty="0" smtClean="0">
              <a:solidFill>
                <a:srgbClr val="008881"/>
              </a:solidFill>
              <a:latin typeface="Open Sans"/>
              <a:ea typeface="Open Sans"/>
              <a:cs typeface="Open Sans"/>
              <a:sym typeface="Open Sans"/>
            </a:endParaRPr>
          </a:p>
          <a:p>
            <a:pPr marL="914400" lvl="1" indent="-228600" fontAlgn="auto">
              <a:spcBef>
                <a:spcPts val="0"/>
              </a:spcBef>
              <a:spcAft>
                <a:spcPts val="0"/>
              </a:spcAft>
              <a:buFont typeface="Open Sans"/>
              <a:buChar char="●"/>
            </a:pPr>
            <a:r>
              <a:rPr lang="en-US" altLang="ja-JP" sz="1600" b="1" kern="0" dirty="0" smtClean="0">
                <a:solidFill>
                  <a:srgbClr val="008881"/>
                </a:solidFill>
                <a:latin typeface="Open Sans"/>
                <a:ea typeface="Open Sans"/>
                <a:cs typeface="Open Sans"/>
                <a:sym typeface="Open Sans"/>
              </a:rPr>
              <a:t>Pivotal</a:t>
            </a:r>
            <a:r>
              <a:rPr lang="ja-JP" altLang="en-US" sz="1600" b="1" kern="0" dirty="0" smtClean="0">
                <a:solidFill>
                  <a:srgbClr val="008881"/>
                </a:solidFill>
                <a:latin typeface="Open Sans"/>
                <a:ea typeface="Open Sans"/>
                <a:cs typeface="Open Sans"/>
                <a:sym typeface="Open Sans"/>
              </a:rPr>
              <a:t> </a:t>
            </a:r>
            <a:r>
              <a:rPr lang="en" sz="1600" b="1" kern="0" dirty="0">
                <a:solidFill>
                  <a:srgbClr val="008881"/>
                </a:solidFill>
                <a:latin typeface="Open Sans"/>
                <a:ea typeface="Open Sans"/>
                <a:cs typeface="Open Sans"/>
                <a:sym typeface="Open Sans"/>
              </a:rPr>
              <a:t>Tracker</a:t>
            </a:r>
          </a:p>
          <a:p>
            <a:pPr marL="457200" indent="-228600" fontAlgn="auto">
              <a:spcBef>
                <a:spcPts val="0"/>
              </a:spcBef>
              <a:spcAft>
                <a:spcPts val="0"/>
              </a:spcAft>
              <a:buFont typeface="Open Sans"/>
              <a:buChar char="●"/>
            </a:pPr>
            <a:r>
              <a:rPr lang="ja-JP" altLang="en-US" sz="1600" kern="0" dirty="0">
                <a:solidFill>
                  <a:srgbClr val="008881"/>
                </a:solidFill>
                <a:latin typeface="Open Sans"/>
                <a:ea typeface="Open Sans"/>
                <a:cs typeface="Open Sans"/>
                <a:sym typeface="Open Sans"/>
              </a:rPr>
              <a:t>言語フレームワーク</a:t>
            </a:r>
            <a:r>
              <a:rPr lang="en" sz="1600" kern="0" dirty="0">
                <a:solidFill>
                  <a:srgbClr val="008881"/>
                </a:solidFill>
                <a:latin typeface="Open Sans"/>
                <a:ea typeface="Open Sans"/>
                <a:cs typeface="Open Sans"/>
                <a:sym typeface="Open Sans"/>
              </a:rPr>
              <a:t>:</a:t>
            </a:r>
            <a:r>
              <a:rPr lang="en-US" sz="1600" kern="0" dirty="0">
                <a:solidFill>
                  <a:srgbClr val="008881"/>
                </a:solidFill>
                <a:latin typeface="Open Sans"/>
                <a:ea typeface="Open Sans"/>
                <a:cs typeface="Open Sans"/>
                <a:sym typeface="Open Sans"/>
              </a:rPr>
              <a:t> </a:t>
            </a:r>
            <a:endParaRPr lang="en-US" sz="1600" kern="0" dirty="0" smtClean="0">
              <a:solidFill>
                <a:srgbClr val="008881"/>
              </a:solidFill>
              <a:latin typeface="Open Sans"/>
              <a:ea typeface="Open Sans"/>
              <a:cs typeface="Open Sans"/>
              <a:sym typeface="Open Sans"/>
            </a:endParaRPr>
          </a:p>
          <a:p>
            <a:pPr marL="914400" lvl="1" indent="-228600" fontAlgn="auto">
              <a:spcBef>
                <a:spcPts val="0"/>
              </a:spcBef>
              <a:spcAft>
                <a:spcPts val="0"/>
              </a:spcAft>
              <a:buFont typeface="Open Sans"/>
              <a:buChar char="●"/>
            </a:pPr>
            <a:r>
              <a:rPr lang="en" sz="1600" b="1" kern="0" dirty="0" smtClean="0">
                <a:solidFill>
                  <a:srgbClr val="008881"/>
                </a:solidFill>
                <a:latin typeface="Open Sans"/>
                <a:ea typeface="Open Sans"/>
                <a:cs typeface="Open Sans"/>
                <a:sym typeface="Open Sans"/>
              </a:rPr>
              <a:t>Spring</a:t>
            </a:r>
            <a:r>
              <a:rPr lang="en-US" sz="1600" b="1" kern="0" dirty="0" smtClean="0">
                <a:solidFill>
                  <a:srgbClr val="008881"/>
                </a:solidFill>
                <a:latin typeface="Open Sans"/>
                <a:ea typeface="Open Sans"/>
                <a:cs typeface="Open Sans"/>
                <a:sym typeface="Open Sans"/>
              </a:rPr>
              <a:t> Framework</a:t>
            </a:r>
            <a:endParaRPr lang="en-US" sz="1600" kern="0" dirty="0" smtClean="0">
              <a:solidFill>
                <a:srgbClr val="008881"/>
              </a:solidFill>
              <a:latin typeface="Open Sans"/>
              <a:ea typeface="Open Sans"/>
              <a:cs typeface="Open Sans"/>
              <a:sym typeface="Open Sans"/>
            </a:endParaRPr>
          </a:p>
          <a:p>
            <a:pPr marL="457200" indent="-228600" fontAlgn="auto">
              <a:spcBef>
                <a:spcPts val="0"/>
              </a:spcBef>
              <a:spcAft>
                <a:spcPts val="0"/>
              </a:spcAft>
              <a:buFont typeface="Open Sans"/>
              <a:buChar char="●"/>
            </a:pPr>
            <a:r>
              <a:rPr lang="en-US" sz="1600" kern="0" dirty="0" smtClean="0">
                <a:solidFill>
                  <a:srgbClr val="008881"/>
                </a:solidFill>
                <a:latin typeface="Open Sans"/>
                <a:ea typeface="Open Sans"/>
                <a:cs typeface="Open Sans"/>
                <a:sym typeface="Open Sans"/>
              </a:rPr>
              <a:t>パイプライン管理</a:t>
            </a:r>
            <a:r>
              <a:rPr lang="en" sz="1600" kern="0" dirty="0" smtClean="0">
                <a:solidFill>
                  <a:srgbClr val="008881"/>
                </a:solidFill>
                <a:latin typeface="Open Sans"/>
                <a:ea typeface="Open Sans"/>
                <a:cs typeface="Open Sans"/>
                <a:sym typeface="Open Sans"/>
              </a:rPr>
              <a:t>: </a:t>
            </a:r>
            <a:endParaRPr lang="en-US" sz="1600" kern="0" dirty="0" smtClean="0">
              <a:solidFill>
                <a:srgbClr val="008881"/>
              </a:solidFill>
              <a:latin typeface="Open Sans"/>
              <a:ea typeface="Open Sans"/>
              <a:cs typeface="Open Sans"/>
              <a:sym typeface="Open Sans"/>
            </a:endParaRPr>
          </a:p>
          <a:p>
            <a:pPr marL="914400" lvl="1" indent="-228600" fontAlgn="auto">
              <a:spcBef>
                <a:spcPts val="0"/>
              </a:spcBef>
              <a:spcAft>
                <a:spcPts val="0"/>
              </a:spcAft>
              <a:buFont typeface="Open Sans"/>
              <a:buChar char="●"/>
            </a:pPr>
            <a:r>
              <a:rPr lang="en" sz="1600" b="1" kern="0" dirty="0" smtClean="0">
                <a:solidFill>
                  <a:srgbClr val="008881"/>
                </a:solidFill>
                <a:latin typeface="Open Sans"/>
                <a:ea typeface="Open Sans"/>
                <a:cs typeface="Open Sans"/>
                <a:sym typeface="Open Sans"/>
              </a:rPr>
              <a:t>Concourse</a:t>
            </a:r>
            <a:endParaRPr lang="en" sz="1600" b="1" kern="0" dirty="0">
              <a:solidFill>
                <a:srgbClr val="008881"/>
              </a:solidFill>
              <a:latin typeface="Open Sans"/>
              <a:ea typeface="Open Sans"/>
              <a:cs typeface="Open Sans"/>
              <a:sym typeface="Open Sans"/>
            </a:endParaRPr>
          </a:p>
          <a:p>
            <a:pPr marL="457200" indent="-228600" fontAlgn="auto">
              <a:spcBef>
                <a:spcPts val="0"/>
              </a:spcBef>
              <a:spcAft>
                <a:spcPts val="0"/>
              </a:spcAft>
              <a:buFont typeface="Open Sans"/>
              <a:buChar char="●"/>
            </a:pPr>
            <a:r>
              <a:rPr lang="ja-JP" altLang="en-US" sz="1600" kern="0" dirty="0" smtClean="0">
                <a:solidFill>
                  <a:srgbClr val="008881"/>
                </a:solidFill>
                <a:latin typeface="Open Sans"/>
                <a:ea typeface="Open Sans"/>
                <a:cs typeface="Open Sans"/>
                <a:sym typeface="Open Sans"/>
              </a:rPr>
              <a:t>アプリケーションプラットフォーム</a:t>
            </a:r>
            <a:r>
              <a:rPr lang="en" sz="1600" kern="0" dirty="0">
                <a:solidFill>
                  <a:srgbClr val="008881"/>
                </a:solidFill>
                <a:latin typeface="Open Sans"/>
                <a:ea typeface="Open Sans"/>
                <a:cs typeface="Open Sans"/>
                <a:sym typeface="Open Sans"/>
              </a:rPr>
              <a:t>: </a:t>
            </a:r>
            <a:endParaRPr lang="en-US" sz="1600" kern="0" dirty="0" smtClean="0">
              <a:solidFill>
                <a:srgbClr val="008881"/>
              </a:solidFill>
              <a:latin typeface="Open Sans"/>
              <a:ea typeface="Open Sans"/>
              <a:cs typeface="Open Sans"/>
              <a:sym typeface="Open Sans"/>
            </a:endParaRPr>
          </a:p>
          <a:p>
            <a:pPr marL="914400" lvl="1" indent="-228600" fontAlgn="auto">
              <a:spcBef>
                <a:spcPts val="0"/>
              </a:spcBef>
              <a:spcAft>
                <a:spcPts val="0"/>
              </a:spcAft>
              <a:buFont typeface="Open Sans"/>
              <a:buChar char="●"/>
            </a:pPr>
            <a:r>
              <a:rPr lang="en" sz="1600" b="1" kern="0" dirty="0" smtClean="0">
                <a:solidFill>
                  <a:srgbClr val="008881"/>
                </a:solidFill>
                <a:latin typeface="Open Sans"/>
                <a:ea typeface="Open Sans"/>
                <a:cs typeface="Open Sans"/>
                <a:sym typeface="Open Sans"/>
              </a:rPr>
              <a:t>P</a:t>
            </a:r>
            <a:r>
              <a:rPr lang="en-US" sz="1600" b="1" kern="0" dirty="0" err="1" smtClean="0">
                <a:solidFill>
                  <a:srgbClr val="008881"/>
                </a:solidFill>
                <a:latin typeface="Open Sans"/>
                <a:ea typeface="Open Sans"/>
                <a:cs typeface="Open Sans"/>
                <a:sym typeface="Open Sans"/>
              </a:rPr>
              <a:t>ivotal</a:t>
            </a:r>
            <a:r>
              <a:rPr lang="en-US" sz="1600" b="1" kern="0" dirty="0" smtClean="0">
                <a:solidFill>
                  <a:srgbClr val="008881"/>
                </a:solidFill>
                <a:latin typeface="Open Sans"/>
                <a:ea typeface="Open Sans"/>
                <a:cs typeface="Open Sans"/>
                <a:sym typeface="Open Sans"/>
              </a:rPr>
              <a:t> </a:t>
            </a:r>
            <a:r>
              <a:rPr lang="en" sz="1600" b="1" kern="0" dirty="0" smtClean="0">
                <a:solidFill>
                  <a:srgbClr val="008881"/>
                </a:solidFill>
                <a:latin typeface="Open Sans"/>
                <a:ea typeface="Open Sans"/>
                <a:cs typeface="Open Sans"/>
                <a:sym typeface="Open Sans"/>
              </a:rPr>
              <a:t>C</a:t>
            </a:r>
            <a:r>
              <a:rPr lang="en-US" sz="1600" b="1" kern="0" dirty="0" smtClean="0">
                <a:solidFill>
                  <a:srgbClr val="008881"/>
                </a:solidFill>
                <a:latin typeface="Open Sans"/>
                <a:ea typeface="Open Sans"/>
                <a:cs typeface="Open Sans"/>
                <a:sym typeface="Open Sans"/>
              </a:rPr>
              <a:t>loud Foundry</a:t>
            </a:r>
          </a:p>
          <a:p>
            <a:pPr marL="457200" indent="-228600" fontAlgn="auto">
              <a:spcBef>
                <a:spcPts val="0"/>
              </a:spcBef>
              <a:spcAft>
                <a:spcPts val="0"/>
              </a:spcAft>
              <a:buFont typeface="Open Sans"/>
              <a:buChar char="●"/>
            </a:pPr>
            <a:r>
              <a:rPr lang="ja-JP" altLang="en-US" sz="1600" kern="0" dirty="0" smtClean="0">
                <a:solidFill>
                  <a:srgbClr val="008881"/>
                </a:solidFill>
                <a:latin typeface="Open Sans"/>
                <a:ea typeface="Open Sans"/>
                <a:cs typeface="Open Sans"/>
                <a:sym typeface="Open Sans"/>
              </a:rPr>
              <a:t>プラクティス</a:t>
            </a:r>
            <a:endParaRPr lang="en-US" altLang="ja-JP" sz="1600" kern="0" dirty="0" smtClean="0">
              <a:solidFill>
                <a:srgbClr val="008881"/>
              </a:solidFill>
              <a:latin typeface="Open Sans"/>
              <a:ea typeface="Open Sans"/>
              <a:cs typeface="Open Sans"/>
              <a:sym typeface="Open Sans"/>
            </a:endParaRPr>
          </a:p>
          <a:p>
            <a:pPr marL="914400" lvl="1" indent="-228600" fontAlgn="auto">
              <a:spcBef>
                <a:spcPts val="0"/>
              </a:spcBef>
              <a:spcAft>
                <a:spcPts val="0"/>
              </a:spcAft>
              <a:buFont typeface="Open Sans"/>
              <a:buChar char="●"/>
            </a:pPr>
            <a:r>
              <a:rPr lang="en-US" sz="1600" b="1" kern="0" dirty="0" smtClean="0">
                <a:solidFill>
                  <a:srgbClr val="008881"/>
                </a:solidFill>
                <a:latin typeface="Open Sans"/>
                <a:ea typeface="Open Sans"/>
                <a:cs typeface="Open Sans"/>
                <a:sym typeface="Open Sans"/>
              </a:rPr>
              <a:t>Pivotal Labs</a:t>
            </a:r>
            <a:endParaRPr lang="en-US" sz="1600" b="1" kern="0" dirty="0">
              <a:solidFill>
                <a:srgbClr val="008881"/>
              </a:solidFill>
              <a:latin typeface="Open Sans"/>
              <a:ea typeface="Open Sans"/>
              <a:cs typeface="Open Sans"/>
              <a:sym typeface="Open Sans"/>
            </a:endParaRPr>
          </a:p>
          <a:p>
            <a:pPr marL="457200" indent="-228600" fontAlgn="auto">
              <a:spcBef>
                <a:spcPts val="0"/>
              </a:spcBef>
              <a:spcAft>
                <a:spcPts val="0"/>
              </a:spcAft>
              <a:buFont typeface="Open Sans"/>
              <a:buChar char="●"/>
            </a:pPr>
            <a:endParaRPr lang="en-US" sz="1600" b="1" kern="0" dirty="0" smtClean="0">
              <a:solidFill>
                <a:srgbClr val="008881"/>
              </a:solidFill>
              <a:latin typeface="Open Sans"/>
              <a:ea typeface="Open Sans"/>
              <a:cs typeface="Open Sans"/>
              <a:sym typeface="Open Sans"/>
            </a:endParaRPr>
          </a:p>
        </p:txBody>
      </p:sp>
      <p:pic>
        <p:nvPicPr>
          <p:cNvPr id="5" name="Picture 2" descr="C:\Users\masait\Desktop\Logos\PivotalLabs-Logo-OnDark.pn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6978" y="1635588"/>
            <a:ext cx="1884706" cy="440358"/>
          </a:xfrm>
          <a:prstGeom prst="rect">
            <a:avLst/>
          </a:prstGeom>
          <a:solidFill>
            <a:schemeClr val="accent1"/>
          </a:solidFill>
          <a:extLst/>
        </p:spPr>
      </p:pic>
    </p:spTree>
    <p:extLst>
      <p:ext uri="{BB962C8B-B14F-4D97-AF65-F5344CB8AC3E}">
        <p14:creationId xmlns:p14="http://schemas.microsoft.com/office/powerpoint/2010/main" val="216948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smtClean="0"/>
              <a:t>ベストプラクティス</a:t>
            </a:r>
            <a:endParaRPr lang="en-US" dirty="0"/>
          </a:p>
        </p:txBody>
      </p:sp>
      <p:pic>
        <p:nvPicPr>
          <p:cNvPr id="4" name="Picture 3" descr="Screen Shot 2016-10-25 at 11.26.2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39" y="1339272"/>
            <a:ext cx="3444586" cy="3377045"/>
          </a:xfrm>
          <a:prstGeom prst="rect">
            <a:avLst/>
          </a:prstGeom>
        </p:spPr>
      </p:pic>
      <p:sp>
        <p:nvSpPr>
          <p:cNvPr id="5" name="TextBox 4"/>
          <p:cNvSpPr txBox="1"/>
          <p:nvPr/>
        </p:nvSpPr>
        <p:spPr>
          <a:xfrm>
            <a:off x="4502728" y="1812636"/>
            <a:ext cx="4352636" cy="1938992"/>
          </a:xfrm>
          <a:prstGeom prst="rect">
            <a:avLst/>
          </a:prstGeom>
          <a:noFill/>
        </p:spPr>
        <p:txBody>
          <a:bodyPr wrap="square" rtlCol="0">
            <a:spAutoFit/>
          </a:bodyPr>
          <a:lstStyle/>
          <a:p>
            <a:r>
              <a:rPr lang="en-US" altLang="ja-JP" sz="2400" dirty="0" smtClean="0">
                <a:latin typeface="Helvetica Light"/>
                <a:ea typeface="ヒラギノ角ゴ Pro W3"/>
                <a:cs typeface="Helvetica Light"/>
              </a:rPr>
              <a:t>Pivotal</a:t>
            </a:r>
            <a:r>
              <a:rPr lang="ja-JP" altLang="en-US" sz="2400" dirty="0" smtClean="0">
                <a:latin typeface="Helvetica Light"/>
                <a:ea typeface="ヒラギノ角ゴ Pro W3"/>
                <a:cs typeface="Helvetica Light"/>
              </a:rPr>
              <a:t> </a:t>
            </a:r>
            <a:r>
              <a:rPr lang="en-US" altLang="ja-JP" sz="2400" dirty="0" smtClean="0">
                <a:latin typeface="Helvetica Light"/>
                <a:ea typeface="ヒラギノ角ゴ Pro W3"/>
                <a:cs typeface="Helvetica Light"/>
              </a:rPr>
              <a:t>Labs:</a:t>
            </a:r>
            <a:r>
              <a:rPr lang="ja-JP" altLang="en-US" sz="2400" dirty="0" smtClean="0">
                <a:latin typeface="Helvetica Light"/>
                <a:ea typeface="ヒラギノ角ゴ Pro W3"/>
                <a:cs typeface="Helvetica Light"/>
              </a:rPr>
              <a:t> </a:t>
            </a:r>
            <a:endParaRPr lang="en-US" altLang="ja-JP" sz="2400" dirty="0" smtClean="0">
              <a:latin typeface="Helvetica Light"/>
              <a:ea typeface="ヒラギノ角ゴ Pro W3"/>
              <a:cs typeface="Helvetica Light"/>
            </a:endParaRPr>
          </a:p>
          <a:p>
            <a:r>
              <a:rPr lang="ja-JP" altLang="en-US" sz="2400" dirty="0" smtClean="0">
                <a:latin typeface="Helvetica Light"/>
                <a:ea typeface="ヒラギノ角ゴ Pro W3"/>
                <a:cs typeface="Helvetica Light"/>
              </a:rPr>
              <a:t>迅速な反復</a:t>
            </a:r>
            <a:r>
              <a:rPr lang="en-US" altLang="ja-JP" sz="2400" dirty="0" smtClean="0">
                <a:latin typeface="Helvetica Light"/>
                <a:ea typeface="ヒラギノ角ゴ Pro W3"/>
                <a:cs typeface="Helvetica Light"/>
              </a:rPr>
              <a:t>(</a:t>
            </a:r>
            <a:r>
              <a:rPr lang="ja-JP" altLang="en-US" sz="2400" dirty="0" smtClean="0">
                <a:latin typeface="Helvetica Light"/>
                <a:ea typeface="ヒラギノ角ゴ Pro W3"/>
                <a:cs typeface="Helvetica Light"/>
              </a:rPr>
              <a:t>イテレーション</a:t>
            </a:r>
            <a:r>
              <a:rPr lang="en-US" altLang="ja-JP" sz="2400" dirty="0" smtClean="0">
                <a:latin typeface="Helvetica Light"/>
                <a:ea typeface="ヒラギノ角ゴ Pro W3"/>
                <a:cs typeface="Helvetica Light"/>
              </a:rPr>
              <a:t>)</a:t>
            </a:r>
            <a:r>
              <a:rPr lang="ja-JP" altLang="en-US" sz="2400" dirty="0" smtClean="0">
                <a:latin typeface="Helvetica Light"/>
                <a:ea typeface="ヒラギノ角ゴ Pro W3"/>
                <a:cs typeface="Helvetica Light"/>
              </a:rPr>
              <a:t>を実現する、開発プロセスを</a:t>
            </a:r>
            <a:r>
              <a:rPr lang="en-US" altLang="ja-JP" sz="2400" dirty="0" smtClean="0">
                <a:latin typeface="Helvetica Light"/>
                <a:ea typeface="ヒラギノ角ゴ Pro W3"/>
                <a:cs typeface="Helvetica Light"/>
              </a:rPr>
              <a:t/>
            </a:r>
            <a:br>
              <a:rPr lang="en-US" altLang="ja-JP" sz="2400" dirty="0" smtClean="0">
                <a:latin typeface="Helvetica Light"/>
                <a:ea typeface="ヒラギノ角ゴ Pro W3"/>
                <a:cs typeface="Helvetica Light"/>
              </a:rPr>
            </a:br>
            <a:r>
              <a:rPr lang="ja-JP" altLang="en-US" sz="2400" dirty="0" smtClean="0">
                <a:latin typeface="Helvetica Light"/>
                <a:ea typeface="ヒラギノ角ゴ Pro W3"/>
                <a:cs typeface="Helvetica Light"/>
              </a:rPr>
              <a:t>提供します</a:t>
            </a:r>
            <a:endParaRPr lang="en-US" altLang="ja-JP" sz="2400" dirty="0" smtClean="0">
              <a:latin typeface="Helvetica Light"/>
              <a:ea typeface="ヒラギノ角ゴ Pro W3"/>
              <a:cs typeface="Helvetica Light"/>
            </a:endParaRPr>
          </a:p>
          <a:p>
            <a:endParaRPr lang="en-US" sz="2400" dirty="0" smtClean="0">
              <a:latin typeface="Helvetica Light"/>
              <a:ea typeface="ヒラギノ角ゴ Pro W3"/>
              <a:cs typeface="Helvetica Light"/>
            </a:endParaRPr>
          </a:p>
        </p:txBody>
      </p:sp>
    </p:spTree>
    <p:extLst>
      <p:ext uri="{BB962C8B-B14F-4D97-AF65-F5344CB8AC3E}">
        <p14:creationId xmlns:p14="http://schemas.microsoft.com/office/powerpoint/2010/main" val="407702639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t>Service Broker</a:t>
            </a:r>
            <a:endParaRPr lang="en-US" dirty="0"/>
          </a:p>
        </p:txBody>
      </p:sp>
      <p:sp>
        <p:nvSpPr>
          <p:cNvPr id="3" name="Content Placeholder 2"/>
          <p:cNvSpPr>
            <a:spLocks noGrp="1"/>
          </p:cNvSpPr>
          <p:nvPr>
            <p:ph sz="quarter" idx="10"/>
          </p:nvPr>
        </p:nvSpPr>
        <p:spPr>
          <a:xfrm>
            <a:off x="366715" y="1074738"/>
            <a:ext cx="8410574" cy="4068762"/>
          </a:xfrm>
        </p:spPr>
        <p:txBody>
          <a:bodyPr/>
          <a:lstStyle/>
          <a:p>
            <a:r>
              <a:rPr lang="ja-JP" altLang="en-US" dirty="0" smtClean="0"/>
              <a:t>予め定義された</a:t>
            </a:r>
            <a:r>
              <a:rPr lang="en-US" altLang="ja-JP" dirty="0" smtClean="0"/>
              <a:t>API</a:t>
            </a:r>
            <a:r>
              <a:rPr lang="ja-JP" altLang="en-US" dirty="0" smtClean="0"/>
              <a:t>を実装したサービス</a:t>
            </a:r>
            <a:endParaRPr lang="en-US" dirty="0" smtClean="0"/>
          </a:p>
          <a:p>
            <a:pPr lvl="1"/>
            <a:r>
              <a:rPr lang="en-US" dirty="0" smtClean="0"/>
              <a:t>Cloud Controller</a:t>
            </a:r>
            <a:r>
              <a:rPr lang="ja-JP" altLang="en-US" dirty="0" smtClean="0"/>
              <a:t>をクライアントとして、必要な</a:t>
            </a:r>
            <a:r>
              <a:rPr lang="en-US" altLang="ja-JP" dirty="0" smtClean="0"/>
              <a:t>API( Service Broker API) </a:t>
            </a:r>
            <a:r>
              <a:rPr lang="ja-JP" altLang="en-US" dirty="0" smtClean="0"/>
              <a:t>を実装することで</a:t>
            </a:r>
            <a:r>
              <a:rPr lang="en-US" altLang="ja-JP" dirty="0" smtClean="0"/>
              <a:t>Cloud Foundry</a:t>
            </a:r>
            <a:r>
              <a:rPr lang="ja-JP" altLang="en-US" dirty="0" smtClean="0"/>
              <a:t>と連携する</a:t>
            </a:r>
            <a:endParaRPr lang="en-US" altLang="ja-JP" dirty="0" smtClean="0"/>
          </a:p>
          <a:p>
            <a:r>
              <a:rPr lang="ja-JP" altLang="en-US" dirty="0" smtClean="0"/>
              <a:t>サービスカタログとサービスプランを提示</a:t>
            </a:r>
            <a:endParaRPr lang="en-US" altLang="ja-JP" dirty="0" smtClean="0"/>
          </a:p>
        </p:txBody>
      </p:sp>
    </p:spTree>
    <p:extLst>
      <p:ext uri="{BB962C8B-B14F-4D97-AF65-F5344CB8AC3E}">
        <p14:creationId xmlns:p14="http://schemas.microsoft.com/office/powerpoint/2010/main" val="576673183"/>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Broker API</a:t>
            </a:r>
            <a:endParaRPr lang="en-US" dirty="0"/>
          </a:p>
        </p:txBody>
      </p:sp>
      <p:sp>
        <p:nvSpPr>
          <p:cNvPr id="3" name="Content Placeholder 2"/>
          <p:cNvSpPr>
            <a:spLocks noGrp="1"/>
          </p:cNvSpPr>
          <p:nvPr>
            <p:ph sz="quarter" idx="10"/>
          </p:nvPr>
        </p:nvSpPr>
        <p:spPr/>
        <p:txBody>
          <a:bodyPr/>
          <a:lstStyle/>
          <a:p>
            <a:r>
              <a:rPr lang="ja-JP" altLang="en-US" dirty="0"/>
              <a:t>以下の</a:t>
            </a:r>
            <a:r>
              <a:rPr lang="en-US" altLang="ja-JP" dirty="0"/>
              <a:t>Cloud Controller</a:t>
            </a:r>
            <a:r>
              <a:rPr lang="ja-JP" altLang="en-US" dirty="0"/>
              <a:t>からのリクエストに対応する</a:t>
            </a:r>
            <a:r>
              <a:rPr lang="en-US" altLang="ja-JP" dirty="0"/>
              <a:t>API</a:t>
            </a:r>
          </a:p>
          <a:p>
            <a:pPr lvl="1"/>
            <a:r>
              <a:rPr lang="ja-JP" altLang="en-US" dirty="0"/>
              <a:t>カタログの</a:t>
            </a:r>
            <a:r>
              <a:rPr lang="ja-JP" altLang="en-US" dirty="0" smtClean="0"/>
              <a:t>確認</a:t>
            </a:r>
            <a:r>
              <a:rPr lang="ja-JP" altLang="en-US" dirty="0" smtClean="0"/>
              <a:t>　</a:t>
            </a:r>
            <a:r>
              <a:rPr lang="en-US" altLang="ja-JP" dirty="0" smtClean="0"/>
              <a:t>(Fetch Catalog)</a:t>
            </a:r>
            <a:endParaRPr lang="en-US" altLang="ja-JP" dirty="0"/>
          </a:p>
          <a:p>
            <a:pPr lvl="1"/>
            <a:r>
              <a:rPr lang="ja-JP" altLang="en-US" dirty="0"/>
              <a:t>サービスの</a:t>
            </a:r>
            <a:r>
              <a:rPr lang="ja-JP" altLang="en-US" dirty="0" smtClean="0"/>
              <a:t>作成</a:t>
            </a:r>
            <a:r>
              <a:rPr lang="en-US" altLang="ja-JP" dirty="0" smtClean="0"/>
              <a:t> 	(</a:t>
            </a:r>
            <a:r>
              <a:rPr lang="en-US" altLang="ja-JP" dirty="0" err="1" smtClean="0"/>
              <a:t>Provisionin</a:t>
            </a:r>
            <a:r>
              <a:rPr lang="en-US" altLang="ja-JP" dirty="0" smtClean="0"/>
              <a:t>)</a:t>
            </a:r>
            <a:endParaRPr lang="en-US" altLang="ja-JP" dirty="0"/>
          </a:p>
          <a:p>
            <a:pPr lvl="1"/>
            <a:r>
              <a:rPr lang="ja-JP" altLang="en-US" dirty="0"/>
              <a:t>サービスの</a:t>
            </a:r>
            <a:r>
              <a:rPr lang="ja-JP" altLang="en-US" dirty="0" smtClean="0"/>
              <a:t>割り当て</a:t>
            </a:r>
            <a:r>
              <a:rPr lang="en-US" altLang="ja-JP" dirty="0" smtClean="0"/>
              <a:t> (create binding)</a:t>
            </a:r>
            <a:endParaRPr lang="en-US" altLang="ja-JP" dirty="0"/>
          </a:p>
          <a:p>
            <a:pPr lvl="1"/>
            <a:r>
              <a:rPr lang="ja-JP" altLang="en-US" dirty="0"/>
              <a:t>サービスの割り当て</a:t>
            </a:r>
            <a:r>
              <a:rPr lang="ja-JP" altLang="en-US" dirty="0" smtClean="0"/>
              <a:t>解除</a:t>
            </a:r>
            <a:r>
              <a:rPr lang="en-US" altLang="ja-JP" dirty="0" smtClean="0"/>
              <a:t> (delete binding)</a:t>
            </a:r>
            <a:endParaRPr lang="en-US" altLang="ja-JP" dirty="0"/>
          </a:p>
          <a:p>
            <a:pPr lvl="1"/>
            <a:r>
              <a:rPr lang="ja-JP" altLang="en-US" dirty="0"/>
              <a:t>サービスの</a:t>
            </a:r>
            <a:r>
              <a:rPr lang="ja-JP" altLang="en-US" dirty="0" smtClean="0"/>
              <a:t>削除</a:t>
            </a:r>
            <a:r>
              <a:rPr lang="en-US" altLang="ja-JP" dirty="0" smtClean="0"/>
              <a:t>	(De-Provision)</a:t>
            </a:r>
            <a:endParaRPr lang="en-US" altLang="ja-JP" dirty="0"/>
          </a:p>
        </p:txBody>
      </p:sp>
    </p:spTree>
    <p:extLst>
      <p:ext uri="{BB962C8B-B14F-4D97-AF65-F5344CB8AC3E}">
        <p14:creationId xmlns:p14="http://schemas.microsoft.com/office/powerpoint/2010/main" val="962870453"/>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Controller</a:t>
            </a:r>
            <a:endParaRPr lang="en-US" dirty="0"/>
          </a:p>
        </p:txBody>
      </p:sp>
      <p:sp>
        <p:nvSpPr>
          <p:cNvPr id="3" name="Content Placeholder 2"/>
          <p:cNvSpPr>
            <a:spLocks noGrp="1"/>
          </p:cNvSpPr>
          <p:nvPr>
            <p:ph sz="quarter" idx="10"/>
          </p:nvPr>
        </p:nvSpPr>
        <p:spPr/>
        <p:txBody>
          <a:bodyPr/>
          <a:lstStyle/>
          <a:p>
            <a:r>
              <a:rPr lang="en-US" dirty="0" smtClean="0"/>
              <a:t>REST API</a:t>
            </a:r>
            <a:r>
              <a:rPr lang="ja-JP" altLang="en-US" dirty="0" smtClean="0"/>
              <a:t>のエンドポイントを提供</a:t>
            </a:r>
            <a:endParaRPr lang="en-US" altLang="ja-JP" dirty="0" smtClean="0"/>
          </a:p>
          <a:p>
            <a:pPr lvl="1"/>
            <a:r>
              <a:rPr lang="en-US" dirty="0" err="1" smtClean="0"/>
              <a:t>cf</a:t>
            </a:r>
            <a:r>
              <a:rPr lang="en-US" dirty="0" smtClean="0"/>
              <a:t> target &lt;endpoint&gt; &lt;- </a:t>
            </a:r>
            <a:r>
              <a:rPr lang="ja-JP" altLang="en-US" dirty="0" smtClean="0"/>
              <a:t>これ</a:t>
            </a:r>
            <a:endParaRPr lang="en-US" altLang="ja-JP" dirty="0" smtClean="0"/>
          </a:p>
          <a:p>
            <a:r>
              <a:rPr lang="ja-JP" altLang="en-US" dirty="0" smtClean="0"/>
              <a:t>内部でデータベースを管理</a:t>
            </a:r>
            <a:r>
              <a:rPr lang="en-US" altLang="ja-JP" dirty="0" smtClean="0"/>
              <a:t>(CCDB)</a:t>
            </a:r>
          </a:p>
          <a:p>
            <a:pPr lvl="1"/>
            <a:r>
              <a:rPr lang="en-US" altLang="ja-JP" dirty="0" smtClean="0"/>
              <a:t>org, space, service, user role</a:t>
            </a:r>
            <a:r>
              <a:rPr lang="ja-JP" altLang="en-US" dirty="0" smtClean="0"/>
              <a:t>等を定義</a:t>
            </a:r>
            <a:endParaRPr lang="en-US" altLang="ja-JP" dirty="0" smtClean="0"/>
          </a:p>
        </p:txBody>
      </p:sp>
    </p:spTree>
    <p:extLst>
      <p:ext uri="{BB962C8B-B14F-4D97-AF65-F5344CB8AC3E}">
        <p14:creationId xmlns:p14="http://schemas.microsoft.com/office/powerpoint/2010/main" val="42010947"/>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BOSH 2.0</a:t>
            </a:r>
            <a:endParaRPr lang="en-US" dirty="0"/>
          </a:p>
        </p:txBody>
      </p:sp>
      <p:sp>
        <p:nvSpPr>
          <p:cNvPr id="3" name="Content Placeholder 2"/>
          <p:cNvSpPr>
            <a:spLocks noGrp="1"/>
          </p:cNvSpPr>
          <p:nvPr>
            <p:ph sz="quarter" idx="10"/>
          </p:nvPr>
        </p:nvSpPr>
        <p:spPr/>
        <p:txBody>
          <a:bodyPr/>
          <a:lstStyle/>
          <a:p>
            <a:r>
              <a:rPr lang="ja-JP" altLang="en-US" dirty="0" smtClean="0"/>
              <a:t>リアルタイムでのダイナミックプロビジョニング</a:t>
            </a:r>
            <a:endParaRPr lang="en-US" altLang="ja-JP" dirty="0" smtClean="0"/>
          </a:p>
          <a:p>
            <a:r>
              <a:rPr lang="en-US" altLang="ja-JP" dirty="0" smtClean="0"/>
              <a:t>100</a:t>
            </a:r>
            <a:r>
              <a:rPr lang="ja-JP" altLang="en-US" dirty="0" smtClean="0"/>
              <a:t>台規模の</a:t>
            </a:r>
            <a:r>
              <a:rPr lang="en-US" altLang="ja-JP" dirty="0" smtClean="0"/>
              <a:t>VM</a:t>
            </a:r>
            <a:r>
              <a:rPr lang="ja-JP" altLang="en-US" dirty="0" smtClean="0"/>
              <a:t>に渡ってのデプロイ</a:t>
            </a:r>
            <a:endParaRPr lang="en-US" altLang="ja-JP" dirty="0" smtClean="0"/>
          </a:p>
          <a:p>
            <a:r>
              <a:rPr lang="ja-JP" altLang="en-US" dirty="0" smtClean="0"/>
              <a:t>ライフサイクル管理機能の向上</a:t>
            </a:r>
            <a:endParaRPr lang="en-US" altLang="ja-JP" dirty="0" smtClean="0"/>
          </a:p>
          <a:p>
            <a:r>
              <a:rPr lang="ja-JP" altLang="en-US" dirty="0" smtClean="0"/>
              <a:t>監視機能の向上</a:t>
            </a:r>
            <a:endParaRPr lang="en-US" altLang="ja-JP" dirty="0" smtClean="0"/>
          </a:p>
          <a:p>
            <a:r>
              <a:rPr lang="ja-JP" altLang="en-US" dirty="0" smtClean="0"/>
              <a:t>障害復旧機能の向上</a:t>
            </a:r>
            <a:endParaRPr lang="en-US" altLang="ja-JP" dirty="0" smtClean="0"/>
          </a:p>
          <a:p>
            <a:r>
              <a:rPr lang="ja-JP" altLang="en-US" dirty="0" smtClean="0"/>
              <a:t>ダウンタイムなしでのアップデート</a:t>
            </a:r>
            <a:endParaRPr lang="en-US" dirty="0"/>
          </a:p>
        </p:txBody>
      </p:sp>
    </p:spTree>
    <p:extLst>
      <p:ext uri="{BB962C8B-B14F-4D97-AF65-F5344CB8AC3E}">
        <p14:creationId xmlns:p14="http://schemas.microsoft.com/office/powerpoint/2010/main" val="85491190"/>
      </p:ext>
    </p:extLst>
  </p:cSld>
  <p:clrMapOvr>
    <a:masterClrMapping/>
  </p:clrMapOvr>
  <p:transition xmlns:p14="http://schemas.microsoft.com/office/powerpoint/2010/main">
    <p:fade/>
  </p:transition>
</p:sld>
</file>

<file path=ppt/theme/theme1.xml><?xml version="1.0" encoding="utf-8"?>
<a:theme xmlns:a="http://schemas.openxmlformats.org/drawingml/2006/main" name="1_template_white">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3928A"/>
        </a:solidFill>
        <a:ln w="12700">
          <a:miter lim="400000"/>
        </a:ln>
        <a:extLst>
          <a:ext uri="{C572A759-6A51-4108-AA02-DFA0A04FC94B}">
            <ma14:wrappingTextBoxFlag xmlns:ma14="http://schemas.microsoft.com/office/mac/drawingml/2011/main" val="1"/>
          </a:ext>
        </a:extLst>
      </a:spPr>
      <a:bodyPr wrap="none" lIns="0" tIns="0" rIns="0" bIns="0" rtlCol="0" anchor="ctr">
        <a:noAutofit/>
      </a:bodyPr>
      <a:lstStyle>
        <a:defPPr>
          <a:defRPr sz="2000" b="0" dirty="0" smtClean="0">
            <a:solidFill>
              <a:schemeClr val="bg1"/>
            </a:solidFill>
            <a:uFill>
              <a:solidFill>
                <a:srgbClr val="4D4D4D"/>
              </a:solidFill>
            </a:uFill>
            <a:latin typeface="Helvetica Light"/>
            <a:ea typeface="ヒラギノ角ゴ Pro W3"/>
            <a:cs typeface="Helvetica Light"/>
          </a:defRPr>
        </a:defPPr>
      </a:lst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latin typeface="Helvetica Light"/>
            <a:ea typeface="ヒラギノ角ゴ Pro W3"/>
            <a:cs typeface="Helvetica Light"/>
          </a:defRPr>
        </a:defPPr>
      </a:lstStyle>
    </a:txDef>
  </a:objectDefaults>
  <a:extraClrSchemeLst/>
</a:theme>
</file>

<file path=ppt/theme/theme2.xml><?xml version="1.0" encoding="utf-8"?>
<a:theme xmlns:a="http://schemas.openxmlformats.org/drawingml/2006/main" name="1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ivotal Main">
  <a:themeElements>
    <a:clrScheme name="Pivotal">
      <a:dk1>
        <a:srgbClr val="000000"/>
      </a:dk1>
      <a:lt1>
        <a:srgbClr val="FFFFFF"/>
      </a:lt1>
      <a:dk2>
        <a:srgbClr val="474747"/>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efault Theme">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5.xml><?xml version="1.0" encoding="utf-8"?>
<a:theme xmlns:a="http://schemas.openxmlformats.org/drawingml/2006/main" name="1_Default Theme">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6.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template_white.potx</Template>
  <TotalTime>55513</TotalTime>
  <Words>307</Words>
  <Application>Microsoft Macintosh PowerPoint</Application>
  <PresentationFormat>On-screen Show (16:9)</PresentationFormat>
  <Paragraphs>67</Paragraphs>
  <Slides>12</Slides>
  <Notes>2</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1_template_white</vt:lpstr>
      <vt:lpstr>1_Pivotal Main</vt:lpstr>
      <vt:lpstr>2_Pivotal Main</vt:lpstr>
      <vt:lpstr>Default Theme</vt:lpstr>
      <vt:lpstr>1_Default Theme</vt:lpstr>
      <vt:lpstr>PowerPoint Presentation</vt:lpstr>
      <vt:lpstr>Circle of Code</vt:lpstr>
      <vt:lpstr>Circle of Code with Pivotal</vt:lpstr>
      <vt:lpstr>製品とベストプラクティスの融合</vt:lpstr>
      <vt:lpstr>ベストプラクティス</vt:lpstr>
      <vt:lpstr>Service Broker</vt:lpstr>
      <vt:lpstr>Service Broker API</vt:lpstr>
      <vt:lpstr>Cloud Controller</vt:lpstr>
      <vt:lpstr>BOSH 2.0</vt:lpstr>
      <vt:lpstr>オンデマンドサービスブローカー(ODB)</vt:lpstr>
      <vt:lpstr>ハンズオン</vt:lpstr>
      <vt:lpstr>ルートサービス</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Lynn Nelson</dc:creator>
  <cp:keywords/>
  <dc:description/>
  <cp:lastModifiedBy>Corporate User</cp:lastModifiedBy>
  <cp:revision>1496</cp:revision>
  <cp:lastPrinted>2016-10-26T03:53:35Z</cp:lastPrinted>
  <dcterms:created xsi:type="dcterms:W3CDTF">2014-02-18T18:13:08Z</dcterms:created>
  <dcterms:modified xsi:type="dcterms:W3CDTF">2017-02-22T06:30:20Z</dcterms:modified>
  <cp:category/>
</cp:coreProperties>
</file>