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layfair Display 1 Bold" charset="1" panose="00000000000000000000"/>
      <p:regular r:id="rId15"/>
    </p:embeddedFont>
    <p:embeddedFont>
      <p:font typeface="Playfair Display 2" charset="1" panose="00000500000000000000"/>
      <p:regular r:id="rId16"/>
    </p:embeddedFont>
    <p:embeddedFont>
      <p:font typeface="Playfair Display SC Bold" charset="1" panose="00000800000000000000"/>
      <p:regular r:id="rId17"/>
    </p:embeddedFont>
    <p:embeddedFont>
      <p:font typeface="Playfair Display SC Italics" charset="1" panose="00000500000000000000"/>
      <p:regular r:id="rId18"/>
    </p:embeddedFont>
    <p:embeddedFont>
      <p:font typeface="Playfair Display SC Bold Italics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embeddings/oleObject2.bin" Type="http://schemas.openxmlformats.org/officeDocument/2006/relationships/oleObjec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embeddings/oleObject3.bin" Type="http://schemas.openxmlformats.org/officeDocument/2006/relationships/oleObjec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embeddings/oleObject4.bin" Type="http://schemas.openxmlformats.org/officeDocument/2006/relationships/oleObjec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embeddings/oleObject5.bin" Type="http://schemas.openxmlformats.org/officeDocument/2006/relationships/oleObjec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11" y="4804229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11" y="5076825"/>
            <a:ext cx="16230600" cy="62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PEM-ATIVIDADE-N2-3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11" y="825080"/>
            <a:ext cx="16408332" cy="4017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Ordenação de dados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11" y="8629649"/>
            <a:ext cx="8441363" cy="62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9"/>
              </a:lnSpc>
            </a:pPr>
            <a:r>
              <a:rPr lang="en-US" sz="3499" b="true">
                <a:solidFill>
                  <a:srgbClr val="2B2C30"/>
                </a:solidFill>
                <a:latin typeface="Playfair Display 1 Bold"/>
                <a:ea typeface="Playfair Display 1 Bold"/>
                <a:cs typeface="Playfair Display 1 Bold"/>
                <a:sym typeface="Playfair Display 1 Bold"/>
              </a:rPr>
              <a:t>Letícia Almeida Silva - ADS Vespertino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6407" y="2162495"/>
            <a:ext cx="16242893" cy="8364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01095" indent="-550547" lvl="1">
              <a:lnSpc>
                <a:spcPts val="6630"/>
              </a:lnSpc>
              <a:buFont typeface="Arial"/>
              <a:buChar char="•"/>
            </a:pPr>
            <a:r>
              <a:rPr lang="en-US" sz="5100" spc="25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Escolhe um pivô (neste caso, o último elemento do subvetor).</a:t>
            </a:r>
          </a:p>
          <a:p>
            <a:pPr algn="just">
              <a:lnSpc>
                <a:spcPts val="6630"/>
              </a:lnSpc>
            </a:pPr>
          </a:p>
          <a:p>
            <a:pPr algn="just" marL="1101095" indent="-550547" lvl="1">
              <a:lnSpc>
                <a:spcPts val="6630"/>
              </a:lnSpc>
              <a:buFont typeface="Arial"/>
              <a:buChar char="•"/>
            </a:pPr>
            <a:r>
              <a:rPr lang="en-US" sz="5100" spc="25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Move todos os menores que o pivô para a esquerda.</a:t>
            </a:r>
          </a:p>
          <a:p>
            <a:pPr algn="just">
              <a:lnSpc>
                <a:spcPts val="6630"/>
              </a:lnSpc>
            </a:pPr>
          </a:p>
          <a:p>
            <a:pPr algn="just" marL="1101095" indent="-550547" lvl="1">
              <a:lnSpc>
                <a:spcPts val="6630"/>
              </a:lnSpc>
              <a:buFont typeface="Arial"/>
              <a:buChar char="•"/>
            </a:pPr>
            <a:r>
              <a:rPr lang="en-US" sz="5100" spc="25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Coloca o pivô na posição correta.</a:t>
            </a:r>
          </a:p>
          <a:p>
            <a:pPr algn="just">
              <a:lnSpc>
                <a:spcPts val="6630"/>
              </a:lnSpc>
            </a:pPr>
          </a:p>
          <a:p>
            <a:pPr algn="just" marL="1101095" indent="-550547" lvl="1">
              <a:lnSpc>
                <a:spcPts val="6630"/>
              </a:lnSpc>
              <a:buFont typeface="Arial"/>
              <a:buChar char="•"/>
            </a:pPr>
            <a:r>
              <a:rPr lang="en-US" sz="5100" spc="25">
                <a:solidFill>
                  <a:srgbClr val="2B2C30"/>
                </a:solidFill>
                <a:latin typeface="Playfair Display 2"/>
                <a:ea typeface="Playfair Display 2"/>
                <a:cs typeface="Playfair Display 2"/>
                <a:sym typeface="Playfair Display 2"/>
              </a:rPr>
              <a:t>Chama recursivamente para a esquerda e direita do pivô.</a:t>
            </a:r>
          </a:p>
          <a:p>
            <a:pPr algn="just">
              <a:lnSpc>
                <a:spcPts val="663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62025"/>
            <a:ext cx="16230600" cy="62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layfair Display SC Bold"/>
                <a:ea typeface="Playfair Display SC Bold"/>
                <a:cs typeface="Playfair Display SC Bold"/>
                <a:sym typeface="Playfair Display SC Bold"/>
              </a:rPr>
              <a:t>SOBRE O ALGORITMO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231526" y="2006523"/>
            <a:ext cx="5990891" cy="7994923"/>
          </a:xfrm>
          <a:custGeom>
            <a:avLst/>
            <a:gdLst/>
            <a:ahLst/>
            <a:cxnLst/>
            <a:rect r="r" b="b" t="t" l="l"/>
            <a:pathLst>
              <a:path h="7994923" w="5990891">
                <a:moveTo>
                  <a:pt x="0" y="0"/>
                </a:moveTo>
                <a:lnTo>
                  <a:pt x="5990891" y="0"/>
                </a:lnTo>
                <a:lnTo>
                  <a:pt x="5990891" y="7994923"/>
                </a:lnTo>
                <a:lnTo>
                  <a:pt x="0" y="79949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73156" y="2006523"/>
            <a:ext cx="5993810" cy="7994923"/>
          </a:xfrm>
          <a:custGeom>
            <a:avLst/>
            <a:gdLst/>
            <a:ahLst/>
            <a:cxnLst/>
            <a:rect r="r" b="b" t="t" l="l"/>
            <a:pathLst>
              <a:path h="7994923" w="5993810">
                <a:moveTo>
                  <a:pt x="0" y="0"/>
                </a:moveTo>
                <a:lnTo>
                  <a:pt x="5993810" y="0"/>
                </a:lnTo>
                <a:lnTo>
                  <a:pt x="5993810" y="7994923"/>
                </a:lnTo>
                <a:lnTo>
                  <a:pt x="0" y="79949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51974"/>
            <a:ext cx="16230600" cy="128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b="true" sz="3714" spc="843">
                <a:solidFill>
                  <a:srgbClr val="2B2C30"/>
                </a:solidFill>
                <a:latin typeface="Playfair Display SC Bold"/>
                <a:ea typeface="Playfair Display SC Bold"/>
                <a:cs typeface="Playfair Display SC Bold"/>
                <a:sym typeface="Playfair Display SC Bold"/>
              </a:rPr>
              <a:t>DIAGRAMA DE BLOCOS DO 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layfair Display SC Bold"/>
                <a:ea typeface="Playfair Display SC Bold"/>
                <a:cs typeface="Playfair Display SC Bold"/>
                <a:sym typeface="Playfair Display SC Bold"/>
              </a:rPr>
              <a:t>VETOR ORIGINAL {10, 7, 8, 9, 1, 5}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62025"/>
            <a:ext cx="16230600" cy="62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layfair Display SC Bold"/>
                <a:ea typeface="Playfair Display SC Bold"/>
                <a:cs typeface="Playfair Display SC Bold"/>
                <a:sym typeface="Playfair Display SC Bold"/>
              </a:rPr>
              <a:t>ESTADO DE MEMÓRIA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Object 4" id="4"/>
          <p:cNvGraphicFramePr/>
          <p:nvPr/>
        </p:nvGraphicFramePr>
        <p:xfrm>
          <a:off x="1050529" y="4200525"/>
          <a:ext cx="8801100" cy="838200"/>
        </p:xfrm>
        <a:graphic>
          <a:graphicData uri="http://schemas.openxmlformats.org/presentationml/2006/ole">
            <p:oleObj imgW="10553700" imgH="25908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351974"/>
            <a:ext cx="16230600" cy="128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layfair Display SC Bold"/>
                <a:ea typeface="Playfair Display SC Bold"/>
                <a:cs typeface="Playfair Display SC Bold"/>
                <a:sym typeface="Playfair Display SC Bold"/>
              </a:rPr>
              <a:t>TABELAS DE PARTICIONAMENTO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</p:txBody>
      </p:sp>
      <p:graphicFrame>
        <p:nvGraphicFramePr>
          <p:cNvPr name="Object 4" id="4"/>
          <p:cNvGraphicFramePr/>
          <p:nvPr/>
        </p:nvGraphicFramePr>
        <p:xfrm>
          <a:off x="1028700" y="1967363"/>
          <a:ext cx="6286500" cy="2933700"/>
        </p:xfrm>
        <a:graphic>
          <a:graphicData uri="http://schemas.openxmlformats.org/presentationml/2006/ole">
            <p:oleObj imgW="7543800" imgH="41910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582048" y="962025"/>
            <a:ext cx="11176114" cy="1944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714" i="true" spc="843">
                <a:solidFill>
                  <a:srgbClr val="2B2C30"/>
                </a:solidFill>
                <a:latin typeface="Playfair Display SC Italics"/>
                <a:ea typeface="Playfair Display SC Italics"/>
                <a:cs typeface="Playfair Display SC Italics"/>
                <a:sym typeface="Playfair Display SC Italics"/>
              </a:rPr>
              <a:t>VETOR INICIAL: </a:t>
            </a:r>
            <a:r>
              <a:rPr lang="en-US" b="true" sz="3714" i="true" spc="843">
                <a:solidFill>
                  <a:srgbClr val="2B2C30"/>
                </a:solidFill>
                <a:latin typeface="Playfair Display SC Bold Italics"/>
                <a:ea typeface="Playfair Display SC Bold Italics"/>
                <a:cs typeface="Playfair Display SC Bold Italics"/>
                <a:sym typeface="Playfair Display SC Bold Italics"/>
              </a:rPr>
              <a:t>[10, 7, 8, 9, 1, 5]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351974"/>
            <a:ext cx="16230600" cy="128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layfair Display SC Bold"/>
                <a:ea typeface="Playfair Display SC Bold"/>
                <a:cs typeface="Playfair Display SC Bold"/>
                <a:sym typeface="Playfair Display SC Bold"/>
              </a:rPr>
              <a:t>TABELAS DE PARTICIONAMENTO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582048" y="962025"/>
            <a:ext cx="11176114" cy="260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714" i="true" spc="843">
                <a:solidFill>
                  <a:srgbClr val="2B2C30"/>
                </a:solidFill>
                <a:latin typeface="Playfair Display SC Italics"/>
                <a:ea typeface="Playfair Display SC Italics"/>
                <a:cs typeface="Playfair Display SC Italics"/>
                <a:sym typeface="Playfair Display SC Italics"/>
              </a:rPr>
              <a:t>VETOR INICIAL: </a:t>
            </a:r>
            <a:r>
              <a:rPr lang="en-US" b="true" sz="3714" i="true" spc="843">
                <a:solidFill>
                  <a:srgbClr val="2B2C30"/>
                </a:solidFill>
                <a:latin typeface="Playfair Display SC Bold Italics"/>
                <a:ea typeface="Playfair Display SC Bold Italics"/>
                <a:cs typeface="Playfair Display SC Bold Italics"/>
                <a:sym typeface="Playfair Display SC Bold Italics"/>
              </a:rPr>
              <a:t>[1, 5, 8, 9, 10, 7]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</p:txBody>
      </p:sp>
      <p:graphicFrame>
        <p:nvGraphicFramePr>
          <p:cNvPr name="Object 5" id="5"/>
          <p:cNvGraphicFramePr/>
          <p:nvPr/>
        </p:nvGraphicFramePr>
        <p:xfrm>
          <a:off x="1028700" y="1918332"/>
          <a:ext cx="6286500" cy="2095500"/>
        </p:xfrm>
        <a:graphic>
          <a:graphicData uri="http://schemas.openxmlformats.org/presentationml/2006/ole">
            <p:oleObj imgW="7543800" imgH="33528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351974"/>
            <a:ext cx="16230600" cy="128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layfair Display SC Bold"/>
                <a:ea typeface="Playfair Display SC Bold"/>
                <a:cs typeface="Playfair Display SC Bold"/>
                <a:sym typeface="Playfair Display SC Bold"/>
              </a:rPr>
              <a:t>TABELAS DE PARTICIONAMENTO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582048" y="962025"/>
            <a:ext cx="11176114" cy="1944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714" i="true" spc="843">
                <a:solidFill>
                  <a:srgbClr val="2B2C30"/>
                </a:solidFill>
                <a:latin typeface="Playfair Display SC Italics"/>
                <a:ea typeface="Playfair Display SC Italics"/>
                <a:cs typeface="Playfair Display SC Italics"/>
                <a:sym typeface="Playfair Display SC Italics"/>
              </a:rPr>
              <a:t>VETOR INICIAL: </a:t>
            </a:r>
            <a:r>
              <a:rPr lang="en-US" b="true" sz="3714" i="true" spc="843">
                <a:solidFill>
                  <a:srgbClr val="2B2C30"/>
                </a:solidFill>
                <a:latin typeface="Playfair Display SC Bold Italics"/>
                <a:ea typeface="Playfair Display SC Bold Italics"/>
                <a:cs typeface="Playfair Display SC Bold Italics"/>
                <a:sym typeface="Playfair Display SC Bold Italics"/>
              </a:rPr>
              <a:t>[1, 5, 7, 9, 10, 8]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</p:txBody>
      </p:sp>
      <p:graphicFrame>
        <p:nvGraphicFramePr>
          <p:cNvPr name="Object 5" id="5"/>
          <p:cNvGraphicFramePr/>
          <p:nvPr/>
        </p:nvGraphicFramePr>
        <p:xfrm>
          <a:off x="1028695" y="1918332"/>
          <a:ext cx="6286500" cy="1676400"/>
        </p:xfrm>
        <a:graphic>
          <a:graphicData uri="http://schemas.openxmlformats.org/presentationml/2006/ole">
            <p:oleObj imgW="7543800" imgH="29337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351974"/>
            <a:ext cx="16230600" cy="128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layfair Display SC Bold"/>
                <a:ea typeface="Playfair Display SC Bold"/>
                <a:cs typeface="Playfair Display SC Bold"/>
                <a:sym typeface="Playfair Display SC Bold"/>
              </a:rPr>
              <a:t>TABELAS DE PARTICIONAMENTO</a:t>
            </a: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582048" y="962025"/>
            <a:ext cx="11176114" cy="260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</a:pPr>
            <a:r>
              <a:rPr lang="en-US" sz="3714" i="true" spc="843">
                <a:solidFill>
                  <a:srgbClr val="2B2C30"/>
                </a:solidFill>
                <a:latin typeface="Playfair Display SC Italics"/>
                <a:ea typeface="Playfair Display SC Italics"/>
                <a:cs typeface="Playfair Display SC Italics"/>
                <a:sym typeface="Playfair Display SC Italics"/>
              </a:rPr>
              <a:t>VETOR INICIAL: </a:t>
            </a:r>
            <a:r>
              <a:rPr lang="en-US" b="true" sz="3714" i="true" spc="843">
                <a:solidFill>
                  <a:srgbClr val="2B2C30"/>
                </a:solidFill>
                <a:latin typeface="Playfair Display SC Bold Italics"/>
                <a:ea typeface="Playfair Display SC Bold Italics"/>
                <a:cs typeface="Playfair Display SC Bold Italics"/>
                <a:sym typeface="Playfair Display SC Bold Italics"/>
              </a:rPr>
              <a:t>[1, 5, 7, 8, 10, 9]</a:t>
            </a:r>
          </a:p>
          <a:p>
            <a:pPr algn="l">
              <a:lnSpc>
                <a:spcPts val="5200"/>
              </a:lnSpc>
            </a:pP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  <a:p>
            <a:pPr algn="l">
              <a:lnSpc>
                <a:spcPts val="5200"/>
              </a:lnSpc>
              <a:spcBef>
                <a:spcPct val="0"/>
              </a:spcBef>
            </a:pPr>
          </a:p>
        </p:txBody>
      </p:sp>
      <p:graphicFrame>
        <p:nvGraphicFramePr>
          <p:cNvPr name="Object 5" id="5"/>
          <p:cNvGraphicFramePr/>
          <p:nvPr/>
        </p:nvGraphicFramePr>
        <p:xfrm>
          <a:off x="1028700" y="1918332"/>
          <a:ext cx="6286500" cy="1257300"/>
        </p:xfrm>
        <a:graphic>
          <a:graphicData uri="http://schemas.openxmlformats.org/presentationml/2006/ole">
            <p:oleObj imgW="7543800" imgH="25146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6871" y="1965957"/>
            <a:ext cx="16208771" cy="7379663"/>
          </a:xfrm>
          <a:custGeom>
            <a:avLst/>
            <a:gdLst/>
            <a:ahLst/>
            <a:cxnLst/>
            <a:rect r="r" b="b" t="t" l="l"/>
            <a:pathLst>
              <a:path h="7379663" w="16208771">
                <a:moveTo>
                  <a:pt x="0" y="0"/>
                </a:moveTo>
                <a:lnTo>
                  <a:pt x="16208771" y="0"/>
                </a:lnTo>
                <a:lnTo>
                  <a:pt x="16208771" y="7379664"/>
                </a:lnTo>
                <a:lnTo>
                  <a:pt x="0" y="73796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774" r="0" b="-11774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006871" y="962025"/>
            <a:ext cx="16230600" cy="62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layfair Display SC Bold"/>
                <a:ea typeface="Playfair Display SC Bold"/>
                <a:cs typeface="Playfair Display SC Bold"/>
                <a:sym typeface="Playfair Display SC Bold"/>
              </a:rPr>
              <a:t>RECURSIVIDADE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DAGo31sDTHI</dc:identifier>
  <dcterms:modified xsi:type="dcterms:W3CDTF">2011-08-01T06:04:30Z</dcterms:modified>
  <cp:revision>1</cp:revision>
  <dc:title>Ordenação de dados</dc:title>
</cp:coreProperties>
</file>