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65" r:id="rId3"/>
    <p:sldId id="267" r:id="rId4"/>
    <p:sldId id="268" r:id="rId5"/>
    <p:sldId id="269" r:id="rId6"/>
    <p:sldId id="270" r:id="rId7"/>
    <p:sldId id="271" r:id="rId8"/>
    <p:sldId id="272" r:id="rId9"/>
    <p:sldId id="273" r:id="rId10"/>
  </p:sldIdLst>
  <p:sldSz cx="12192000" cy="6858000"/>
  <p:notesSz cx="6858000" cy="9144000"/>
  <p:embeddedFontLst>
    <p:embeddedFont>
      <p:font typeface="나눔스퀘어_ac" panose="020B0600000101010101" pitchFamily="50" charset="-127"/>
      <p:regular r:id="rId11"/>
    </p:embeddedFont>
    <p:embeddedFont>
      <p:font typeface="나눔스퀘어_ac Bold" panose="020B0600000101010101" pitchFamily="50" charset="-127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CC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31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35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4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8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51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89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13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30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83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45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16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30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7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rgbClr val="4F616F"/>
            </a:gs>
            <a:gs pos="100000">
              <a:srgbClr val="CAAD85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13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4786545" y="1547624"/>
            <a:ext cx="3970214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3450113" y="1547624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이름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3450113" y="2110332"/>
            <a:ext cx="5306646" cy="3015658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Blog Platform Project</a:t>
            </a:r>
            <a:endParaRPr lang="en-US" altLang="ko-KR" sz="1200" b="1" i="1" kern="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400" kern="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플랫폼 프로젝트</a:t>
            </a:r>
            <a:endParaRPr lang="en-US" altLang="ko-KR" sz="1400" kern="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5122266" y="1665630"/>
            <a:ext cx="3387750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0DCC8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권도훈</a:t>
            </a:r>
            <a:endParaRPr lang="en-US" altLang="ko-KR" sz="1400" dirty="0">
              <a:solidFill>
                <a:srgbClr val="0DCC86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96762" y="2461990"/>
            <a:ext cx="0" cy="532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79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Arial" panose="020B0604020202020204" pitchFamily="34" charset="0"/>
                </a:rPr>
                <a:t>PAGE 1</a:t>
              </a:r>
              <a:endParaRPr lang="ko-KR" altLang="en-US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목차</a:t>
            </a:r>
            <a:endParaRPr lang="en-US" altLang="ko-KR" sz="1600" dirty="0">
              <a:solidFill>
                <a:srgbClr val="0DCC8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7A7D0EE5-09F8-4A5D-9D20-26D494089502}"/>
              </a:ext>
            </a:extLst>
          </p:cNvPr>
          <p:cNvSpPr/>
          <p:nvPr/>
        </p:nvSpPr>
        <p:spPr>
          <a:xfrm>
            <a:off x="698813" y="1323163"/>
            <a:ext cx="323769" cy="32376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권도훈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endParaRPr lang="ko-KR" altLang="en-US" sz="10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off</a:t>
            </a:r>
            <a:endParaRPr lang="ko-KR" altLang="en-US" sz="6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D3C5819-FF22-4C44-B2A3-CEEDF1492ED4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원호 33">
            <a:extLst>
              <a:ext uri="{FF2B5EF4-FFF2-40B4-BE49-F238E27FC236}">
                <a16:creationId xmlns:a16="http://schemas.microsoft.com/office/drawing/2014/main" id="{6E3CA55A-7E7B-4CD9-9D84-4D6D9B19ED56}"/>
              </a:ext>
            </a:extLst>
          </p:cNvPr>
          <p:cNvSpPr/>
          <p:nvPr/>
        </p:nvSpPr>
        <p:spPr>
          <a:xfrm>
            <a:off x="2641741" y="1926609"/>
            <a:ext cx="1883194" cy="1883194"/>
          </a:xfrm>
          <a:prstGeom prst="arc">
            <a:avLst>
              <a:gd name="adj1" fmla="val 2805563"/>
              <a:gd name="adj2" fmla="val 0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2D16E15-8D35-4031-9E5D-4A415235AA7E}"/>
              </a:ext>
            </a:extLst>
          </p:cNvPr>
          <p:cNvSpPr/>
          <p:nvPr/>
        </p:nvSpPr>
        <p:spPr>
          <a:xfrm>
            <a:off x="2776255" y="2061123"/>
            <a:ext cx="1614167" cy="16141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30A777-949F-48B7-A86D-F3FC73D54C4D}"/>
              </a:ext>
            </a:extLst>
          </p:cNvPr>
          <p:cNvCxnSpPr/>
          <p:nvPr/>
        </p:nvCxnSpPr>
        <p:spPr>
          <a:xfrm>
            <a:off x="4208323" y="3562939"/>
            <a:ext cx="550766" cy="550766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6745C808-A664-4574-9358-899F0F0ED3A4}"/>
              </a:ext>
            </a:extLst>
          </p:cNvPr>
          <p:cNvGrpSpPr/>
          <p:nvPr/>
        </p:nvGrpSpPr>
        <p:grpSpPr>
          <a:xfrm rot="16200000">
            <a:off x="4518580" y="3528065"/>
            <a:ext cx="2117349" cy="2187097"/>
            <a:chOff x="6276975" y="2889250"/>
            <a:chExt cx="2698750" cy="2787650"/>
          </a:xfrm>
          <a:solidFill>
            <a:srgbClr val="0DCC86"/>
          </a:solidFill>
        </p:grpSpPr>
        <p:sp>
          <p:nvSpPr>
            <p:cNvPr id="42" name="원호 41">
              <a:extLst>
                <a:ext uri="{FF2B5EF4-FFF2-40B4-BE49-F238E27FC236}">
                  <a16:creationId xmlns:a16="http://schemas.microsoft.com/office/drawing/2014/main" id="{AB237C2F-5CCE-44A6-BC11-CFD4FA290367}"/>
                </a:ext>
              </a:extLst>
            </p:cNvPr>
            <p:cNvSpPr/>
            <p:nvPr/>
          </p:nvSpPr>
          <p:spPr>
            <a:xfrm>
              <a:off x="6276975" y="2889250"/>
              <a:ext cx="2400300" cy="2400300"/>
            </a:xfrm>
            <a:prstGeom prst="arc">
              <a:avLst>
                <a:gd name="adj1" fmla="val 2805563"/>
                <a:gd name="adj2" fmla="val 0"/>
              </a:avLst>
            </a:prstGeom>
            <a:noFill/>
            <a:ln w="38100">
              <a:solidFill>
                <a:srgbClr val="0DCC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01282F8E-8668-4981-A7FF-432BF8AC7D5E}"/>
                </a:ext>
              </a:extLst>
            </p:cNvPr>
            <p:cNvSpPr/>
            <p:nvPr/>
          </p:nvSpPr>
          <p:spPr>
            <a:xfrm>
              <a:off x="6448425" y="3060700"/>
              <a:ext cx="2057399" cy="2057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E3F92F1F-7AE6-4419-BFE6-C7106E4C9969}"/>
                </a:ext>
              </a:extLst>
            </p:cNvPr>
            <p:cNvCxnSpPr/>
            <p:nvPr/>
          </p:nvCxnSpPr>
          <p:spPr>
            <a:xfrm>
              <a:off x="8273724" y="4974899"/>
              <a:ext cx="702001" cy="702001"/>
            </a:xfrm>
            <a:prstGeom prst="line">
              <a:avLst/>
            </a:prstGeom>
            <a:grpFill/>
            <a:ln w="38100">
              <a:solidFill>
                <a:srgbClr val="0DCC86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원호 61">
            <a:extLst>
              <a:ext uri="{FF2B5EF4-FFF2-40B4-BE49-F238E27FC236}">
                <a16:creationId xmlns:a16="http://schemas.microsoft.com/office/drawing/2014/main" id="{71476C4B-CD5D-40CA-9FA4-940053C05FD1}"/>
              </a:ext>
            </a:extLst>
          </p:cNvPr>
          <p:cNvSpPr/>
          <p:nvPr/>
        </p:nvSpPr>
        <p:spPr>
          <a:xfrm>
            <a:off x="6391298" y="1926609"/>
            <a:ext cx="1883194" cy="1883194"/>
          </a:xfrm>
          <a:prstGeom prst="arc">
            <a:avLst>
              <a:gd name="adj1" fmla="val 2805563"/>
              <a:gd name="adj2" fmla="val 0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79EFBF11-C95D-4883-8107-5D9AA728775D}"/>
              </a:ext>
            </a:extLst>
          </p:cNvPr>
          <p:cNvSpPr/>
          <p:nvPr/>
        </p:nvSpPr>
        <p:spPr>
          <a:xfrm>
            <a:off x="6525812" y="2061123"/>
            <a:ext cx="1614167" cy="16141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9EAB7088-27AA-4DAF-8997-9A4B68BD7D6C}"/>
              </a:ext>
            </a:extLst>
          </p:cNvPr>
          <p:cNvCxnSpPr/>
          <p:nvPr/>
        </p:nvCxnSpPr>
        <p:spPr>
          <a:xfrm>
            <a:off x="7957880" y="3562939"/>
            <a:ext cx="550766" cy="550766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15116866-11C2-4800-AAD3-0D495C5E80F2}"/>
              </a:ext>
            </a:extLst>
          </p:cNvPr>
          <p:cNvGrpSpPr/>
          <p:nvPr/>
        </p:nvGrpSpPr>
        <p:grpSpPr>
          <a:xfrm rot="16200000">
            <a:off x="8233264" y="3797093"/>
            <a:ext cx="1883194" cy="1883194"/>
            <a:chOff x="6276975" y="2889250"/>
            <a:chExt cx="2400300" cy="2400300"/>
          </a:xfrm>
          <a:gradFill>
            <a:gsLst>
              <a:gs pos="100000">
                <a:srgbClr val="FC6AB0"/>
              </a:gs>
              <a:gs pos="0">
                <a:srgbClr val="FFD9DE"/>
              </a:gs>
            </a:gsLst>
            <a:lin ang="2700000" scaled="1"/>
          </a:gradFill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6D3CFB4F-DAA3-435D-931C-0CCE5FF73603}"/>
                </a:ext>
              </a:extLst>
            </p:cNvPr>
            <p:cNvSpPr/>
            <p:nvPr/>
          </p:nvSpPr>
          <p:spPr>
            <a:xfrm>
              <a:off x="6276975" y="2889250"/>
              <a:ext cx="2400300" cy="2400300"/>
            </a:xfrm>
            <a:prstGeom prst="ellipse">
              <a:avLst/>
            </a:prstGeom>
            <a:noFill/>
            <a:ln w="38100">
              <a:solidFill>
                <a:srgbClr val="0DCC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886AA9FA-3C56-4326-A9A1-3508DC8FC172}"/>
                </a:ext>
              </a:extLst>
            </p:cNvPr>
            <p:cNvSpPr/>
            <p:nvPr/>
          </p:nvSpPr>
          <p:spPr>
            <a:xfrm>
              <a:off x="6448425" y="3060700"/>
              <a:ext cx="2057400" cy="2057400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EE17047-4164-414C-8D6E-472686065A27}"/>
              </a:ext>
            </a:extLst>
          </p:cNvPr>
          <p:cNvSpPr/>
          <p:nvPr/>
        </p:nvSpPr>
        <p:spPr>
          <a:xfrm>
            <a:off x="2811717" y="4025691"/>
            <a:ext cx="1505238" cy="557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 개요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 내용</a:t>
            </a:r>
            <a:r>
              <a:rPr lang="en-US" altLang="ko-KR" sz="900" dirty="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목적 소개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3B4A65A-5622-4BDC-B16A-7EC90B8517E0}"/>
              </a:ext>
            </a:extLst>
          </p:cNvPr>
          <p:cNvSpPr/>
          <p:nvPr/>
        </p:nvSpPr>
        <p:spPr>
          <a:xfrm>
            <a:off x="3127927" y="2566367"/>
            <a:ext cx="910827" cy="6232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 개요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01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A2D44C6-93F4-4E32-8DAF-755E1C64C5B3}"/>
              </a:ext>
            </a:extLst>
          </p:cNvPr>
          <p:cNvSpPr/>
          <p:nvPr/>
        </p:nvSpPr>
        <p:spPr>
          <a:xfrm>
            <a:off x="4969891" y="4436850"/>
            <a:ext cx="910827" cy="6232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5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요구사항 정의</a:t>
            </a:r>
            <a:endParaRPr lang="en-US" altLang="ko-KR" sz="10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2400" b="1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02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A2565D2-886C-4C57-AF59-379D734850F5}"/>
              </a:ext>
            </a:extLst>
          </p:cNvPr>
          <p:cNvSpPr/>
          <p:nvPr/>
        </p:nvSpPr>
        <p:spPr>
          <a:xfrm>
            <a:off x="6877483" y="2562600"/>
            <a:ext cx="910827" cy="6232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요구사항 분석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03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E11F571-D92D-462A-B9B1-9712830E043D}"/>
              </a:ext>
            </a:extLst>
          </p:cNvPr>
          <p:cNvSpPr/>
          <p:nvPr/>
        </p:nvSpPr>
        <p:spPr>
          <a:xfrm>
            <a:off x="8822041" y="4436850"/>
            <a:ext cx="705642" cy="6232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기능 정의</a:t>
            </a:r>
            <a:endParaRPr lang="en-US" altLang="ko-KR" sz="105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04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E98BAFE-3023-4EF4-AC3D-62849C57BB94}"/>
              </a:ext>
            </a:extLst>
          </p:cNvPr>
          <p:cNvSpPr/>
          <p:nvPr/>
        </p:nvSpPr>
        <p:spPr>
          <a:xfrm>
            <a:off x="4771639" y="2814753"/>
            <a:ext cx="1255817" cy="764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요구사항 정의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요구사항 정의</a:t>
            </a:r>
            <a:r>
              <a:rPr lang="en-US" altLang="ko-KR" sz="900" dirty="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큰 범위의 기능 설계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3814BDF-AFEA-490F-B3E8-1CFEC1E8BF38}"/>
              </a:ext>
            </a:extLst>
          </p:cNvPr>
          <p:cNvSpPr/>
          <p:nvPr/>
        </p:nvSpPr>
        <p:spPr>
          <a:xfrm>
            <a:off x="6725659" y="3984702"/>
            <a:ext cx="1255817" cy="764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요구사항 분석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요구사항 분석</a:t>
            </a:r>
            <a:r>
              <a:rPr lang="en-US" altLang="ko-KR" sz="900" dirty="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세분화된 기능 설계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FA76484-FCD8-4384-84DB-88E2A590A381}"/>
              </a:ext>
            </a:extLst>
          </p:cNvPr>
          <p:cNvSpPr/>
          <p:nvPr/>
        </p:nvSpPr>
        <p:spPr>
          <a:xfrm>
            <a:off x="8376534" y="2832912"/>
            <a:ext cx="1591537" cy="764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기능 정의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분석한 요구사항을 바탕</a:t>
            </a:r>
            <a:r>
              <a:rPr lang="en-US" altLang="ko-KR" sz="900" dirty="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실제 프로젝트 기능 정의</a:t>
            </a:r>
          </a:p>
        </p:txBody>
      </p:sp>
      <p:pic>
        <p:nvPicPr>
          <p:cNvPr id="3" name="그래픽 2" descr="남자 옆모습">
            <a:extLst>
              <a:ext uri="{FF2B5EF4-FFF2-40B4-BE49-F238E27FC236}">
                <a16:creationId xmlns:a16="http://schemas.microsoft.com/office/drawing/2014/main" id="{60F992BC-32B3-40B0-9D26-E32B5E7321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267" y="1362791"/>
            <a:ext cx="240860" cy="24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02029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PAGE 2</a:t>
              </a:r>
              <a:endParaRPr lang="ko-KR" altLang="en-US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개요</a:t>
            </a:r>
            <a:endParaRPr lang="en-US" altLang="ko-KR" sz="1600" dirty="0">
              <a:solidFill>
                <a:srgbClr val="0DCC8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endParaRPr lang="ko-KR" altLang="en-US" sz="10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off</a:t>
            </a:r>
            <a:endParaRPr lang="ko-KR" altLang="en-US" sz="6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A238712-7A2B-454E-A4DC-555DA85CE7BF}"/>
              </a:ext>
            </a:extLst>
          </p:cNvPr>
          <p:cNvSpPr/>
          <p:nvPr/>
        </p:nvSpPr>
        <p:spPr>
          <a:xfrm>
            <a:off x="2037489" y="1243684"/>
            <a:ext cx="8887082" cy="49737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E1895BE-7854-4E2C-B649-B2BCAC52AEF3}"/>
              </a:ext>
            </a:extLst>
          </p:cNvPr>
          <p:cNvSpPr/>
          <p:nvPr/>
        </p:nvSpPr>
        <p:spPr>
          <a:xfrm>
            <a:off x="698813" y="1323163"/>
            <a:ext cx="323769" cy="32376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1F3389C-00A0-46B9-A118-770DC7628183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권도훈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A4E7C3A-FF7D-4257-8843-E48EC3B7E1B9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래픽 80" descr="남자 옆모습">
            <a:extLst>
              <a:ext uri="{FF2B5EF4-FFF2-40B4-BE49-F238E27FC236}">
                <a16:creationId xmlns:a16="http://schemas.microsoft.com/office/drawing/2014/main" id="{81AFB47B-9103-45B2-8B95-4339A0E929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267" y="1362791"/>
            <a:ext cx="240860" cy="240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C2AE5F-1872-441C-A863-B6E5246432FF}"/>
              </a:ext>
            </a:extLst>
          </p:cNvPr>
          <p:cNvSpPr txBox="1"/>
          <p:nvPr/>
        </p:nvSpPr>
        <p:spPr>
          <a:xfrm>
            <a:off x="4087666" y="2090730"/>
            <a:ext cx="5339798" cy="3279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제목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en-US" altLang="ko-KR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Simplog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소개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가볍고 편리한 블로그 플랫폼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기간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2020.12.10 ~ 2020.12.31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목적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간단하고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편리한 블로그를 제공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관리를 위한 기능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제공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사용자들의 원활한 소통을 위한 기능 제공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715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PAGE 3</a:t>
              </a:r>
              <a:endParaRPr lang="ko-KR" altLang="en-US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93152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요구사항 정의</a:t>
            </a:r>
            <a:endParaRPr lang="en-US" altLang="ko-KR" sz="1600" dirty="0">
              <a:solidFill>
                <a:srgbClr val="0DCC8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endParaRPr lang="ko-KR" altLang="en-US" sz="10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off</a:t>
            </a:r>
            <a:endParaRPr lang="ko-KR" altLang="en-US" sz="6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DE1895BE-7854-4E2C-B649-B2BCAC52AEF3}"/>
              </a:ext>
            </a:extLst>
          </p:cNvPr>
          <p:cNvSpPr/>
          <p:nvPr/>
        </p:nvSpPr>
        <p:spPr>
          <a:xfrm>
            <a:off x="698813" y="1323163"/>
            <a:ext cx="323769" cy="32376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1F3389C-00A0-46B9-A118-770DC7628183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권도훈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A4E7C3A-FF7D-4257-8843-E48EC3B7E1B9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래픽 80" descr="남자 옆모습">
            <a:extLst>
              <a:ext uri="{FF2B5EF4-FFF2-40B4-BE49-F238E27FC236}">
                <a16:creationId xmlns:a16="http://schemas.microsoft.com/office/drawing/2014/main" id="{81AFB47B-9103-45B2-8B95-4339A0E929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267" y="1362791"/>
            <a:ext cx="240860" cy="240860"/>
          </a:xfrm>
          <a:prstGeom prst="rect">
            <a:avLst/>
          </a:prstGeom>
        </p:spPr>
      </p:pic>
      <p:sp>
        <p:nvSpPr>
          <p:cNvPr id="26" name="자유형 151">
            <a:extLst>
              <a:ext uri="{FF2B5EF4-FFF2-40B4-BE49-F238E27FC236}">
                <a16:creationId xmlns:a16="http://schemas.microsoft.com/office/drawing/2014/main" id="{CD841216-7D85-4B9C-84BB-BE840F5ACF61}"/>
              </a:ext>
            </a:extLst>
          </p:cNvPr>
          <p:cNvSpPr/>
          <p:nvPr/>
        </p:nvSpPr>
        <p:spPr>
          <a:xfrm>
            <a:off x="2255411" y="1719679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7" name="자유형 152">
            <a:extLst>
              <a:ext uri="{FF2B5EF4-FFF2-40B4-BE49-F238E27FC236}">
                <a16:creationId xmlns:a16="http://schemas.microsoft.com/office/drawing/2014/main" id="{6E045572-C100-4145-AFCB-C573C3DAEEC5}"/>
              </a:ext>
            </a:extLst>
          </p:cNvPr>
          <p:cNvSpPr/>
          <p:nvPr/>
        </p:nvSpPr>
        <p:spPr>
          <a:xfrm>
            <a:off x="2026424" y="2242191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958D7B-063B-4AD7-9916-C9977383DB1F}"/>
              </a:ext>
            </a:extLst>
          </p:cNvPr>
          <p:cNvSpPr/>
          <p:nvPr/>
        </p:nvSpPr>
        <p:spPr>
          <a:xfrm>
            <a:off x="2907847" y="1750821"/>
            <a:ext cx="713658" cy="4261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방문자</a:t>
            </a:r>
            <a:endParaRPr lang="en-US" altLang="ko-KR" sz="1600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6933B6B-9E45-494A-BE1A-55959A061381}"/>
              </a:ext>
            </a:extLst>
          </p:cNvPr>
          <p:cNvSpPr/>
          <p:nvPr/>
        </p:nvSpPr>
        <p:spPr>
          <a:xfrm>
            <a:off x="1941117" y="4261407"/>
            <a:ext cx="2647114" cy="1434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콘텐츠를 접하는 사람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흥미로운 콘텐츠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블로그의 디자인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레이아웃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구독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문의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신고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1" name="자유형 155">
            <a:extLst>
              <a:ext uri="{FF2B5EF4-FFF2-40B4-BE49-F238E27FC236}">
                <a16:creationId xmlns:a16="http://schemas.microsoft.com/office/drawing/2014/main" id="{7345D738-E1A9-44B9-B3F2-09C4AB5B7F08}"/>
              </a:ext>
            </a:extLst>
          </p:cNvPr>
          <p:cNvSpPr/>
          <p:nvPr/>
        </p:nvSpPr>
        <p:spPr>
          <a:xfrm>
            <a:off x="5465528" y="1719679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2" name="자유형 156">
            <a:extLst>
              <a:ext uri="{FF2B5EF4-FFF2-40B4-BE49-F238E27FC236}">
                <a16:creationId xmlns:a16="http://schemas.microsoft.com/office/drawing/2014/main" id="{04E08599-8E56-42FD-AE4C-4366B2FF09B3}"/>
              </a:ext>
            </a:extLst>
          </p:cNvPr>
          <p:cNvSpPr/>
          <p:nvPr/>
        </p:nvSpPr>
        <p:spPr>
          <a:xfrm>
            <a:off x="5236541" y="2242191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F005F3E-0460-44FD-92EA-994E45939748}"/>
              </a:ext>
            </a:extLst>
          </p:cNvPr>
          <p:cNvSpPr/>
          <p:nvPr/>
        </p:nvSpPr>
        <p:spPr>
          <a:xfrm>
            <a:off x="6117963" y="1750821"/>
            <a:ext cx="713658" cy="4261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</a:t>
            </a:r>
            <a:endParaRPr lang="en-US" altLang="ko-KR" sz="1600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CF22B2C-6373-4B29-B8EA-930968B27702}"/>
              </a:ext>
            </a:extLst>
          </p:cNvPr>
          <p:cNvSpPr/>
          <p:nvPr/>
        </p:nvSpPr>
        <p:spPr>
          <a:xfrm>
            <a:off x="5132992" y="4261407"/>
            <a:ext cx="2683598" cy="1226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블로그를 운영하는 사람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블로그의 디자인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레이아웃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블로그를 관리하는 편의 기능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방문자의 데이터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간편하게 원하는 글 작성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5" name="자유형 159">
            <a:extLst>
              <a:ext uri="{FF2B5EF4-FFF2-40B4-BE49-F238E27FC236}">
                <a16:creationId xmlns:a16="http://schemas.microsoft.com/office/drawing/2014/main" id="{699C9EB5-866E-450F-9724-5E34906C4E4D}"/>
              </a:ext>
            </a:extLst>
          </p:cNvPr>
          <p:cNvSpPr/>
          <p:nvPr/>
        </p:nvSpPr>
        <p:spPr>
          <a:xfrm>
            <a:off x="8675645" y="1719679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6" name="자유형 160">
            <a:extLst>
              <a:ext uri="{FF2B5EF4-FFF2-40B4-BE49-F238E27FC236}">
                <a16:creationId xmlns:a16="http://schemas.microsoft.com/office/drawing/2014/main" id="{5F8DB84D-D7D8-4F17-858C-FD7DA57956DA}"/>
              </a:ext>
            </a:extLst>
          </p:cNvPr>
          <p:cNvSpPr/>
          <p:nvPr/>
        </p:nvSpPr>
        <p:spPr>
          <a:xfrm>
            <a:off x="8446658" y="2242191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9A75A56-E3F5-4DF9-AE55-7FC8B984E1FE}"/>
              </a:ext>
            </a:extLst>
          </p:cNvPr>
          <p:cNvSpPr/>
          <p:nvPr/>
        </p:nvSpPr>
        <p:spPr>
          <a:xfrm>
            <a:off x="9328080" y="1750821"/>
            <a:ext cx="713658" cy="4261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관리자</a:t>
            </a:r>
            <a:endParaRPr lang="en-US" altLang="ko-KR" sz="1600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B43DE4D-2926-4689-B299-AD05A9420B5A}"/>
              </a:ext>
            </a:extLst>
          </p:cNvPr>
          <p:cNvSpPr/>
          <p:nvPr/>
        </p:nvSpPr>
        <p:spPr>
          <a:xfrm>
            <a:off x="8533818" y="4261407"/>
            <a:ext cx="2302180" cy="1018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플랫폼을 관리하는 사람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방문자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블로그의 데이터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문제가 되는 블로그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사용자를 한 눈에 확인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신고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문의 알림 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처리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B780DC7-0A5C-4314-BE3D-1420694DD54B}"/>
              </a:ext>
            </a:extLst>
          </p:cNvPr>
          <p:cNvGrpSpPr/>
          <p:nvPr/>
        </p:nvGrpSpPr>
        <p:grpSpPr>
          <a:xfrm>
            <a:off x="2641952" y="2413462"/>
            <a:ext cx="1245444" cy="1245444"/>
            <a:chOff x="2497163" y="2540950"/>
            <a:chExt cx="1438816" cy="1438816"/>
          </a:xfrm>
        </p:grpSpPr>
        <p:pic>
          <p:nvPicPr>
            <p:cNvPr id="40" name="그래픽 39" descr="돋보기">
              <a:extLst>
                <a:ext uri="{FF2B5EF4-FFF2-40B4-BE49-F238E27FC236}">
                  <a16:creationId xmlns:a16="http://schemas.microsoft.com/office/drawing/2014/main" id="{8CB61633-A323-4018-AD03-191CD3F11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97163" y="2540950"/>
              <a:ext cx="1438816" cy="1438816"/>
            </a:xfrm>
            <a:prstGeom prst="rect">
              <a:avLst/>
            </a:prstGeom>
          </p:spPr>
        </p:pic>
        <p:pic>
          <p:nvPicPr>
            <p:cNvPr id="41" name="그래픽 40" descr="서적">
              <a:extLst>
                <a:ext uri="{FF2B5EF4-FFF2-40B4-BE49-F238E27FC236}">
                  <a16:creationId xmlns:a16="http://schemas.microsoft.com/office/drawing/2014/main" id="{47250292-F691-4D14-8B86-76732806B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78820" y="2924704"/>
              <a:ext cx="399836" cy="399836"/>
            </a:xfrm>
            <a:prstGeom prst="rect">
              <a:avLst/>
            </a:prstGeom>
          </p:spPr>
        </p:pic>
      </p:grpSp>
      <p:pic>
        <p:nvPicPr>
          <p:cNvPr id="42" name="그래픽 41" descr="아이디어를 가진 사람">
            <a:extLst>
              <a:ext uri="{FF2B5EF4-FFF2-40B4-BE49-F238E27FC236}">
                <a16:creationId xmlns:a16="http://schemas.microsoft.com/office/drawing/2014/main" id="{0CEEFBE1-97B7-4326-A161-0AF4F6141D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81524" y="2462672"/>
            <a:ext cx="1186534" cy="1186534"/>
          </a:xfrm>
          <a:prstGeom prst="rect">
            <a:avLst/>
          </a:prstGeom>
        </p:spPr>
      </p:pic>
      <p:pic>
        <p:nvPicPr>
          <p:cNvPr id="43" name="그래픽 42" descr="도구">
            <a:extLst>
              <a:ext uri="{FF2B5EF4-FFF2-40B4-BE49-F238E27FC236}">
                <a16:creationId xmlns:a16="http://schemas.microsoft.com/office/drawing/2014/main" id="{B08348C2-5A49-42A3-9A87-CE385B16A9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63514" y="2536487"/>
            <a:ext cx="1042788" cy="104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5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PAGE 4</a:t>
              </a:r>
              <a:endParaRPr lang="ko-KR" altLang="en-US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요구사항 분석 </a:t>
            </a:r>
            <a:r>
              <a:rPr lang="en-US" altLang="ko-KR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방문자</a:t>
            </a:r>
            <a:endParaRPr lang="en-US" altLang="ko-KR" sz="1600" dirty="0">
              <a:solidFill>
                <a:srgbClr val="0DCC8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endParaRPr lang="ko-KR" altLang="en-US" sz="10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off</a:t>
            </a:r>
            <a:endParaRPr lang="ko-KR" altLang="en-US" sz="6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A238712-7A2B-454E-A4DC-555DA85CE7BF}"/>
              </a:ext>
            </a:extLst>
          </p:cNvPr>
          <p:cNvSpPr/>
          <p:nvPr/>
        </p:nvSpPr>
        <p:spPr>
          <a:xfrm>
            <a:off x="2037489" y="1243684"/>
            <a:ext cx="8887082" cy="49737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ko-KR" altLang="en-US" sz="16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E1895BE-7854-4E2C-B649-B2BCAC52AEF3}"/>
              </a:ext>
            </a:extLst>
          </p:cNvPr>
          <p:cNvSpPr/>
          <p:nvPr/>
        </p:nvSpPr>
        <p:spPr>
          <a:xfrm>
            <a:off x="698813" y="1323163"/>
            <a:ext cx="323769" cy="32376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1F3389C-00A0-46B9-A118-770DC7628183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권도훈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A4E7C3A-FF7D-4257-8843-E48EC3B7E1B9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래픽 80" descr="남자 옆모습">
            <a:extLst>
              <a:ext uri="{FF2B5EF4-FFF2-40B4-BE49-F238E27FC236}">
                <a16:creationId xmlns:a16="http://schemas.microsoft.com/office/drawing/2014/main" id="{81AFB47B-9103-45B2-8B95-4339A0E929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267" y="1362791"/>
            <a:ext cx="240860" cy="2408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1CEEB6-9004-478F-AB94-A818292682AD}"/>
              </a:ext>
            </a:extLst>
          </p:cNvPr>
          <p:cNvSpPr txBox="1"/>
          <p:nvPr/>
        </p:nvSpPr>
        <p:spPr>
          <a:xfrm>
            <a:off x="4080373" y="2022166"/>
            <a:ext cx="4801314" cy="3376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콘텐츠를 접하는 사람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콘텐츠 자체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콘텐츠에 집중할 수 있는 디자인과 레이아웃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콘텐츠에 대해 블로거와 소통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내가 원하는 콘텐츠의 블로그 검색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특정 블로그의 새 콘텐츠에 대한 알림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신고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문의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등 관리자와 소통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408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PAGE 5</a:t>
              </a:r>
              <a:endParaRPr lang="ko-KR" altLang="en-US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요구사항 분석 </a:t>
            </a:r>
            <a:r>
              <a:rPr lang="en-US" altLang="ko-KR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</a:t>
            </a:r>
            <a:endParaRPr lang="en-US" altLang="ko-KR" sz="1600" dirty="0">
              <a:solidFill>
                <a:srgbClr val="0DCC8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endParaRPr lang="ko-KR" altLang="en-US" sz="10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off</a:t>
            </a:r>
            <a:endParaRPr lang="ko-KR" altLang="en-US" sz="6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A238712-7A2B-454E-A4DC-555DA85CE7BF}"/>
              </a:ext>
            </a:extLst>
          </p:cNvPr>
          <p:cNvSpPr/>
          <p:nvPr/>
        </p:nvSpPr>
        <p:spPr>
          <a:xfrm>
            <a:off x="2037489" y="1243684"/>
            <a:ext cx="8887082" cy="49737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E1895BE-7854-4E2C-B649-B2BCAC52AEF3}"/>
              </a:ext>
            </a:extLst>
          </p:cNvPr>
          <p:cNvSpPr/>
          <p:nvPr/>
        </p:nvSpPr>
        <p:spPr>
          <a:xfrm>
            <a:off x="698813" y="1323163"/>
            <a:ext cx="323769" cy="32376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1F3389C-00A0-46B9-A118-770DC7628183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권도훈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A4E7C3A-FF7D-4257-8843-E48EC3B7E1B9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래픽 80" descr="남자 옆모습">
            <a:extLst>
              <a:ext uri="{FF2B5EF4-FFF2-40B4-BE49-F238E27FC236}">
                <a16:creationId xmlns:a16="http://schemas.microsoft.com/office/drawing/2014/main" id="{81AFB47B-9103-45B2-8B95-4339A0E929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267" y="1362791"/>
            <a:ext cx="240860" cy="240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C2AE5F-1872-441C-A863-B6E5246432FF}"/>
              </a:ext>
            </a:extLst>
          </p:cNvPr>
          <p:cNvSpPr txBox="1"/>
          <p:nvPr/>
        </p:nvSpPr>
        <p:spPr>
          <a:xfrm>
            <a:off x="3620470" y="1211354"/>
            <a:ext cx="6179639" cy="5038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블로그 위에 콘텐츠를 제작하는 사람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깔끔한 디자인과 레이아웃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콘텐츠 제작에만 집중할 수 있는 편의 기능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레이아웃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디자인의 세부적인 부분을 입맛에 맞게 수정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블로그를 운영하는 사람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자신의 블로그 방문자에 대한 데이터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방문자의 댓글에 대한 알림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작성했던 글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댓글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방문자의 댓글 관리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관리자와 소통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소통할 수 있는 채팅 방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게시판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439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PAGE 6</a:t>
              </a:r>
              <a:endParaRPr lang="ko-KR" altLang="en-US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요구사항 분석 </a:t>
            </a:r>
            <a:r>
              <a:rPr lang="en-US" altLang="ko-KR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관리자</a:t>
            </a:r>
            <a:endParaRPr lang="en-US" altLang="ko-KR" sz="1600" dirty="0">
              <a:solidFill>
                <a:srgbClr val="0DCC8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endParaRPr lang="ko-KR" altLang="en-US" sz="10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off</a:t>
            </a:r>
            <a:endParaRPr lang="ko-KR" altLang="en-US" sz="6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A238712-7A2B-454E-A4DC-555DA85CE7BF}"/>
              </a:ext>
            </a:extLst>
          </p:cNvPr>
          <p:cNvSpPr/>
          <p:nvPr/>
        </p:nvSpPr>
        <p:spPr>
          <a:xfrm>
            <a:off x="2037489" y="1243684"/>
            <a:ext cx="8887082" cy="49737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E1895BE-7854-4E2C-B649-B2BCAC52AEF3}"/>
              </a:ext>
            </a:extLst>
          </p:cNvPr>
          <p:cNvSpPr/>
          <p:nvPr/>
        </p:nvSpPr>
        <p:spPr>
          <a:xfrm>
            <a:off x="698813" y="1323163"/>
            <a:ext cx="323769" cy="32376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1F3389C-00A0-46B9-A118-770DC7628183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권도훈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A4E7C3A-FF7D-4257-8843-E48EC3B7E1B9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래픽 80" descr="남자 옆모습">
            <a:extLst>
              <a:ext uri="{FF2B5EF4-FFF2-40B4-BE49-F238E27FC236}">
                <a16:creationId xmlns:a16="http://schemas.microsoft.com/office/drawing/2014/main" id="{81AFB47B-9103-45B2-8B95-4339A0E929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267" y="1362791"/>
            <a:ext cx="240860" cy="240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C2AE5F-1872-441C-A863-B6E5246432FF}"/>
              </a:ext>
            </a:extLst>
          </p:cNvPr>
          <p:cNvSpPr txBox="1"/>
          <p:nvPr/>
        </p:nvSpPr>
        <p:spPr>
          <a:xfrm>
            <a:off x="3474052" y="1789585"/>
            <a:ext cx="6472475" cy="379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전체적인 관리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댓글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사용자를 한 눈에 볼 수 있는 레이아웃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문제가 될 수 있는 글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사용자에 대해 수정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삭제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또는 경고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신고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문의 알림 및 처리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방문자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사용자와 관리자 간 소통 창구 필요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블로그 플랫폼 운영자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방문자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블로거에 대한 데이터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콘텐츠에 대한 데이터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417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PAGE 7</a:t>
              </a:r>
              <a:endParaRPr lang="ko-KR" altLang="en-US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기능 정의</a:t>
            </a:r>
            <a:endParaRPr lang="en-US" altLang="ko-KR" sz="1600" dirty="0">
              <a:solidFill>
                <a:srgbClr val="0DCC8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endParaRPr lang="ko-KR" altLang="en-US" sz="10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off</a:t>
            </a:r>
            <a:endParaRPr lang="ko-KR" altLang="en-US" sz="6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DE1895BE-7854-4E2C-B649-B2BCAC52AEF3}"/>
              </a:ext>
            </a:extLst>
          </p:cNvPr>
          <p:cNvSpPr/>
          <p:nvPr/>
        </p:nvSpPr>
        <p:spPr>
          <a:xfrm>
            <a:off x="698813" y="1323163"/>
            <a:ext cx="323769" cy="32376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1F3389C-00A0-46B9-A118-770DC7628183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권도훈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A4E7C3A-FF7D-4257-8843-E48EC3B7E1B9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래픽 80" descr="남자 옆모습">
            <a:extLst>
              <a:ext uri="{FF2B5EF4-FFF2-40B4-BE49-F238E27FC236}">
                <a16:creationId xmlns:a16="http://schemas.microsoft.com/office/drawing/2014/main" id="{81AFB47B-9103-45B2-8B95-4339A0E929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267" y="1362791"/>
            <a:ext cx="240860" cy="24086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E4323D35-3355-42E7-B9ED-E7B02AC9C70E}"/>
              </a:ext>
            </a:extLst>
          </p:cNvPr>
          <p:cNvSpPr/>
          <p:nvPr/>
        </p:nvSpPr>
        <p:spPr>
          <a:xfrm>
            <a:off x="4969097" y="1243684"/>
            <a:ext cx="3192564" cy="49737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글 작성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수정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삭제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댓글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답댓글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비밀 댓글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관리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대시보드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일일 방문자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최대 조회 수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댓글 수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추천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레이아웃 선택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 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사진 위주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 개수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카테고리 설정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메인 화면에 보여질 글 선택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댓글 알림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DFDF1B0-65EE-4F1E-B955-E5FF62E30056}"/>
              </a:ext>
            </a:extLst>
          </p:cNvPr>
          <p:cNvSpPr/>
          <p:nvPr/>
        </p:nvSpPr>
        <p:spPr>
          <a:xfrm>
            <a:off x="1850175" y="1243684"/>
            <a:ext cx="2990149" cy="49737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 가입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–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이메일 인증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로그인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개설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분야 검색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구독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새 글 알림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댓글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답댓글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비밀댓글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 추천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신고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채팅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문의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342AA4C-8DF3-48F8-A943-6F4EBA015B14}"/>
              </a:ext>
            </a:extLst>
          </p:cNvPr>
          <p:cNvSpPr/>
          <p:nvPr/>
        </p:nvSpPr>
        <p:spPr>
          <a:xfrm>
            <a:off x="8290434" y="1243684"/>
            <a:ext cx="2847177" cy="49737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대시보드 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일일 블로그 </a:t>
            </a:r>
            <a:r>
              <a:rPr lang="ko-KR" altLang="en-US" sz="14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개설자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일일 이용 량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최대 방문자 수 블로그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일일 최대 방문자 수 블로그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일일 최다 추천 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조회 수 글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신고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문의 알림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댓글 관리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 검색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정렬 기능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관리자 관리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(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추가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수정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삭제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00CE0CC-6CB2-482B-AB7D-FA900164E2BE}"/>
              </a:ext>
            </a:extLst>
          </p:cNvPr>
          <p:cNvSpPr/>
          <p:nvPr/>
        </p:nvSpPr>
        <p:spPr>
          <a:xfrm>
            <a:off x="1953507" y="1066881"/>
            <a:ext cx="894008" cy="44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방문자</a:t>
            </a:r>
            <a:endParaRPr lang="en-US" altLang="ko-KR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E0C85D3-EB29-4EEF-8AE5-B7214A6E6749}"/>
              </a:ext>
            </a:extLst>
          </p:cNvPr>
          <p:cNvSpPr/>
          <p:nvPr/>
        </p:nvSpPr>
        <p:spPr>
          <a:xfrm>
            <a:off x="5071475" y="1066881"/>
            <a:ext cx="894008" cy="44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</a:t>
            </a:r>
            <a:endParaRPr lang="en-US" altLang="ko-KR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47DBDFB-99AA-462B-9E8F-B2D72888E083}"/>
              </a:ext>
            </a:extLst>
          </p:cNvPr>
          <p:cNvSpPr/>
          <p:nvPr/>
        </p:nvSpPr>
        <p:spPr>
          <a:xfrm>
            <a:off x="8394047" y="1066881"/>
            <a:ext cx="894008" cy="44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관리자</a:t>
            </a:r>
            <a:endParaRPr lang="en-US" altLang="ko-KR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292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3D7DC7A-6680-48EF-A594-F47E3B1D95C8}"/>
              </a:ext>
            </a:extLst>
          </p:cNvPr>
          <p:cNvGrpSpPr/>
          <p:nvPr/>
        </p:nvGrpSpPr>
        <p:grpSpPr>
          <a:xfrm>
            <a:off x="1891726" y="1511817"/>
            <a:ext cx="8408548" cy="3834366"/>
            <a:chOff x="3432762" y="2110332"/>
            <a:chExt cx="5328000" cy="301565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0B18CF6-D809-4D7F-AFEB-2F0D60E208F6}"/>
                </a:ext>
              </a:extLst>
            </p:cNvPr>
            <p:cNvSpPr/>
            <p:nvPr/>
          </p:nvSpPr>
          <p:spPr>
            <a:xfrm>
              <a:off x="3450113" y="2110332"/>
              <a:ext cx="5306646" cy="3015658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6000" kern="0" dirty="0">
                  <a:solidFill>
                    <a:prstClr val="white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이상입니다</a:t>
              </a:r>
              <a:endParaRPr lang="en-US" altLang="ko-KR" sz="2800" kern="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57408E5D-8505-4A08-A825-2BD8E12A542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96762" y="2461990"/>
              <a:ext cx="0" cy="5328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254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mtClean="0">
            <a:latin typeface="나눔스퀘어_ac" panose="020B0600000101010101" pitchFamily="50" charset="-127"/>
            <a:ea typeface="나눔스퀘어_ac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2949</TotalTime>
  <Words>463</Words>
  <Application>Microsoft Office PowerPoint</Application>
  <PresentationFormat>와이드스크린</PresentationFormat>
  <Paragraphs>146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나눔스퀘어_ac Bold</vt:lpstr>
      <vt:lpstr>나눔스퀘어_ac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도훈 권</cp:lastModifiedBy>
  <cp:revision>45</cp:revision>
  <dcterms:created xsi:type="dcterms:W3CDTF">2020-11-10T04:34:51Z</dcterms:created>
  <dcterms:modified xsi:type="dcterms:W3CDTF">2020-12-13T17:41:38Z</dcterms:modified>
</cp:coreProperties>
</file>