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1550"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B6E70-113E-4586-A61F-D86E064BE2A7}"/>
              </a:ext>
            </a:extLst>
          </p:cNvPr>
          <p:cNvSpPr>
            <a:spLocks noGrp="1"/>
          </p:cNvSpPr>
          <p:nvPr>
            <p:ph type="ctrTitle"/>
          </p:nvPr>
        </p:nvSpPr>
        <p:spPr>
          <a:xfrm>
            <a:off x="1235637" y="907427"/>
            <a:ext cx="8825658" cy="2677648"/>
          </a:xfrm>
        </p:spPr>
        <p:txBody>
          <a:bodyPr/>
          <a:lstStyle/>
          <a:p>
            <a:r>
              <a:rPr lang="es-EC" dirty="0"/>
              <a:t>FUNCIONES DE FECHA EN ORACLE PLQL</a:t>
            </a:r>
          </a:p>
        </p:txBody>
      </p:sp>
      <p:sp>
        <p:nvSpPr>
          <p:cNvPr id="3" name="Subtítulo 2">
            <a:extLst>
              <a:ext uri="{FF2B5EF4-FFF2-40B4-BE49-F238E27FC236}">
                <a16:creationId xmlns:a16="http://schemas.microsoft.com/office/drawing/2014/main" id="{B55CCC20-F24D-4B8D-993A-8165F324C2F8}"/>
              </a:ext>
            </a:extLst>
          </p:cNvPr>
          <p:cNvSpPr>
            <a:spLocks noGrp="1"/>
          </p:cNvSpPr>
          <p:nvPr>
            <p:ph type="subTitle" idx="1"/>
          </p:nvPr>
        </p:nvSpPr>
        <p:spPr>
          <a:xfrm>
            <a:off x="1154955" y="4087906"/>
            <a:ext cx="8825658" cy="1550894"/>
          </a:xfrm>
        </p:spPr>
        <p:txBody>
          <a:bodyPr>
            <a:normAutofit fontScale="85000" lnSpcReduction="20000"/>
          </a:bodyPr>
          <a:lstStyle/>
          <a:p>
            <a:r>
              <a:rPr lang="es-EC" dirty="0"/>
              <a:t>Integrantes:</a:t>
            </a:r>
          </a:p>
          <a:p>
            <a:r>
              <a:rPr lang="es-EC" dirty="0"/>
              <a:t>Raúl luna</a:t>
            </a:r>
          </a:p>
          <a:p>
            <a:r>
              <a:rPr lang="es-EC"/>
              <a:t>Oscar cabrera</a:t>
            </a:r>
            <a:endParaRPr lang="es-EC" dirty="0"/>
          </a:p>
          <a:p>
            <a:r>
              <a:rPr lang="es-EC" dirty="0"/>
              <a:t>Mauricio Parra</a:t>
            </a:r>
          </a:p>
          <a:p>
            <a:r>
              <a:rPr lang="es-EC" dirty="0"/>
              <a:t>Andrea quizhpe</a:t>
            </a:r>
          </a:p>
        </p:txBody>
      </p:sp>
    </p:spTree>
    <p:extLst>
      <p:ext uri="{BB962C8B-B14F-4D97-AF65-F5344CB8AC3E}">
        <p14:creationId xmlns:p14="http://schemas.microsoft.com/office/powerpoint/2010/main" val="181952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D10F1-FA47-4773-A240-C9CA3BC1949A}"/>
              </a:ext>
            </a:extLst>
          </p:cNvPr>
          <p:cNvSpPr>
            <a:spLocks noGrp="1"/>
          </p:cNvSpPr>
          <p:nvPr>
            <p:ph type="title"/>
          </p:nvPr>
        </p:nvSpPr>
        <p:spPr/>
        <p:txBody>
          <a:bodyPr/>
          <a:lstStyle/>
          <a:p>
            <a:r>
              <a:rPr lang="es-EC" b="1" dirty="0"/>
              <a:t>MONTHS_BETWEEN</a:t>
            </a:r>
            <a:endParaRPr lang="es-EC" dirty="0"/>
          </a:p>
        </p:txBody>
      </p:sp>
      <p:sp>
        <p:nvSpPr>
          <p:cNvPr id="3" name="Marcador de contenido 2">
            <a:extLst>
              <a:ext uri="{FF2B5EF4-FFF2-40B4-BE49-F238E27FC236}">
                <a16:creationId xmlns:a16="http://schemas.microsoft.com/office/drawing/2014/main" id="{7CC67314-C4EB-4D89-9C2D-173A678BF8F5}"/>
              </a:ext>
            </a:extLst>
          </p:cNvPr>
          <p:cNvSpPr>
            <a:spLocks noGrp="1"/>
          </p:cNvSpPr>
          <p:nvPr>
            <p:ph idx="1"/>
          </p:nvPr>
        </p:nvSpPr>
        <p:spPr/>
        <p:txBody>
          <a:bodyPr/>
          <a:lstStyle/>
          <a:p>
            <a:r>
              <a:rPr lang="es-EC" dirty="0"/>
              <a:t>Esta función devuelve el número de meses entre dos fechas.</a:t>
            </a:r>
          </a:p>
          <a:p>
            <a:pPr marL="0" indent="0">
              <a:buNone/>
            </a:pPr>
            <a:r>
              <a:rPr lang="es-EC" b="1" dirty="0"/>
              <a:t>Estructura</a:t>
            </a:r>
          </a:p>
          <a:p>
            <a:pPr marL="0" indent="0">
              <a:buNone/>
            </a:pPr>
            <a:r>
              <a:rPr lang="es-EC" b="1" dirty="0" err="1"/>
              <a:t>select</a:t>
            </a:r>
            <a:r>
              <a:rPr lang="es-EC" b="1" dirty="0"/>
              <a:t> </a:t>
            </a:r>
            <a:r>
              <a:rPr lang="es-EC" b="1" dirty="0" err="1"/>
              <a:t>months_between</a:t>
            </a:r>
            <a:r>
              <a:rPr lang="es-EC" b="1" dirty="0"/>
              <a:t>(‘19/05/2022’,’21/06/2022’) </a:t>
            </a:r>
            <a:r>
              <a:rPr lang="es-EC" b="1" dirty="0" err="1"/>
              <a:t>from</a:t>
            </a:r>
            <a:r>
              <a:rPr lang="es-EC" b="1" dirty="0"/>
              <a:t> dual;</a:t>
            </a:r>
          </a:p>
          <a:p>
            <a:pPr marL="0" indent="0">
              <a:buNone/>
            </a:pPr>
            <a:endParaRPr lang="es-EC" b="1" dirty="0"/>
          </a:p>
        </p:txBody>
      </p:sp>
      <p:pic>
        <p:nvPicPr>
          <p:cNvPr id="4" name="Imagen 3">
            <a:extLst>
              <a:ext uri="{FF2B5EF4-FFF2-40B4-BE49-F238E27FC236}">
                <a16:creationId xmlns:a16="http://schemas.microsoft.com/office/drawing/2014/main" id="{387B570C-4693-4C3D-BCB4-EE2B9D313291}"/>
              </a:ext>
            </a:extLst>
          </p:cNvPr>
          <p:cNvPicPr>
            <a:picLocks noChangeAspect="1"/>
          </p:cNvPicPr>
          <p:nvPr/>
        </p:nvPicPr>
        <p:blipFill>
          <a:blip r:embed="rId2"/>
          <a:stretch>
            <a:fillRect/>
          </a:stretch>
        </p:blipFill>
        <p:spPr>
          <a:xfrm>
            <a:off x="2845818" y="3920289"/>
            <a:ext cx="5814564" cy="2823411"/>
          </a:xfrm>
          <a:prstGeom prst="rect">
            <a:avLst/>
          </a:prstGeom>
        </p:spPr>
      </p:pic>
    </p:spTree>
    <p:extLst>
      <p:ext uri="{BB962C8B-B14F-4D97-AF65-F5344CB8AC3E}">
        <p14:creationId xmlns:p14="http://schemas.microsoft.com/office/powerpoint/2010/main" val="222755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EB68F-0250-4D4F-B1D0-B16632D2401B}"/>
              </a:ext>
            </a:extLst>
          </p:cNvPr>
          <p:cNvSpPr>
            <a:spLocks noGrp="1"/>
          </p:cNvSpPr>
          <p:nvPr>
            <p:ph type="title"/>
          </p:nvPr>
        </p:nvSpPr>
        <p:spPr/>
        <p:txBody>
          <a:bodyPr/>
          <a:lstStyle/>
          <a:p>
            <a:r>
              <a:rPr lang="es-EC" b="1" dirty="0"/>
              <a:t>NEW_TIME</a:t>
            </a:r>
            <a:r>
              <a:rPr lang="es-EC" dirty="0"/>
              <a:t>.</a:t>
            </a:r>
          </a:p>
        </p:txBody>
      </p:sp>
      <p:sp>
        <p:nvSpPr>
          <p:cNvPr id="3" name="Marcador de contenido 2">
            <a:extLst>
              <a:ext uri="{FF2B5EF4-FFF2-40B4-BE49-F238E27FC236}">
                <a16:creationId xmlns:a16="http://schemas.microsoft.com/office/drawing/2014/main" id="{58A45CDB-721B-4205-A374-9F81629B831C}"/>
              </a:ext>
            </a:extLst>
          </p:cNvPr>
          <p:cNvSpPr>
            <a:spLocks noGrp="1"/>
          </p:cNvSpPr>
          <p:nvPr>
            <p:ph idx="1"/>
          </p:nvPr>
        </p:nvSpPr>
        <p:spPr/>
        <p:txBody>
          <a:bodyPr/>
          <a:lstStyle/>
          <a:p>
            <a:r>
              <a:rPr lang="es-EC" dirty="0"/>
              <a:t>La función NEW_TIME() se usa para convertir una fecha de timezone1 a una fecha en timezone2.</a:t>
            </a:r>
          </a:p>
          <a:p>
            <a:pPr marL="0" indent="0">
              <a:buNone/>
            </a:pPr>
            <a:r>
              <a:rPr lang="es-EC" b="1" dirty="0"/>
              <a:t>Estructura</a:t>
            </a:r>
          </a:p>
          <a:p>
            <a:pPr marL="0" indent="0">
              <a:buNone/>
            </a:pPr>
            <a:r>
              <a:rPr lang="es-EC" b="1" dirty="0" err="1"/>
              <a:t>new_time</a:t>
            </a:r>
            <a:r>
              <a:rPr lang="es-EC" b="1" dirty="0"/>
              <a:t> (fecha, zonahoraria1, zonahoraria2)</a:t>
            </a:r>
          </a:p>
          <a:p>
            <a:pPr marL="0" indent="0">
              <a:buNone/>
            </a:pPr>
            <a:endParaRPr lang="es-EC" b="1" dirty="0"/>
          </a:p>
        </p:txBody>
      </p:sp>
      <p:pic>
        <p:nvPicPr>
          <p:cNvPr id="4" name="Imagen 3">
            <a:extLst>
              <a:ext uri="{FF2B5EF4-FFF2-40B4-BE49-F238E27FC236}">
                <a16:creationId xmlns:a16="http://schemas.microsoft.com/office/drawing/2014/main" id="{C941F334-F113-4757-B66B-222945BE335F}"/>
              </a:ext>
            </a:extLst>
          </p:cNvPr>
          <p:cNvPicPr>
            <a:picLocks noChangeAspect="1"/>
          </p:cNvPicPr>
          <p:nvPr/>
        </p:nvPicPr>
        <p:blipFill>
          <a:blip r:embed="rId2"/>
          <a:stretch>
            <a:fillRect/>
          </a:stretch>
        </p:blipFill>
        <p:spPr>
          <a:xfrm>
            <a:off x="6972299" y="3303555"/>
            <a:ext cx="3568701" cy="1577477"/>
          </a:xfrm>
          <a:prstGeom prst="rect">
            <a:avLst/>
          </a:prstGeom>
        </p:spPr>
      </p:pic>
      <p:pic>
        <p:nvPicPr>
          <p:cNvPr id="5" name="Imagen 4">
            <a:extLst>
              <a:ext uri="{FF2B5EF4-FFF2-40B4-BE49-F238E27FC236}">
                <a16:creationId xmlns:a16="http://schemas.microsoft.com/office/drawing/2014/main" id="{9E4B3050-6421-42A3-B7E4-1DBF45734B95}"/>
              </a:ext>
            </a:extLst>
          </p:cNvPr>
          <p:cNvPicPr>
            <a:picLocks noChangeAspect="1"/>
          </p:cNvPicPr>
          <p:nvPr/>
        </p:nvPicPr>
        <p:blipFill>
          <a:blip r:embed="rId3"/>
          <a:stretch>
            <a:fillRect/>
          </a:stretch>
        </p:blipFill>
        <p:spPr>
          <a:xfrm>
            <a:off x="1651000" y="4092294"/>
            <a:ext cx="5321299" cy="2627562"/>
          </a:xfrm>
          <a:prstGeom prst="rect">
            <a:avLst/>
          </a:prstGeom>
        </p:spPr>
      </p:pic>
    </p:spTree>
    <p:extLst>
      <p:ext uri="{BB962C8B-B14F-4D97-AF65-F5344CB8AC3E}">
        <p14:creationId xmlns:p14="http://schemas.microsoft.com/office/powerpoint/2010/main" val="39064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1FD18-9E0B-4E85-881F-905E417B9786}"/>
              </a:ext>
            </a:extLst>
          </p:cNvPr>
          <p:cNvSpPr>
            <a:spLocks noGrp="1"/>
          </p:cNvSpPr>
          <p:nvPr>
            <p:ph type="title"/>
          </p:nvPr>
        </p:nvSpPr>
        <p:spPr/>
        <p:txBody>
          <a:bodyPr/>
          <a:lstStyle/>
          <a:p>
            <a:r>
              <a:rPr lang="es-EC" b="1" dirty="0"/>
              <a:t>NEXT_DAY</a:t>
            </a:r>
            <a:endParaRPr lang="es-EC" dirty="0"/>
          </a:p>
        </p:txBody>
      </p:sp>
      <p:sp>
        <p:nvSpPr>
          <p:cNvPr id="3" name="Marcador de contenido 2">
            <a:extLst>
              <a:ext uri="{FF2B5EF4-FFF2-40B4-BE49-F238E27FC236}">
                <a16:creationId xmlns:a16="http://schemas.microsoft.com/office/drawing/2014/main" id="{65B9240F-B0D4-4DFD-8263-84C9675891EE}"/>
              </a:ext>
            </a:extLst>
          </p:cNvPr>
          <p:cNvSpPr>
            <a:spLocks noGrp="1"/>
          </p:cNvSpPr>
          <p:nvPr>
            <p:ph idx="1"/>
          </p:nvPr>
        </p:nvSpPr>
        <p:spPr>
          <a:xfrm>
            <a:off x="1154954" y="2603500"/>
            <a:ext cx="8825659" cy="3416300"/>
          </a:xfrm>
        </p:spPr>
        <p:txBody>
          <a:bodyPr/>
          <a:lstStyle/>
          <a:p>
            <a:r>
              <a:rPr lang="es-EC" dirty="0"/>
              <a:t>NEXT_DAY devuelve la fecha del primer día de la semana posterior a la fecha.</a:t>
            </a:r>
          </a:p>
          <a:p>
            <a:pPr marL="0" indent="0">
              <a:buNone/>
            </a:pPr>
            <a:r>
              <a:rPr lang="es-EC" b="1" dirty="0"/>
              <a:t>Estructura</a:t>
            </a:r>
          </a:p>
          <a:p>
            <a:pPr marL="0" indent="0">
              <a:buNone/>
            </a:pPr>
            <a:r>
              <a:rPr lang="es-EC" b="1" dirty="0" err="1"/>
              <a:t>nex_day</a:t>
            </a:r>
            <a:r>
              <a:rPr lang="es-EC" b="1" dirty="0"/>
              <a:t>(fecha, </a:t>
            </a:r>
            <a:r>
              <a:rPr lang="es-EC" b="1" dirty="0" err="1"/>
              <a:t>char</a:t>
            </a:r>
            <a:r>
              <a:rPr lang="es-EC" b="1" dirty="0"/>
              <a:t>)</a:t>
            </a:r>
          </a:p>
          <a:p>
            <a:pPr marL="0" indent="0">
              <a:buNone/>
            </a:pPr>
            <a:endParaRPr lang="es-EC" b="1" dirty="0"/>
          </a:p>
        </p:txBody>
      </p:sp>
      <p:pic>
        <p:nvPicPr>
          <p:cNvPr id="4" name="Imagen 3">
            <a:extLst>
              <a:ext uri="{FF2B5EF4-FFF2-40B4-BE49-F238E27FC236}">
                <a16:creationId xmlns:a16="http://schemas.microsoft.com/office/drawing/2014/main" id="{5B5FC54A-AB47-45A1-9868-1ABC91EA27C4}"/>
              </a:ext>
            </a:extLst>
          </p:cNvPr>
          <p:cNvPicPr>
            <a:picLocks noChangeAspect="1"/>
          </p:cNvPicPr>
          <p:nvPr/>
        </p:nvPicPr>
        <p:blipFill>
          <a:blip r:embed="rId2"/>
          <a:stretch>
            <a:fillRect/>
          </a:stretch>
        </p:blipFill>
        <p:spPr>
          <a:xfrm>
            <a:off x="1331977" y="4311650"/>
            <a:ext cx="4967224" cy="2457450"/>
          </a:xfrm>
          <a:prstGeom prst="rect">
            <a:avLst/>
          </a:prstGeom>
        </p:spPr>
      </p:pic>
      <p:pic>
        <p:nvPicPr>
          <p:cNvPr id="5" name="Imagen 4">
            <a:extLst>
              <a:ext uri="{FF2B5EF4-FFF2-40B4-BE49-F238E27FC236}">
                <a16:creationId xmlns:a16="http://schemas.microsoft.com/office/drawing/2014/main" id="{CF4A631F-838D-4D4B-AAC5-48ECCC39967A}"/>
              </a:ext>
            </a:extLst>
          </p:cNvPr>
          <p:cNvPicPr>
            <a:picLocks noChangeAspect="1"/>
          </p:cNvPicPr>
          <p:nvPr/>
        </p:nvPicPr>
        <p:blipFill>
          <a:blip r:embed="rId3"/>
          <a:stretch>
            <a:fillRect/>
          </a:stretch>
        </p:blipFill>
        <p:spPr>
          <a:xfrm>
            <a:off x="7521741" y="3205710"/>
            <a:ext cx="3169325" cy="2334665"/>
          </a:xfrm>
          <a:prstGeom prst="rect">
            <a:avLst/>
          </a:prstGeom>
        </p:spPr>
      </p:pic>
      <p:pic>
        <p:nvPicPr>
          <p:cNvPr id="6" name="Imagen 5">
            <a:extLst>
              <a:ext uri="{FF2B5EF4-FFF2-40B4-BE49-F238E27FC236}">
                <a16:creationId xmlns:a16="http://schemas.microsoft.com/office/drawing/2014/main" id="{A5381E9B-36FF-4250-BADE-53B73DFBBEB4}"/>
              </a:ext>
            </a:extLst>
          </p:cNvPr>
          <p:cNvPicPr>
            <a:picLocks noChangeAspect="1"/>
          </p:cNvPicPr>
          <p:nvPr/>
        </p:nvPicPr>
        <p:blipFill>
          <a:blip r:embed="rId4"/>
          <a:stretch>
            <a:fillRect/>
          </a:stretch>
        </p:blipFill>
        <p:spPr>
          <a:xfrm>
            <a:off x="6896847" y="3231314"/>
            <a:ext cx="624894" cy="2166185"/>
          </a:xfrm>
          <a:prstGeom prst="rect">
            <a:avLst/>
          </a:prstGeom>
        </p:spPr>
      </p:pic>
    </p:spTree>
    <p:extLst>
      <p:ext uri="{BB962C8B-B14F-4D97-AF65-F5344CB8AC3E}">
        <p14:creationId xmlns:p14="http://schemas.microsoft.com/office/powerpoint/2010/main" val="162183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D54AA-5FFA-4D92-9FA3-6123F67F91C3}"/>
              </a:ext>
            </a:extLst>
          </p:cNvPr>
          <p:cNvSpPr>
            <a:spLocks noGrp="1"/>
          </p:cNvSpPr>
          <p:nvPr>
            <p:ph type="title"/>
          </p:nvPr>
        </p:nvSpPr>
        <p:spPr/>
        <p:txBody>
          <a:bodyPr/>
          <a:lstStyle/>
          <a:p>
            <a:r>
              <a:rPr lang="es-EC" b="1" dirty="0"/>
              <a:t>ROUND (dates)</a:t>
            </a:r>
            <a:endParaRPr lang="es-EC" dirty="0"/>
          </a:p>
        </p:txBody>
      </p:sp>
      <p:sp>
        <p:nvSpPr>
          <p:cNvPr id="3" name="Marcador de contenido 2">
            <a:extLst>
              <a:ext uri="{FF2B5EF4-FFF2-40B4-BE49-F238E27FC236}">
                <a16:creationId xmlns:a16="http://schemas.microsoft.com/office/drawing/2014/main" id="{DEAACE37-B0D7-41FB-941D-D86B3C53ADFC}"/>
              </a:ext>
            </a:extLst>
          </p:cNvPr>
          <p:cNvSpPr>
            <a:spLocks noGrp="1"/>
          </p:cNvSpPr>
          <p:nvPr>
            <p:ph idx="1"/>
          </p:nvPr>
        </p:nvSpPr>
        <p:spPr/>
        <p:txBody>
          <a:bodyPr/>
          <a:lstStyle/>
          <a:p>
            <a:r>
              <a:rPr lang="es-EC" dirty="0"/>
              <a:t>La función ROUND() se usa para redondear la fecha a la unidad especificada por el modelo de formato. Opera de acuerdo con las reglas del calendario gregoriano.</a:t>
            </a:r>
          </a:p>
          <a:p>
            <a:pPr marL="0" indent="0">
              <a:buNone/>
            </a:pPr>
            <a:r>
              <a:rPr lang="es-EC" b="1" dirty="0"/>
              <a:t>Estructura</a:t>
            </a:r>
          </a:p>
          <a:p>
            <a:pPr marL="0" indent="0">
              <a:buNone/>
            </a:pPr>
            <a:r>
              <a:rPr lang="es-EC" b="1" dirty="0"/>
              <a:t>RONDA (FECHA¨[,FMT])</a:t>
            </a:r>
          </a:p>
          <a:p>
            <a:pPr marL="0" indent="0">
              <a:buNone/>
            </a:pPr>
            <a:r>
              <a:rPr lang="en-US" b="1" dirty="0"/>
              <a:t>SQL&gt; SELECT ROUND(TO_DATE ('16-SEP-2015'),'MONTH') "New Month", ROUND(TO_DATE ('16-SEP-2015'),'YEAR') "New Year" FROM DUAL;</a:t>
            </a:r>
            <a:endParaRPr lang="es-EC" b="1" dirty="0"/>
          </a:p>
          <a:p>
            <a:pPr marL="0" indent="0">
              <a:buNone/>
            </a:pPr>
            <a:endParaRPr lang="es-EC" b="1" dirty="0"/>
          </a:p>
        </p:txBody>
      </p:sp>
      <p:pic>
        <p:nvPicPr>
          <p:cNvPr id="4" name="Imagen 3">
            <a:extLst>
              <a:ext uri="{FF2B5EF4-FFF2-40B4-BE49-F238E27FC236}">
                <a16:creationId xmlns:a16="http://schemas.microsoft.com/office/drawing/2014/main" id="{01133742-D5D9-4E0F-8E50-27A1C27A3E01}"/>
              </a:ext>
            </a:extLst>
          </p:cNvPr>
          <p:cNvPicPr>
            <a:picLocks noChangeAspect="1"/>
          </p:cNvPicPr>
          <p:nvPr/>
        </p:nvPicPr>
        <p:blipFill>
          <a:blip r:embed="rId2"/>
          <a:stretch>
            <a:fillRect/>
          </a:stretch>
        </p:blipFill>
        <p:spPr>
          <a:xfrm>
            <a:off x="7823200" y="5133196"/>
            <a:ext cx="3835400" cy="1661304"/>
          </a:xfrm>
          <a:prstGeom prst="rect">
            <a:avLst/>
          </a:prstGeom>
        </p:spPr>
      </p:pic>
      <p:pic>
        <p:nvPicPr>
          <p:cNvPr id="5" name="Imagen 4">
            <a:extLst>
              <a:ext uri="{FF2B5EF4-FFF2-40B4-BE49-F238E27FC236}">
                <a16:creationId xmlns:a16="http://schemas.microsoft.com/office/drawing/2014/main" id="{B73223A0-764D-48A8-B79C-AE02FB8DBA9B}"/>
              </a:ext>
            </a:extLst>
          </p:cNvPr>
          <p:cNvPicPr>
            <a:picLocks noChangeAspect="1"/>
          </p:cNvPicPr>
          <p:nvPr/>
        </p:nvPicPr>
        <p:blipFill>
          <a:blip r:embed="rId3"/>
          <a:stretch>
            <a:fillRect/>
          </a:stretch>
        </p:blipFill>
        <p:spPr>
          <a:xfrm>
            <a:off x="1058674" y="4968067"/>
            <a:ext cx="6408926" cy="1826433"/>
          </a:xfrm>
          <a:prstGeom prst="rect">
            <a:avLst/>
          </a:prstGeom>
        </p:spPr>
      </p:pic>
    </p:spTree>
    <p:extLst>
      <p:ext uri="{BB962C8B-B14F-4D97-AF65-F5344CB8AC3E}">
        <p14:creationId xmlns:p14="http://schemas.microsoft.com/office/powerpoint/2010/main" val="398234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9C2C0-D357-49D7-BD63-DB5B369FE1B8}"/>
              </a:ext>
            </a:extLst>
          </p:cNvPr>
          <p:cNvSpPr>
            <a:spLocks noGrp="1"/>
          </p:cNvSpPr>
          <p:nvPr>
            <p:ph type="title"/>
          </p:nvPr>
        </p:nvSpPr>
        <p:spPr/>
        <p:txBody>
          <a:bodyPr/>
          <a:lstStyle/>
          <a:p>
            <a:r>
              <a:rPr lang="es-EC" b="1" dirty="0"/>
              <a:t>SESSIONTIMEZONE</a:t>
            </a:r>
            <a:endParaRPr lang="es-EC" dirty="0"/>
          </a:p>
        </p:txBody>
      </p:sp>
      <p:sp>
        <p:nvSpPr>
          <p:cNvPr id="3" name="Marcador de contenido 2">
            <a:extLst>
              <a:ext uri="{FF2B5EF4-FFF2-40B4-BE49-F238E27FC236}">
                <a16:creationId xmlns:a16="http://schemas.microsoft.com/office/drawing/2014/main" id="{F907E638-203F-4562-A28B-44C5FB55B9C6}"/>
              </a:ext>
            </a:extLst>
          </p:cNvPr>
          <p:cNvSpPr>
            <a:spLocks noGrp="1"/>
          </p:cNvSpPr>
          <p:nvPr>
            <p:ph idx="1"/>
          </p:nvPr>
        </p:nvSpPr>
        <p:spPr/>
        <p:txBody>
          <a:bodyPr/>
          <a:lstStyle/>
          <a:p>
            <a:r>
              <a:rPr lang="es-EC" dirty="0"/>
              <a:t>Esta función devuelve la zona horaria de la sesión actual como un desplazamiento de zona horaria (en el siguiente formato: ‘[+ | -] TZH: TZM’) o un nombre de región de zona horaria.</a:t>
            </a:r>
          </a:p>
          <a:p>
            <a:pPr marL="0" indent="0">
              <a:buNone/>
            </a:pPr>
            <a:r>
              <a:rPr lang="es-EC" b="1" dirty="0"/>
              <a:t>Estructura</a:t>
            </a:r>
          </a:p>
          <a:p>
            <a:pPr marL="0" indent="0">
              <a:buNone/>
            </a:pPr>
            <a:r>
              <a:rPr lang="es-EC" b="1" dirty="0"/>
              <a:t>SELECT SESSIONTIMEZONE FROM DUAL;</a:t>
            </a:r>
          </a:p>
          <a:p>
            <a:pPr marL="0" indent="0">
              <a:buNone/>
            </a:pPr>
            <a:endParaRPr lang="es-EC" b="1" dirty="0"/>
          </a:p>
        </p:txBody>
      </p:sp>
      <p:pic>
        <p:nvPicPr>
          <p:cNvPr id="4" name="Imagen 3">
            <a:extLst>
              <a:ext uri="{FF2B5EF4-FFF2-40B4-BE49-F238E27FC236}">
                <a16:creationId xmlns:a16="http://schemas.microsoft.com/office/drawing/2014/main" id="{796AC06C-31F5-4BD9-ADF0-DCAB9D956675}"/>
              </a:ext>
            </a:extLst>
          </p:cNvPr>
          <p:cNvPicPr>
            <a:picLocks noChangeAspect="1"/>
          </p:cNvPicPr>
          <p:nvPr/>
        </p:nvPicPr>
        <p:blipFill>
          <a:blip r:embed="rId2"/>
          <a:stretch>
            <a:fillRect/>
          </a:stretch>
        </p:blipFill>
        <p:spPr>
          <a:xfrm>
            <a:off x="5567783" y="3603273"/>
            <a:ext cx="5867908" cy="3254727"/>
          </a:xfrm>
          <a:prstGeom prst="rect">
            <a:avLst/>
          </a:prstGeom>
        </p:spPr>
      </p:pic>
    </p:spTree>
    <p:extLst>
      <p:ext uri="{BB962C8B-B14F-4D97-AF65-F5344CB8AC3E}">
        <p14:creationId xmlns:p14="http://schemas.microsoft.com/office/powerpoint/2010/main" val="327738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993EF-7F68-4384-A473-BA174B3430EA}"/>
              </a:ext>
            </a:extLst>
          </p:cNvPr>
          <p:cNvSpPr>
            <a:spLocks noGrp="1"/>
          </p:cNvSpPr>
          <p:nvPr>
            <p:ph type="title"/>
          </p:nvPr>
        </p:nvSpPr>
        <p:spPr/>
        <p:txBody>
          <a:bodyPr/>
          <a:lstStyle/>
          <a:p>
            <a:r>
              <a:rPr lang="es-EC" b="1" dirty="0"/>
              <a:t>SYSDATE</a:t>
            </a:r>
            <a:endParaRPr lang="es-EC" dirty="0"/>
          </a:p>
        </p:txBody>
      </p:sp>
      <p:sp>
        <p:nvSpPr>
          <p:cNvPr id="3" name="Marcador de contenido 2">
            <a:extLst>
              <a:ext uri="{FF2B5EF4-FFF2-40B4-BE49-F238E27FC236}">
                <a16:creationId xmlns:a16="http://schemas.microsoft.com/office/drawing/2014/main" id="{89946CFF-EF71-46B8-92BB-5DC8AE3374D1}"/>
              </a:ext>
            </a:extLst>
          </p:cNvPr>
          <p:cNvSpPr>
            <a:spLocks noGrp="1"/>
          </p:cNvSpPr>
          <p:nvPr>
            <p:ph idx="1"/>
          </p:nvPr>
        </p:nvSpPr>
        <p:spPr/>
        <p:txBody>
          <a:bodyPr/>
          <a:lstStyle/>
          <a:p>
            <a:r>
              <a:rPr lang="es-EC" dirty="0"/>
              <a:t>Esta función devuelve la fecha y hora actuales del sistema en su base de datos local.</a:t>
            </a:r>
          </a:p>
          <a:p>
            <a:pPr marL="0" indent="0">
              <a:buNone/>
            </a:pPr>
            <a:r>
              <a:rPr lang="es-EC" b="1" dirty="0"/>
              <a:t>Estructura</a:t>
            </a:r>
          </a:p>
          <a:p>
            <a:pPr marL="0" indent="0">
              <a:buNone/>
            </a:pPr>
            <a:r>
              <a:rPr lang="en-US" b="1" dirty="0"/>
              <a:t>SQL&gt; SELECT TO_CHAR(SYSDATE, 'MM-DD-YYYY HH24:MI:SS') "NOW" FROM DUAL;</a:t>
            </a:r>
            <a:endParaRPr lang="es-EC" b="1" dirty="0"/>
          </a:p>
          <a:p>
            <a:pPr marL="0" indent="0">
              <a:buNone/>
            </a:pPr>
            <a:endParaRPr lang="es-EC" b="1" dirty="0"/>
          </a:p>
        </p:txBody>
      </p:sp>
      <p:pic>
        <p:nvPicPr>
          <p:cNvPr id="4" name="Imagen 3">
            <a:extLst>
              <a:ext uri="{FF2B5EF4-FFF2-40B4-BE49-F238E27FC236}">
                <a16:creationId xmlns:a16="http://schemas.microsoft.com/office/drawing/2014/main" id="{4B6CF6B1-539A-49FB-AE57-B85566B4B463}"/>
              </a:ext>
            </a:extLst>
          </p:cNvPr>
          <p:cNvPicPr>
            <a:picLocks noChangeAspect="1"/>
          </p:cNvPicPr>
          <p:nvPr/>
        </p:nvPicPr>
        <p:blipFill>
          <a:blip r:embed="rId2"/>
          <a:stretch>
            <a:fillRect/>
          </a:stretch>
        </p:blipFill>
        <p:spPr>
          <a:xfrm>
            <a:off x="2698481" y="4017270"/>
            <a:ext cx="6210838" cy="2840730"/>
          </a:xfrm>
          <a:prstGeom prst="rect">
            <a:avLst/>
          </a:prstGeom>
        </p:spPr>
      </p:pic>
    </p:spTree>
    <p:extLst>
      <p:ext uri="{BB962C8B-B14F-4D97-AF65-F5344CB8AC3E}">
        <p14:creationId xmlns:p14="http://schemas.microsoft.com/office/powerpoint/2010/main" val="278099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D796E-945C-4189-9BAA-987943418B12}"/>
              </a:ext>
            </a:extLst>
          </p:cNvPr>
          <p:cNvSpPr>
            <a:spLocks noGrp="1"/>
          </p:cNvSpPr>
          <p:nvPr>
            <p:ph type="title"/>
          </p:nvPr>
        </p:nvSpPr>
        <p:spPr/>
        <p:txBody>
          <a:bodyPr/>
          <a:lstStyle/>
          <a:p>
            <a:r>
              <a:rPr lang="es-EC" b="1" dirty="0"/>
              <a:t>SYSTIMESTAMP</a:t>
            </a:r>
            <a:endParaRPr lang="es-EC" dirty="0"/>
          </a:p>
        </p:txBody>
      </p:sp>
      <p:sp>
        <p:nvSpPr>
          <p:cNvPr id="3" name="Marcador de contenido 2">
            <a:extLst>
              <a:ext uri="{FF2B5EF4-FFF2-40B4-BE49-F238E27FC236}">
                <a16:creationId xmlns:a16="http://schemas.microsoft.com/office/drawing/2014/main" id="{389947AE-43C0-4667-81EB-BBD02662732D}"/>
              </a:ext>
            </a:extLst>
          </p:cNvPr>
          <p:cNvSpPr>
            <a:spLocks noGrp="1"/>
          </p:cNvSpPr>
          <p:nvPr>
            <p:ph idx="1"/>
          </p:nvPr>
        </p:nvSpPr>
        <p:spPr/>
        <p:txBody>
          <a:bodyPr/>
          <a:lstStyle/>
          <a:p>
            <a:r>
              <a:rPr lang="es-EC" dirty="0"/>
              <a:t>Esta función devuelve la fecha y la hora actual del sistema (incluidos los segundos fraccionarios y la zona horaria), en la que reside la base de datos.</a:t>
            </a:r>
          </a:p>
          <a:p>
            <a:pPr marL="0" indent="0">
              <a:buNone/>
            </a:pPr>
            <a:r>
              <a:rPr lang="es-EC" b="1" dirty="0"/>
              <a:t>Estructura</a:t>
            </a:r>
          </a:p>
          <a:p>
            <a:pPr marL="0" indent="0">
              <a:buNone/>
            </a:pPr>
            <a:r>
              <a:rPr lang="es-EC" b="1" dirty="0"/>
              <a:t>SELECT SYSTIMESTAMP FROM DUAL;</a:t>
            </a:r>
          </a:p>
        </p:txBody>
      </p:sp>
      <p:pic>
        <p:nvPicPr>
          <p:cNvPr id="4" name="Imagen 3">
            <a:extLst>
              <a:ext uri="{FF2B5EF4-FFF2-40B4-BE49-F238E27FC236}">
                <a16:creationId xmlns:a16="http://schemas.microsoft.com/office/drawing/2014/main" id="{85D6D4BA-D6F6-4AFD-80CA-E49598F70AB6}"/>
              </a:ext>
            </a:extLst>
          </p:cNvPr>
          <p:cNvPicPr>
            <a:picLocks noChangeAspect="1"/>
          </p:cNvPicPr>
          <p:nvPr/>
        </p:nvPicPr>
        <p:blipFill>
          <a:blip r:embed="rId2"/>
          <a:stretch>
            <a:fillRect/>
          </a:stretch>
        </p:blipFill>
        <p:spPr>
          <a:xfrm>
            <a:off x="5393644" y="3217870"/>
            <a:ext cx="6506256" cy="3416301"/>
          </a:xfrm>
          <a:prstGeom prst="rect">
            <a:avLst/>
          </a:prstGeom>
        </p:spPr>
      </p:pic>
    </p:spTree>
    <p:extLst>
      <p:ext uri="{BB962C8B-B14F-4D97-AF65-F5344CB8AC3E}">
        <p14:creationId xmlns:p14="http://schemas.microsoft.com/office/powerpoint/2010/main" val="202684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2CF90-B640-4BDF-8326-6519DAB92005}"/>
              </a:ext>
            </a:extLst>
          </p:cNvPr>
          <p:cNvSpPr>
            <a:spLocks noGrp="1"/>
          </p:cNvSpPr>
          <p:nvPr>
            <p:ph type="title"/>
          </p:nvPr>
        </p:nvSpPr>
        <p:spPr/>
        <p:txBody>
          <a:bodyPr/>
          <a:lstStyle/>
          <a:p>
            <a:r>
              <a:rPr lang="es-EC" b="1" dirty="0"/>
              <a:t>TRUNC (dates)</a:t>
            </a:r>
            <a:endParaRPr lang="es-EC" dirty="0"/>
          </a:p>
        </p:txBody>
      </p:sp>
      <p:sp>
        <p:nvSpPr>
          <p:cNvPr id="3" name="Marcador de contenido 2">
            <a:extLst>
              <a:ext uri="{FF2B5EF4-FFF2-40B4-BE49-F238E27FC236}">
                <a16:creationId xmlns:a16="http://schemas.microsoft.com/office/drawing/2014/main" id="{CCB98F10-3ADB-4F78-B3B3-5E0882317BF3}"/>
              </a:ext>
            </a:extLst>
          </p:cNvPr>
          <p:cNvSpPr>
            <a:spLocks noGrp="1"/>
          </p:cNvSpPr>
          <p:nvPr>
            <p:ph idx="1"/>
          </p:nvPr>
        </p:nvSpPr>
        <p:spPr/>
        <p:txBody>
          <a:bodyPr/>
          <a:lstStyle/>
          <a:p>
            <a:r>
              <a:rPr lang="es-EC" dirty="0"/>
              <a:t>La función TRUNC (fecha) se utiliza para obtener la fecha con la parte de la hora del día truncada en una unidad de medida específica. Opera de acuerdo con las reglas del calendario gregoriano.</a:t>
            </a:r>
          </a:p>
          <a:p>
            <a:pPr marL="0" indent="0">
              <a:buNone/>
            </a:pPr>
            <a:r>
              <a:rPr lang="es-EC" b="1" dirty="0"/>
              <a:t>Estructura </a:t>
            </a:r>
          </a:p>
          <a:p>
            <a:pPr marL="0" indent="0">
              <a:buNone/>
            </a:pPr>
            <a:r>
              <a:rPr lang="es-EC" b="1" dirty="0"/>
              <a:t>TRUNC (FECHA [, FECHA])</a:t>
            </a:r>
          </a:p>
          <a:p>
            <a:pPr marL="0" indent="0">
              <a:buNone/>
            </a:pPr>
            <a:r>
              <a:rPr lang="en-US" b="1" dirty="0"/>
              <a:t>SELECT TRUNC(TO_DATE('02-MAR-15','DD-MON-YY'), 'YEAR') "New Year" </a:t>
            </a:r>
          </a:p>
          <a:p>
            <a:pPr marL="0" indent="0">
              <a:buNone/>
            </a:pPr>
            <a:r>
              <a:rPr lang="en-US" b="1" dirty="0"/>
              <a:t>FROM DUAL;</a:t>
            </a:r>
          </a:p>
          <a:p>
            <a:pPr marL="0" indent="0">
              <a:buNone/>
            </a:pPr>
            <a:endParaRPr lang="es-EC" b="1" dirty="0"/>
          </a:p>
        </p:txBody>
      </p:sp>
      <p:pic>
        <p:nvPicPr>
          <p:cNvPr id="5" name="Imagen 4">
            <a:extLst>
              <a:ext uri="{FF2B5EF4-FFF2-40B4-BE49-F238E27FC236}">
                <a16:creationId xmlns:a16="http://schemas.microsoft.com/office/drawing/2014/main" id="{34AFA14A-988B-4952-A3A7-42831C79DCCB}"/>
              </a:ext>
            </a:extLst>
          </p:cNvPr>
          <p:cNvPicPr>
            <a:picLocks noChangeAspect="1"/>
          </p:cNvPicPr>
          <p:nvPr/>
        </p:nvPicPr>
        <p:blipFill>
          <a:blip r:embed="rId2"/>
          <a:stretch>
            <a:fillRect/>
          </a:stretch>
        </p:blipFill>
        <p:spPr>
          <a:xfrm>
            <a:off x="3154425" y="4711700"/>
            <a:ext cx="5883150" cy="1981200"/>
          </a:xfrm>
          <a:prstGeom prst="rect">
            <a:avLst/>
          </a:prstGeom>
        </p:spPr>
      </p:pic>
    </p:spTree>
    <p:extLst>
      <p:ext uri="{BB962C8B-B14F-4D97-AF65-F5344CB8AC3E}">
        <p14:creationId xmlns:p14="http://schemas.microsoft.com/office/powerpoint/2010/main" val="2831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BD7BD-44D3-4A1A-BE8C-F2CF1A63024D}"/>
              </a:ext>
            </a:extLst>
          </p:cNvPr>
          <p:cNvSpPr>
            <a:spLocks noGrp="1"/>
          </p:cNvSpPr>
          <p:nvPr>
            <p:ph type="title"/>
          </p:nvPr>
        </p:nvSpPr>
        <p:spPr/>
        <p:txBody>
          <a:bodyPr/>
          <a:lstStyle/>
          <a:p>
            <a:r>
              <a:rPr lang="es-EC" b="1" dirty="0"/>
              <a:t>TZ_OFFSET</a:t>
            </a:r>
            <a:endParaRPr lang="es-EC" dirty="0"/>
          </a:p>
        </p:txBody>
      </p:sp>
      <p:sp>
        <p:nvSpPr>
          <p:cNvPr id="3" name="Marcador de contenido 2">
            <a:extLst>
              <a:ext uri="{FF2B5EF4-FFF2-40B4-BE49-F238E27FC236}">
                <a16:creationId xmlns:a16="http://schemas.microsoft.com/office/drawing/2014/main" id="{EC573C65-8333-433F-8882-CD7DA7D11528}"/>
              </a:ext>
            </a:extLst>
          </p:cNvPr>
          <p:cNvSpPr>
            <a:spLocks noGrp="1"/>
          </p:cNvSpPr>
          <p:nvPr>
            <p:ph idx="1"/>
          </p:nvPr>
        </p:nvSpPr>
        <p:spPr/>
        <p:txBody>
          <a:bodyPr/>
          <a:lstStyle/>
          <a:p>
            <a:r>
              <a:rPr lang="es-EC" dirty="0"/>
              <a:t>TZ_OFFSET() se utiliza para obtener el desplazamiento de la zona horaria correspondiente al argumento en función de la fecha en que se ejecuta la instrucción.</a:t>
            </a:r>
          </a:p>
          <a:p>
            <a:pPr marL="0" indent="0">
              <a:buNone/>
            </a:pPr>
            <a:r>
              <a:rPr lang="es-EC" b="1" dirty="0"/>
              <a:t>Estructura</a:t>
            </a:r>
          </a:p>
          <a:p>
            <a:pPr marL="0" indent="0">
              <a:buNone/>
            </a:pPr>
            <a:r>
              <a:rPr lang="es-EC" b="1" dirty="0"/>
              <a:t> </a:t>
            </a:r>
            <a:r>
              <a:rPr lang="es-EC" b="1" dirty="0" err="1"/>
              <a:t>select</a:t>
            </a:r>
            <a:r>
              <a:rPr lang="es-EC" b="1" dirty="0"/>
              <a:t> </a:t>
            </a:r>
            <a:r>
              <a:rPr lang="es-EC" b="1" dirty="0" err="1"/>
              <a:t>tz_offset</a:t>
            </a:r>
            <a:r>
              <a:rPr lang="es-EC" b="1" dirty="0"/>
              <a:t>(‘</a:t>
            </a:r>
            <a:r>
              <a:rPr lang="es-EC" b="1" dirty="0" err="1"/>
              <a:t>Africa</a:t>
            </a:r>
            <a:r>
              <a:rPr lang="es-EC" b="1" dirty="0"/>
              <a:t>/</a:t>
            </a:r>
            <a:r>
              <a:rPr lang="es-EC" b="1" dirty="0" err="1"/>
              <a:t>Abidjan</a:t>
            </a:r>
            <a:r>
              <a:rPr lang="es-EC" b="1" dirty="0"/>
              <a:t>’) </a:t>
            </a:r>
            <a:r>
              <a:rPr lang="es-EC" b="1" dirty="0" err="1"/>
              <a:t>from</a:t>
            </a:r>
            <a:r>
              <a:rPr lang="es-EC" b="1" dirty="0"/>
              <a:t> dual;</a:t>
            </a:r>
          </a:p>
        </p:txBody>
      </p:sp>
    </p:spTree>
    <p:extLst>
      <p:ext uri="{BB962C8B-B14F-4D97-AF65-F5344CB8AC3E}">
        <p14:creationId xmlns:p14="http://schemas.microsoft.com/office/powerpoint/2010/main" val="206442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3E61D-BD67-47F5-B37A-39A1926CA7BC}"/>
              </a:ext>
            </a:extLst>
          </p:cNvPr>
          <p:cNvSpPr>
            <a:spLocks noGrp="1"/>
          </p:cNvSpPr>
          <p:nvPr>
            <p:ph type="title"/>
          </p:nvPr>
        </p:nvSpPr>
        <p:spPr/>
        <p:txBody>
          <a:bodyPr/>
          <a:lstStyle/>
          <a:p>
            <a:r>
              <a:rPr lang="es-EC" dirty="0"/>
              <a:t>¿Para que sirven?</a:t>
            </a:r>
          </a:p>
        </p:txBody>
      </p:sp>
      <p:sp>
        <p:nvSpPr>
          <p:cNvPr id="3" name="Marcador de contenido 2">
            <a:extLst>
              <a:ext uri="{FF2B5EF4-FFF2-40B4-BE49-F238E27FC236}">
                <a16:creationId xmlns:a16="http://schemas.microsoft.com/office/drawing/2014/main" id="{EDC524A9-5CF5-4406-A8B9-D16387CA53FF}"/>
              </a:ext>
            </a:extLst>
          </p:cNvPr>
          <p:cNvSpPr>
            <a:spLocks noGrp="1"/>
          </p:cNvSpPr>
          <p:nvPr>
            <p:ph idx="1"/>
          </p:nvPr>
        </p:nvSpPr>
        <p:spPr/>
        <p:txBody>
          <a:bodyPr/>
          <a:lstStyle/>
          <a:p>
            <a:r>
              <a:rPr lang="es-EC" dirty="0"/>
              <a:t>Se utilizan en sentencias PLSQL, como procedimientos almacenados. Convierten una expresión de fecha y hora valida en una variante de fecha de subtipo. </a:t>
            </a:r>
          </a:p>
          <a:p>
            <a:r>
              <a:rPr lang="es-EC" dirty="0"/>
              <a:t>Las funciones de fecha y hora operan en valores de fecha (FECHA), marca de tiempo (TIMESTAMP, TIMESTAMP CON ZONA HORARIA y TIMESTAMP CON ZONA HORARIA LOCAL) e intervalo (INTERVALO DE DÍA A SEGUNDO, INTERVALO DE AÑO A MES).</a:t>
            </a:r>
          </a:p>
        </p:txBody>
      </p:sp>
    </p:spTree>
    <p:extLst>
      <p:ext uri="{BB962C8B-B14F-4D97-AF65-F5344CB8AC3E}">
        <p14:creationId xmlns:p14="http://schemas.microsoft.com/office/powerpoint/2010/main" val="397585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3A039-D8C8-4113-AFD9-124A40A22F66}"/>
              </a:ext>
            </a:extLst>
          </p:cNvPr>
          <p:cNvSpPr>
            <a:spLocks noGrp="1"/>
          </p:cNvSpPr>
          <p:nvPr>
            <p:ph type="title"/>
          </p:nvPr>
        </p:nvSpPr>
        <p:spPr/>
        <p:txBody>
          <a:bodyPr/>
          <a:lstStyle/>
          <a:p>
            <a:r>
              <a:rPr lang="es-EC" dirty="0"/>
              <a:t>ADD_MONTHS</a:t>
            </a:r>
          </a:p>
        </p:txBody>
      </p:sp>
      <p:sp>
        <p:nvSpPr>
          <p:cNvPr id="3" name="Marcador de contenido 2">
            <a:extLst>
              <a:ext uri="{FF2B5EF4-FFF2-40B4-BE49-F238E27FC236}">
                <a16:creationId xmlns:a16="http://schemas.microsoft.com/office/drawing/2014/main" id="{14BF84BC-2054-44D5-A0D0-6B20C21D79AB}"/>
              </a:ext>
            </a:extLst>
          </p:cNvPr>
          <p:cNvSpPr>
            <a:spLocks noGrp="1"/>
          </p:cNvSpPr>
          <p:nvPr>
            <p:ph idx="1"/>
          </p:nvPr>
        </p:nvSpPr>
        <p:spPr>
          <a:xfrm>
            <a:off x="1154954" y="2486526"/>
            <a:ext cx="8825659" cy="3946358"/>
          </a:xfrm>
        </p:spPr>
        <p:txBody>
          <a:bodyPr/>
          <a:lstStyle/>
          <a:p>
            <a:r>
              <a:rPr lang="es-EC" dirty="0"/>
              <a:t>Está función devuelve una fecha con un numero especificado de meses agregados.</a:t>
            </a:r>
          </a:p>
          <a:p>
            <a:pPr marL="0" indent="0">
              <a:buNone/>
            </a:pPr>
            <a:r>
              <a:rPr lang="es-EC" b="1" dirty="0"/>
              <a:t>Estructura</a:t>
            </a:r>
          </a:p>
          <a:p>
            <a:pPr marL="0" indent="0">
              <a:buNone/>
            </a:pPr>
            <a:r>
              <a:rPr lang="es-EC" b="1" dirty="0" err="1"/>
              <a:t>select</a:t>
            </a:r>
            <a:r>
              <a:rPr lang="es-EC" b="1" dirty="0"/>
              <a:t> </a:t>
            </a:r>
            <a:r>
              <a:rPr lang="es-EC" b="1" dirty="0" err="1"/>
              <a:t>add_months</a:t>
            </a:r>
            <a:r>
              <a:rPr lang="es-EC" b="1" dirty="0"/>
              <a:t>(10/06/2021,5) </a:t>
            </a:r>
            <a:r>
              <a:rPr lang="es-EC" b="1" dirty="0" err="1"/>
              <a:t>from</a:t>
            </a:r>
            <a:r>
              <a:rPr lang="es-EC" b="1" dirty="0"/>
              <a:t> dual;</a:t>
            </a:r>
          </a:p>
          <a:p>
            <a:pPr marL="0" indent="0">
              <a:buNone/>
            </a:pPr>
            <a:endParaRPr lang="es-EC" b="1" dirty="0"/>
          </a:p>
          <a:p>
            <a:pPr marL="0" indent="0">
              <a:buNone/>
            </a:pPr>
            <a:endParaRPr lang="es-EC" b="1" dirty="0"/>
          </a:p>
          <a:p>
            <a:pPr marL="0" indent="0">
              <a:buNone/>
            </a:pPr>
            <a:endParaRPr lang="es-EC" b="1" dirty="0"/>
          </a:p>
        </p:txBody>
      </p:sp>
      <p:pic>
        <p:nvPicPr>
          <p:cNvPr id="6" name="Imagen 5">
            <a:extLst>
              <a:ext uri="{FF2B5EF4-FFF2-40B4-BE49-F238E27FC236}">
                <a16:creationId xmlns:a16="http://schemas.microsoft.com/office/drawing/2014/main" id="{2C582E37-A0B4-46D7-BFD8-C424519A2A99}"/>
              </a:ext>
            </a:extLst>
          </p:cNvPr>
          <p:cNvPicPr>
            <a:picLocks noChangeAspect="1"/>
          </p:cNvPicPr>
          <p:nvPr/>
        </p:nvPicPr>
        <p:blipFill>
          <a:blip r:embed="rId2"/>
          <a:stretch>
            <a:fillRect/>
          </a:stretch>
        </p:blipFill>
        <p:spPr>
          <a:xfrm>
            <a:off x="3079432" y="4099019"/>
            <a:ext cx="5776461" cy="2333865"/>
          </a:xfrm>
          <a:prstGeom prst="rect">
            <a:avLst/>
          </a:prstGeom>
        </p:spPr>
      </p:pic>
    </p:spTree>
    <p:extLst>
      <p:ext uri="{BB962C8B-B14F-4D97-AF65-F5344CB8AC3E}">
        <p14:creationId xmlns:p14="http://schemas.microsoft.com/office/powerpoint/2010/main" val="105770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6F164-83B4-40AC-915F-ADCB0AF366F0}"/>
              </a:ext>
            </a:extLst>
          </p:cNvPr>
          <p:cNvSpPr>
            <a:spLocks noGrp="1"/>
          </p:cNvSpPr>
          <p:nvPr>
            <p:ph type="title"/>
          </p:nvPr>
        </p:nvSpPr>
        <p:spPr/>
        <p:txBody>
          <a:bodyPr/>
          <a:lstStyle/>
          <a:p>
            <a:r>
              <a:rPr lang="es-EC" dirty="0"/>
              <a:t>CURRENT_DATE</a:t>
            </a:r>
          </a:p>
        </p:txBody>
      </p:sp>
      <p:sp>
        <p:nvSpPr>
          <p:cNvPr id="3" name="Marcador de contenido 2">
            <a:extLst>
              <a:ext uri="{FF2B5EF4-FFF2-40B4-BE49-F238E27FC236}">
                <a16:creationId xmlns:a16="http://schemas.microsoft.com/office/drawing/2014/main" id="{83A7EC9E-4F6D-4C6C-91FF-99981A7F90FA}"/>
              </a:ext>
            </a:extLst>
          </p:cNvPr>
          <p:cNvSpPr>
            <a:spLocks noGrp="1"/>
          </p:cNvSpPr>
          <p:nvPr>
            <p:ph idx="1"/>
          </p:nvPr>
        </p:nvSpPr>
        <p:spPr/>
        <p:txBody>
          <a:bodyPr/>
          <a:lstStyle/>
          <a:p>
            <a:r>
              <a:rPr lang="es-EC" dirty="0"/>
              <a:t>Esta función devuelve la fecha actual en la zona horaria de la sesión SQL actual establecida por el comando ALTAR SESSION.</a:t>
            </a:r>
          </a:p>
        </p:txBody>
      </p:sp>
    </p:spTree>
    <p:extLst>
      <p:ext uri="{BB962C8B-B14F-4D97-AF65-F5344CB8AC3E}">
        <p14:creationId xmlns:p14="http://schemas.microsoft.com/office/powerpoint/2010/main" val="26382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A9492-3E59-4E0D-9D88-0849000FFFFC}"/>
              </a:ext>
            </a:extLst>
          </p:cNvPr>
          <p:cNvSpPr>
            <a:spLocks noGrp="1"/>
          </p:cNvSpPr>
          <p:nvPr>
            <p:ph type="title"/>
          </p:nvPr>
        </p:nvSpPr>
        <p:spPr>
          <a:xfrm>
            <a:off x="1154954" y="973668"/>
            <a:ext cx="8761413" cy="706964"/>
          </a:xfrm>
        </p:spPr>
        <p:txBody>
          <a:bodyPr/>
          <a:lstStyle/>
          <a:p>
            <a:r>
              <a:rPr lang="es-EC" dirty="0"/>
              <a:t>CURRENT_TIMESTAMP</a:t>
            </a:r>
          </a:p>
        </p:txBody>
      </p:sp>
      <p:sp>
        <p:nvSpPr>
          <p:cNvPr id="3" name="Marcador de contenido 2">
            <a:extLst>
              <a:ext uri="{FF2B5EF4-FFF2-40B4-BE49-F238E27FC236}">
                <a16:creationId xmlns:a16="http://schemas.microsoft.com/office/drawing/2014/main" id="{B2E2A03E-C4DE-42A3-B5B7-6DA0496EAF72}"/>
              </a:ext>
            </a:extLst>
          </p:cNvPr>
          <p:cNvSpPr>
            <a:spLocks noGrp="1"/>
          </p:cNvSpPr>
          <p:nvPr>
            <p:ph idx="1"/>
          </p:nvPr>
        </p:nvSpPr>
        <p:spPr>
          <a:xfrm>
            <a:off x="1219200" y="2468032"/>
            <a:ext cx="8825659" cy="3416300"/>
          </a:xfrm>
        </p:spPr>
        <p:txBody>
          <a:bodyPr/>
          <a:lstStyle/>
          <a:p>
            <a:r>
              <a:rPr lang="es-EC" dirty="0"/>
              <a:t>Está función devuelve la fecha y la hora actuales en la zona horaria de la sesión SQL, establecida por el comando ALTER_SESSION. Por lo tanto devuelve un valor TIMESTAMP WITH TIEM ZONE.</a:t>
            </a:r>
          </a:p>
          <a:p>
            <a:pPr marL="0" indent="0">
              <a:buNone/>
            </a:pPr>
            <a:r>
              <a:rPr lang="es-EC" b="1" dirty="0"/>
              <a:t>Estructura</a:t>
            </a:r>
          </a:p>
          <a:p>
            <a:pPr marL="0" indent="0">
              <a:buNone/>
            </a:pPr>
            <a:r>
              <a:rPr lang="es-EC" b="1" dirty="0" err="1"/>
              <a:t>select</a:t>
            </a:r>
            <a:r>
              <a:rPr lang="es-EC" b="1" dirty="0"/>
              <a:t> </a:t>
            </a:r>
            <a:r>
              <a:rPr lang="es-EC" b="1" dirty="0" err="1"/>
              <a:t>current_timestamp</a:t>
            </a:r>
            <a:r>
              <a:rPr lang="es-EC" b="1" dirty="0"/>
              <a:t> </a:t>
            </a:r>
            <a:r>
              <a:rPr lang="es-EC" b="1" dirty="0" err="1"/>
              <a:t>from</a:t>
            </a:r>
            <a:r>
              <a:rPr lang="es-EC" b="1" dirty="0"/>
              <a:t> actual;</a:t>
            </a:r>
          </a:p>
          <a:p>
            <a:pPr marL="0" indent="0">
              <a:buNone/>
            </a:pPr>
            <a:r>
              <a:rPr lang="es-EC" b="1" dirty="0"/>
              <a:t> </a:t>
            </a:r>
          </a:p>
          <a:p>
            <a:pPr marL="0" indent="0">
              <a:buNone/>
            </a:pPr>
            <a:endParaRPr lang="es-EC" b="1" dirty="0"/>
          </a:p>
          <a:p>
            <a:endParaRPr lang="es-EC" dirty="0"/>
          </a:p>
        </p:txBody>
      </p:sp>
      <p:pic>
        <p:nvPicPr>
          <p:cNvPr id="4" name="Imagen 3">
            <a:extLst>
              <a:ext uri="{FF2B5EF4-FFF2-40B4-BE49-F238E27FC236}">
                <a16:creationId xmlns:a16="http://schemas.microsoft.com/office/drawing/2014/main" id="{518FFE90-4CD2-4704-8707-9746615178B5}"/>
              </a:ext>
            </a:extLst>
          </p:cNvPr>
          <p:cNvPicPr>
            <a:picLocks noChangeAspect="1"/>
          </p:cNvPicPr>
          <p:nvPr/>
        </p:nvPicPr>
        <p:blipFill>
          <a:blip r:embed="rId2"/>
          <a:stretch>
            <a:fillRect/>
          </a:stretch>
        </p:blipFill>
        <p:spPr>
          <a:xfrm>
            <a:off x="3320797" y="4176182"/>
            <a:ext cx="5829805" cy="2279650"/>
          </a:xfrm>
          <a:prstGeom prst="rect">
            <a:avLst/>
          </a:prstGeom>
        </p:spPr>
      </p:pic>
    </p:spTree>
    <p:extLst>
      <p:ext uri="{BB962C8B-B14F-4D97-AF65-F5344CB8AC3E}">
        <p14:creationId xmlns:p14="http://schemas.microsoft.com/office/powerpoint/2010/main" val="62003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EC0F9-2E39-46B4-AE96-C0C5CA703D6C}"/>
              </a:ext>
            </a:extLst>
          </p:cNvPr>
          <p:cNvSpPr>
            <a:spLocks noGrp="1"/>
          </p:cNvSpPr>
          <p:nvPr>
            <p:ph type="title"/>
          </p:nvPr>
        </p:nvSpPr>
        <p:spPr/>
        <p:txBody>
          <a:bodyPr/>
          <a:lstStyle/>
          <a:p>
            <a:r>
              <a:rPr lang="es-EC" dirty="0"/>
              <a:t>DBTIMEZONE</a:t>
            </a:r>
          </a:p>
        </p:txBody>
      </p:sp>
      <p:sp>
        <p:nvSpPr>
          <p:cNvPr id="3" name="Marcador de contenido 2">
            <a:extLst>
              <a:ext uri="{FF2B5EF4-FFF2-40B4-BE49-F238E27FC236}">
                <a16:creationId xmlns:a16="http://schemas.microsoft.com/office/drawing/2014/main" id="{F5DD5061-153E-41AF-99D6-95EA1B5F0FD0}"/>
              </a:ext>
            </a:extLst>
          </p:cNvPr>
          <p:cNvSpPr>
            <a:spLocks noGrp="1"/>
          </p:cNvSpPr>
          <p:nvPr>
            <p:ph idx="1"/>
          </p:nvPr>
        </p:nvSpPr>
        <p:spPr>
          <a:xfrm>
            <a:off x="1154954" y="2362200"/>
            <a:ext cx="8825659" cy="3416300"/>
          </a:xfrm>
        </p:spPr>
        <p:txBody>
          <a:bodyPr/>
          <a:lstStyle/>
          <a:p>
            <a:r>
              <a:rPr lang="es-EC" dirty="0"/>
              <a:t>Esta función devuelve la zona horaria de la base de datos como un desplazamiento de zona horaria (con el siguiente formato: ‘[+| -] TZH: TZM’) además de un nombre de región de zona horaria. Depende de cómo el usuario especificó el valor de la zona horaria de la base de datos en la instrucción CREATE DATABASE o ALTER DATABASE más reciente.</a:t>
            </a:r>
          </a:p>
          <a:p>
            <a:pPr marL="0" indent="0">
              <a:buNone/>
            </a:pPr>
            <a:r>
              <a:rPr lang="es-EC" b="1" dirty="0"/>
              <a:t>Estructura </a:t>
            </a:r>
          </a:p>
          <a:p>
            <a:pPr marL="0" indent="0">
              <a:buNone/>
            </a:pPr>
            <a:r>
              <a:rPr lang="es-EC" b="1" dirty="0" err="1"/>
              <a:t>select</a:t>
            </a:r>
            <a:r>
              <a:rPr lang="es-EC" b="1" dirty="0"/>
              <a:t>  </a:t>
            </a:r>
            <a:r>
              <a:rPr lang="es-EC" b="1" dirty="0" err="1"/>
              <a:t>dbtimezone</a:t>
            </a:r>
            <a:r>
              <a:rPr lang="es-EC" b="1" dirty="0"/>
              <a:t> </a:t>
            </a:r>
            <a:r>
              <a:rPr lang="es-EC" b="1" dirty="0" err="1"/>
              <a:t>from</a:t>
            </a:r>
            <a:r>
              <a:rPr lang="es-EC" b="1" dirty="0"/>
              <a:t> dual;</a:t>
            </a:r>
          </a:p>
          <a:p>
            <a:pPr marL="0" indent="0">
              <a:buNone/>
            </a:pPr>
            <a:endParaRPr lang="es-EC" b="1" dirty="0"/>
          </a:p>
        </p:txBody>
      </p:sp>
      <p:pic>
        <p:nvPicPr>
          <p:cNvPr id="4" name="Imagen 3">
            <a:extLst>
              <a:ext uri="{FF2B5EF4-FFF2-40B4-BE49-F238E27FC236}">
                <a16:creationId xmlns:a16="http://schemas.microsoft.com/office/drawing/2014/main" id="{A16CD85B-D6BB-4AC9-8554-A6E498D553A2}"/>
              </a:ext>
            </a:extLst>
          </p:cNvPr>
          <p:cNvPicPr>
            <a:picLocks noChangeAspect="1"/>
          </p:cNvPicPr>
          <p:nvPr/>
        </p:nvPicPr>
        <p:blipFill>
          <a:blip r:embed="rId2"/>
          <a:stretch>
            <a:fillRect/>
          </a:stretch>
        </p:blipFill>
        <p:spPr>
          <a:xfrm>
            <a:off x="4953000" y="4070350"/>
            <a:ext cx="5270757" cy="2674852"/>
          </a:xfrm>
          <a:prstGeom prst="rect">
            <a:avLst/>
          </a:prstGeom>
        </p:spPr>
      </p:pic>
    </p:spTree>
    <p:extLst>
      <p:ext uri="{BB962C8B-B14F-4D97-AF65-F5344CB8AC3E}">
        <p14:creationId xmlns:p14="http://schemas.microsoft.com/office/powerpoint/2010/main" val="232220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2FBC0-C46A-4565-B31D-91A38C13F7F5}"/>
              </a:ext>
            </a:extLst>
          </p:cNvPr>
          <p:cNvSpPr>
            <a:spLocks noGrp="1"/>
          </p:cNvSpPr>
          <p:nvPr>
            <p:ph type="title"/>
          </p:nvPr>
        </p:nvSpPr>
        <p:spPr/>
        <p:txBody>
          <a:bodyPr/>
          <a:lstStyle/>
          <a:p>
            <a:r>
              <a:rPr lang="es-EC" b="1" dirty="0"/>
              <a:t>EXTRACT</a:t>
            </a:r>
            <a:endParaRPr lang="es-EC" dirty="0"/>
          </a:p>
        </p:txBody>
      </p:sp>
      <p:sp>
        <p:nvSpPr>
          <p:cNvPr id="3" name="Marcador de contenido 2">
            <a:extLst>
              <a:ext uri="{FF2B5EF4-FFF2-40B4-BE49-F238E27FC236}">
                <a16:creationId xmlns:a16="http://schemas.microsoft.com/office/drawing/2014/main" id="{7201AC17-4348-437F-A703-D59221851D2F}"/>
              </a:ext>
            </a:extLst>
          </p:cNvPr>
          <p:cNvSpPr>
            <a:spLocks noGrp="1"/>
          </p:cNvSpPr>
          <p:nvPr>
            <p:ph idx="1"/>
          </p:nvPr>
        </p:nvSpPr>
        <p:spPr/>
        <p:txBody>
          <a:bodyPr/>
          <a:lstStyle/>
          <a:p>
            <a:r>
              <a:rPr lang="es-EC" dirty="0"/>
              <a:t>Esta función extrae un valor de un valor de fecha o intervalo. La función EXTRACT() se utiliza para extraer el valor de un campo de fecha y hora especificado de una expresión de intervalo o de fecha y hora.</a:t>
            </a:r>
          </a:p>
          <a:p>
            <a:pPr marL="0" indent="0">
              <a:buNone/>
            </a:pPr>
            <a:r>
              <a:rPr lang="es-EC" b="1" dirty="0"/>
              <a:t>Estructura</a:t>
            </a:r>
          </a:p>
          <a:p>
            <a:pPr marL="0" indent="0">
              <a:buNone/>
            </a:pPr>
            <a:r>
              <a:rPr lang="es-EC" b="1" dirty="0" err="1"/>
              <a:t>select</a:t>
            </a:r>
            <a:r>
              <a:rPr lang="es-EC" b="1" dirty="0"/>
              <a:t> </a:t>
            </a:r>
            <a:r>
              <a:rPr lang="es-EC" b="1" dirty="0" err="1"/>
              <a:t>extract</a:t>
            </a:r>
            <a:r>
              <a:rPr lang="es-EC" b="1" dirty="0"/>
              <a:t> (</a:t>
            </a:r>
            <a:r>
              <a:rPr lang="es-EC" b="1" dirty="0" err="1"/>
              <a:t>year</a:t>
            </a:r>
            <a:r>
              <a:rPr lang="es-EC" b="1" dirty="0"/>
              <a:t> </a:t>
            </a:r>
            <a:r>
              <a:rPr lang="es-EC" b="1" dirty="0" err="1"/>
              <a:t>from</a:t>
            </a:r>
            <a:r>
              <a:rPr lang="es-EC" b="1" dirty="0"/>
              <a:t> date’2020-03-03’) </a:t>
            </a:r>
            <a:r>
              <a:rPr lang="es-EC" b="1" dirty="0" err="1"/>
              <a:t>from</a:t>
            </a:r>
            <a:r>
              <a:rPr lang="es-EC" b="1" dirty="0"/>
              <a:t> dual;</a:t>
            </a:r>
          </a:p>
          <a:p>
            <a:pPr marL="0" indent="0">
              <a:buNone/>
            </a:pPr>
            <a:endParaRPr lang="es-EC" b="1" dirty="0"/>
          </a:p>
        </p:txBody>
      </p:sp>
      <p:pic>
        <p:nvPicPr>
          <p:cNvPr id="4" name="Imagen 3">
            <a:extLst>
              <a:ext uri="{FF2B5EF4-FFF2-40B4-BE49-F238E27FC236}">
                <a16:creationId xmlns:a16="http://schemas.microsoft.com/office/drawing/2014/main" id="{00C66F83-825B-427F-B60B-5BA6891E4FBD}"/>
              </a:ext>
            </a:extLst>
          </p:cNvPr>
          <p:cNvPicPr>
            <a:picLocks noChangeAspect="1"/>
          </p:cNvPicPr>
          <p:nvPr/>
        </p:nvPicPr>
        <p:blipFill>
          <a:blip r:embed="rId2"/>
          <a:stretch>
            <a:fillRect/>
          </a:stretch>
        </p:blipFill>
        <p:spPr>
          <a:xfrm>
            <a:off x="1681229" y="4280121"/>
            <a:ext cx="5024371" cy="2400079"/>
          </a:xfrm>
          <a:prstGeom prst="rect">
            <a:avLst/>
          </a:prstGeom>
        </p:spPr>
      </p:pic>
      <p:pic>
        <p:nvPicPr>
          <p:cNvPr id="5" name="Imagen 4">
            <a:extLst>
              <a:ext uri="{FF2B5EF4-FFF2-40B4-BE49-F238E27FC236}">
                <a16:creationId xmlns:a16="http://schemas.microsoft.com/office/drawing/2014/main" id="{903AFBF0-02BA-4DA4-BB10-D2226F366E71}"/>
              </a:ext>
            </a:extLst>
          </p:cNvPr>
          <p:cNvPicPr>
            <a:picLocks noChangeAspect="1"/>
          </p:cNvPicPr>
          <p:nvPr/>
        </p:nvPicPr>
        <p:blipFill>
          <a:blip r:embed="rId3"/>
          <a:stretch>
            <a:fillRect/>
          </a:stretch>
        </p:blipFill>
        <p:spPr>
          <a:xfrm>
            <a:off x="7231874" y="3526368"/>
            <a:ext cx="4858526" cy="3242732"/>
          </a:xfrm>
          <a:prstGeom prst="rect">
            <a:avLst/>
          </a:prstGeom>
        </p:spPr>
      </p:pic>
    </p:spTree>
    <p:extLst>
      <p:ext uri="{BB962C8B-B14F-4D97-AF65-F5344CB8AC3E}">
        <p14:creationId xmlns:p14="http://schemas.microsoft.com/office/powerpoint/2010/main" val="228806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AFAE0-0CBB-49FB-B780-939D0A7344E6}"/>
              </a:ext>
            </a:extLst>
          </p:cNvPr>
          <p:cNvSpPr>
            <a:spLocks noGrp="1"/>
          </p:cNvSpPr>
          <p:nvPr>
            <p:ph type="title"/>
          </p:nvPr>
        </p:nvSpPr>
        <p:spPr/>
        <p:txBody>
          <a:bodyPr/>
          <a:lstStyle/>
          <a:p>
            <a:r>
              <a:rPr lang="es-EC" b="1" dirty="0"/>
              <a:t>LAST_DAY</a:t>
            </a:r>
            <a:endParaRPr lang="es-EC" dirty="0"/>
          </a:p>
        </p:txBody>
      </p:sp>
      <p:sp>
        <p:nvSpPr>
          <p:cNvPr id="3" name="Marcador de contenido 2">
            <a:extLst>
              <a:ext uri="{FF2B5EF4-FFF2-40B4-BE49-F238E27FC236}">
                <a16:creationId xmlns:a16="http://schemas.microsoft.com/office/drawing/2014/main" id="{3BE616D9-DB74-4EAE-B9DD-398F2A145ABF}"/>
              </a:ext>
            </a:extLst>
          </p:cNvPr>
          <p:cNvSpPr>
            <a:spLocks noGrp="1"/>
          </p:cNvSpPr>
          <p:nvPr>
            <p:ph idx="1"/>
          </p:nvPr>
        </p:nvSpPr>
        <p:spPr/>
        <p:txBody>
          <a:bodyPr/>
          <a:lstStyle/>
          <a:p>
            <a:r>
              <a:rPr lang="es-EC" dirty="0"/>
              <a:t>Esta función devuelve el último día del mes basado en un valor de fecha. El tipo de devolución siempre es FECHA, independientemente del tipo de datos de fecha.</a:t>
            </a:r>
          </a:p>
          <a:p>
            <a:pPr marL="0" indent="0">
              <a:buNone/>
            </a:pPr>
            <a:r>
              <a:rPr lang="es-EC" b="1" dirty="0"/>
              <a:t>Estructura </a:t>
            </a:r>
          </a:p>
          <a:p>
            <a:pPr marL="0" indent="0">
              <a:buNone/>
            </a:pPr>
            <a:r>
              <a:rPr lang="es-EC" b="1" dirty="0"/>
              <a:t> </a:t>
            </a:r>
            <a:r>
              <a:rPr lang="es-EC" b="1" dirty="0" err="1"/>
              <a:t>select</a:t>
            </a:r>
            <a:r>
              <a:rPr lang="es-EC" b="1" dirty="0"/>
              <a:t> </a:t>
            </a:r>
            <a:r>
              <a:rPr lang="es-EC" b="1" dirty="0" err="1"/>
              <a:t>last_day</a:t>
            </a:r>
            <a:r>
              <a:rPr lang="es-EC" b="1" dirty="0"/>
              <a:t>(’19/05/2020’) </a:t>
            </a:r>
            <a:r>
              <a:rPr lang="es-EC" b="1" dirty="0" err="1"/>
              <a:t>from</a:t>
            </a:r>
            <a:r>
              <a:rPr lang="es-EC" b="1" dirty="0"/>
              <a:t> dual;</a:t>
            </a:r>
          </a:p>
          <a:p>
            <a:pPr marL="0" indent="0">
              <a:buNone/>
            </a:pPr>
            <a:endParaRPr lang="es-EC" b="1" dirty="0"/>
          </a:p>
        </p:txBody>
      </p:sp>
      <p:pic>
        <p:nvPicPr>
          <p:cNvPr id="4" name="Imagen 3">
            <a:extLst>
              <a:ext uri="{FF2B5EF4-FFF2-40B4-BE49-F238E27FC236}">
                <a16:creationId xmlns:a16="http://schemas.microsoft.com/office/drawing/2014/main" id="{B3B17562-B041-4076-AF27-136490C5614F}"/>
              </a:ext>
            </a:extLst>
          </p:cNvPr>
          <p:cNvPicPr>
            <a:picLocks noChangeAspect="1"/>
          </p:cNvPicPr>
          <p:nvPr/>
        </p:nvPicPr>
        <p:blipFill>
          <a:blip r:embed="rId2"/>
          <a:stretch>
            <a:fillRect/>
          </a:stretch>
        </p:blipFill>
        <p:spPr>
          <a:xfrm>
            <a:off x="1372615" y="4311650"/>
            <a:ext cx="5890770" cy="2368550"/>
          </a:xfrm>
          <a:prstGeom prst="rect">
            <a:avLst/>
          </a:prstGeom>
        </p:spPr>
      </p:pic>
    </p:spTree>
    <p:extLst>
      <p:ext uri="{BB962C8B-B14F-4D97-AF65-F5344CB8AC3E}">
        <p14:creationId xmlns:p14="http://schemas.microsoft.com/office/powerpoint/2010/main" val="223000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73094-2B15-44F5-A739-E4FDD61D35A3}"/>
              </a:ext>
            </a:extLst>
          </p:cNvPr>
          <p:cNvSpPr>
            <a:spLocks noGrp="1"/>
          </p:cNvSpPr>
          <p:nvPr>
            <p:ph type="title"/>
          </p:nvPr>
        </p:nvSpPr>
        <p:spPr/>
        <p:txBody>
          <a:bodyPr/>
          <a:lstStyle/>
          <a:p>
            <a:r>
              <a:rPr lang="es-EC" b="1" dirty="0"/>
              <a:t>LOCALTIMESTAMP</a:t>
            </a:r>
            <a:endParaRPr lang="es-EC" dirty="0"/>
          </a:p>
        </p:txBody>
      </p:sp>
      <p:sp>
        <p:nvSpPr>
          <p:cNvPr id="3" name="Marcador de contenido 2">
            <a:extLst>
              <a:ext uri="{FF2B5EF4-FFF2-40B4-BE49-F238E27FC236}">
                <a16:creationId xmlns:a16="http://schemas.microsoft.com/office/drawing/2014/main" id="{4EBDDEA9-3290-4EED-B61F-8D56F097156A}"/>
              </a:ext>
            </a:extLst>
          </p:cNvPr>
          <p:cNvSpPr>
            <a:spLocks noGrp="1"/>
          </p:cNvSpPr>
          <p:nvPr>
            <p:ph idx="1"/>
          </p:nvPr>
        </p:nvSpPr>
        <p:spPr>
          <a:xfrm>
            <a:off x="1154954" y="2603500"/>
            <a:ext cx="8825659" cy="3416300"/>
          </a:xfrm>
        </p:spPr>
        <p:txBody>
          <a:bodyPr/>
          <a:lstStyle/>
          <a:p>
            <a:r>
              <a:rPr lang="es-EC" dirty="0"/>
              <a:t>Esta función devuelve la fecha y la hora actuales en la zona horaria de la sesión SQL actual.  Devuelve un valor TIMESTAMP.</a:t>
            </a:r>
          </a:p>
          <a:p>
            <a:pPr marL="0" indent="0">
              <a:buNone/>
            </a:pPr>
            <a:r>
              <a:rPr lang="es-EC" b="1" dirty="0"/>
              <a:t>Estructura</a:t>
            </a:r>
          </a:p>
          <a:p>
            <a:pPr marL="0" indent="0">
              <a:buNone/>
            </a:pPr>
            <a:r>
              <a:rPr lang="es-EC" b="1" dirty="0"/>
              <a:t>LOCALTIMESTAMP(</a:t>
            </a:r>
            <a:r>
              <a:rPr lang="es-EC" b="1" dirty="0" err="1"/>
              <a:t>fractional_second_precision</a:t>
            </a:r>
            <a:r>
              <a:rPr lang="es-EC" b="1" dirty="0"/>
              <a:t>)</a:t>
            </a:r>
          </a:p>
          <a:p>
            <a:pPr marL="0" indent="0">
              <a:buNone/>
            </a:pPr>
            <a:endParaRPr lang="es-EC" b="1" dirty="0"/>
          </a:p>
        </p:txBody>
      </p:sp>
      <p:sp>
        <p:nvSpPr>
          <p:cNvPr id="4" name="Rectángulo 3">
            <a:extLst>
              <a:ext uri="{FF2B5EF4-FFF2-40B4-BE49-F238E27FC236}">
                <a16:creationId xmlns:a16="http://schemas.microsoft.com/office/drawing/2014/main" id="{E3287E03-8EE5-4756-B0AC-3F8CD9FBD129}"/>
              </a:ext>
            </a:extLst>
          </p:cNvPr>
          <p:cNvSpPr/>
          <p:nvPr/>
        </p:nvSpPr>
        <p:spPr>
          <a:xfrm>
            <a:off x="8712200" y="5029200"/>
            <a:ext cx="32893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1100" b="1" dirty="0"/>
              <a:t>Nota:</a:t>
            </a:r>
            <a:r>
              <a:rPr lang="es-EC" sz="1100" dirty="0"/>
              <a:t> LOCALTIMESTAMP devuelve un valor de TIMESTAMP mientras que CURRENT_TIMESTAMP devuelve un valor de TIMESTAMP CON ZONA HORARIA.</a:t>
            </a:r>
          </a:p>
        </p:txBody>
      </p:sp>
      <p:pic>
        <p:nvPicPr>
          <p:cNvPr id="5" name="Imagen 4">
            <a:extLst>
              <a:ext uri="{FF2B5EF4-FFF2-40B4-BE49-F238E27FC236}">
                <a16:creationId xmlns:a16="http://schemas.microsoft.com/office/drawing/2014/main" id="{17BE6E5F-2ED3-45CC-800E-C486E81E8041}"/>
              </a:ext>
            </a:extLst>
          </p:cNvPr>
          <p:cNvPicPr>
            <a:picLocks noChangeAspect="1"/>
          </p:cNvPicPr>
          <p:nvPr/>
        </p:nvPicPr>
        <p:blipFill>
          <a:blip r:embed="rId2"/>
          <a:stretch>
            <a:fillRect/>
          </a:stretch>
        </p:blipFill>
        <p:spPr>
          <a:xfrm>
            <a:off x="2594085" y="4013200"/>
            <a:ext cx="5883150" cy="2764505"/>
          </a:xfrm>
          <a:prstGeom prst="rect">
            <a:avLst/>
          </a:prstGeom>
        </p:spPr>
      </p:pic>
    </p:spTree>
    <p:extLst>
      <p:ext uri="{BB962C8B-B14F-4D97-AF65-F5344CB8AC3E}">
        <p14:creationId xmlns:p14="http://schemas.microsoft.com/office/powerpoint/2010/main" val="125160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324</TotalTime>
  <Words>832</Words>
  <Application>Microsoft Office PowerPoint</Application>
  <PresentationFormat>Panorámica</PresentationFormat>
  <Paragraphs>77</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Century Gothic</vt:lpstr>
      <vt:lpstr>Wingdings 3</vt:lpstr>
      <vt:lpstr>Sala de reuniones Ion</vt:lpstr>
      <vt:lpstr>FUNCIONES DE FECHA EN ORACLE PLQL</vt:lpstr>
      <vt:lpstr>¿Para que sirven?</vt:lpstr>
      <vt:lpstr>ADD_MONTHS</vt:lpstr>
      <vt:lpstr>CURRENT_DATE</vt:lpstr>
      <vt:lpstr>CURRENT_TIMESTAMP</vt:lpstr>
      <vt:lpstr>DBTIMEZONE</vt:lpstr>
      <vt:lpstr>EXTRACT</vt:lpstr>
      <vt:lpstr>LAST_DAY</vt:lpstr>
      <vt:lpstr>LOCALTIMESTAMP</vt:lpstr>
      <vt:lpstr>MONTHS_BETWEEN</vt:lpstr>
      <vt:lpstr>NEW_TIME.</vt:lpstr>
      <vt:lpstr>NEXT_DAY</vt:lpstr>
      <vt:lpstr>ROUND (dates)</vt:lpstr>
      <vt:lpstr>SESSIONTIMEZONE</vt:lpstr>
      <vt:lpstr>SYSDATE</vt:lpstr>
      <vt:lpstr>SYSTIMESTAMP</vt:lpstr>
      <vt:lpstr>TRUNC (dates)</vt:lpstr>
      <vt:lpstr>TZ_OFFSET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DE FECHA EN ORACLE PLQL</dc:title>
  <dc:creator>A.B</dc:creator>
  <cp:lastModifiedBy>A.B</cp:lastModifiedBy>
  <cp:revision>18</cp:revision>
  <dcterms:created xsi:type="dcterms:W3CDTF">2023-01-15T19:55:58Z</dcterms:created>
  <dcterms:modified xsi:type="dcterms:W3CDTF">2023-01-16T01:20:05Z</dcterms:modified>
</cp:coreProperties>
</file>