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Didact Gothic"/>
      <p:regular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876f57a9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876f57a9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 we see where we apply 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Bottom-normalize activation function- mean, std, learned as part of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top=</a:t>
            </a:r>
            <a:r>
              <a:rPr lang="en">
                <a:solidFill>
                  <a:schemeClr val="dk1"/>
                </a:solidFill>
              </a:rPr>
              <a:t> see distribution of values across multiple hidden layers, distribution of values no batch change significantly between iterations of inputs and within each epoch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see subsequent layers in the network without batch see varying distribution of input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distribution with batch is negligible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876f57a9d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876f57a9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 we see where we apply 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Bottom-normalize activation function- mean, std, learned as part of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top=</a:t>
            </a:r>
            <a:r>
              <a:rPr lang="en">
                <a:solidFill>
                  <a:schemeClr val="dk1"/>
                </a:solidFill>
              </a:rPr>
              <a:t> see distribution of values across multiple hidden layers, distribution of values no batch change significantly between iterations of inputs and within each epoch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see subsequent layers in the network without batch see varying distribution of input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distribution with batch is negligible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876f57a9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876f57a9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 we see where we apply 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Bottom-normalize activation function- mean, std, learned as part of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top=</a:t>
            </a:r>
            <a:r>
              <a:rPr lang="en">
                <a:solidFill>
                  <a:schemeClr val="dk1"/>
                </a:solidFill>
              </a:rPr>
              <a:t> see distribution of values across multiple hidden layers, distribution of values no batch change significantly between iterations of inputs and within each epoch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see subsequent layers in the network without batch see varying distribution of input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distribution with batch is negligible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76f57a9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76f57a9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 we see where we apply 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Bottom-normalize activation function- mean, std, learned as part of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top=</a:t>
            </a:r>
            <a:r>
              <a:rPr lang="en">
                <a:solidFill>
                  <a:schemeClr val="dk1"/>
                </a:solidFill>
              </a:rPr>
              <a:t> see distribution of values across multiple hidden layers, distribution of values no batch change significantly between iterations of inputs and within each epoch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see subsequent layers in the network without batch see varying distribution of input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distribution with batch is negligible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876f57a9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876f57a9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deactivates neurons at each training 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 on the network with dropped out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subsequent iterations, the hidden neurons are deactivated by dropout changes and probabilistic behavior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method we can simulate an ensemble of NN”s with different 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6f57a9d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876f57a9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deactivates neurons at each training 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 on the network with dropped out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subsequent iterations, the hidden neurons are deactivated by dropout changes and probabilistic behavior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method we can simulate an ensemble of NN”s with different 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Reduces overfitting of a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Reduces the overfitting of a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Reduces the overfitting of a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76f57a9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76f57a9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51388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51388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76f57a9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876f57a9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a test set will be about 20% of a dataset though it varies based on dataset size and needs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851388bd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851388b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function- measures accuracy of model during training, minimized with optimizers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Can be numerous functions, MSE (mean </a:t>
            </a:r>
            <a:r>
              <a:rPr lang="en"/>
              <a:t>squared</a:t>
            </a:r>
            <a:r>
              <a:rPr lang="en"/>
              <a:t> error) is common for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Optimizer- how model updates based on data and 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Metrics- used to monitor training and testing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76f57a9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876f57a9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76f57a9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876f57a9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876f57a9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876f57a9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76f57a9d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76f57a9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Used to normalize the displacement of the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Reduces the overfitting of a neural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Many potential methods, dropout and batch normalization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0900" y="3773475"/>
            <a:ext cx="2324101" cy="9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4048125" y="4389500"/>
            <a:ext cx="2076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TETHERED INFORMATICS &amp; DATA ANALYTICS LAB</a:t>
            </a:r>
            <a:endParaRPr sz="6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74475" y="4492250"/>
            <a:ext cx="788100" cy="58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53410" y="4645185"/>
            <a:ext cx="33066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0" y="4772025"/>
            <a:ext cx="3295500" cy="371400"/>
          </a:xfrm>
          <a:prstGeom prst="round1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0" y="4760925"/>
            <a:ext cx="3295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4910100" y="1229325"/>
            <a:ext cx="4045200" cy="543000"/>
          </a:xfrm>
          <a:prstGeom prst="round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4910100" y="1920848"/>
            <a:ext cx="4045200" cy="543000"/>
          </a:xfrm>
          <a:prstGeom prst="round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10100" y="2612374"/>
            <a:ext cx="4045200" cy="543000"/>
          </a:xfrm>
          <a:prstGeom prst="round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4910100" y="3331906"/>
            <a:ext cx="4045200" cy="543000"/>
          </a:xfrm>
          <a:prstGeom prst="roundRect">
            <a:avLst>
              <a:gd fmla="val 16667" name="adj"/>
            </a:avLst>
          </a:prstGeom>
          <a:solidFill>
            <a:srgbClr val="ADADAD">
              <a:alpha val="1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4914900" y="1215725"/>
            <a:ext cx="4045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4" type="subTitle"/>
          </p:nvPr>
        </p:nvSpPr>
        <p:spPr>
          <a:xfrm>
            <a:off x="4910100" y="1920850"/>
            <a:ext cx="40890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5" type="subTitle"/>
          </p:nvPr>
        </p:nvSpPr>
        <p:spPr>
          <a:xfrm>
            <a:off x="4914900" y="2612375"/>
            <a:ext cx="4045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6" type="subTitle"/>
          </p:nvPr>
        </p:nvSpPr>
        <p:spPr>
          <a:xfrm>
            <a:off x="4914900" y="3331900"/>
            <a:ext cx="4045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ADADAD"/>
                </a:solidFill>
              </a:rPr>
              <a:t>‹#›</a:t>
            </a:fld>
            <a:endParaRPr sz="1000">
              <a:solidFill>
                <a:srgbClr val="ADADAD"/>
              </a:solidFill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53410" y="4645185"/>
            <a:ext cx="33066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b="1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Char char="●"/>
              <a:defRPr sz="18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53410" y="4645185"/>
            <a:ext cx="330662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Networks</a:t>
            </a:r>
            <a:endParaRPr/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024049" cy="16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024049" cy="16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99" y="3352800"/>
            <a:ext cx="254185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024049" cy="16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300" y="-9"/>
            <a:ext cx="4024050" cy="183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099" y="3352800"/>
            <a:ext cx="254185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024049" cy="16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300" y="-9"/>
            <a:ext cx="4024050" cy="183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650" y="2150050"/>
            <a:ext cx="47053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099" y="3352800"/>
            <a:ext cx="254185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Normalization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737" y="1499888"/>
            <a:ext cx="6526525" cy="27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Normalization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3403490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500" y="2319173"/>
            <a:ext cx="5740500" cy="282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Learning- Neural Networks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400" y="1541425"/>
            <a:ext cx="4998593" cy="29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3592"/>
            <a:ext cx="4145400" cy="1884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Deep Network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Constraining to relevant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dataset into training and testing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Dictate model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training data into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run test set to determine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labels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387"/>
            <a:ext cx="4447274" cy="23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750" y="1263946"/>
            <a:ext cx="4264249" cy="27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Parameters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</a:t>
            </a:r>
            <a:r>
              <a:rPr b="1" lang="en"/>
              <a:t> </a:t>
            </a:r>
            <a:r>
              <a:rPr b="1" lang="en" sz="3000"/>
              <a:t>number of hidden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Data into Model</a:t>
            </a:r>
            <a:endParaRPr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+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vs. Variance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177" y="1017725"/>
            <a:ext cx="6327474" cy="41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(high variance) and Underfitting (high bias)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0" y="1635900"/>
            <a:ext cx="8108475" cy="24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417"/>
            <a:ext cx="9144001" cy="314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2902675" y="1106050"/>
            <a:ext cx="3361200" cy="36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9"/>
          <p:cNvCxnSpPr>
            <a:stCxn id="125" idx="1"/>
            <a:endCxn id="125" idx="3"/>
          </p:cNvCxnSpPr>
          <p:nvPr/>
        </p:nvCxnSpPr>
        <p:spPr>
          <a:xfrm>
            <a:off x="2902675" y="2916400"/>
            <a:ext cx="33612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dal workshop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7AE5A6"/>
      </a:accent1>
      <a:accent2>
        <a:srgbClr val="A6E6FF"/>
      </a:accent2>
      <a:accent3>
        <a:srgbClr val="C695FF"/>
      </a:accent3>
      <a:accent4>
        <a:srgbClr val="F6BDDC"/>
      </a:accent4>
      <a:accent5>
        <a:srgbClr val="4DD0E1"/>
      </a:accent5>
      <a:accent6>
        <a:srgbClr val="E4E57A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