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Didact Gothic"/>
      <p:regular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PT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PTSans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PTSans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DidactGothic-regular.fntdata"/><Relationship Id="rId16" Type="http://schemas.openxmlformats.org/officeDocument/2006/relationships/slide" Target="slides/slide10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rawpoll.com/regfdrgkj" TargetMode="External"/><Relationship Id="rId3" Type="http://schemas.openxmlformats.org/officeDocument/2006/relationships/hyperlink" Target="https://strawpoll.com/wgbxs8kjk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03bb4c5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03bb4c5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fd8ac921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fd8ac921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Identity matrix has ones on the diagonal and zeros everywhere else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Any matrix </a:t>
            </a:r>
            <a:r>
              <a:rPr lang="en"/>
              <a:t>multiplied</a:t>
            </a:r>
            <a:r>
              <a:rPr lang="en"/>
              <a:t> by an identity matrix is itself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matrix multiplied by its inverse is the identity matrix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e8a32c9e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e8a32c9e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Follow us on Twitter and Instagram @tidaltamu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Join our discord and slack, links provided in email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03bb4c5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03bb4c5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 polls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Programming experience: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https://strawpoll.com/regfdrgkj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Python experience: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https://strawpoll.com/wgbxs8kjk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tools/packages serve as the </a:t>
            </a:r>
            <a:r>
              <a:rPr lang="en"/>
              <a:t>foundation</a:t>
            </a:r>
            <a:r>
              <a:rPr lang="en"/>
              <a:t> for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Tidaltamu workshops and projects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Many aspects of data science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03bb4c5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03bb4c5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Programming language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Easy to read, easy to use, easy to learn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Interpreted</a:t>
            </a:r>
            <a:r>
              <a:rPr lang="en"/>
              <a:t> language - directly executes when run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Because it is so widely used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Python likely already has a package for most data </a:t>
            </a:r>
            <a:r>
              <a:rPr lang="en"/>
              <a:t>science</a:t>
            </a:r>
            <a:r>
              <a:rPr lang="en"/>
              <a:t> and machine learning applications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03bb4c5e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03bb4c5e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document that contains code, its output, and markdown sections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Allows data scientists to clearly describe their thought process and results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can see the output of the program as it progresses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Comes with Anaconda, which is a piece of Data Science software that contains python and a multitude of important Data Science packages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Installing Anaconda can be tricky and time-consuming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03bb4c5e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03bb4c5e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Google’s implementation of Jupyter Notebook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Instead, you open Google Drive, start a Colab file, and write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Python and all of its packages already come installed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Walkthrough getting started with colab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Howdy World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03bb4c5e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03bb4c5e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Numpy is Python’s package for vectors, matrices, and high-level mathematics operations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Numpy’s array functionality is very robust and allows for effective data manipulation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Provides support for linear algebra operations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03bb4c5e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03bb4c5e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Linear algebra </a:t>
            </a:r>
            <a:r>
              <a:rPr lang="en"/>
              <a:t>deals</a:t>
            </a:r>
            <a:r>
              <a:rPr lang="en"/>
              <a:t> with groups of numbers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fd8ac921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fd8ac921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Cover dot product examples, how to do them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2"/>
          <p:cNvSpPr/>
          <p:nvPr/>
        </p:nvSpPr>
        <p:spPr>
          <a:xfrm>
            <a:off x="0" y="4981575"/>
            <a:ext cx="9144000" cy="162000"/>
          </a:xfrm>
          <a:prstGeom prst="rect">
            <a:avLst/>
          </a:prstGeom>
          <a:gradFill>
            <a:gsLst>
              <a:gs pos="0">
                <a:srgbClr val="B3EDFF"/>
              </a:gs>
              <a:gs pos="100000">
                <a:srgbClr val="6949AC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158450" y="109700"/>
            <a:ext cx="14625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gif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57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/>
          <p:nvPr/>
        </p:nvSpPr>
        <p:spPr>
          <a:xfrm>
            <a:off x="3857625" y="919150"/>
            <a:ext cx="37737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8F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MEETING</a:t>
            </a:r>
            <a:r>
              <a:rPr b="1" lang="en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</a:t>
            </a:r>
            <a:endParaRPr b="1" sz="2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STARTING</a:t>
            </a:r>
            <a:endParaRPr b="1" sz="5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100">
                <a:solidFill>
                  <a:srgbClr val="B09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SOON</a:t>
            </a:r>
            <a:endParaRPr b="1" sz="9100">
              <a:solidFill>
                <a:srgbClr val="B09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5700" y="4142150"/>
            <a:ext cx="842100" cy="831000"/>
          </a:xfrm>
          <a:prstGeom prst="roundRect">
            <a:avLst>
              <a:gd fmla="val 30506" name="adj"/>
            </a:avLst>
          </a:prstGeom>
          <a:noFill/>
          <a:ln>
            <a:noFill/>
          </a:ln>
        </p:spPr>
      </p:pic>
      <p:pic>
        <p:nvPicPr>
          <p:cNvPr id="110" name="Google Shape;1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6219" y="4142150"/>
            <a:ext cx="813900" cy="831000"/>
          </a:xfrm>
          <a:prstGeom prst="roundRect">
            <a:avLst>
              <a:gd fmla="val 24817" name="adj"/>
            </a:avLst>
          </a:prstGeom>
          <a:noFill/>
          <a:ln>
            <a:noFill/>
          </a:ln>
        </p:spPr>
      </p:pic>
      <p:sp>
        <p:nvSpPr>
          <p:cNvPr id="111" name="Google Shape;111;p25"/>
          <p:cNvSpPr txBox="1"/>
          <p:nvPr/>
        </p:nvSpPr>
        <p:spPr>
          <a:xfrm>
            <a:off x="4990725" y="4202150"/>
            <a:ext cx="1936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 US!</a:t>
            </a:r>
            <a:r>
              <a:rPr b="1" lang="en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9FE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@tidaltamu</a:t>
            </a:r>
            <a:endParaRPr i="1" sz="100">
              <a:solidFill>
                <a:srgbClr val="9FE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 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525" y="1380750"/>
            <a:ext cx="5446950" cy="30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idx="1" type="subTitle"/>
          </p:nvPr>
        </p:nvSpPr>
        <p:spPr>
          <a:xfrm>
            <a:off x="2440700" y="3052075"/>
            <a:ext cx="632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TETHERED INFORMATICS &amp; DATA ANALYTICS LAB</a:t>
            </a:r>
            <a:endParaRPr sz="1600"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17" name="Google Shape;117;p26"/>
          <p:cNvGrpSpPr/>
          <p:nvPr/>
        </p:nvGrpSpPr>
        <p:grpSpPr>
          <a:xfrm>
            <a:off x="1194625" y="1207163"/>
            <a:ext cx="2392359" cy="2434514"/>
            <a:chOff x="1194625" y="1207163"/>
            <a:chExt cx="2392359" cy="2434514"/>
          </a:xfrm>
        </p:grpSpPr>
        <p:sp>
          <p:nvSpPr>
            <p:cNvPr id="118" name="Google Shape;118;p26"/>
            <p:cNvSpPr/>
            <p:nvPr/>
          </p:nvSpPr>
          <p:spPr>
            <a:xfrm>
              <a:off x="1194625" y="1267777"/>
              <a:ext cx="2373900" cy="2373900"/>
            </a:xfrm>
            <a:prstGeom prst="ellipse">
              <a:avLst/>
            </a:prstGeom>
            <a:gradFill>
              <a:gsLst>
                <a:gs pos="0">
                  <a:srgbClr val="B3EDFF"/>
                </a:gs>
                <a:gs pos="100000">
                  <a:srgbClr val="6949AC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1539784" y="1346943"/>
              <a:ext cx="2047200" cy="2215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6"/>
            <p:cNvSpPr/>
            <p:nvPr/>
          </p:nvSpPr>
          <p:spPr>
            <a:xfrm flipH="1" rot="-3047894">
              <a:off x="2753553" y="1162877"/>
              <a:ext cx="386360" cy="1053372"/>
            </a:xfrm>
            <a:prstGeom prst="moon">
              <a:avLst>
                <a:gd fmla="val 31999" name="adj"/>
              </a:avLst>
            </a:prstGeom>
            <a:gradFill>
              <a:gsLst>
                <a:gs pos="0">
                  <a:srgbClr val="B4C9FF"/>
                </a:gs>
                <a:gs pos="100000">
                  <a:srgbClr val="B7FFF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6"/>
            <p:cNvSpPr/>
            <p:nvPr/>
          </p:nvSpPr>
          <p:spPr>
            <a:xfrm flipH="1" rot="-4765440">
              <a:off x="2366843" y="1121672"/>
              <a:ext cx="362864" cy="930786"/>
            </a:xfrm>
            <a:prstGeom prst="moon">
              <a:avLst>
                <a:gd fmla="val 38357" name="adj"/>
              </a:avLst>
            </a:prstGeom>
            <a:gradFill>
              <a:gsLst>
                <a:gs pos="0">
                  <a:srgbClr val="B4C9FF"/>
                </a:gs>
                <a:gs pos="100000">
                  <a:srgbClr val="B7FFF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6"/>
            <p:cNvSpPr/>
            <p:nvPr/>
          </p:nvSpPr>
          <p:spPr>
            <a:xfrm flipH="1" rot="-5717823">
              <a:off x="2162375" y="1235863"/>
              <a:ext cx="272966" cy="769791"/>
            </a:xfrm>
            <a:prstGeom prst="moon">
              <a:avLst>
                <a:gd fmla="val 47796" name="adj"/>
              </a:avLst>
            </a:prstGeom>
            <a:gradFill>
              <a:gsLst>
                <a:gs pos="0">
                  <a:srgbClr val="B4C9FF"/>
                </a:gs>
                <a:gs pos="100000">
                  <a:srgbClr val="B7FFF9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6"/>
          <p:cNvSpPr txBox="1"/>
          <p:nvPr/>
        </p:nvSpPr>
        <p:spPr>
          <a:xfrm>
            <a:off x="2057475" y="1722125"/>
            <a:ext cx="65661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t</a:t>
            </a:r>
            <a:r>
              <a:rPr b="1" i="1" lang="en" sz="30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i</a:t>
            </a:r>
            <a:r>
              <a:rPr b="1" i="1" lang="en" sz="30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d</a:t>
            </a:r>
            <a:r>
              <a:rPr b="1" i="1" lang="en" sz="3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a</a:t>
            </a:r>
            <a:r>
              <a:rPr b="1" i="1" lang="en" sz="3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l</a:t>
            </a:r>
            <a:r>
              <a:rPr b="1" i="1" lang="en" sz="3600">
                <a:solidFill>
                  <a:srgbClr val="A6E6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t</a:t>
            </a:r>
            <a:r>
              <a:rPr b="1" i="1" lang="en" sz="3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a</a:t>
            </a:r>
            <a:r>
              <a:rPr b="1" i="1" lang="en" sz="3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m</a:t>
            </a:r>
            <a:r>
              <a:rPr b="1" i="1" lang="en" sz="3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b="1" i="1" lang="en" sz="9600">
                <a:solidFill>
                  <a:srgbClr val="AB3857"/>
                </a:solidFill>
                <a:latin typeface="PT Sans"/>
                <a:ea typeface="PT Sans"/>
                <a:cs typeface="PT Sans"/>
                <a:sym typeface="PT Sans"/>
              </a:rPr>
              <a:t>u</a:t>
            </a:r>
            <a:endParaRPr b="1" i="1" sz="9600">
              <a:solidFill>
                <a:srgbClr val="AB3857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PT Sans"/>
                <a:ea typeface="PT Sans"/>
                <a:cs typeface="PT Sans"/>
                <a:sym typeface="PT Sans"/>
              </a:rPr>
              <a:t>Introduction to Python, Numpy, Pandas, and Matplotlib</a:t>
            </a:r>
            <a:endParaRPr b="1" sz="39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9" name="Google Shape;12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T Sans"/>
                <a:ea typeface="PT Sans"/>
                <a:cs typeface="PT Sans"/>
                <a:sym typeface="PT Sans"/>
              </a:rPr>
              <a:t>Carson Duffy and Ishaan Grewal</a:t>
            </a:r>
            <a:endParaRPr b="1"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Python?</a:t>
            </a:r>
            <a:endParaRPr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001" y="1494375"/>
            <a:ext cx="2780000" cy="27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Jupyter Notebook?</a:t>
            </a:r>
            <a:endParaRPr/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847" y="1258375"/>
            <a:ext cx="491431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Google Colab?</a:t>
            </a:r>
            <a:endParaRPr/>
          </a:p>
        </p:txBody>
      </p:sp>
      <p:grpSp>
        <p:nvGrpSpPr>
          <p:cNvPr id="147" name="Google Shape;147;p30"/>
          <p:cNvGrpSpPr/>
          <p:nvPr/>
        </p:nvGrpSpPr>
        <p:grpSpPr>
          <a:xfrm>
            <a:off x="1001748" y="1469109"/>
            <a:ext cx="7140515" cy="2946540"/>
            <a:chOff x="1267098" y="1378359"/>
            <a:chExt cx="7140515" cy="2946540"/>
          </a:xfrm>
        </p:grpSpPr>
        <p:pic>
          <p:nvPicPr>
            <p:cNvPr id="148" name="Google Shape;148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67098" y="1525106"/>
              <a:ext cx="2290454" cy="2653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61073" y="1378359"/>
              <a:ext cx="2946540" cy="29465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0" name="Google Shape;150;p30"/>
            <p:cNvCxnSpPr/>
            <p:nvPr/>
          </p:nvCxnSpPr>
          <p:spPr>
            <a:xfrm>
              <a:off x="3976200" y="2851625"/>
              <a:ext cx="1191600" cy="0"/>
            </a:xfrm>
            <a:prstGeom prst="straightConnector1">
              <a:avLst/>
            </a:prstGeom>
            <a:noFill/>
            <a:ln cap="flat" cmpd="sng" w="38100">
              <a:solidFill>
                <a:srgbClr val="B7B7B7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NumPy?</a:t>
            </a:r>
            <a:endParaRPr/>
          </a:p>
        </p:txBody>
      </p:sp>
      <p:pic>
        <p:nvPicPr>
          <p:cNvPr id="156" name="Google Shape;1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801" y="1395950"/>
            <a:ext cx="6132400" cy="275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 Review</a:t>
            </a:r>
            <a:endParaRPr/>
          </a:p>
        </p:txBody>
      </p:sp>
      <p:pic>
        <p:nvPicPr>
          <p:cNvPr id="162" name="Google Shape;162;p32"/>
          <p:cNvPicPr preferRelativeResize="0"/>
          <p:nvPr/>
        </p:nvPicPr>
        <p:blipFill rotWithShape="1">
          <a:blip r:embed="rId3">
            <a:alphaModFix/>
          </a:blip>
          <a:srcRect b="0" l="0" r="34253" t="0"/>
          <a:stretch/>
        </p:blipFill>
        <p:spPr>
          <a:xfrm>
            <a:off x="1930589" y="1499200"/>
            <a:ext cx="5282825" cy="28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 Review</a:t>
            </a:r>
            <a:endParaRPr/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199" y="1329500"/>
            <a:ext cx="4185599" cy="31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