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Didact Gothic"/>
      <p:regular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antdare.com/what-is-the-difference-between-bagging-and-boosting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random-forest-58381e0602d2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cholarpedia.org/article/Ensemble_learn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3bb4c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3bb4c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1f0e20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1f0e20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 bit more complicated than bagging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Models are trained sequentially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One model is created, trained, and tested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data used in the next model is weighted based on the accuracy of the previous model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Weights are increased for data that is classified incorrectly (show in diagram)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Future learners will focus more on those data points during their training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 of each model is averaged as well, but it’s a weighted average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 extra step is included at the end to determine the effectiveness of the ensemble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If the error of the ensemble is below a certain level, it is kept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If not, the weights of the data points are adjusted and more </a:t>
            </a:r>
            <a:r>
              <a:rPr lang="en">
                <a:solidFill>
                  <a:schemeClr val="dk1"/>
                </a:solidFill>
              </a:rPr>
              <a:t>learners</a:t>
            </a:r>
            <a:r>
              <a:rPr lang="en">
                <a:solidFill>
                  <a:schemeClr val="dk1"/>
                </a:solidFill>
              </a:rPr>
              <a:t> are created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1f0e20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1f0e20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“Let’s compare the two”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is better?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Depends on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are good at reducing variance, so the resulting model is more stable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Boosting is great for reducing bias (solving underfitting)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Bagging is great for reducing variance (solving overfitting)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https://quantdare.com/what-is-the-difference-between-bagging-and-boosting/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31f0e20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31f0e20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Random Forest is an ensemble of Decision Trees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Uses Bagging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Protects against decision tree inaccuracies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tree has a different sample of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https://towardsdatascience.com/understanding-random-forest-58381e0602d2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31f0e20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31f0e20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be thought o</a:t>
            </a:r>
            <a:r>
              <a:rPr lang="en"/>
              <a:t>f as Random Forest with Boosting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Walk through diagram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weights are added using gradients in the loss function of each tree, gives gradient boosting its name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8a32c9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8a32c9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us on Twitter and Instagram @tidaltamu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 our discord and slack, links provided in 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8afdd8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8afdd8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1f0e2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1f0e2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</a:t>
            </a:r>
            <a:r>
              <a:rPr lang="en"/>
              <a:t>inear regression does not always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Kernel: a similarity function that takes two inputs and splits out how similar they 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Non-parametric - calculates the target y by performing computations directly on the input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types: Gaussian Kernel Regression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constructed kernel can be viewed as a normal distribution with mean value xᵢ and standard deviation 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019f475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019f475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of the predictive modelling approaches used in machine learning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</a:t>
            </a:r>
            <a:r>
              <a:rPr lang="en"/>
              <a:t>lowchart-like structure: each internal node represents a test on a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leaf node represents a class label (aka the decision taken after </a:t>
            </a:r>
            <a:r>
              <a:rPr lang="en"/>
              <a:t>computing</a:t>
            </a:r>
            <a:r>
              <a:rPr lang="en"/>
              <a:t> all features)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Branches represent conjunctions of features that lead to those class label.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on the slide: the basic flow of </a:t>
            </a:r>
            <a:r>
              <a:rPr lang="en"/>
              <a:t>decision</a:t>
            </a:r>
            <a:r>
              <a:rPr lang="en"/>
              <a:t> tree for decision making with </a:t>
            </a:r>
            <a:r>
              <a:rPr lang="en"/>
              <a:t>labels</a:t>
            </a:r>
            <a:r>
              <a:rPr lang="en"/>
              <a:t> (Rain (Yes), No Rain(No)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Constructed via an algorithmic approach that identifies ways to split a data set based on different </a:t>
            </a:r>
            <a:r>
              <a:rPr lang="en"/>
              <a:t>conditions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Also non-parametric (just like kernel regression)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19f475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19f475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supervised machine learning model that uses classification algorithms for two-group classification problems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giving an SVM model sets of labeled training data for each </a:t>
            </a:r>
            <a:r>
              <a:rPr lang="en"/>
              <a:t>category</a:t>
            </a:r>
            <a:r>
              <a:rPr lang="en"/>
              <a:t>, they’re able to </a:t>
            </a:r>
            <a:r>
              <a:rPr lang="en"/>
              <a:t>categorize</a:t>
            </a:r>
            <a:r>
              <a:rPr lang="en"/>
              <a:t> new text.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 on the slide: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tags, red and blue with two features x and y. We want a classifier that, given a pair (x,y) coordinates, outputs if it’s either red or </a:t>
            </a:r>
            <a:r>
              <a:rPr lang="en"/>
              <a:t>blue</a:t>
            </a:r>
            <a:r>
              <a:rPr lang="en"/>
              <a:t>. Figure 1 shows the plot with already </a:t>
            </a:r>
            <a:r>
              <a:rPr lang="en"/>
              <a:t>labeled</a:t>
            </a:r>
            <a:r>
              <a:rPr lang="en"/>
              <a:t> training data on a plane.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Figure 2: </a:t>
            </a:r>
            <a:r>
              <a:rPr lang="en">
                <a:solidFill>
                  <a:schemeClr val="dk1"/>
                </a:solidFill>
              </a:rPr>
              <a:t>SVM takes these data points and outputs the hyperplane that best separates the tags. T</a:t>
            </a:r>
            <a:r>
              <a:rPr lang="en"/>
              <a:t>he black line is called the decision boundary. (in 2D, it’s just a line, 3D, it could be a plane)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Anything that falls to one side of it will classify as blue, and the other will be red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 the best hyperplane for an relative accurate outputs. For SVM, the best will be the one that maximizes the margins from both tages.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 figure 3: the hyperplane (in this case it’s a line) whose distance to the nearest element of each tag is the largest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1f0e2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31f0e2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process of using multiple models in conjunction to make predictions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Reduces the chance of an unlucky selection of training data, which leads to inaccurate predictions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model in an ensemble is known as a </a:t>
            </a:r>
            <a:r>
              <a:rPr i="1" lang="en"/>
              <a:t>classifier</a:t>
            </a:r>
            <a:r>
              <a:rPr lang="en"/>
              <a:t> or a </a:t>
            </a:r>
            <a:r>
              <a:rPr i="1" lang="en"/>
              <a:t>learner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Ensemble learning in everyday life: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multiple reviews for restaurants or bars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Reduces chance of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Influence by picky eaters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Unqualified employee prepared the food incorrectly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Asking for advice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Reduces chance of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Being advised by someone with loose understanding of the situation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Poor advice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machine learning: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Inadequate amount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Fusion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Confidence Estimation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Multiple Models - sometimes a problem is too complex for </a:t>
            </a:r>
            <a:r>
              <a:rPr lang="en"/>
              <a:t>one</a:t>
            </a:r>
            <a:r>
              <a:rPr lang="en"/>
              <a:t> classifier to accurately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http://www.scholarpedia.org/article/Ensemble_learning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1f0e20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1f0e20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types of ensemble learning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 in how data is selected and how/when the models are trained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dive into the theory behind each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1f0e20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1f0e20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Also called Bootstrap Aggregation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Multiple learners are created, each with similarly-sized samples of data from the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Sampling with replacement is used: if the data is used, it is not taken from the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data points may be used multiple times, others not at all (unlikely)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learner is trained in parallel, or at the same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output of each model is averaged and reported as the </a:t>
            </a:r>
            <a:r>
              <a:rPr lang="en"/>
              <a:t>prediction</a:t>
            </a:r>
            <a:r>
              <a:rPr lang="en"/>
              <a:t> for the ensemble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6" y="1157288"/>
            <a:ext cx="2782000" cy="3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vs. Boosting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 rotWithShape="1">
          <a:blip r:embed="rId3">
            <a:alphaModFix/>
          </a:blip>
          <a:srcRect b="0" l="33691" r="0" t="0"/>
          <a:stretch/>
        </p:blipFill>
        <p:spPr>
          <a:xfrm>
            <a:off x="779400" y="1017725"/>
            <a:ext cx="3176493" cy="183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 rotWithShape="1">
          <a:blip r:embed="rId4">
            <a:alphaModFix/>
          </a:blip>
          <a:srcRect b="0" l="33695" r="0" t="0"/>
          <a:stretch/>
        </p:blipFill>
        <p:spPr>
          <a:xfrm>
            <a:off x="5321057" y="1017740"/>
            <a:ext cx="3176493" cy="183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 rotWithShape="1">
          <a:blip r:embed="rId5">
            <a:alphaModFix/>
          </a:blip>
          <a:srcRect b="0" l="33695" r="0" t="0"/>
          <a:stretch/>
        </p:blipFill>
        <p:spPr>
          <a:xfrm>
            <a:off x="779403" y="2939143"/>
            <a:ext cx="3176493" cy="183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6">
            <a:alphaModFix/>
          </a:blip>
          <a:srcRect b="0" l="33695" r="0" t="0"/>
          <a:stretch/>
        </p:blipFill>
        <p:spPr>
          <a:xfrm>
            <a:off x="5321057" y="2939112"/>
            <a:ext cx="3176493" cy="1837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5"/>
          <p:cNvCxnSpPr/>
          <p:nvPr/>
        </p:nvCxnSpPr>
        <p:spPr>
          <a:xfrm>
            <a:off x="4119325" y="1936300"/>
            <a:ext cx="10383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5"/>
          <p:cNvCxnSpPr/>
          <p:nvPr/>
        </p:nvCxnSpPr>
        <p:spPr>
          <a:xfrm>
            <a:off x="4119325" y="3857688"/>
            <a:ext cx="10383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5"/>
          <p:cNvCxnSpPr/>
          <p:nvPr/>
        </p:nvCxnSpPr>
        <p:spPr>
          <a:xfrm flipH="1">
            <a:off x="4120375" y="2641400"/>
            <a:ext cx="1036200" cy="511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875" y="1208071"/>
            <a:ext cx="3534251" cy="35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274" y="1218900"/>
            <a:ext cx="2999450" cy="3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18" name="Google Shape;118;p26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58850" y="744575"/>
            <a:ext cx="877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T Sans"/>
                <a:ea typeface="PT Sans"/>
                <a:cs typeface="PT Sans"/>
                <a:sym typeface="PT Sans"/>
              </a:rPr>
              <a:t>Machine Learning Models</a:t>
            </a:r>
            <a:endParaRPr b="1" sz="39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311700" y="3142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"/>
                <a:ea typeface="PT Sans"/>
                <a:cs typeface="PT Sans"/>
                <a:sym typeface="PT Sans"/>
              </a:rPr>
              <a:t>Saini Ye and Carson Duffy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r>
              <a:rPr lang="en"/>
              <a:t> Regression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0" y="1704200"/>
            <a:ext cx="2027075" cy="23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450" y="2074362"/>
            <a:ext cx="2249050" cy="9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5119475" y="320492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Gaussian Kernel Equation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675" y="1101450"/>
            <a:ext cx="5766326" cy="35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upport vector machines (svm)" id="152" name="Google Shape;152;p30" title="support vector machines (svm)"/>
          <p:cNvPicPr preferRelativeResize="0"/>
          <p:nvPr/>
        </p:nvPicPr>
        <p:blipFill rotWithShape="1">
          <a:blip r:embed="rId3">
            <a:alphaModFix/>
          </a:blip>
          <a:srcRect b="8958" l="15597" r="0" t="0"/>
          <a:stretch/>
        </p:blipFill>
        <p:spPr>
          <a:xfrm>
            <a:off x="207175" y="1835850"/>
            <a:ext cx="2237275" cy="24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port vector machines (svm)" id="153" name="Google Shape;153;p30" title="support vector machines (svm)"/>
          <p:cNvPicPr preferRelativeResize="0"/>
          <p:nvPr/>
        </p:nvPicPr>
        <p:blipFill rotWithShape="1">
          <a:blip r:embed="rId4">
            <a:alphaModFix/>
          </a:blip>
          <a:srcRect b="8958" l="10026" r="-3128" t="0"/>
          <a:stretch/>
        </p:blipFill>
        <p:spPr>
          <a:xfrm>
            <a:off x="2548025" y="1835850"/>
            <a:ext cx="2646200" cy="24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port vector machines (svm)" id="154" name="Google Shape;154;p30" title="support vector machines (svm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6175" y="863550"/>
            <a:ext cx="35441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025" y="1268648"/>
            <a:ext cx="4693950" cy="3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and</a:t>
            </a:r>
            <a:r>
              <a:rPr lang="en"/>
              <a:t> Boosting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25" y="1277725"/>
            <a:ext cx="5826951" cy="33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86" y="1199800"/>
            <a:ext cx="3627825" cy="33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