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Didact Gothic"/>
      <p:regular r:id="rId31"/>
    </p:embeddedFont>
    <p:embeddedFont>
      <p:font typeface="PT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idactGothi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-bold.fntdata"/><Relationship Id="rId10" Type="http://schemas.openxmlformats.org/officeDocument/2006/relationships/slide" Target="slides/slide5.xml"/><Relationship Id="rId32" Type="http://schemas.openxmlformats.org/officeDocument/2006/relationships/font" Target="fonts/PTSans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T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3f2ee8a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d3f2ee8a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d3f2ee8a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d3f2ee8a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3f2ee8a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3f2ee8a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3f2ee8a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d3f2ee8a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not enough labeled data exists, only some data points have labeled values for the output variable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use the semi-supervised to label the data using unsupervised classification methods, then use supervised learning on the newly generated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3f2ee8a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3f2ee8a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d3f2ee8a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d3f2ee8a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d3f2ee8a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d3f2ee8a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d3f2ee8a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d3f2ee8a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d3f2ee8a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d3f2ee8a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d3f2ee8a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d3f2ee8a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deb942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deb942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d3f2ee8a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d3f2ee8a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d3f2ee8a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d3f2ee8a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3f2ee8a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3f2ee8a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d3f2ee8a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d3f2ee8a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d3f2ee8a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d3f2ee8a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d3f2ee8a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d3f2ee8a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fdeb942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fdeb942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3f2ee8a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3f2ee8a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d3f2ee8a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d3f2ee8a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d3f2ee8a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d3f2ee8a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Point- when one data point deviates significantly from expected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Collective- when you observe large amount of data displacment from the expectation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Could be discovery of a new trend or phenomena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result of traditional errors in the data or expected results from experimental procedures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d3f2ee8a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d3f2ee8a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Uses gaussian distributions to assign how many standard deviations is from the mean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data doesn’t fit the gaussian distribution, we can scale the data to make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is a built in function to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Thresholds pick a number of deviations not to exceed and alter the points within the distribution to make 100% of points fit it, this creates </a:t>
            </a:r>
            <a:r>
              <a:rPr lang="en"/>
              <a:t>truncation</a:t>
            </a:r>
            <a:r>
              <a:rPr lang="en"/>
              <a:t> error by removing outliers from beyond the data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Cook’s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Measures scores by finding squared errors between i-th fitted values predicted by an estimator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Includes the i-th observation and fitted value predicted by the estimator based on the exclusion of the i-th data point for every i--th point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3f2ee8a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3f2ee8a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us to find predictability of finding the data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mean is known, we can draw observations from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Heights, determining the outlier of such a dataset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3f2ee8a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d3f2ee8a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technically predicting the class the data falls within when we perform anomaly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 into anomalous data and those that are obviously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Use inclusion exclusion principle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0900" y="3773475"/>
            <a:ext cx="2324101" cy="9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4048125" y="4389500"/>
            <a:ext cx="2076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TETHERED INFORMATICS &amp; DATA ANALYTICS LAB</a:t>
            </a:r>
            <a:endParaRPr sz="6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74475" y="4492250"/>
            <a:ext cx="788100" cy="58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53410" y="4645185"/>
            <a:ext cx="33066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0" y="4772025"/>
            <a:ext cx="3295500" cy="371400"/>
          </a:xfrm>
          <a:prstGeom prst="round1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0" y="4760925"/>
            <a:ext cx="3295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4910100" y="1229325"/>
            <a:ext cx="4045200" cy="543000"/>
          </a:xfrm>
          <a:prstGeom prst="round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4910100" y="1920848"/>
            <a:ext cx="4045200" cy="543000"/>
          </a:xfrm>
          <a:prstGeom prst="round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10100" y="2612374"/>
            <a:ext cx="4045200" cy="543000"/>
          </a:xfrm>
          <a:prstGeom prst="round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4910100" y="3331906"/>
            <a:ext cx="4045200" cy="543000"/>
          </a:xfrm>
          <a:prstGeom prst="round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4914900" y="1215725"/>
            <a:ext cx="4045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4" type="subTitle"/>
          </p:nvPr>
        </p:nvSpPr>
        <p:spPr>
          <a:xfrm>
            <a:off x="4910100" y="1920850"/>
            <a:ext cx="4089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5" type="subTitle"/>
          </p:nvPr>
        </p:nvSpPr>
        <p:spPr>
          <a:xfrm>
            <a:off x="4914900" y="2612375"/>
            <a:ext cx="4045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6" type="subTitle"/>
          </p:nvPr>
        </p:nvSpPr>
        <p:spPr>
          <a:xfrm>
            <a:off x="4914900" y="3331900"/>
            <a:ext cx="4045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ADADAD"/>
                </a:solidFill>
              </a:rPr>
              <a:t>‹#›</a:t>
            </a:fld>
            <a:endParaRPr sz="1000">
              <a:solidFill>
                <a:srgbClr val="ADADAD"/>
              </a:solidFill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53410" y="4645185"/>
            <a:ext cx="33066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b="1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Char char="●"/>
              <a:defRPr sz="18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53410" y="4645185"/>
            <a:ext cx="330662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runchmetrics.ai/blog/Is-anomaly-detection-supervised-or-un-supervised/#:~:text=Anomaly%20detection%2C%20also%20known%20as,deviating%20from%20the%20remaining%20data.&amp;text=Supervised%20learning%20is%20the%20scenario,will%20predict%20the%20unseen%20data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atarobot.com/wiki/semi-supervised-machine-learning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github/d2l-ai/d2l-en-colab/blob/master/chapter_optimization/sgd.ipynb" TargetMode="External"/><Relationship Id="rId4" Type="http://schemas.openxmlformats.org/officeDocument/2006/relationships/hyperlink" Target="https://colab.research.google.com/drive/17iTEhaFUu0pXe-6_7ODipYBVxGgEmOAq" TargetMode="External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a-brief-overview-of-outlier-detection-techniques-1e0b2c19e561" TargetMode="External"/><Relationship Id="rId4" Type="http://schemas.openxmlformats.org/officeDocument/2006/relationships/hyperlink" Target="https://towardsdatascience.com/a-short-journey-of-outlier-detection-bdf143464a92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owardsdatascience.com/unsupervised-learning-for-anomaly-detection-44c55a96b8c1" TargetMode="External"/><Relationship Id="rId4" Type="http://schemas.openxmlformats.org/officeDocument/2006/relationships/hyperlink" Target="https://medium.com/balabit-unsupervised/how-to-evaluate-unsupervised-anomaly-detection-for-user-behavior-analytics-88f3d5de2018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Lecture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</a:t>
            </a:r>
            <a:endParaRPr/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Broucek &amp; Trey Royalty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supervised learning and anomaly detection?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52475"/>
            <a:ext cx="3999900" cy="22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Locates outliers and extreme points that significantly deviate from other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Examination of the points can lead to discovery or removal of datasets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done correctly, should distinguish between signal from the noise to avoid false positives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labels present for a model to train 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Unsupervised Learning</a:t>
            </a:r>
            <a:endParaRPr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832400" y="115247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is trained on labeled data to predict the unseen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Requires knowledge of what constitutes a “good” or “bad” data point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Generally considered to have higher accuracy due to the labeling</a:t>
            </a:r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311700" y="3677775"/>
            <a:ext cx="852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More Information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https://www.crunchmetrics.ai/blog/Is-anomaly-detection-supervised-or-un-supervised/#:~:text=Anomaly%20detection%2C%20also%20known%20as,deviating%20from%20the%20remaining%20data.&amp;text=Supervised%20learning%20is%20the%20scenario,will%20predict%20the%20unseen%20data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426" y="2706525"/>
            <a:ext cx="2061516" cy="15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think is semi-supervised learning?</a:t>
            </a:r>
            <a:endParaRPr/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4070950"/>
            <a:ext cx="85206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https://www.datarobot.com/wiki/semi-supervised-machine-learning/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25" y="1770434"/>
            <a:ext cx="3495901" cy="219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325" y="1786713"/>
            <a:ext cx="3422899" cy="2162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3"/>
          <p:cNvCxnSpPr>
            <a:stCxn id="155" idx="3"/>
            <a:endCxn id="156" idx="1"/>
          </p:cNvCxnSpPr>
          <p:nvPr/>
        </p:nvCxnSpPr>
        <p:spPr>
          <a:xfrm>
            <a:off x="3738526" y="2868067"/>
            <a:ext cx="15978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8974" y="186100"/>
            <a:ext cx="1894249" cy="130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https://colab.research.google.com/github/d2l-ai/d2l-en-colab/blob/master/chapter_optimization/sgd.ipynb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https://colab.research.google.com/drive/17iTEhaFUu0pXe-6_7ODipYBVxGgEmOAq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1074" y="2905050"/>
            <a:ext cx="3926649" cy="15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Gradient Descent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gradient for all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for smaller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well for smooth error spaces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971" y="557500"/>
            <a:ext cx="2614725" cy="19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825" y="2959225"/>
            <a:ext cx="3088202" cy="173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5">
            <a:alphaModFix/>
          </a:blip>
          <a:srcRect b="0" l="0" r="51181" t="0"/>
          <a:stretch/>
        </p:blipFill>
        <p:spPr>
          <a:xfrm>
            <a:off x="1619350" y="2959225"/>
            <a:ext cx="2009575" cy="1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 (SGD)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</a:t>
            </a:r>
            <a:r>
              <a:rPr lang="en" u="sng"/>
              <a:t>one</a:t>
            </a:r>
            <a:r>
              <a:rPr lang="en"/>
              <a:t> sample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for larger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Lends itself to more fluctuations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Noisier gradients can help jerk out of local minima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75" y="3047600"/>
            <a:ext cx="4056325" cy="15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475" y="1152475"/>
            <a:ext cx="31051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1950" y="2968650"/>
            <a:ext cx="3088202" cy="173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Mini-Batch Gradient Descent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Mixture of Batch and Stochastic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fluctuations than Stochastic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space than Batch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to be correct size to move towards global minima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50" y="2870475"/>
            <a:ext cx="4227625" cy="20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350" y="2602500"/>
            <a:ext cx="2615974" cy="23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get started soon!</a:t>
            </a:r>
            <a:endParaRPr/>
          </a:p>
        </p:txBody>
      </p:sp>
      <p:sp>
        <p:nvSpPr>
          <p:cNvPr id="75" name="Google Shape;7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vs. 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Distribution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Bell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Assumes certain percentages of data points will be found within N number of standard deviations from the mean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Further from the mean = less data points and thus higher N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400" y="2508825"/>
            <a:ext cx="4587624" cy="2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example of a Gaussian Distribution?</a:t>
            </a:r>
            <a:endParaRPr/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Outliers/Anomalies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Univariate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by looking at distribution in single feature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Multivariate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looking at n-feature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Point, </a:t>
            </a:r>
            <a:r>
              <a:rPr lang="en"/>
              <a:t>Contextual</a:t>
            </a:r>
            <a:r>
              <a:rPr lang="en"/>
              <a:t>, Collective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75" y="3331648"/>
            <a:ext cx="2787424" cy="18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" y="3100874"/>
            <a:ext cx="2626227" cy="20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413" y="3488763"/>
            <a:ext cx="36099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189925" y="1525775"/>
            <a:ext cx="623700" cy="30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Detection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Z-score/Extreme Value Analysis (Parametric)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set of probabilistic models that vary on multiple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Cook’s Distance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P: number of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s^2: mean squared error of regression model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Cutoffs values: usually 2(p+1)/n for small sample size, 3(p+1)/n for large sample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Additional methods exist but we won’t go into more detail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https://towardsdatascience.com/a-brief-overview-of-outlier-detection-techniques-1e0b2c19e561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https://towardsdatascience.com/a-short-journey-of-outlier-detection-bdf143464a92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250" y="1533850"/>
            <a:ext cx="588080" cy="269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225" y="552725"/>
            <a:ext cx="2292000" cy="17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4800" y="2314400"/>
            <a:ext cx="1533975" cy="5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would I want to use Z-score deviation detection?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Anomaly Detection System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 can be used to represent predicted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inclusion exclusion principle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unknown values in the cross validation and testing sets to better see where the anomalous trends start to come into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find </a:t>
            </a:r>
            <a:r>
              <a:rPr lang="en"/>
              <a:t>occurrences</a:t>
            </a:r>
            <a:r>
              <a:rPr lang="en"/>
              <a:t> of labels existing in the dataset to generate easier methods of evaluating the anomaly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then becomes a question of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https://towardsdatascience.com/unsupervised-learning-for-anomaly-detection-44c55a96b8c1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https://medium.com/balabit-unsupervised/how-to-evaluate-unsupervised-anomaly-detection-for-user-behavior-analytics-88f3d5de2018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197" y="445025"/>
            <a:ext cx="2068100" cy="12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dal workshop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7AE5A6"/>
      </a:accent1>
      <a:accent2>
        <a:srgbClr val="A6E6FF"/>
      </a:accent2>
      <a:accent3>
        <a:srgbClr val="C695FF"/>
      </a:accent3>
      <a:accent4>
        <a:srgbClr val="F6BDDC"/>
      </a:accent4>
      <a:accent5>
        <a:srgbClr val="4DD0E1"/>
      </a:accent5>
      <a:accent6>
        <a:srgbClr val="E4E57A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