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Didact Gothic"/>
      <p:regular r:id="rId17"/>
    </p:embeddedFont>
    <p:embeddedFont>
      <p:font typeface="PT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T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idact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bold.fntdata"/><Relationship Id="rId6" Type="http://schemas.openxmlformats.org/officeDocument/2006/relationships/slide" Target="slides/slide1.xml"/><Relationship Id="rId18" Type="http://schemas.openxmlformats.org/officeDocument/2006/relationships/font" Target="fonts/PT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461bf6a4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461bf6a4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461bf6a4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461bf6a4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461bf6a4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461bf6a4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461bf6a4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461bf6a4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anyone tell me briefly what a neural network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461bf6a4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461bf6a4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is a method by which we use concepts of machine learning and AI to develop an algorithm inspired by the </a:t>
            </a:r>
            <a:r>
              <a:rPr lang="en"/>
              <a:t>function of the human brain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461bf6a4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461bf6a4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Deep learning does feature extraction for us compared to more manual methods of feature extraction in 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 extraction by hand requires knowledge of the dataset but introduces human bias into the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461bf6a4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461bf6a4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fitting on a linear line</a:t>
            </a:r>
            <a:endParaRPr/>
          </a:p>
          <a:p>
            <a:pPr indent="0" lvl="0" marL="0" rtl="0" algn="l">
              <a:spcBef>
                <a:spcPts val="0"/>
              </a:spcBef>
              <a:spcAft>
                <a:spcPts val="0"/>
              </a:spcAft>
              <a:buNone/>
            </a:pPr>
            <a:r>
              <a:rPr lang="en"/>
              <a:t>Logistic regression, used when one or more </a:t>
            </a:r>
            <a:r>
              <a:rPr lang="en"/>
              <a:t>independent</a:t>
            </a:r>
            <a:r>
              <a:rPr lang="en"/>
              <a:t> variables determine the outcome of the dataset, favorable or unfavorable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Activation functions- functions that decide given the input what is the output</a:t>
            </a:r>
            <a:endParaRPr/>
          </a:p>
          <a:p>
            <a:pPr indent="0" lvl="0" marL="0" rtl="0" algn="l">
              <a:spcBef>
                <a:spcPts val="0"/>
              </a:spcBef>
              <a:spcAft>
                <a:spcPts val="0"/>
              </a:spcAft>
              <a:buNone/>
            </a:pPr>
            <a:r>
              <a:rPr lang="en"/>
              <a:t>	For example, if a linear combination is less than zero, the activation function returns less than 0, but returns a 1 if linear combination is equal to zero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Weights- each arrow is assigned a weight as it joins the </a:t>
            </a:r>
            <a:r>
              <a:rPr lang="en"/>
              <a:t>data at the hidden layer, they begin as random values but get reassigned as the neural network determines error and how weights will increase or decrease our observed final error, this becomes much more complex with more layers</a:t>
            </a:r>
            <a:endParaRPr/>
          </a:p>
          <a:p>
            <a:pPr indent="0" lvl="0" marL="0" rtl="0" algn="l">
              <a:spcBef>
                <a:spcPts val="0"/>
              </a:spcBef>
              <a:spcAft>
                <a:spcPts val="0"/>
              </a:spcAft>
              <a:buNone/>
            </a:pPr>
            <a:r>
              <a:rPr lang="en"/>
              <a:t>	This assignment is during the process called training the neural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Bias is the b quantity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461bf6a4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461bf6a4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X1, x2 are inputs, b is the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Sum in the linear combination of the weighted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 is the input of the neural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f(h) is the activation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 is the output as a result of the output function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461bf6a4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461bf6a4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look familiar, this is the equation of a linear regression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461bf6a4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461bf6a4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3390900" y="3773475"/>
            <a:ext cx="2324101" cy="952600"/>
          </a:xfrm>
          <a:prstGeom prst="rect">
            <a:avLst/>
          </a:prstGeom>
          <a:noFill/>
          <a:ln>
            <a:noFill/>
          </a:ln>
        </p:spPr>
      </p:pic>
      <p:sp>
        <p:nvSpPr>
          <p:cNvPr id="15" name="Google Shape;15;p2"/>
          <p:cNvSpPr txBox="1"/>
          <p:nvPr/>
        </p:nvSpPr>
        <p:spPr>
          <a:xfrm>
            <a:off x="4048125" y="4389500"/>
            <a:ext cx="2076600" cy="5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latin typeface="Didact Gothic"/>
                <a:ea typeface="Didact Gothic"/>
                <a:cs typeface="Didact Gothic"/>
                <a:sym typeface="Didact Gothic"/>
              </a:rPr>
              <a:t>TETHERED INFORMATICS &amp; DATA ANALYTICS LAB</a:t>
            </a:r>
            <a:endParaRPr sz="600">
              <a:solidFill>
                <a:srgbClr val="FFFFFF"/>
              </a:solidFill>
              <a:latin typeface="Didact Gothic"/>
              <a:ea typeface="Didact Gothic"/>
              <a:cs typeface="Didact Gothic"/>
              <a:sym typeface="Didact Gothic"/>
            </a:endParaRPr>
          </a:p>
        </p:txBody>
      </p:sp>
      <p:sp>
        <p:nvSpPr>
          <p:cNvPr id="16" name="Google Shape;16;p2"/>
          <p:cNvSpPr/>
          <p:nvPr/>
        </p:nvSpPr>
        <p:spPr>
          <a:xfrm>
            <a:off x="8274475" y="4492250"/>
            <a:ext cx="788100" cy="58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Didact Gothic"/>
              <a:buNone/>
              <a:defRPr>
                <a:latin typeface="Didact Gothic"/>
                <a:ea typeface="Didact Gothic"/>
                <a:cs typeface="Didact Gothic"/>
                <a:sym typeface="Didact Gothi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Didact Gothic"/>
              <a:buChar char="●"/>
              <a:defRPr>
                <a:latin typeface="Didact Gothic"/>
                <a:ea typeface="Didact Gothic"/>
                <a:cs typeface="Didact Gothic"/>
                <a:sym typeface="Didact Gothic"/>
              </a:defRPr>
            </a:lvl1pPr>
            <a:lvl2pPr indent="-317500" lvl="1" marL="914400" rtl="0">
              <a:spcBef>
                <a:spcPts val="1600"/>
              </a:spcBef>
              <a:spcAft>
                <a:spcPts val="0"/>
              </a:spcAft>
              <a:buSzPts val="1400"/>
              <a:buFont typeface="Didact Gothic"/>
              <a:buChar char="○"/>
              <a:defRPr>
                <a:latin typeface="Didact Gothic"/>
                <a:ea typeface="Didact Gothic"/>
                <a:cs typeface="Didact Gothic"/>
                <a:sym typeface="Didact Gothic"/>
              </a:defRPr>
            </a:lvl2pPr>
            <a:lvl3pPr indent="-317500" lvl="2" marL="1371600" rtl="0">
              <a:spcBef>
                <a:spcPts val="1600"/>
              </a:spcBef>
              <a:spcAft>
                <a:spcPts val="0"/>
              </a:spcAft>
              <a:buSzPts val="1400"/>
              <a:buFont typeface="Didact Gothic"/>
              <a:buChar char="■"/>
              <a:defRPr>
                <a:latin typeface="Didact Gothic"/>
                <a:ea typeface="Didact Gothic"/>
                <a:cs typeface="Didact Gothic"/>
                <a:sym typeface="Didact Gothic"/>
              </a:defRPr>
            </a:lvl3pPr>
            <a:lvl4pPr indent="-317500" lvl="3" marL="1828800" rtl="0">
              <a:spcBef>
                <a:spcPts val="1600"/>
              </a:spcBef>
              <a:spcAft>
                <a:spcPts val="0"/>
              </a:spcAft>
              <a:buSzPts val="1400"/>
              <a:buFont typeface="Didact Gothic"/>
              <a:buChar char="●"/>
              <a:defRPr>
                <a:latin typeface="Didact Gothic"/>
                <a:ea typeface="Didact Gothic"/>
                <a:cs typeface="Didact Gothic"/>
                <a:sym typeface="Didact Gothic"/>
              </a:defRPr>
            </a:lvl4pPr>
            <a:lvl5pPr indent="-317500" lvl="4" marL="2286000" rtl="0">
              <a:spcBef>
                <a:spcPts val="1600"/>
              </a:spcBef>
              <a:spcAft>
                <a:spcPts val="0"/>
              </a:spcAft>
              <a:buSzPts val="1400"/>
              <a:buFont typeface="Didact Gothic"/>
              <a:buChar char="○"/>
              <a:defRPr>
                <a:latin typeface="Didact Gothic"/>
                <a:ea typeface="Didact Gothic"/>
                <a:cs typeface="Didact Gothic"/>
                <a:sym typeface="Didact Gothic"/>
              </a:defRPr>
            </a:lvl5pPr>
            <a:lvl6pPr indent="-317500" lvl="5" marL="2743200" rtl="0">
              <a:spcBef>
                <a:spcPts val="1600"/>
              </a:spcBef>
              <a:spcAft>
                <a:spcPts val="0"/>
              </a:spcAft>
              <a:buSzPts val="1400"/>
              <a:buFont typeface="Didact Gothic"/>
              <a:buChar char="■"/>
              <a:defRPr>
                <a:latin typeface="Didact Gothic"/>
                <a:ea typeface="Didact Gothic"/>
                <a:cs typeface="Didact Gothic"/>
                <a:sym typeface="Didact Gothic"/>
              </a:defRPr>
            </a:lvl6pPr>
            <a:lvl7pPr indent="-317500" lvl="6" marL="3200400" rtl="0">
              <a:spcBef>
                <a:spcPts val="1600"/>
              </a:spcBef>
              <a:spcAft>
                <a:spcPts val="0"/>
              </a:spcAft>
              <a:buSzPts val="1400"/>
              <a:buFont typeface="Didact Gothic"/>
              <a:buChar char="●"/>
              <a:defRPr>
                <a:latin typeface="Didact Gothic"/>
                <a:ea typeface="Didact Gothic"/>
                <a:cs typeface="Didact Gothic"/>
                <a:sym typeface="Didact Gothic"/>
              </a:defRPr>
            </a:lvl7pPr>
            <a:lvl8pPr indent="-317500" lvl="7" marL="3657600" rtl="0">
              <a:spcBef>
                <a:spcPts val="1600"/>
              </a:spcBef>
              <a:spcAft>
                <a:spcPts val="0"/>
              </a:spcAft>
              <a:buSzPts val="1400"/>
              <a:buFont typeface="Didact Gothic"/>
              <a:buChar char="○"/>
              <a:defRPr>
                <a:latin typeface="Didact Gothic"/>
                <a:ea typeface="Didact Gothic"/>
                <a:cs typeface="Didact Gothic"/>
                <a:sym typeface="Didact Gothic"/>
              </a:defRPr>
            </a:lvl8pPr>
            <a:lvl9pPr indent="-317500" lvl="8" marL="4114800" rtl="0">
              <a:spcBef>
                <a:spcPts val="1600"/>
              </a:spcBef>
              <a:spcAft>
                <a:spcPts val="1600"/>
              </a:spcAft>
              <a:buSzPts val="1400"/>
              <a:buFont typeface="Didact Gothic"/>
              <a:buChar char="■"/>
              <a:defRPr>
                <a:latin typeface="Didact Gothic"/>
                <a:ea typeface="Didact Gothic"/>
                <a:cs typeface="Didact Gothic"/>
                <a:sym typeface="Didact Gothic"/>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b="1"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9"/>
          <p:cNvSpPr txBox="1"/>
          <p:nvPr>
            <p:ph idx="3"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9"/>
          <p:cNvPicPr preferRelativeResize="0"/>
          <p:nvPr/>
        </p:nvPicPr>
        <p:blipFill>
          <a:blip r:embed="rId2">
            <a:alphaModFix/>
          </a:blip>
          <a:stretch>
            <a:fillRect/>
          </a:stretch>
        </p:blipFill>
        <p:spPr>
          <a:xfrm>
            <a:off x="8653410" y="4645185"/>
            <a:ext cx="330662"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47" name="Shape 47"/>
        <p:cNvGrpSpPr/>
        <p:nvPr/>
      </p:nvGrpSpPr>
      <p:grpSpPr>
        <a:xfrm>
          <a:off x="0" y="0"/>
          <a:ext cx="0" cy="0"/>
          <a:chOff x="0" y="0"/>
          <a:chExt cx="0" cy="0"/>
        </a:xfrm>
      </p:grpSpPr>
      <p:sp>
        <p:nvSpPr>
          <p:cNvPr id="48" name="Google Shape;48;p1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b="1"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0"/>
          <p:cNvSpPr/>
          <p:nvPr/>
        </p:nvSpPr>
        <p:spPr>
          <a:xfrm>
            <a:off x="0" y="4772025"/>
            <a:ext cx="3295500" cy="371400"/>
          </a:xfrm>
          <a:prstGeom prst="round1Rect">
            <a:avLst>
              <a:gd fmla="val 16667" name="adj"/>
            </a:avLst>
          </a:prstGeom>
          <a:solidFill>
            <a:srgbClr val="ADADAD">
              <a:alpha val="17650"/>
            </a:srgbClr>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chemeClr val="lt2"/>
              </a:solidFill>
              <a:latin typeface="Didact Gothic"/>
              <a:ea typeface="Didact Gothic"/>
              <a:cs typeface="Didact Gothic"/>
              <a:sym typeface="Didact Gothic"/>
            </a:endParaRPr>
          </a:p>
        </p:txBody>
      </p:sp>
      <p:sp>
        <p:nvSpPr>
          <p:cNvPr id="53" name="Google Shape;53;p10"/>
          <p:cNvSpPr txBox="1"/>
          <p:nvPr>
            <p:ph idx="2" type="subTitle"/>
          </p:nvPr>
        </p:nvSpPr>
        <p:spPr>
          <a:xfrm>
            <a:off x="0" y="4760925"/>
            <a:ext cx="32955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 name="Google Shape;54;p10"/>
          <p:cNvSpPr/>
          <p:nvPr/>
        </p:nvSpPr>
        <p:spPr>
          <a:xfrm>
            <a:off x="4910100" y="1229325"/>
            <a:ext cx="4045200" cy="543000"/>
          </a:xfrm>
          <a:prstGeom prst="roundRect">
            <a:avLst>
              <a:gd fmla="val 16667" name="adj"/>
            </a:avLst>
          </a:prstGeom>
          <a:solidFill>
            <a:srgbClr val="ADADAD">
              <a:alpha val="176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a:off x="4910100" y="1920848"/>
            <a:ext cx="4045200" cy="543000"/>
          </a:xfrm>
          <a:prstGeom prst="roundRect">
            <a:avLst>
              <a:gd fmla="val 16667" name="adj"/>
            </a:avLst>
          </a:prstGeom>
          <a:solidFill>
            <a:srgbClr val="ADADAD">
              <a:alpha val="176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4910100" y="2612374"/>
            <a:ext cx="4045200" cy="543000"/>
          </a:xfrm>
          <a:prstGeom prst="roundRect">
            <a:avLst>
              <a:gd fmla="val 16667" name="adj"/>
            </a:avLst>
          </a:prstGeom>
          <a:solidFill>
            <a:srgbClr val="ADADAD">
              <a:alpha val="176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a:off x="4910100" y="3331906"/>
            <a:ext cx="4045200" cy="543000"/>
          </a:xfrm>
          <a:prstGeom prst="roundRect">
            <a:avLst>
              <a:gd fmla="val 16667" name="adj"/>
            </a:avLst>
          </a:prstGeom>
          <a:solidFill>
            <a:srgbClr val="ADADAD">
              <a:alpha val="176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txBox="1"/>
          <p:nvPr>
            <p:ph idx="3" type="subTitle"/>
          </p:nvPr>
        </p:nvSpPr>
        <p:spPr>
          <a:xfrm>
            <a:off x="4914900" y="1215725"/>
            <a:ext cx="4045200" cy="543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9" name="Google Shape;59;p10"/>
          <p:cNvSpPr txBox="1"/>
          <p:nvPr>
            <p:ph idx="4" type="subTitle"/>
          </p:nvPr>
        </p:nvSpPr>
        <p:spPr>
          <a:xfrm>
            <a:off x="4910100" y="1920850"/>
            <a:ext cx="4089000" cy="543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0" name="Google Shape;60;p10"/>
          <p:cNvSpPr txBox="1"/>
          <p:nvPr>
            <p:ph idx="5" type="subTitle"/>
          </p:nvPr>
        </p:nvSpPr>
        <p:spPr>
          <a:xfrm>
            <a:off x="4914900" y="2612375"/>
            <a:ext cx="4045200" cy="543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1" name="Google Shape;61;p10"/>
          <p:cNvSpPr txBox="1"/>
          <p:nvPr>
            <p:ph idx="6" type="subTitle"/>
          </p:nvPr>
        </p:nvSpPr>
        <p:spPr>
          <a:xfrm>
            <a:off x="4914900" y="3331900"/>
            <a:ext cx="4045200" cy="543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2" name="Google Shape;62;p10"/>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ADADAD"/>
                </a:solidFill>
              </a:rPr>
              <a:t>‹#›</a:t>
            </a:fld>
            <a:endParaRPr sz="1000">
              <a:solidFill>
                <a:srgbClr val="ADADAD"/>
              </a:solidFill>
            </a:endParaRPr>
          </a:p>
        </p:txBody>
      </p:sp>
      <p:pic>
        <p:nvPicPr>
          <p:cNvPr id="63" name="Google Shape;63;p10"/>
          <p:cNvPicPr preferRelativeResize="0"/>
          <p:nvPr/>
        </p:nvPicPr>
        <p:blipFill>
          <a:blip r:embed="rId2">
            <a:alphaModFix/>
          </a:blip>
          <a:stretch>
            <a:fillRect/>
          </a:stretch>
        </p:blipFill>
        <p:spPr>
          <a:xfrm>
            <a:off x="8653410" y="4645185"/>
            <a:ext cx="330662"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T Sans"/>
              <a:buNone/>
              <a:defRPr b="1" sz="2800">
                <a:solidFill>
                  <a:schemeClr val="dk1"/>
                </a:solidFill>
                <a:latin typeface="PT Sans"/>
                <a:ea typeface="PT Sans"/>
                <a:cs typeface="PT Sans"/>
                <a:sym typeface="PT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Didact Gothic"/>
              <a:buChar char="●"/>
              <a:defRPr sz="1800">
                <a:solidFill>
                  <a:schemeClr val="lt2"/>
                </a:solidFill>
                <a:latin typeface="Didact Gothic"/>
                <a:ea typeface="Didact Gothic"/>
                <a:cs typeface="Didact Gothic"/>
                <a:sym typeface="Didact Gothic"/>
              </a:defRPr>
            </a:lvl1pPr>
            <a:lvl2pPr indent="-317500" lvl="1" marL="914400" rtl="0">
              <a:lnSpc>
                <a:spcPct val="115000"/>
              </a:lnSpc>
              <a:spcBef>
                <a:spcPts val="1600"/>
              </a:spcBef>
              <a:spcAft>
                <a:spcPts val="0"/>
              </a:spcAft>
              <a:buClr>
                <a:schemeClr val="lt2"/>
              </a:buClr>
              <a:buSzPts val="1400"/>
              <a:buFont typeface="Didact Gothic"/>
              <a:buChar char="○"/>
              <a:defRPr>
                <a:solidFill>
                  <a:schemeClr val="lt2"/>
                </a:solidFill>
                <a:latin typeface="Didact Gothic"/>
                <a:ea typeface="Didact Gothic"/>
                <a:cs typeface="Didact Gothic"/>
                <a:sym typeface="Didact Gothic"/>
              </a:defRPr>
            </a:lvl2pPr>
            <a:lvl3pPr indent="-317500" lvl="2" marL="1371600" rtl="0">
              <a:lnSpc>
                <a:spcPct val="115000"/>
              </a:lnSpc>
              <a:spcBef>
                <a:spcPts val="1600"/>
              </a:spcBef>
              <a:spcAft>
                <a:spcPts val="0"/>
              </a:spcAft>
              <a:buClr>
                <a:schemeClr val="lt2"/>
              </a:buClr>
              <a:buSzPts val="1400"/>
              <a:buFont typeface="Didact Gothic"/>
              <a:buChar char="■"/>
              <a:defRPr>
                <a:solidFill>
                  <a:schemeClr val="lt2"/>
                </a:solidFill>
                <a:latin typeface="Didact Gothic"/>
                <a:ea typeface="Didact Gothic"/>
                <a:cs typeface="Didact Gothic"/>
                <a:sym typeface="Didact Gothic"/>
              </a:defRPr>
            </a:lvl3pPr>
            <a:lvl4pPr indent="-317500" lvl="3" marL="1828800" rtl="0">
              <a:lnSpc>
                <a:spcPct val="115000"/>
              </a:lnSpc>
              <a:spcBef>
                <a:spcPts val="1600"/>
              </a:spcBef>
              <a:spcAft>
                <a:spcPts val="0"/>
              </a:spcAft>
              <a:buClr>
                <a:schemeClr val="lt2"/>
              </a:buClr>
              <a:buSzPts val="1400"/>
              <a:buFont typeface="Didact Gothic"/>
              <a:buChar char="●"/>
              <a:defRPr>
                <a:solidFill>
                  <a:schemeClr val="lt2"/>
                </a:solidFill>
                <a:latin typeface="Didact Gothic"/>
                <a:ea typeface="Didact Gothic"/>
                <a:cs typeface="Didact Gothic"/>
                <a:sym typeface="Didact Gothic"/>
              </a:defRPr>
            </a:lvl4pPr>
            <a:lvl5pPr indent="-317500" lvl="4" marL="2286000" rtl="0">
              <a:lnSpc>
                <a:spcPct val="115000"/>
              </a:lnSpc>
              <a:spcBef>
                <a:spcPts val="1600"/>
              </a:spcBef>
              <a:spcAft>
                <a:spcPts val="0"/>
              </a:spcAft>
              <a:buClr>
                <a:schemeClr val="lt2"/>
              </a:buClr>
              <a:buSzPts val="1400"/>
              <a:buFont typeface="Didact Gothic"/>
              <a:buChar char="○"/>
              <a:defRPr>
                <a:solidFill>
                  <a:schemeClr val="lt2"/>
                </a:solidFill>
                <a:latin typeface="Didact Gothic"/>
                <a:ea typeface="Didact Gothic"/>
                <a:cs typeface="Didact Gothic"/>
                <a:sym typeface="Didact Gothic"/>
              </a:defRPr>
            </a:lvl5pPr>
            <a:lvl6pPr indent="-317500" lvl="5" marL="2743200" rtl="0">
              <a:lnSpc>
                <a:spcPct val="115000"/>
              </a:lnSpc>
              <a:spcBef>
                <a:spcPts val="1600"/>
              </a:spcBef>
              <a:spcAft>
                <a:spcPts val="0"/>
              </a:spcAft>
              <a:buClr>
                <a:schemeClr val="lt2"/>
              </a:buClr>
              <a:buSzPts val="1400"/>
              <a:buFont typeface="Didact Gothic"/>
              <a:buChar char="■"/>
              <a:defRPr>
                <a:solidFill>
                  <a:schemeClr val="lt2"/>
                </a:solidFill>
                <a:latin typeface="Didact Gothic"/>
                <a:ea typeface="Didact Gothic"/>
                <a:cs typeface="Didact Gothic"/>
                <a:sym typeface="Didact Gothic"/>
              </a:defRPr>
            </a:lvl6pPr>
            <a:lvl7pPr indent="-317500" lvl="6" marL="3200400" rtl="0">
              <a:lnSpc>
                <a:spcPct val="115000"/>
              </a:lnSpc>
              <a:spcBef>
                <a:spcPts val="1600"/>
              </a:spcBef>
              <a:spcAft>
                <a:spcPts val="0"/>
              </a:spcAft>
              <a:buClr>
                <a:schemeClr val="lt2"/>
              </a:buClr>
              <a:buSzPts val="1400"/>
              <a:buFont typeface="Didact Gothic"/>
              <a:buChar char="●"/>
              <a:defRPr>
                <a:solidFill>
                  <a:schemeClr val="lt2"/>
                </a:solidFill>
                <a:latin typeface="Didact Gothic"/>
                <a:ea typeface="Didact Gothic"/>
                <a:cs typeface="Didact Gothic"/>
                <a:sym typeface="Didact Gothic"/>
              </a:defRPr>
            </a:lvl7pPr>
            <a:lvl8pPr indent="-317500" lvl="7" marL="3657600" rtl="0">
              <a:lnSpc>
                <a:spcPct val="115000"/>
              </a:lnSpc>
              <a:spcBef>
                <a:spcPts val="1600"/>
              </a:spcBef>
              <a:spcAft>
                <a:spcPts val="0"/>
              </a:spcAft>
              <a:buClr>
                <a:schemeClr val="lt2"/>
              </a:buClr>
              <a:buSzPts val="1400"/>
              <a:buFont typeface="Didact Gothic"/>
              <a:buChar char="○"/>
              <a:defRPr>
                <a:solidFill>
                  <a:schemeClr val="lt2"/>
                </a:solidFill>
                <a:latin typeface="Didact Gothic"/>
                <a:ea typeface="Didact Gothic"/>
                <a:cs typeface="Didact Gothic"/>
                <a:sym typeface="Didact Gothic"/>
              </a:defRPr>
            </a:lvl8pPr>
            <a:lvl9pPr indent="-317500" lvl="8" marL="4114800" rtl="0">
              <a:lnSpc>
                <a:spcPct val="115000"/>
              </a:lnSpc>
              <a:spcBef>
                <a:spcPts val="1600"/>
              </a:spcBef>
              <a:spcAft>
                <a:spcPts val="1600"/>
              </a:spcAft>
              <a:buClr>
                <a:schemeClr val="lt2"/>
              </a:buClr>
              <a:buSzPts val="1400"/>
              <a:buFont typeface="Didact Gothic"/>
              <a:buChar char="■"/>
              <a:defRPr>
                <a:solidFill>
                  <a:schemeClr val="lt2"/>
                </a:solidFill>
                <a:latin typeface="Didact Gothic"/>
                <a:ea typeface="Didact Gothic"/>
                <a:cs typeface="Didact Gothic"/>
                <a:sym typeface="Didact Gothic"/>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653410" y="4645185"/>
            <a:ext cx="330662"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We’ll get started soon!</a:t>
            </a:r>
            <a:endParaRPr/>
          </a:p>
        </p:txBody>
      </p:sp>
      <p:sp>
        <p:nvSpPr>
          <p:cNvPr id="69" name="Google Shape;69;p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Code Implementation</a:t>
            </a:r>
            <a:endParaRPr/>
          </a:p>
        </p:txBody>
      </p:sp>
      <p:sp>
        <p:nvSpPr>
          <p:cNvPr id="136" name="Google Shape;136;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neural network</a:t>
            </a:r>
            <a:endParaRPr/>
          </a:p>
        </p:txBody>
      </p:sp>
      <p:sp>
        <p:nvSpPr>
          <p:cNvPr id="142" name="Google Shape;14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Once we train the model, we can then run through inputs to predict outputs on the trained set</a:t>
            </a:r>
            <a:endParaRPr/>
          </a:p>
          <a:p>
            <a:pPr indent="-317500" lvl="1" marL="914400" rtl="0" algn="l">
              <a:spcBef>
                <a:spcPts val="0"/>
              </a:spcBef>
              <a:spcAft>
                <a:spcPts val="0"/>
              </a:spcAft>
              <a:buSzPts val="1400"/>
              <a:buChar char="○"/>
            </a:pPr>
            <a:r>
              <a:rPr lang="en"/>
              <a:t>These outputs will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a:t>
            </a:r>
            <a:endParaRPr/>
          </a:p>
          <a:p>
            <a:pPr indent="0" lvl="0" marL="0" rtl="0" algn="ctr">
              <a:spcBef>
                <a:spcPts val="0"/>
              </a:spcBef>
              <a:spcAft>
                <a:spcPts val="0"/>
              </a:spcAft>
              <a:buNone/>
            </a:pPr>
            <a:r>
              <a:rPr lang="en"/>
              <a:t>Neural Networks</a:t>
            </a:r>
            <a:endParaRPr/>
          </a:p>
        </p:txBody>
      </p:sp>
      <p:sp>
        <p:nvSpPr>
          <p:cNvPr id="75" name="Google Shape;75;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John Broucek &amp; Trey Royalty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Neural Networks</a:t>
            </a:r>
            <a:endParaRPr/>
          </a:p>
        </p:txBody>
      </p:sp>
      <p:sp>
        <p:nvSpPr>
          <p:cNvPr id="81" name="Google Shape;81;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Neural Networks?</a:t>
            </a:r>
            <a:endParaRPr/>
          </a:p>
        </p:txBody>
      </p:sp>
      <p:sp>
        <p:nvSpPr>
          <p:cNvPr id="87" name="Google Shape;8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4"/>
          <p:cNvPicPr preferRelativeResize="0"/>
          <p:nvPr/>
        </p:nvPicPr>
        <p:blipFill>
          <a:blip r:embed="rId3">
            <a:alphaModFix/>
          </a:blip>
          <a:stretch>
            <a:fillRect/>
          </a:stretch>
        </p:blipFill>
        <p:spPr>
          <a:xfrm>
            <a:off x="0" y="1152475"/>
            <a:ext cx="5275176" cy="2441649"/>
          </a:xfrm>
          <a:prstGeom prst="rect">
            <a:avLst/>
          </a:prstGeom>
          <a:noFill/>
          <a:ln>
            <a:noFill/>
          </a:ln>
        </p:spPr>
      </p:pic>
      <p:pic>
        <p:nvPicPr>
          <p:cNvPr id="89" name="Google Shape;89;p14"/>
          <p:cNvPicPr preferRelativeResize="0"/>
          <p:nvPr/>
        </p:nvPicPr>
        <p:blipFill>
          <a:blip r:embed="rId4">
            <a:alphaModFix/>
          </a:blip>
          <a:stretch>
            <a:fillRect/>
          </a:stretch>
        </p:blipFill>
        <p:spPr>
          <a:xfrm>
            <a:off x="5275172" y="2168650"/>
            <a:ext cx="3868825" cy="29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p:nvPr/>
        </p:nvSpPr>
        <p:spPr>
          <a:xfrm>
            <a:off x="3783900" y="1580375"/>
            <a:ext cx="5360100" cy="279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use deep learning?</a:t>
            </a:r>
            <a:endParaRPr/>
          </a:p>
        </p:txBody>
      </p:sp>
      <p:sp>
        <p:nvSpPr>
          <p:cNvPr id="96" name="Google Shape;9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5"/>
          <p:cNvPicPr preferRelativeResize="0"/>
          <p:nvPr/>
        </p:nvPicPr>
        <p:blipFill rotWithShape="1">
          <a:blip r:embed="rId3">
            <a:alphaModFix/>
          </a:blip>
          <a:srcRect b="10756" l="0" r="0" t="13760"/>
          <a:stretch/>
        </p:blipFill>
        <p:spPr>
          <a:xfrm>
            <a:off x="111225" y="1390275"/>
            <a:ext cx="3672674" cy="2007925"/>
          </a:xfrm>
          <a:prstGeom prst="rect">
            <a:avLst/>
          </a:prstGeom>
          <a:noFill/>
          <a:ln>
            <a:noFill/>
          </a:ln>
        </p:spPr>
      </p:pic>
      <p:pic>
        <p:nvPicPr>
          <p:cNvPr id="98" name="Google Shape;98;p15"/>
          <p:cNvPicPr preferRelativeResize="0"/>
          <p:nvPr/>
        </p:nvPicPr>
        <p:blipFill>
          <a:blip r:embed="rId4">
            <a:alphaModFix/>
          </a:blip>
          <a:stretch>
            <a:fillRect/>
          </a:stretch>
        </p:blipFill>
        <p:spPr>
          <a:xfrm>
            <a:off x="3783898" y="1580378"/>
            <a:ext cx="5360101" cy="27915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p:nvPr/>
        </p:nvSpPr>
        <p:spPr>
          <a:xfrm>
            <a:off x="777300" y="2885450"/>
            <a:ext cx="1387800" cy="197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blocks of neural networks</a:t>
            </a:r>
            <a:endParaRPr/>
          </a:p>
        </p:txBody>
      </p:sp>
      <p:sp>
        <p:nvSpPr>
          <p:cNvPr id="105" name="Google Shape;105;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Linear/Logistic Regression</a:t>
            </a:r>
            <a:endParaRPr/>
          </a:p>
          <a:p>
            <a:pPr indent="-342900" lvl="0" marL="457200" rtl="0" algn="l">
              <a:spcBef>
                <a:spcPts val="0"/>
              </a:spcBef>
              <a:spcAft>
                <a:spcPts val="0"/>
              </a:spcAft>
              <a:buSzPts val="1800"/>
              <a:buChar char="●"/>
            </a:pPr>
            <a:r>
              <a:rPr lang="en"/>
              <a:t>Activation Functions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Weights &amp; Bias</a:t>
            </a:r>
            <a:endParaRPr/>
          </a:p>
        </p:txBody>
      </p:sp>
      <p:pic>
        <p:nvPicPr>
          <p:cNvPr id="106" name="Google Shape;106;p16"/>
          <p:cNvPicPr preferRelativeResize="0"/>
          <p:nvPr/>
        </p:nvPicPr>
        <p:blipFill>
          <a:blip r:embed="rId3">
            <a:alphaModFix/>
          </a:blip>
          <a:stretch>
            <a:fillRect/>
          </a:stretch>
        </p:blipFill>
        <p:spPr>
          <a:xfrm>
            <a:off x="495300" y="1864325"/>
            <a:ext cx="2523149" cy="707425"/>
          </a:xfrm>
          <a:prstGeom prst="rect">
            <a:avLst/>
          </a:prstGeom>
          <a:noFill/>
          <a:ln>
            <a:noFill/>
          </a:ln>
        </p:spPr>
      </p:pic>
      <p:pic>
        <p:nvPicPr>
          <p:cNvPr id="107" name="Google Shape;107;p16"/>
          <p:cNvPicPr preferRelativeResize="0"/>
          <p:nvPr/>
        </p:nvPicPr>
        <p:blipFill>
          <a:blip r:embed="rId4">
            <a:alphaModFix/>
          </a:blip>
          <a:stretch>
            <a:fillRect/>
          </a:stretch>
        </p:blipFill>
        <p:spPr>
          <a:xfrm>
            <a:off x="764967" y="3009025"/>
            <a:ext cx="1387725" cy="1850300"/>
          </a:xfrm>
          <a:prstGeom prst="rect">
            <a:avLst/>
          </a:prstGeom>
          <a:noFill/>
          <a:ln>
            <a:noFill/>
          </a:ln>
        </p:spPr>
      </p:pic>
      <p:sp>
        <p:nvSpPr>
          <p:cNvPr id="108" name="Google Shape;108;p16"/>
          <p:cNvSpPr txBox="1"/>
          <p:nvPr/>
        </p:nvSpPr>
        <p:spPr>
          <a:xfrm>
            <a:off x="2572900" y="3572300"/>
            <a:ext cx="1890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FFFFFF"/>
                </a:solidFill>
                <a:latin typeface="Didact Gothic"/>
                <a:ea typeface="Didact Gothic"/>
                <a:cs typeface="Didact Gothic"/>
                <a:sym typeface="Didact Gothic"/>
              </a:rPr>
              <a:t>y=mx+b</a:t>
            </a:r>
            <a:endParaRPr sz="2700">
              <a:solidFill>
                <a:srgbClr val="FFFFFF"/>
              </a:solidFill>
              <a:latin typeface="Didact Gothic"/>
              <a:ea typeface="Didact Gothic"/>
              <a:cs typeface="Didact Gothic"/>
              <a:sym typeface="Didact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Architecture</a:t>
            </a:r>
            <a:endParaRPr/>
          </a:p>
        </p:txBody>
      </p:sp>
      <p:sp>
        <p:nvSpPr>
          <p:cNvPr id="114" name="Google Shape;11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17"/>
          <p:cNvPicPr preferRelativeResize="0"/>
          <p:nvPr/>
        </p:nvPicPr>
        <p:blipFill>
          <a:blip r:embed="rId3">
            <a:alphaModFix/>
          </a:blip>
          <a:stretch>
            <a:fillRect/>
          </a:stretch>
        </p:blipFill>
        <p:spPr>
          <a:xfrm>
            <a:off x="261863" y="1481425"/>
            <a:ext cx="8620274" cy="275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Equations</a:t>
            </a:r>
            <a:endParaRPr/>
          </a:p>
        </p:txBody>
      </p:sp>
      <p:sp>
        <p:nvSpPr>
          <p:cNvPr id="121" name="Google Shape;12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Does this look familiar?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Sigmoid Functions</a:t>
            </a:r>
            <a:endParaRPr/>
          </a:p>
          <a:p>
            <a:pPr indent="-317500" lvl="1" marL="914400" rtl="0" algn="l">
              <a:spcBef>
                <a:spcPts val="0"/>
              </a:spcBef>
              <a:spcAft>
                <a:spcPts val="0"/>
              </a:spcAft>
              <a:buSzPts val="1400"/>
              <a:buChar char="○"/>
            </a:pPr>
            <a:r>
              <a:rPr lang="en"/>
              <a:t>Bounded between 0 and 1 (favorable or unfavorable probability of success)</a:t>
            </a:r>
            <a:endParaRPr/>
          </a:p>
          <a:p>
            <a:pPr indent="-317500" lvl="1" marL="914400" rtl="0" algn="l">
              <a:spcBef>
                <a:spcPts val="0"/>
              </a:spcBef>
              <a:spcAft>
                <a:spcPts val="0"/>
              </a:spcAft>
              <a:buSzPts val="1400"/>
              <a:buChar char="○"/>
            </a:pPr>
            <a:r>
              <a:rPr lang="en"/>
              <a:t>Can be used as an activation function</a:t>
            </a:r>
            <a:endParaRPr/>
          </a:p>
          <a:p>
            <a:pPr indent="0" lvl="0" marL="0" rtl="0" algn="l">
              <a:spcBef>
                <a:spcPts val="1600"/>
              </a:spcBef>
              <a:spcAft>
                <a:spcPts val="1600"/>
              </a:spcAft>
              <a:buNone/>
            </a:pPr>
            <a:r>
              <a:t/>
            </a:r>
            <a:endParaRPr/>
          </a:p>
        </p:txBody>
      </p:sp>
      <p:pic>
        <p:nvPicPr>
          <p:cNvPr id="122" name="Google Shape;122;p18"/>
          <p:cNvPicPr preferRelativeResize="0"/>
          <p:nvPr/>
        </p:nvPicPr>
        <p:blipFill>
          <a:blip r:embed="rId3">
            <a:alphaModFix/>
          </a:blip>
          <a:stretch>
            <a:fillRect/>
          </a:stretch>
        </p:blipFill>
        <p:spPr>
          <a:xfrm>
            <a:off x="311700" y="1555350"/>
            <a:ext cx="3201975" cy="831050"/>
          </a:xfrm>
          <a:prstGeom prst="rect">
            <a:avLst/>
          </a:prstGeom>
          <a:noFill/>
          <a:ln>
            <a:noFill/>
          </a:ln>
        </p:spPr>
      </p:pic>
      <p:pic>
        <p:nvPicPr>
          <p:cNvPr id="123" name="Google Shape;123;p18"/>
          <p:cNvPicPr preferRelativeResize="0"/>
          <p:nvPr/>
        </p:nvPicPr>
        <p:blipFill>
          <a:blip r:embed="rId4">
            <a:alphaModFix/>
          </a:blip>
          <a:stretch>
            <a:fillRect/>
          </a:stretch>
        </p:blipFill>
        <p:spPr>
          <a:xfrm>
            <a:off x="498375" y="3670950"/>
            <a:ext cx="5134561"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model </a:t>
            </a:r>
            <a:r>
              <a:rPr lang="en"/>
              <a:t>evolution</a:t>
            </a:r>
            <a:r>
              <a:rPr lang="en"/>
              <a:t> &amp; error</a:t>
            </a:r>
            <a:endParaRPr/>
          </a:p>
        </p:txBody>
      </p:sp>
      <p:sp>
        <p:nvSpPr>
          <p:cNvPr id="129" name="Google Shape;12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During </a:t>
            </a:r>
            <a:r>
              <a:rPr lang="en"/>
              <a:t>training</a:t>
            </a:r>
            <a:r>
              <a:rPr lang="en"/>
              <a:t> the model evolves as it begins to understand biases and weights on the inputs and how their categorical changes affect the output</a:t>
            </a:r>
            <a:endParaRPr/>
          </a:p>
          <a:p>
            <a:pPr indent="-317500" lvl="1" marL="914400" rtl="0" algn="l">
              <a:spcBef>
                <a:spcPts val="0"/>
              </a:spcBef>
              <a:spcAft>
                <a:spcPts val="0"/>
              </a:spcAft>
              <a:buSzPts val="1400"/>
              <a:buChar char="○"/>
            </a:pPr>
            <a:r>
              <a:rPr lang="en"/>
              <a:t>Reducing our variance between runs and validating our model requires error analysis</a:t>
            </a:r>
            <a:endParaRPr/>
          </a:p>
          <a:p>
            <a:pPr indent="-342900" lvl="0" marL="457200" rtl="0" algn="l">
              <a:spcBef>
                <a:spcPts val="0"/>
              </a:spcBef>
              <a:spcAft>
                <a:spcPts val="0"/>
              </a:spcAft>
              <a:buSzPts val="1800"/>
              <a:buChar char="●"/>
            </a:pPr>
            <a:r>
              <a:rPr lang="en"/>
              <a:t>Error</a:t>
            </a:r>
            <a:endParaRPr/>
          </a:p>
          <a:p>
            <a:pPr indent="-317500" lvl="1" marL="914400" rtl="0" algn="l">
              <a:spcBef>
                <a:spcPts val="0"/>
              </a:spcBef>
              <a:spcAft>
                <a:spcPts val="0"/>
              </a:spcAft>
              <a:buSzPts val="1400"/>
              <a:buChar char="○"/>
            </a:pPr>
            <a:r>
              <a:rPr lang="en"/>
              <a:t>Multiple different methods</a:t>
            </a:r>
            <a:endParaRPr/>
          </a:p>
          <a:p>
            <a:pPr indent="-317500" lvl="2" marL="1371600" rtl="0" algn="l">
              <a:spcBef>
                <a:spcPts val="0"/>
              </a:spcBef>
              <a:spcAft>
                <a:spcPts val="0"/>
              </a:spcAft>
              <a:buSzPts val="1400"/>
              <a:buChar char="■"/>
            </a:pPr>
            <a:r>
              <a:rPr lang="en"/>
              <a:t>Mean Squared Error (MSE)- modified Sum Squared Error (SSE)</a:t>
            </a:r>
            <a:endParaRPr/>
          </a:p>
          <a:p>
            <a:pPr indent="0" lvl="0" marL="0" rtl="0" algn="l">
              <a:spcBef>
                <a:spcPts val="1600"/>
              </a:spcBef>
              <a:spcAft>
                <a:spcPts val="1600"/>
              </a:spcAft>
              <a:buNone/>
            </a:pPr>
            <a:r>
              <a:t/>
            </a:r>
            <a:endParaRPr/>
          </a:p>
        </p:txBody>
      </p:sp>
      <p:pic>
        <p:nvPicPr>
          <p:cNvPr id="130" name="Google Shape;130;p19"/>
          <p:cNvPicPr preferRelativeResize="0"/>
          <p:nvPr/>
        </p:nvPicPr>
        <p:blipFill>
          <a:blip r:embed="rId3">
            <a:alphaModFix/>
          </a:blip>
          <a:stretch>
            <a:fillRect/>
          </a:stretch>
        </p:blipFill>
        <p:spPr>
          <a:xfrm>
            <a:off x="2902400" y="3080155"/>
            <a:ext cx="3339196" cy="148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idal workshop">
  <a:themeElements>
    <a:clrScheme name="Simple Dark">
      <a:dk1>
        <a:srgbClr val="FFFFFF"/>
      </a:dk1>
      <a:lt1>
        <a:srgbClr val="212121"/>
      </a:lt1>
      <a:dk2>
        <a:srgbClr val="303030"/>
      </a:dk2>
      <a:lt2>
        <a:srgbClr val="ADADAD"/>
      </a:lt2>
      <a:accent1>
        <a:srgbClr val="7AE5A6"/>
      </a:accent1>
      <a:accent2>
        <a:srgbClr val="A6E6FF"/>
      </a:accent2>
      <a:accent3>
        <a:srgbClr val="C695FF"/>
      </a:accent3>
      <a:accent4>
        <a:srgbClr val="F6BDDC"/>
      </a:accent4>
      <a:accent5>
        <a:srgbClr val="4DD0E1"/>
      </a:accent5>
      <a:accent6>
        <a:srgbClr val="E4E57A"/>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