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Didact Gothic"/>
      <p:regular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PT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idact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PTSans-bold.fntdata"/><Relationship Id="rId12" Type="http://schemas.openxmlformats.org/officeDocument/2006/relationships/slide" Target="slides/slide6.xml"/><Relationship Id="rId34" Type="http://schemas.openxmlformats.org/officeDocument/2006/relationships/font" Target="fonts/PTSans-regular.fntdata"/><Relationship Id="rId15" Type="http://schemas.openxmlformats.org/officeDocument/2006/relationships/slide" Target="slides/slide9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8.xml"/><Relationship Id="rId36" Type="http://schemas.openxmlformats.org/officeDocument/2006/relationships/font" Target="fonts/PT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3bb4c5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03bb4c5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a1ba95ee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a1ba95ee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a1ba95ee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a1ba95ee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Same as linear regression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a25825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a25825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types work similarly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L1: absolute value of coefficient is taken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L2: square of coefficient is taken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lambda/2m because when the derivative is </a:t>
            </a:r>
            <a:r>
              <a:rPr lang="en"/>
              <a:t>taken, the exponent on theta_j is multiplied to the front, cancelling out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a1ba95ee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a1ba95ee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a1ba95ee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a1ba95ee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a1ba95ee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a1ba95ee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a1ba95e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a1ba95e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a1ba95e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a1ba95e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a1ba95ee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a1ba95ee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8a32c9e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8a32c9e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Follow us on Twitter and Instagram @tidaltamu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Join our discord and slack, links provided in email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3bb4c5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03bb4c5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a3f4f91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a3f4f91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Linear regression doesn’t work great for all datasets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data like this a polynomial would fit the data much better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do we train a polynomial to fit data?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a1ba95ee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a1ba95ee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Polynomial regression works the exact same way in terms of cost function and gradient descent, but the hypothesis is different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create extra features (x^2, x^3, etc.)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more features creates a better fit, it can also lead to other problems like overfitting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154df14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154df14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Underfitting occurs when not enough features </a:t>
            </a:r>
            <a:r>
              <a:rPr lang="en"/>
              <a:t>are used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Overfitting occurs when too many features are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Fits training examples well, but doesn’t work for testing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Lowers the accuracy of our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do we fix?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could reduce the number of features (manually or with an algorithm)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Regularization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5ed3889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5ed3889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process of modifying parameters to prevent overfitting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 is to lower the value of some parameters in order to make our hypothesis “simpler”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Blue hypothesis is before regularization, green hypothesis is after regularization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a1ba95e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a1ba95e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regularize, we will modify our cost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</a:t>
            </a:r>
            <a:r>
              <a:rPr lang="en"/>
              <a:t> is the number of data entries, </a:t>
            </a:r>
            <a:r>
              <a:rPr lang="en"/>
              <a:t>n</a:t>
            </a:r>
            <a:r>
              <a:rPr lang="en"/>
              <a:t> is the number of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First term is mean squared error (normal cost function for linear regression)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Second term is the regularized term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Lambda - regularization parameter, controls how large or small the parameters are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Large value of lambda will increase cost, vice versa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Large lambda can result in underfitting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a1ba95ee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a1ba95ee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(1 - alpha*lambda/m) will shrink theta_j by a small amount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2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158450" y="109700"/>
            <a:ext cx="1462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gif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3857625" y="919150"/>
            <a:ext cx="37737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8F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MEETING</a:t>
            </a:r>
            <a:r>
              <a:rPr b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</a:t>
            </a:r>
            <a:endParaRPr b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STARTING</a:t>
            </a:r>
            <a:endParaRPr b="1" sz="5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00">
                <a:solidFill>
                  <a:srgbClr val="B09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SOON</a:t>
            </a:r>
            <a:endParaRPr b="1" sz="9100">
              <a:solidFill>
                <a:srgbClr val="B09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700" y="4142150"/>
            <a:ext cx="842100" cy="831000"/>
          </a:xfrm>
          <a:prstGeom prst="roundRect">
            <a:avLst>
              <a:gd fmla="val 30506" name="adj"/>
            </a:avLst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6219" y="4142150"/>
            <a:ext cx="813900" cy="831000"/>
          </a:xfrm>
          <a:prstGeom prst="roundRect">
            <a:avLst>
              <a:gd fmla="val 24817" name="adj"/>
            </a:avLst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/>
        </p:nvSpPr>
        <p:spPr>
          <a:xfrm>
            <a:off x="4990725" y="4202150"/>
            <a:ext cx="1936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US!</a:t>
            </a: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9FE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@tidaltamu</a:t>
            </a:r>
            <a:endParaRPr i="1" sz="100">
              <a:solidFill>
                <a:srgbClr val="9FE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Regularized Logistic Regression (Cost Function)</a:t>
            </a:r>
            <a:endParaRPr/>
          </a:p>
        </p:txBody>
      </p:sp>
      <p:grpSp>
        <p:nvGrpSpPr>
          <p:cNvPr id="188" name="Google Shape;188;p34"/>
          <p:cNvGrpSpPr/>
          <p:nvPr/>
        </p:nvGrpSpPr>
        <p:grpSpPr>
          <a:xfrm>
            <a:off x="205650" y="2327600"/>
            <a:ext cx="8732700" cy="944100"/>
            <a:chOff x="203450" y="2238075"/>
            <a:chExt cx="8732700" cy="944100"/>
          </a:xfrm>
        </p:grpSpPr>
        <p:sp>
          <p:nvSpPr>
            <p:cNvPr id="189" name="Google Shape;189;p34"/>
            <p:cNvSpPr/>
            <p:nvPr/>
          </p:nvSpPr>
          <p:spPr>
            <a:xfrm>
              <a:off x="203450" y="2238075"/>
              <a:ext cx="8732700" cy="944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7739675" y="2316100"/>
              <a:ext cx="1163700" cy="833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4600" y="2316089"/>
              <a:ext cx="8590377" cy="7880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Regularized Logistic Regression (</a:t>
            </a:r>
            <a:r>
              <a:rPr lang="en"/>
              <a:t>Gradient Descent</a:t>
            </a:r>
            <a:r>
              <a:rPr lang="en"/>
              <a:t>)</a:t>
            </a:r>
            <a:endParaRPr/>
          </a:p>
        </p:txBody>
      </p:sp>
      <p:grpSp>
        <p:nvGrpSpPr>
          <p:cNvPr id="197" name="Google Shape;197;p35"/>
          <p:cNvGrpSpPr/>
          <p:nvPr/>
        </p:nvGrpSpPr>
        <p:grpSpPr>
          <a:xfrm>
            <a:off x="689850" y="1348075"/>
            <a:ext cx="7764300" cy="3201300"/>
            <a:chOff x="1324650" y="1445725"/>
            <a:chExt cx="7764300" cy="3201300"/>
          </a:xfrm>
        </p:grpSpPr>
        <p:sp>
          <p:nvSpPr>
            <p:cNvPr id="198" name="Google Shape;198;p35"/>
            <p:cNvSpPr/>
            <p:nvPr/>
          </p:nvSpPr>
          <p:spPr>
            <a:xfrm>
              <a:off x="1324650" y="1445725"/>
              <a:ext cx="7764300" cy="320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35"/>
            <p:cNvGrpSpPr/>
            <p:nvPr/>
          </p:nvGrpSpPr>
          <p:grpSpPr>
            <a:xfrm>
              <a:off x="1447976" y="1555691"/>
              <a:ext cx="7517659" cy="2981354"/>
              <a:chOff x="813176" y="1552866"/>
              <a:chExt cx="7517659" cy="2981354"/>
            </a:xfrm>
          </p:grpSpPr>
          <p:pic>
            <p:nvPicPr>
              <p:cNvPr id="200" name="Google Shape;200;p3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13176" y="1552866"/>
                <a:ext cx="1035470" cy="3187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13176" y="4215470"/>
                <a:ext cx="121646" cy="318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2" name="Google Shape;202;p35"/>
              <p:cNvGrpSpPr/>
              <p:nvPr/>
            </p:nvGrpSpPr>
            <p:grpSpPr>
              <a:xfrm>
                <a:off x="1311383" y="1871612"/>
                <a:ext cx="7019452" cy="1996708"/>
                <a:chOff x="-580025" y="1587675"/>
                <a:chExt cx="11057738" cy="3249850"/>
              </a:xfrm>
            </p:grpSpPr>
            <p:pic>
              <p:nvPicPr>
                <p:cNvPr id="203" name="Google Shape;203;p35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-580025" y="1587675"/>
                  <a:ext cx="8839202" cy="15577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4" name="Google Shape;204;p35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-580025" y="3279800"/>
                  <a:ext cx="11057738" cy="15577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05" name="Google Shape;205;p3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311375" y="3868325"/>
                <a:ext cx="2079676" cy="3471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6" name="Google Shape;206;p35"/>
          <p:cNvSpPr/>
          <p:nvPr/>
        </p:nvSpPr>
        <p:spPr>
          <a:xfrm>
            <a:off x="2531050" y="2848450"/>
            <a:ext cx="1424400" cy="7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vs. L2 Regularization</a:t>
            </a:r>
            <a:endParaRPr/>
          </a:p>
        </p:txBody>
      </p:sp>
      <p:grpSp>
        <p:nvGrpSpPr>
          <p:cNvPr id="212" name="Google Shape;212;p36"/>
          <p:cNvGrpSpPr/>
          <p:nvPr/>
        </p:nvGrpSpPr>
        <p:grpSpPr>
          <a:xfrm>
            <a:off x="1727513" y="1257025"/>
            <a:ext cx="5688974" cy="3344399"/>
            <a:chOff x="1727513" y="1257025"/>
            <a:chExt cx="5688974" cy="3344399"/>
          </a:xfrm>
        </p:grpSpPr>
        <p:pic>
          <p:nvPicPr>
            <p:cNvPr id="213" name="Google Shape;21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27513" y="1257025"/>
              <a:ext cx="5688974" cy="3344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36"/>
            <p:cNvSpPr/>
            <p:nvPr/>
          </p:nvSpPr>
          <p:spPr>
            <a:xfrm>
              <a:off x="5380800" y="3552275"/>
              <a:ext cx="844500" cy="607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5415675" y="2092525"/>
              <a:ext cx="774600" cy="607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50" y="1716711"/>
            <a:ext cx="7298775" cy="21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25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world data is often categorical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machine learning algorithms require numerical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hot encoding is one way to tackle this problem</a:t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130" y="2941925"/>
            <a:ext cx="4882000" cy="1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(Equal Width Binning)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97" y="1614448"/>
            <a:ext cx="7088525" cy="26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(MinMax Scaling)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B7B7B7"/>
                </a:solidFill>
              </a:rPr>
              <a:t>Normalization is a scaling technique in which values are shifted and rescaled so that they end up ranging between 0 and 1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850" y="3244812"/>
            <a:ext cx="3218000" cy="1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 (z-score normalization)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55107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5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Standardization is another scaling technique where the values are centered around the mean with a unit standard deviation. This means that the mean of the attribute becomes zero and the resultant distribution has a unit standard deviation.</a:t>
            </a:r>
            <a:endParaRPr sz="2500">
              <a:solidFill>
                <a:srgbClr val="B7B7B7"/>
              </a:solidFill>
            </a:endParaRPr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3224450"/>
            <a:ext cx="2283750" cy="16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400" y="1152477"/>
            <a:ext cx="3256025" cy="19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Missing Values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59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with mode or mean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value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rows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idx="1" type="subTitle"/>
          </p:nvPr>
        </p:nvSpPr>
        <p:spPr>
          <a:xfrm>
            <a:off x="2440700" y="3052075"/>
            <a:ext cx="632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TETHERED INFORMATICS &amp; DATA ANALYTICS LAB</a:t>
            </a:r>
            <a:endParaRPr sz="16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1194625" y="1207163"/>
            <a:ext cx="2392359" cy="2434514"/>
            <a:chOff x="1194625" y="1207163"/>
            <a:chExt cx="2392359" cy="2434514"/>
          </a:xfrm>
        </p:grpSpPr>
        <p:sp>
          <p:nvSpPr>
            <p:cNvPr id="118" name="Google Shape;118;p26"/>
            <p:cNvSpPr/>
            <p:nvPr/>
          </p:nvSpPr>
          <p:spPr>
            <a:xfrm>
              <a:off x="1194625" y="1267777"/>
              <a:ext cx="2373900" cy="2373900"/>
            </a:xfrm>
            <a:prstGeom prst="ellipse">
              <a:avLst/>
            </a:prstGeom>
            <a:gradFill>
              <a:gsLst>
                <a:gs pos="0">
                  <a:srgbClr val="B3EDFF"/>
                </a:gs>
                <a:gs pos="100000">
                  <a:srgbClr val="6949AC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1539784" y="1346943"/>
              <a:ext cx="2047200" cy="221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6"/>
            <p:cNvSpPr/>
            <p:nvPr/>
          </p:nvSpPr>
          <p:spPr>
            <a:xfrm flipH="1" rot="-3047894">
              <a:off x="2753553" y="1162877"/>
              <a:ext cx="386360" cy="1053372"/>
            </a:xfrm>
            <a:prstGeom prst="moon">
              <a:avLst>
                <a:gd fmla="val 31999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6"/>
            <p:cNvSpPr/>
            <p:nvPr/>
          </p:nvSpPr>
          <p:spPr>
            <a:xfrm flipH="1" rot="-4765440">
              <a:off x="2366843" y="1121672"/>
              <a:ext cx="362864" cy="930786"/>
            </a:xfrm>
            <a:prstGeom prst="moon">
              <a:avLst>
                <a:gd fmla="val 38357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6"/>
            <p:cNvSpPr/>
            <p:nvPr/>
          </p:nvSpPr>
          <p:spPr>
            <a:xfrm flipH="1" rot="-5717823">
              <a:off x="2162375" y="1235863"/>
              <a:ext cx="272966" cy="769791"/>
            </a:xfrm>
            <a:prstGeom prst="moon">
              <a:avLst>
                <a:gd fmla="val 47796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6"/>
          <p:cNvSpPr txBox="1"/>
          <p:nvPr/>
        </p:nvSpPr>
        <p:spPr>
          <a:xfrm>
            <a:off x="2057475" y="1722125"/>
            <a:ext cx="65661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i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d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l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m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u</a:t>
            </a:r>
            <a:endParaRPr b="1" i="1" sz="9600">
              <a:solidFill>
                <a:srgbClr val="AB3857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PT Sans"/>
                <a:ea typeface="PT Sans"/>
                <a:cs typeface="PT Sans"/>
                <a:sym typeface="PT Sans"/>
              </a:rPr>
              <a:t>Regularization</a:t>
            </a:r>
            <a:endParaRPr b="1" sz="39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T Sans"/>
                <a:ea typeface="PT Sans"/>
                <a:cs typeface="PT Sans"/>
                <a:sym typeface="PT Sans"/>
              </a:rPr>
              <a:t>Carson Duffy </a:t>
            </a:r>
            <a:r>
              <a:rPr b="1" lang="en">
                <a:latin typeface="PT Sans"/>
                <a:ea typeface="PT Sans"/>
                <a:cs typeface="PT Sans"/>
                <a:sym typeface="PT Sans"/>
              </a:rPr>
              <a:t>and Ishaan Grewal</a:t>
            </a:r>
            <a:endParaRPr b="1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24" y="1313850"/>
            <a:ext cx="4135549" cy="33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grpSp>
        <p:nvGrpSpPr>
          <p:cNvPr id="141" name="Google Shape;141;p29"/>
          <p:cNvGrpSpPr/>
          <p:nvPr/>
        </p:nvGrpSpPr>
        <p:grpSpPr>
          <a:xfrm>
            <a:off x="1626150" y="1372450"/>
            <a:ext cx="5891700" cy="3002100"/>
            <a:chOff x="1212625" y="1204500"/>
            <a:chExt cx="5891700" cy="3002100"/>
          </a:xfrm>
        </p:grpSpPr>
        <p:sp>
          <p:nvSpPr>
            <p:cNvPr id="142" name="Google Shape;142;p29"/>
            <p:cNvSpPr/>
            <p:nvPr/>
          </p:nvSpPr>
          <p:spPr>
            <a:xfrm>
              <a:off x="1212625" y="1204500"/>
              <a:ext cx="5891700" cy="300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3" name="Google Shape;14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0975" y="1276800"/>
              <a:ext cx="5715000" cy="2857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 vs. Overfitting</a:t>
            </a:r>
            <a:endParaRPr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50" y="1400425"/>
            <a:ext cx="7308099" cy="299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grpSp>
        <p:nvGrpSpPr>
          <p:cNvPr id="155" name="Google Shape;155;p31"/>
          <p:cNvGrpSpPr/>
          <p:nvPr/>
        </p:nvGrpSpPr>
        <p:grpSpPr>
          <a:xfrm>
            <a:off x="2743188" y="1147950"/>
            <a:ext cx="3657624" cy="3523526"/>
            <a:chOff x="2536476" y="1017725"/>
            <a:chExt cx="3657624" cy="3523526"/>
          </a:xfrm>
        </p:grpSpPr>
        <p:sp>
          <p:nvSpPr>
            <p:cNvPr id="156" name="Google Shape;156;p31"/>
            <p:cNvSpPr/>
            <p:nvPr/>
          </p:nvSpPr>
          <p:spPr>
            <a:xfrm>
              <a:off x="2547325" y="1017725"/>
              <a:ext cx="3645900" cy="352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7" name="Google Shape;15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6476" y="1017725"/>
              <a:ext cx="3657624" cy="35235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Regularized </a:t>
            </a:r>
            <a:r>
              <a:rPr lang="en"/>
              <a:t>Linear Regression (Cost Function)</a:t>
            </a:r>
            <a:endParaRPr/>
          </a:p>
        </p:txBody>
      </p:sp>
      <p:grpSp>
        <p:nvGrpSpPr>
          <p:cNvPr id="163" name="Google Shape;163;p32"/>
          <p:cNvGrpSpPr/>
          <p:nvPr/>
        </p:nvGrpSpPr>
        <p:grpSpPr>
          <a:xfrm>
            <a:off x="834900" y="2042750"/>
            <a:ext cx="7474200" cy="1578900"/>
            <a:chOff x="834900" y="2042750"/>
            <a:chExt cx="7474200" cy="1578900"/>
          </a:xfrm>
        </p:grpSpPr>
        <p:grpSp>
          <p:nvGrpSpPr>
            <p:cNvPr id="164" name="Google Shape;164;p32"/>
            <p:cNvGrpSpPr/>
            <p:nvPr/>
          </p:nvGrpSpPr>
          <p:grpSpPr>
            <a:xfrm>
              <a:off x="834900" y="2042750"/>
              <a:ext cx="7474200" cy="1578900"/>
              <a:chOff x="747850" y="1823025"/>
              <a:chExt cx="7474200" cy="1578900"/>
            </a:xfrm>
          </p:grpSpPr>
          <p:sp>
            <p:nvSpPr>
              <p:cNvPr id="165" name="Google Shape;165;p32"/>
              <p:cNvSpPr/>
              <p:nvPr/>
            </p:nvSpPr>
            <p:spPr>
              <a:xfrm>
                <a:off x="747850" y="1823025"/>
                <a:ext cx="7474200" cy="1578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6" name="Google Shape;166;p3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19150" y="1944201"/>
                <a:ext cx="7131575" cy="1336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7" name="Google Shape;167;p32"/>
            <p:cNvSpPr/>
            <p:nvPr/>
          </p:nvSpPr>
          <p:spPr>
            <a:xfrm>
              <a:off x="6771200" y="2303175"/>
              <a:ext cx="1245300" cy="1139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Regularized Linear Regression (Gradient Descent)</a:t>
            </a:r>
            <a:endParaRPr/>
          </a:p>
        </p:txBody>
      </p:sp>
      <p:grpSp>
        <p:nvGrpSpPr>
          <p:cNvPr id="173" name="Google Shape;173;p33"/>
          <p:cNvGrpSpPr/>
          <p:nvPr/>
        </p:nvGrpSpPr>
        <p:grpSpPr>
          <a:xfrm>
            <a:off x="689850" y="1348075"/>
            <a:ext cx="7764300" cy="3201300"/>
            <a:chOff x="1324650" y="1445725"/>
            <a:chExt cx="7764300" cy="3201300"/>
          </a:xfrm>
        </p:grpSpPr>
        <p:sp>
          <p:nvSpPr>
            <p:cNvPr id="174" name="Google Shape;174;p33"/>
            <p:cNvSpPr/>
            <p:nvPr/>
          </p:nvSpPr>
          <p:spPr>
            <a:xfrm>
              <a:off x="1324650" y="1445725"/>
              <a:ext cx="7764300" cy="320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" name="Google Shape;175;p33"/>
            <p:cNvGrpSpPr/>
            <p:nvPr/>
          </p:nvGrpSpPr>
          <p:grpSpPr>
            <a:xfrm>
              <a:off x="1447976" y="1555691"/>
              <a:ext cx="7517659" cy="2981354"/>
              <a:chOff x="813176" y="1552866"/>
              <a:chExt cx="7517659" cy="2981354"/>
            </a:xfrm>
          </p:grpSpPr>
          <p:pic>
            <p:nvPicPr>
              <p:cNvPr id="176" name="Google Shape;176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13176" y="1552866"/>
                <a:ext cx="1035470" cy="3187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" name="Google Shape;177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13176" y="4215470"/>
                <a:ext cx="121646" cy="318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8" name="Google Shape;178;p33"/>
              <p:cNvGrpSpPr/>
              <p:nvPr/>
            </p:nvGrpSpPr>
            <p:grpSpPr>
              <a:xfrm>
                <a:off x="1311383" y="1871612"/>
                <a:ext cx="7019452" cy="1996708"/>
                <a:chOff x="-580025" y="1587675"/>
                <a:chExt cx="11057738" cy="3249850"/>
              </a:xfrm>
            </p:grpSpPr>
            <p:pic>
              <p:nvPicPr>
                <p:cNvPr id="179" name="Google Shape;179;p33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-580025" y="1587675"/>
                  <a:ext cx="8839202" cy="15577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0" name="Google Shape;180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-580025" y="3279800"/>
                  <a:ext cx="11057738" cy="15577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81" name="Google Shape;181;p3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311375" y="3868325"/>
                <a:ext cx="2079676" cy="3471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2" name="Google Shape;182;p33"/>
          <p:cNvSpPr/>
          <p:nvPr/>
        </p:nvSpPr>
        <p:spPr>
          <a:xfrm>
            <a:off x="2531050" y="2848450"/>
            <a:ext cx="1424400" cy="7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