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Didact Gothic"/>
      <p:regular r:id="rId20"/>
    </p:embeddedFont>
    <p:embeddedFont>
      <p:font typeface="Helvetica Neue"/>
      <p:regular r:id="rId21"/>
      <p:bold r:id="rId22"/>
      <p:italic r:id="rId23"/>
      <p:boldItalic r:id="rId24"/>
    </p:embeddedFont>
    <p:embeddedFont>
      <p:font typeface="PT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idactGothic-regular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TSans-bold.fntdata"/><Relationship Id="rId25" Type="http://schemas.openxmlformats.org/officeDocument/2006/relationships/font" Target="fonts/PTSans-regular.fntdata"/><Relationship Id="rId28" Type="http://schemas.openxmlformats.org/officeDocument/2006/relationships/font" Target="fonts/PTSans-boldItalic.fntdata"/><Relationship Id="rId27" Type="http://schemas.openxmlformats.org/officeDocument/2006/relationships/font" Target="fonts/PT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03bb4c5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03bb4c5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c8afdd8f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c8afdd8f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Make our models better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Refer to the graph on the slide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Multiple types or errors associated with </a:t>
            </a:r>
            <a:r>
              <a:rPr lang="en"/>
              <a:t>machine</a:t>
            </a:r>
            <a:r>
              <a:rPr lang="en"/>
              <a:t> learning and predictive analytics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In-sample / resubstitution errors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Rates may be very low and seem to be indicative of a high-performing model, but keep in mind that this may be due to overfitting, which would result in a model that is unable to generalize well to new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Out-of-sample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 error rates found on a new data set, and are the most important since they represent the </a:t>
            </a:r>
            <a:r>
              <a:rPr lang="en"/>
              <a:t>potential</a:t>
            </a:r>
            <a:r>
              <a:rPr lang="en"/>
              <a:t> performance of a given predictive model on new and unseen data. 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Keep in mind</a:t>
            </a:r>
            <a:r>
              <a:rPr lang="en"/>
              <a:t> that when evaluating a model for use on non-training or new data, prediction performance and error analysis should only be done on test data.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Generally speaking, model </a:t>
            </a:r>
            <a:r>
              <a:rPr lang="en"/>
              <a:t>performance</a:t>
            </a:r>
            <a:r>
              <a:rPr lang="en"/>
              <a:t> en training data tends to be </a:t>
            </a:r>
            <a:r>
              <a:rPr lang="en"/>
              <a:t>optimistic</a:t>
            </a:r>
            <a:r>
              <a:rPr lang="en"/>
              <a:t>, and therefore data errors will be less than those involving test data.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There are tradeoffs between the types of errors that  we must consider and need to make decision on.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c8afdd8f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c8afdd8f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Skewed classes basically refer to a dataset, where he number of training example belonging to one class far exceeds the number of training example belonging to the other class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c8afdd8f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c8afdd8f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</a:rPr>
              <a:t>In a binary classification, one of the following four scenarios may occur,</a:t>
            </a:r>
            <a:endParaRPr>
              <a:solidFill>
                <a:srgbClr val="333333"/>
              </a:solidFill>
            </a:endParaRPr>
          </a:p>
          <a:p>
            <a:pPr indent="-29845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b="1" lang="en">
                <a:solidFill>
                  <a:srgbClr val="333333"/>
                </a:solidFill>
              </a:rPr>
              <a:t>True Positive (TP):</a:t>
            </a:r>
            <a:r>
              <a:rPr lang="en">
                <a:solidFill>
                  <a:srgbClr val="333333"/>
                </a:solidFill>
              </a:rPr>
              <a:t> the model predicts 1 and the actual class is 1</a:t>
            </a:r>
            <a:endParaRPr>
              <a:solidFill>
                <a:srgbClr val="333333"/>
              </a:solidFill>
            </a:endParaRPr>
          </a:p>
          <a:p>
            <a:pPr indent="-29845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b="1" lang="en">
                <a:solidFill>
                  <a:srgbClr val="333333"/>
                </a:solidFill>
              </a:rPr>
              <a:t>True Negative (TN):</a:t>
            </a:r>
            <a:r>
              <a:rPr lang="en">
                <a:solidFill>
                  <a:srgbClr val="333333"/>
                </a:solidFill>
              </a:rPr>
              <a:t> the model predicts 0 and the actual class is 0</a:t>
            </a:r>
            <a:endParaRPr>
              <a:solidFill>
                <a:srgbClr val="333333"/>
              </a:solidFill>
            </a:endParaRPr>
          </a:p>
          <a:p>
            <a:pPr indent="-29845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b="1" lang="en">
                <a:solidFill>
                  <a:srgbClr val="333333"/>
                </a:solidFill>
              </a:rPr>
              <a:t>False Positive (FP):</a:t>
            </a:r>
            <a:r>
              <a:rPr lang="en">
                <a:solidFill>
                  <a:srgbClr val="333333"/>
                </a:solidFill>
              </a:rPr>
              <a:t> the model predicts 1 but the actual class is 0</a:t>
            </a:r>
            <a:endParaRPr>
              <a:solidFill>
                <a:srgbClr val="333333"/>
              </a:solidFill>
            </a:endParaRPr>
          </a:p>
          <a:p>
            <a:pPr indent="-29845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b="1" lang="en">
                <a:solidFill>
                  <a:srgbClr val="333333"/>
                </a:solidFill>
              </a:rPr>
              <a:t>False Negative (FN):</a:t>
            </a:r>
            <a:r>
              <a:rPr lang="en">
                <a:solidFill>
                  <a:srgbClr val="333333"/>
                </a:solidFill>
              </a:rPr>
              <a:t> the model predicts 0 but the actual class is 1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Precision</a:t>
            </a:r>
            <a:r>
              <a:rPr lang="en">
                <a:solidFill>
                  <a:srgbClr val="333333"/>
                </a:solidFill>
              </a:rPr>
              <a:t> = TP / (TP + FP), defines all the predictions of 1, which ones are correct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Recall = TP . (TP + FN), defines all the actual 1, which ones did not model </a:t>
            </a:r>
            <a:r>
              <a:rPr lang="en">
                <a:solidFill>
                  <a:srgbClr val="333333"/>
                </a:solidFill>
              </a:rPr>
              <a:t>predict</a:t>
            </a:r>
            <a:r>
              <a:rPr lang="en">
                <a:solidFill>
                  <a:srgbClr val="333333"/>
                </a:solidFill>
              </a:rPr>
              <a:t> </a:t>
            </a:r>
            <a:r>
              <a:rPr lang="en">
                <a:solidFill>
                  <a:srgbClr val="333333"/>
                </a:solidFill>
              </a:rPr>
              <a:t>correctly</a:t>
            </a:r>
            <a:r>
              <a:rPr lang="en">
                <a:solidFill>
                  <a:srgbClr val="333333"/>
                </a:solidFill>
              </a:rPr>
              <a:t>. 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</a:rPr>
              <a:t>// trade of on next slide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c8afdd8f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c8afdd8f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Trade off: </a:t>
            </a:r>
            <a:endParaRPr b="1"/>
          </a:p>
          <a:p>
            <a:pPr indent="-29845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/>
              <a:t>By changing the threshold value for the classifier confidence, we can adjust the precision and recall for the model.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 graph on the slide: a precision-recall tradeoff curve may look like one among this (they are inversely proportional with each other)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How to choose a better pair of precision and recall?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"/>
              <a:t>→ the one with higher average. (could got deeper, but not today)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e8a32c9e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e8a32c9e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Follow us on Twitter and Instagram @tidaltamu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Join our discord and slack, links provided in email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c8afdd8f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c8afdd8f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bdb1d9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bdb1d9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bdb1d9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bdb1d9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bbdb1d9d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bbdb1d9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c8afdd8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c8afdd8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- Receiver Operator Characteristic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evaluation metric for binary classification problems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</a:t>
            </a:r>
            <a:r>
              <a:rPr lang="en"/>
              <a:t>probability curve that plots the </a:t>
            </a:r>
            <a:r>
              <a:rPr i="1" lang="en"/>
              <a:t>TPR</a:t>
            </a:r>
            <a:r>
              <a:rPr lang="en"/>
              <a:t> against </a:t>
            </a:r>
            <a:r>
              <a:rPr i="1" lang="en"/>
              <a:t>FPR</a:t>
            </a:r>
            <a:r>
              <a:rPr lang="en"/>
              <a:t> at various threshold values and essentially separates the ‘signal’’ from the ‘noise’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can be extended to evaluate multi-class classification problems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 - area under the curve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measure of the </a:t>
            </a:r>
            <a:r>
              <a:rPr lang="en"/>
              <a:t>ability</a:t>
            </a:r>
            <a:r>
              <a:rPr lang="en"/>
              <a:t> to a classifier to distinguish between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Term names recall from confusion matrix:</a:t>
            </a:r>
            <a:endParaRPr i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TPR (the vertical) - sensitivity / true positive rate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FPR (the horizontal) - false positive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 graphs tell us about?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higher the AUC, the better the performance of the model at distinguishing between the positive and negative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first graph</a:t>
            </a:r>
            <a:r>
              <a:rPr lang="en"/>
              <a:t>, when AUC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the classifier is able to perfectly distinguish between all the positive and the </a:t>
            </a:r>
            <a:r>
              <a:rPr lang="en"/>
              <a:t>negative</a:t>
            </a:r>
            <a:r>
              <a:rPr lang="en"/>
              <a:t> class points correctly.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if the AUC had been 0, then the signs will be flipped, which mean the </a:t>
            </a:r>
            <a:r>
              <a:rPr lang="en"/>
              <a:t>classifier</a:t>
            </a:r>
            <a:r>
              <a:rPr lang="en"/>
              <a:t> would be predicting all Negatives as Positives, and all Positives as Negatives.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second graph</a:t>
            </a:r>
            <a:r>
              <a:rPr lang="en">
                <a:solidFill>
                  <a:schemeClr val="dk1"/>
                </a:solidFill>
              </a:rPr>
              <a:t>, when AUC is in between 0.5 and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→ there is a high probability that the classifier will be able to distinguish the positive class values from the negative class values.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→ why? Because the classifier is able to detect more numbers of True positives and true negatives than false negatives and false positives.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b="1" lang="en"/>
              <a:t> third graph</a:t>
            </a:r>
            <a:r>
              <a:rPr lang="en"/>
              <a:t>, when AUC is 0.5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the classifier is not able to distinguish between Positive and Negative class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means either the classifier is predicting random class or constant class for all the data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Helps visualizing how well our machine learning classifier is performing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Works only for binary classification problems, but can be </a:t>
            </a:r>
            <a:r>
              <a:rPr lang="en"/>
              <a:t>extended</a:t>
            </a:r>
            <a:r>
              <a:rPr lang="en"/>
              <a:t> to evaluate multi-class classification problems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c8afdd8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c8afdd8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</a:t>
            </a:r>
            <a:r>
              <a:rPr lang="en"/>
              <a:t>Parameters</a:t>
            </a:r>
            <a:r>
              <a:rPr lang="en"/>
              <a:t> which define the model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 != model 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hyper: cannot be directly trained from the data, they are usually fixed before the actual training begins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model parameters are learned during training when we optimize a loss function using sth like gradient descent (previous topics)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→ the process of searching for the idea model architecture is called hyperparameter tuning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Models can have many hyperparameters, the two best strategies for Hyperparameter tuning are </a:t>
            </a:r>
            <a:r>
              <a:rPr b="1" lang="en">
                <a:solidFill>
                  <a:schemeClr val="dk1"/>
                </a:solidFill>
              </a:rPr>
              <a:t>grid search CV </a:t>
            </a:r>
            <a:r>
              <a:rPr lang="en">
                <a:solidFill>
                  <a:schemeClr val="dk1"/>
                </a:solidFill>
              </a:rPr>
              <a:t>and Randomized search.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c8afdd8f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c8afdd8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statistical method used to </a:t>
            </a:r>
            <a:r>
              <a:rPr lang="en"/>
              <a:t>estimate</a:t>
            </a:r>
            <a:r>
              <a:rPr lang="en"/>
              <a:t> the performance (or accuracy) of machine learning models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Here is a flowchart of typical cross validation workflow in model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Different types, classified into two broad categories: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Non-</a:t>
            </a:r>
            <a:r>
              <a:rPr lang="en"/>
              <a:t>Exhaustive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 not compute all ways of splitting the original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Exhaustive</a:t>
            </a:r>
            <a:r>
              <a:rPr lang="en"/>
              <a:t> Methods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Test on </a:t>
            </a:r>
            <a:r>
              <a:rPr lang="en"/>
              <a:t>all</a:t>
            </a:r>
            <a:r>
              <a:rPr lang="en"/>
              <a:t> possible ways to divide the original data into a training and a validation sett.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0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20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2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158450" y="109700"/>
            <a:ext cx="14625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gif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857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/>
          <p:nvPr/>
        </p:nvSpPr>
        <p:spPr>
          <a:xfrm>
            <a:off x="3857625" y="919150"/>
            <a:ext cx="37737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8F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MEETING</a:t>
            </a:r>
            <a:r>
              <a:rPr b="1" lang="en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</a:t>
            </a:r>
            <a:endParaRPr b="1" sz="2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STARTING</a:t>
            </a:r>
            <a:endParaRPr b="1" sz="5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100">
                <a:solidFill>
                  <a:srgbClr val="B09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SOON</a:t>
            </a:r>
            <a:endParaRPr b="1" sz="9100">
              <a:solidFill>
                <a:srgbClr val="B09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5700" y="4142150"/>
            <a:ext cx="842100" cy="831000"/>
          </a:xfrm>
          <a:prstGeom prst="roundRect">
            <a:avLst>
              <a:gd fmla="val 30506" name="adj"/>
            </a:avLst>
          </a:prstGeom>
          <a:noFill/>
          <a:ln>
            <a:noFill/>
          </a:ln>
        </p:spPr>
      </p:pic>
      <p:pic>
        <p:nvPicPr>
          <p:cNvPr id="110" name="Google Shape;1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6219" y="4142150"/>
            <a:ext cx="813900" cy="831000"/>
          </a:xfrm>
          <a:prstGeom prst="roundRect">
            <a:avLst>
              <a:gd fmla="val 24817" name="adj"/>
            </a:avLst>
          </a:prstGeom>
          <a:noFill/>
          <a:ln>
            <a:noFill/>
          </a:ln>
        </p:spPr>
      </p:pic>
      <p:sp>
        <p:nvSpPr>
          <p:cNvPr id="111" name="Google Shape;111;p25"/>
          <p:cNvSpPr txBox="1"/>
          <p:nvPr/>
        </p:nvSpPr>
        <p:spPr>
          <a:xfrm>
            <a:off x="4990725" y="4202150"/>
            <a:ext cx="1936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 US!</a:t>
            </a:r>
            <a:r>
              <a:rPr b="1" lang="en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9FE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@tidaltamu</a:t>
            </a:r>
            <a:endParaRPr i="1" sz="100">
              <a:solidFill>
                <a:srgbClr val="9FE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How To Do Error Analysis To Make All of Your Models Better | by Nelson  Griffiths | Towards Data Science"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435" y="1152475"/>
            <a:ext cx="455519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Metrics for Skewed Classes</a:t>
            </a:r>
            <a:endParaRPr/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Precision and Recall, wtf are they? | by Yvan Scher | Medium" id="187" name="Google Shape;187;p35"/>
          <p:cNvPicPr preferRelativeResize="0"/>
          <p:nvPr/>
        </p:nvPicPr>
        <p:blipFill rotWithShape="1">
          <a:blip r:embed="rId3">
            <a:alphaModFix/>
          </a:blip>
          <a:srcRect b="10433" l="0" r="0" t="3337"/>
          <a:stretch/>
        </p:blipFill>
        <p:spPr>
          <a:xfrm>
            <a:off x="1874775" y="1152475"/>
            <a:ext cx="5588225" cy="37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Off Precision and Recall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Fig-1. Prediction Matrix" id="194" name="Google Shape;1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13" y="1217613"/>
            <a:ext cx="65817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Off Precision and Recall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Fig-2. Precision Recall Curve"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25" y="1017725"/>
            <a:ext cx="3965115" cy="38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idx="1" type="subTitle"/>
          </p:nvPr>
        </p:nvSpPr>
        <p:spPr>
          <a:xfrm>
            <a:off x="2440700" y="3052075"/>
            <a:ext cx="632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TETHERED INFORMATICS &amp; DATA ANALYTICS LAB</a:t>
            </a:r>
            <a:endParaRPr sz="1600"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17" name="Google Shape;117;p26"/>
          <p:cNvGrpSpPr/>
          <p:nvPr/>
        </p:nvGrpSpPr>
        <p:grpSpPr>
          <a:xfrm>
            <a:off x="1194625" y="1207163"/>
            <a:ext cx="2392359" cy="2434514"/>
            <a:chOff x="1194625" y="1207163"/>
            <a:chExt cx="2392359" cy="2434514"/>
          </a:xfrm>
        </p:grpSpPr>
        <p:sp>
          <p:nvSpPr>
            <p:cNvPr id="118" name="Google Shape;118;p26"/>
            <p:cNvSpPr/>
            <p:nvPr/>
          </p:nvSpPr>
          <p:spPr>
            <a:xfrm>
              <a:off x="1194625" y="1267777"/>
              <a:ext cx="2373900" cy="2373900"/>
            </a:xfrm>
            <a:prstGeom prst="ellipse">
              <a:avLst/>
            </a:prstGeom>
            <a:gradFill>
              <a:gsLst>
                <a:gs pos="0">
                  <a:srgbClr val="B3EDFF"/>
                </a:gs>
                <a:gs pos="100000">
                  <a:srgbClr val="6949AC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6"/>
            <p:cNvSpPr/>
            <p:nvPr/>
          </p:nvSpPr>
          <p:spPr>
            <a:xfrm>
              <a:off x="1539784" y="1346943"/>
              <a:ext cx="2047200" cy="2215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6"/>
            <p:cNvSpPr/>
            <p:nvPr/>
          </p:nvSpPr>
          <p:spPr>
            <a:xfrm flipH="1" rot="-3047894">
              <a:off x="2753553" y="1162877"/>
              <a:ext cx="386360" cy="1053372"/>
            </a:xfrm>
            <a:prstGeom prst="moon">
              <a:avLst>
                <a:gd fmla="val 31999" name="adj"/>
              </a:avLst>
            </a:prstGeom>
            <a:gradFill>
              <a:gsLst>
                <a:gs pos="0">
                  <a:srgbClr val="B4C9FF"/>
                </a:gs>
                <a:gs pos="100000">
                  <a:srgbClr val="B7FFF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6"/>
            <p:cNvSpPr/>
            <p:nvPr/>
          </p:nvSpPr>
          <p:spPr>
            <a:xfrm flipH="1" rot="-4765440">
              <a:off x="2366843" y="1121672"/>
              <a:ext cx="362864" cy="930786"/>
            </a:xfrm>
            <a:prstGeom prst="moon">
              <a:avLst>
                <a:gd fmla="val 38357" name="adj"/>
              </a:avLst>
            </a:prstGeom>
            <a:gradFill>
              <a:gsLst>
                <a:gs pos="0">
                  <a:srgbClr val="B4C9FF"/>
                </a:gs>
                <a:gs pos="100000">
                  <a:srgbClr val="B7FFF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6"/>
            <p:cNvSpPr/>
            <p:nvPr/>
          </p:nvSpPr>
          <p:spPr>
            <a:xfrm flipH="1" rot="-5717823">
              <a:off x="2162375" y="1235863"/>
              <a:ext cx="272966" cy="769791"/>
            </a:xfrm>
            <a:prstGeom prst="moon">
              <a:avLst>
                <a:gd fmla="val 47796" name="adj"/>
              </a:avLst>
            </a:prstGeom>
            <a:gradFill>
              <a:gsLst>
                <a:gs pos="0">
                  <a:srgbClr val="B4C9FF"/>
                </a:gs>
                <a:gs pos="100000">
                  <a:srgbClr val="B7FFF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6"/>
          <p:cNvSpPr txBox="1"/>
          <p:nvPr/>
        </p:nvSpPr>
        <p:spPr>
          <a:xfrm>
            <a:off x="2057475" y="1722125"/>
            <a:ext cx="65661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t</a:t>
            </a:r>
            <a:r>
              <a:rPr b="1" i="1" lang="en" sz="30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i</a:t>
            </a:r>
            <a:r>
              <a:rPr b="1" i="1" lang="en" sz="30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d</a:t>
            </a:r>
            <a:r>
              <a:rPr b="1" i="1" lang="en" sz="3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a</a:t>
            </a:r>
            <a:r>
              <a:rPr b="1" i="1" lang="en" sz="3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l</a:t>
            </a:r>
            <a:r>
              <a:rPr b="1" i="1" lang="en" sz="3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t</a:t>
            </a:r>
            <a:r>
              <a:rPr b="1" i="1" lang="en" sz="3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a</a:t>
            </a:r>
            <a:r>
              <a:rPr b="1" i="1" lang="en" sz="3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m</a:t>
            </a:r>
            <a:r>
              <a:rPr b="1" i="1" lang="en" sz="3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u</a:t>
            </a:r>
            <a:endParaRPr b="1" i="1" sz="9600">
              <a:solidFill>
                <a:srgbClr val="AB3857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ctrTitle"/>
          </p:nvPr>
        </p:nvSpPr>
        <p:spPr>
          <a:xfrm>
            <a:off x="58850" y="744575"/>
            <a:ext cx="8773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PT Sans"/>
                <a:ea typeface="PT Sans"/>
                <a:cs typeface="PT Sans"/>
                <a:sym typeface="PT Sans"/>
              </a:rPr>
              <a:t>Dealing with Noise, Model Performance Assessment, Error Analysis</a:t>
            </a:r>
            <a:endParaRPr b="1" sz="39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9" name="Google Shape;129;p27"/>
          <p:cNvSpPr txBox="1"/>
          <p:nvPr>
            <p:ph idx="1" type="subTitle"/>
          </p:nvPr>
        </p:nvSpPr>
        <p:spPr>
          <a:xfrm>
            <a:off x="311700" y="3142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T Sans"/>
                <a:ea typeface="PT Sans"/>
                <a:cs typeface="PT Sans"/>
                <a:sym typeface="PT Sans"/>
              </a:rPr>
              <a:t>Ishaan Grewal and Saini Ye</a:t>
            </a:r>
            <a:endParaRPr b="1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 in the case of non-linear data?</a:t>
            </a:r>
            <a:endParaRPr/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38" y="1234075"/>
            <a:ext cx="7305716" cy="35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775" y="1104025"/>
            <a:ext cx="7104400" cy="32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Assessment</a:t>
            </a:r>
            <a:endParaRPr/>
          </a:p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Comparing Test and Train y values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Confusion Matrix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 Search for Hyperparameter tuning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under the ROC Curve (AUC)</a:t>
            </a:r>
            <a:endParaRPr/>
          </a:p>
        </p:txBody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UC ROC curve" id="156" name="Google Shape;1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00" y="2571738"/>
            <a:ext cx="195262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C ROC curve" id="157" name="Google Shape;15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050" y="2571750"/>
            <a:ext cx="195262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C ROC random output" id="158" name="Google Shape;15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5300" y="2571750"/>
            <a:ext cx="195262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fusion matrix" id="159" name="Google Shape;15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1675" y="140700"/>
            <a:ext cx="23812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4. Hyperparameter Tuning - Evaluating Machine Learning Models [Book]"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475" y="1017725"/>
            <a:ext cx="4141037" cy="3895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</a:t>
            </a:r>
            <a:endParaRPr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Grid Search Workflow" id="173" name="Google Shape;1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650" y="1469800"/>
            <a:ext cx="4634850" cy="278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