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Didact Gothic"/>
      <p:regular r:id="rId22"/>
    </p:embeddedFont>
    <p:embeddedFont>
      <p:font typeface="P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482C4F-6C00-4B80-9685-40D77DD152FD}">
  <a:tblStyle styleId="{BC482C4F-6C00-4B80-9685-40D77DD152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DidactGothic-regular.fntdata"/><Relationship Id="rId21" Type="http://schemas.openxmlformats.org/officeDocument/2006/relationships/slide" Target="slides/slide14.xml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5e9359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5e9359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001159e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001159e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001159ef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001159ef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001159ef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001159ef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001159ef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001159ef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001159e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001159e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001159e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001159e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01159e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01159e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01159ef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001159ef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01159e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01159e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001159ef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001159ef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001159e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001159e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001159ef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001159e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58450" y="109700"/>
            <a:ext cx="14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2440700" y="3052075"/>
            <a:ext cx="632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16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08" name="Google Shape;108;p25"/>
          <p:cNvGrpSpPr/>
          <p:nvPr/>
        </p:nvGrpSpPr>
        <p:grpSpPr>
          <a:xfrm>
            <a:off x="1194625" y="1207163"/>
            <a:ext cx="2392359" cy="2434514"/>
            <a:chOff x="1194625" y="1207163"/>
            <a:chExt cx="2392359" cy="2434514"/>
          </a:xfrm>
        </p:grpSpPr>
        <p:sp>
          <p:nvSpPr>
            <p:cNvPr id="109" name="Google Shape;109;p25"/>
            <p:cNvSpPr/>
            <p:nvPr/>
          </p:nvSpPr>
          <p:spPr>
            <a:xfrm>
              <a:off x="1194625" y="1267777"/>
              <a:ext cx="2373900" cy="2373900"/>
            </a:xfrm>
            <a:prstGeom prst="ellipse">
              <a:avLst/>
            </a:prstGeom>
            <a:gradFill>
              <a:gsLst>
                <a:gs pos="0">
                  <a:srgbClr val="B3EDFF"/>
                </a:gs>
                <a:gs pos="100000">
                  <a:srgbClr val="6949A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539784" y="1346943"/>
              <a:ext cx="2047200" cy="221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 flipH="1" rot="-3047894">
              <a:off x="2753553" y="1162877"/>
              <a:ext cx="386360" cy="1053372"/>
            </a:xfrm>
            <a:prstGeom prst="moon">
              <a:avLst>
                <a:gd fmla="val 31999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 flipH="1" rot="-4765440">
              <a:off x="2366843" y="1121672"/>
              <a:ext cx="362864" cy="930786"/>
            </a:xfrm>
            <a:prstGeom prst="moon">
              <a:avLst>
                <a:gd fmla="val 38357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 flipH="1" rot="-5717823">
              <a:off x="2162375" y="1235863"/>
              <a:ext cx="272966" cy="769791"/>
            </a:xfrm>
            <a:prstGeom prst="moon">
              <a:avLst>
                <a:gd fmla="val 47796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5"/>
          <p:cNvSpPr txBox="1"/>
          <p:nvPr/>
        </p:nvSpPr>
        <p:spPr>
          <a:xfrm>
            <a:off x="2057475" y="1722125"/>
            <a:ext cx="65661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i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endParaRPr b="1" i="1" sz="9600">
              <a:solidFill>
                <a:srgbClr val="AB385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Pool-based Sampling 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3125000"/>
            <a:ext cx="8520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 unlabeled data is run through the model first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Query Process: The most “informative” instances are selected to be </a:t>
            </a: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queried and then trained on.</a:t>
            </a: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1017725"/>
            <a:ext cx="1343051" cy="13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975" y="1017725"/>
            <a:ext cx="979501" cy="10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400" y="1358950"/>
            <a:ext cx="674350" cy="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4761200" y="1359800"/>
            <a:ext cx="8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1656913" y="2074325"/>
            <a:ext cx="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5823527" y="2074325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Oracle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2708049" y="1359800"/>
            <a:ext cx="12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Observes all Instance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6" name="Google Shape;216;p34"/>
          <p:cNvCxnSpPr>
            <a:stCxn id="209" idx="3"/>
            <a:endCxn id="215" idx="3"/>
          </p:cNvCxnSpPr>
          <p:nvPr/>
        </p:nvCxnSpPr>
        <p:spPr>
          <a:xfrm flipH="1" rot="10800000">
            <a:off x="2708075" y="1667650"/>
            <a:ext cx="1232400" cy="21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4"/>
          <p:cNvCxnSpPr>
            <a:stCxn id="211" idx="3"/>
            <a:endCxn id="212" idx="3"/>
          </p:cNvCxnSpPr>
          <p:nvPr/>
        </p:nvCxnSpPr>
        <p:spPr>
          <a:xfrm flipH="1" rot="10800000">
            <a:off x="4496750" y="1667649"/>
            <a:ext cx="1142700" cy="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4"/>
          <p:cNvSpPr txBox="1"/>
          <p:nvPr/>
        </p:nvSpPr>
        <p:spPr>
          <a:xfrm>
            <a:off x="3597000" y="947325"/>
            <a:ext cx="16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Select which Instance to use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Membership Query Synthesis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3125000"/>
            <a:ext cx="8520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Not possible for all models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generates its own instance and sends it to oracle for labeling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1017725"/>
            <a:ext cx="1343051" cy="13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975" y="1017725"/>
            <a:ext cx="979501" cy="10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400" y="1358950"/>
            <a:ext cx="674350" cy="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4761200" y="1359800"/>
            <a:ext cx="8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1656913" y="2074325"/>
            <a:ext cx="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5823527" y="2074325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Oracle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2883557" y="1359800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Generates</a:t>
            </a:r>
            <a:r>
              <a:rPr lang="en">
                <a:solidFill>
                  <a:srgbClr val="FFFFFF"/>
                </a:solidFill>
              </a:rPr>
              <a:t> Instance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Google Shape;233;p35"/>
          <p:cNvCxnSpPr>
            <a:stCxn id="226" idx="3"/>
            <a:endCxn id="232" idx="3"/>
          </p:cNvCxnSpPr>
          <p:nvPr/>
        </p:nvCxnSpPr>
        <p:spPr>
          <a:xfrm flipH="1" rot="10800000">
            <a:off x="2708075" y="1667650"/>
            <a:ext cx="1232400" cy="21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5"/>
          <p:cNvCxnSpPr>
            <a:stCxn id="228" idx="3"/>
            <a:endCxn id="229" idx="3"/>
          </p:cNvCxnSpPr>
          <p:nvPr/>
        </p:nvCxnSpPr>
        <p:spPr>
          <a:xfrm flipH="1" rot="10800000">
            <a:off x="4496750" y="1667649"/>
            <a:ext cx="1142700" cy="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Query Strategies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01772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Many ways to figure out if an instance is worth querying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Least Confidence: Query instances the model is not sure of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Margin Sampling: Query instances which have probable instances for two (or more) labels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Query by Committee:  Multiple models trained on the seed. The most informative query is an instance that is </a:t>
            </a: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disagreed</a:t>
            </a: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on the most. 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36"/>
          <p:cNvGraphicFramePr/>
          <p:nvPr/>
        </p:nvGraphicFramePr>
        <p:xfrm>
          <a:off x="952500" y="37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{BC482C4F-6C00-4B80-9685-40D77DD152FD}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Instance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Label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Label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311708" y="43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Practical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112" y="3315425"/>
            <a:ext cx="2661774" cy="9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1642975" y="2628750"/>
            <a:ext cx="63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https://colab.research.google.com/drive/1bfKwnpns14DHfFzC9zSQrOuL6wSficZd?usp=sharing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Cited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278175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rabicParenR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https://www.datacamp.com/community/tutorials/active-learning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rabicParenR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https://algorithmia.com/blog/active-learning-machine-learning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rabicParenR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Settles. B, (2010, January 26). Active Learning Literature Survey.Computer Sciences Technical Report 1648. University of Wisconsin–Madison.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arenR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https://towardsdatascience.com/active-learning-5b9d0955292d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ctrTitle"/>
          </p:nvPr>
        </p:nvSpPr>
        <p:spPr>
          <a:xfrm>
            <a:off x="311708" y="43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Special Topics 1: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Active Learning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112" y="3315425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Contents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AutoNum type="arabi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Introduction to Special Topics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AutoNum type="arabi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Theory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Motivation for Active Learning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Types of Active Learning (I,II,III)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Query Strategies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AutoNum type="arabicPeriod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Practical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 Introduction to Special Topics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Target specific Machine Learning (ML) and AI architectures and techniques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Assume you have a baseline understanding of ML models and processes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Focus on both theory and practical applications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43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Theory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112" y="3315425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Motivation for Active Learning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3387425"/>
            <a:ext cx="85206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affects how well a model can learn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If we can choose what data to feed a model, it can learn more with less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400" y="1199473"/>
            <a:ext cx="7317199" cy="17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925425" y="3104875"/>
            <a:ext cx="73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Clustering Algorithm [1]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1017725"/>
            <a:ext cx="1343051" cy="13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975" y="1017725"/>
            <a:ext cx="979501" cy="10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400" y="1358950"/>
            <a:ext cx="674350" cy="66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31"/>
          <p:cNvCxnSpPr>
            <a:stCxn id="156" idx="3"/>
            <a:endCxn id="158" idx="1"/>
          </p:cNvCxnSpPr>
          <p:nvPr/>
        </p:nvCxnSpPr>
        <p:spPr>
          <a:xfrm>
            <a:off x="2708075" y="1689250"/>
            <a:ext cx="1114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31"/>
          <p:cNvCxnSpPr>
            <a:stCxn id="158" idx="3"/>
          </p:cNvCxnSpPr>
          <p:nvPr/>
        </p:nvCxnSpPr>
        <p:spPr>
          <a:xfrm>
            <a:off x="4496750" y="1689249"/>
            <a:ext cx="1203300" cy="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31"/>
          <p:cNvSpPr txBox="1"/>
          <p:nvPr/>
        </p:nvSpPr>
        <p:spPr>
          <a:xfrm>
            <a:off x="4761200" y="1359800"/>
            <a:ext cx="8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656913" y="2074325"/>
            <a:ext cx="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5823527" y="2074325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Oracle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2883557" y="1359800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Sends Instance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11700" y="2474525"/>
            <a:ext cx="85206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Active Learning is a semi-supervised method of machine learning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Steps: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Obtain data with some labeled data (seed) and unlabeled data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Train model on seed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Pass unlabeled data through model and get output values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Apply Query process to unlabeled data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Feed (previously) unlabeled data back into model as necessary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2474525"/>
            <a:ext cx="8520600" cy="20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3 Types of AL: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idact Gothic"/>
              <a:buAutoNum type="arabi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Membership Query Synthesis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idact Gothic"/>
              <a:buAutoNum type="arabi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Stream-Based Selective Sampling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idact Gothic"/>
              <a:buAutoNum type="arabi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Pool-Based sampling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 involve the model, instances of data through a query process, and the oracle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1017725"/>
            <a:ext cx="1343051" cy="13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975" y="1017725"/>
            <a:ext cx="979501" cy="10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400" y="1358950"/>
            <a:ext cx="674350" cy="66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2"/>
          <p:cNvCxnSpPr>
            <a:stCxn id="173" idx="3"/>
            <a:endCxn id="175" idx="1"/>
          </p:cNvCxnSpPr>
          <p:nvPr/>
        </p:nvCxnSpPr>
        <p:spPr>
          <a:xfrm>
            <a:off x="2708075" y="1689250"/>
            <a:ext cx="1114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2"/>
          <p:cNvCxnSpPr>
            <a:stCxn id="175" idx="3"/>
          </p:cNvCxnSpPr>
          <p:nvPr/>
        </p:nvCxnSpPr>
        <p:spPr>
          <a:xfrm>
            <a:off x="4496750" y="1689249"/>
            <a:ext cx="1203300" cy="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32"/>
          <p:cNvSpPr txBox="1"/>
          <p:nvPr/>
        </p:nvSpPr>
        <p:spPr>
          <a:xfrm>
            <a:off x="4761200" y="1359800"/>
            <a:ext cx="8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1656913" y="2074325"/>
            <a:ext cx="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823527" y="2074325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Oracle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2883557" y="1359800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Sends Instance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Stream-Based Selective Sampling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3125000"/>
            <a:ext cx="85206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sends unlabeled instance of data to oracle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Query Process: Decides whether to pass along the unlabeled instance or trash it INDIVIDUALLY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87" y="73125"/>
            <a:ext cx="2661774" cy="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25" y="1017725"/>
            <a:ext cx="1343051" cy="13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0975" y="1017725"/>
            <a:ext cx="979501" cy="10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400" y="1358950"/>
            <a:ext cx="674350" cy="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4761200" y="1359800"/>
            <a:ext cx="8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656913" y="2074325"/>
            <a:ext cx="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823527" y="2074325"/>
            <a:ext cx="8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Oracle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883557" y="1359800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Observes Instance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6" name="Google Shape;196;p33"/>
          <p:cNvCxnSpPr>
            <a:stCxn id="189" idx="3"/>
            <a:endCxn id="195" idx="3"/>
          </p:cNvCxnSpPr>
          <p:nvPr/>
        </p:nvCxnSpPr>
        <p:spPr>
          <a:xfrm flipH="1" rot="10800000">
            <a:off x="2708075" y="1667650"/>
            <a:ext cx="1232400" cy="21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3"/>
          <p:cNvCxnSpPr>
            <a:stCxn id="191" idx="3"/>
            <a:endCxn id="192" idx="3"/>
          </p:cNvCxnSpPr>
          <p:nvPr/>
        </p:nvCxnSpPr>
        <p:spPr>
          <a:xfrm flipH="1" rot="10800000">
            <a:off x="4496750" y="1667649"/>
            <a:ext cx="1142700" cy="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3"/>
          <p:cNvSpPr txBox="1"/>
          <p:nvPr/>
        </p:nvSpPr>
        <p:spPr>
          <a:xfrm>
            <a:off x="3596997" y="947325"/>
            <a:ext cx="144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Decide whether to keep Instance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6741" y="2317463"/>
            <a:ext cx="626049" cy="741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3"/>
          <p:cNvCxnSpPr>
            <a:stCxn id="191" idx="2"/>
            <a:endCxn id="199" idx="1"/>
          </p:cNvCxnSpPr>
          <p:nvPr/>
        </p:nvCxnSpPr>
        <p:spPr>
          <a:xfrm>
            <a:off x="4159575" y="2019549"/>
            <a:ext cx="337200" cy="66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3"/>
          <p:cNvSpPr txBox="1"/>
          <p:nvPr/>
        </p:nvSpPr>
        <p:spPr>
          <a:xfrm>
            <a:off x="3439882" y="216302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Trash Instance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