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5.xml"/><Relationship Id="rId22" Type="http://schemas.openxmlformats.org/officeDocument/2006/relationships/font" Target="fonts/HelveticaNeue-boldItalic.fntdata"/><Relationship Id="rId10" Type="http://schemas.openxmlformats.org/officeDocument/2006/relationships/slide" Target="slides/slide4.xml"/><Relationship Id="rId21" Type="http://schemas.openxmlformats.org/officeDocument/2006/relationships/font" Target="fonts/HelveticaNeue-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HelveticaNeu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92c6927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92c6927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a9f46d71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a9f46d71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 is independent of A and 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-Enumeration and variable elimination can be used in BBNs to reduce the complexity of a problem, we wont go into those due to time constraints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a9f46d7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a9f46d7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a1d32d6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a1d32d6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a9f46d7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a9f46d7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Represents a probability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Independence refers to a random variable that is unaffected by all other variables. A dependent variable is a random variable whose probability is conditional on one or more other random variables.</a:t>
            </a:r>
            <a:endParaRPr/>
          </a:p>
          <a:p>
            <a:pPr indent="0" lvl="0" marL="0" rtl="0" algn="l">
              <a:spcBef>
                <a:spcPts val="0"/>
              </a:spcBef>
              <a:spcAft>
                <a:spcPts val="0"/>
              </a:spcAft>
              <a:buClr>
                <a:schemeClr val="dk1"/>
              </a:buClr>
              <a:buSzPts val="1100"/>
              <a:buFont typeface="Arial"/>
              <a:buNone/>
            </a:pPr>
            <a:r>
              <a:rPr lang="en"/>
              <a:t>Conditional independence describes the relationship among multiple random variables, where a given variable may be conditionally independent of one or more other random variables. This does not mean that the variable is independent per se; instead, it is a clear definition that the variable is independent of specific other known random variables.</a:t>
            </a:r>
            <a:endParaRPr/>
          </a:p>
          <a:p>
            <a:pPr indent="0" lvl="0" marL="0" rtl="0" algn="l">
              <a:spcBef>
                <a:spcPts val="0"/>
              </a:spcBef>
              <a:spcAft>
                <a:spcPts val="0"/>
              </a:spcAft>
              <a:buClr>
                <a:schemeClr val="dk1"/>
              </a:buClr>
              <a:buSzPts val="1100"/>
              <a:buFont typeface="Arial"/>
              <a:buNone/>
            </a:pPr>
            <a:r>
              <a:rPr lang="en"/>
              <a:t>A probabilistic graphical model, such as a Bayesian Network, provides a way of defining a probabilistic model for a complex problem by stating all of the conditional independence assumptions for the known variables, whilst allowing the presence of unknown (latent) variables.</a:t>
            </a:r>
            <a:endParaRPr/>
          </a:p>
          <a:p>
            <a:pPr indent="0" lvl="0" marL="0" rtl="0" algn="l">
              <a:spcBef>
                <a:spcPts val="0"/>
              </a:spcBef>
              <a:spcAft>
                <a:spcPts val="0"/>
              </a:spcAft>
              <a:buNone/>
            </a:pPr>
            <a:r>
              <a:rPr lang="en"/>
              <a:t>As such, both the presence and the absence of edges in the graphical model are important in the interpretation of the model.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Inference learning is to make decisions considering the probabilities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a9f46d7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a9f46d7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Directed graphs are useful for expressing causal relationships between random variables, whereas undirected graphs are better suited to expressing soft constraints between random variables.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a9f46d7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a9f46d7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Derivation of graphical models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a9f46d7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a9f46d7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probability is the study of subjective probabilities or belief in an outcome, compared to the frequentist approach where probabilities are based purely on the past occurrence of the event.</a:t>
            </a:r>
            <a:endParaRPr/>
          </a:p>
          <a:p>
            <a:pPr indent="0" lvl="0" marL="0" rtl="0" algn="l">
              <a:spcBef>
                <a:spcPts val="0"/>
              </a:spcBef>
              <a:spcAft>
                <a:spcPts val="0"/>
              </a:spcAft>
              <a:buNone/>
            </a:pPr>
            <a:r>
              <a:rPr lang="en"/>
              <a:t>The networks are not exactly Bayesian by definition, although given that both the probability distributions for the random variables (nodes) and the relationships between the random variables (edges) are specified subjectively, the model can be thought to capture the “belief” about a complex domain.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a9f46d7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a9f46d7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a9f46d71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a9f46d71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a9f46d71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a9f46d71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0" y="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5"/>
          <p:cNvSpPr/>
          <p:nvPr/>
        </p:nvSpPr>
        <p:spPr>
          <a:xfrm>
            <a:off x="0" y="4981575"/>
            <a:ext cx="9144000" cy="162000"/>
          </a:xfrm>
          <a:prstGeom prst="rect">
            <a:avLst/>
          </a:prstGeom>
          <a:gradFill>
            <a:gsLst>
              <a:gs pos="0">
                <a:srgbClr val="B3EDFF"/>
              </a:gs>
              <a:gs pos="100000">
                <a:srgbClr val="6949AC"/>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p:nvPr/>
        </p:nvSpPr>
        <p:spPr>
          <a:xfrm>
            <a:off x="0" y="4981575"/>
            <a:ext cx="9144000" cy="162000"/>
          </a:xfrm>
          <a:prstGeom prst="rect">
            <a:avLst/>
          </a:prstGeom>
          <a:gradFill>
            <a:gsLst>
              <a:gs pos="0">
                <a:srgbClr val="B3EDFF"/>
              </a:gs>
              <a:gs pos="100000">
                <a:srgbClr val="6949AC"/>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7"/>
          <p:cNvSpPr/>
          <p:nvPr/>
        </p:nvSpPr>
        <p:spPr>
          <a:xfrm>
            <a:off x="0" y="4981575"/>
            <a:ext cx="9144000" cy="162000"/>
          </a:xfrm>
          <a:prstGeom prst="rect">
            <a:avLst/>
          </a:prstGeom>
          <a:gradFill>
            <a:gsLst>
              <a:gs pos="0">
                <a:srgbClr val="B3EDFF"/>
              </a:gs>
              <a:gs pos="100000">
                <a:srgbClr val="6949AC"/>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8"/>
          <p:cNvSpPr/>
          <p:nvPr/>
        </p:nvSpPr>
        <p:spPr>
          <a:xfrm>
            <a:off x="0" y="4981575"/>
            <a:ext cx="9144000" cy="162000"/>
          </a:xfrm>
          <a:prstGeom prst="rect">
            <a:avLst/>
          </a:prstGeom>
          <a:gradFill>
            <a:gsLst>
              <a:gs pos="0">
                <a:srgbClr val="B3EDFF"/>
              </a:gs>
              <a:gs pos="100000">
                <a:srgbClr val="6949AC"/>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9"/>
          <p:cNvSpPr/>
          <p:nvPr/>
        </p:nvSpPr>
        <p:spPr>
          <a:xfrm>
            <a:off x="0" y="4981575"/>
            <a:ext cx="9144000" cy="162000"/>
          </a:xfrm>
          <a:prstGeom prst="rect">
            <a:avLst/>
          </a:prstGeom>
          <a:gradFill>
            <a:gsLst>
              <a:gs pos="0">
                <a:srgbClr val="B3EDFF"/>
              </a:gs>
              <a:gs pos="100000">
                <a:srgbClr val="6949AC"/>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20"/>
          <p:cNvSpPr/>
          <p:nvPr/>
        </p:nvSpPr>
        <p:spPr>
          <a:xfrm>
            <a:off x="0" y="4981575"/>
            <a:ext cx="9144000" cy="162000"/>
          </a:xfrm>
          <a:prstGeom prst="rect">
            <a:avLst/>
          </a:prstGeom>
          <a:gradFill>
            <a:gsLst>
              <a:gs pos="0">
                <a:srgbClr val="B3EDFF"/>
              </a:gs>
              <a:gs pos="100000">
                <a:srgbClr val="6949AC"/>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 name="Google Shape;9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2"/>
          <p:cNvSpPr/>
          <p:nvPr/>
        </p:nvSpPr>
        <p:spPr>
          <a:xfrm>
            <a:off x="0" y="4981575"/>
            <a:ext cx="9144000" cy="162000"/>
          </a:xfrm>
          <a:prstGeom prst="rect">
            <a:avLst/>
          </a:prstGeom>
          <a:gradFill>
            <a:gsLst>
              <a:gs pos="0">
                <a:srgbClr val="B3EDFF"/>
              </a:gs>
              <a:gs pos="100000">
                <a:srgbClr val="6949AC"/>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nvSpPr>
        <p:spPr>
          <a:xfrm>
            <a:off x="158450" y="109700"/>
            <a:ext cx="14625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gif"/><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tensorchiefs.github.io/dl_book/" TargetMode="External"/><Relationship Id="rId4" Type="http://schemas.openxmlformats.org/officeDocument/2006/relationships/hyperlink" Target="https://docs.pymc.io/notebooks/bayesian_neural_network_advi.html" TargetMode="External"/><Relationship Id="rId5" Type="http://schemas.openxmlformats.org/officeDocument/2006/relationships/hyperlink" Target="https://colab.research.google.com/github/papercup-open-source/tutorials/blob/master/intro_bnn/Bayesian_neural_networks_Part_1.ipynb" TargetMode="External"/><Relationship Id="rId6" Type="http://schemas.openxmlformats.org/officeDocument/2006/relationships/hyperlink" Target="https://colab.research.google.com/github/papercup-open-source/tutorials/blob/master/intro_bnn/Bayesian_neural_networks_Part_2.ipynb" TargetMode="External"/><Relationship Id="rId7" Type="http://schemas.openxmlformats.org/officeDocument/2006/relationships/hyperlink" Target="https://towardsdatascience.com/bayesian-neural-networks-2-fully-connected-in-tensorflow-and-pytorch-7bf65fb469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aedsayad.com/docs/Bayesian_Belief_Network.pdf" TargetMode="External"/><Relationship Id="rId4" Type="http://schemas.openxmlformats.org/officeDocument/2006/relationships/hyperlink" Target="https://www.probabilisticworld.com/bayesian-belief-networks-part-1/" TargetMode="External"/><Relationship Id="rId5" Type="http://schemas.openxmlformats.org/officeDocument/2006/relationships/hyperlink" Target="https://www.javatpoint.com/bayesian-belief-network-in-artificial-intelligence" TargetMode="External"/><Relationship Id="rId6" Type="http://schemas.openxmlformats.org/officeDocument/2006/relationships/hyperlink" Target="https://people.cs.pitt.edu/~milos/courses/cs2001/cs2001-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5"/>
          <p:cNvPicPr preferRelativeResize="0"/>
          <p:nvPr/>
        </p:nvPicPr>
        <p:blipFill>
          <a:blip r:embed="rId3">
            <a:alphaModFix/>
          </a:blip>
          <a:stretch>
            <a:fillRect/>
          </a:stretch>
        </p:blipFill>
        <p:spPr>
          <a:xfrm>
            <a:off x="0" y="0"/>
            <a:ext cx="3857625" cy="5143500"/>
          </a:xfrm>
          <a:prstGeom prst="rect">
            <a:avLst/>
          </a:prstGeom>
          <a:noFill/>
          <a:ln>
            <a:noFill/>
          </a:ln>
        </p:spPr>
      </p:pic>
      <p:sp>
        <p:nvSpPr>
          <p:cNvPr id="108" name="Google Shape;108;p25"/>
          <p:cNvSpPr txBox="1"/>
          <p:nvPr/>
        </p:nvSpPr>
        <p:spPr>
          <a:xfrm>
            <a:off x="3857625" y="919150"/>
            <a:ext cx="3773700" cy="21192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b="1" lang="en" sz="2800">
                <a:solidFill>
                  <a:srgbClr val="FF8FCD"/>
                </a:solidFill>
                <a:latin typeface="Helvetica Neue"/>
                <a:ea typeface="Helvetica Neue"/>
                <a:cs typeface="Helvetica Neue"/>
                <a:sym typeface="Helvetica Neue"/>
              </a:rPr>
              <a:t>MEETING</a:t>
            </a:r>
            <a:r>
              <a:rPr b="1" lang="en" sz="2800">
                <a:solidFill>
                  <a:srgbClr val="FFFFFF"/>
                </a:solidFill>
                <a:latin typeface="Helvetica Neue"/>
                <a:ea typeface="Helvetica Neue"/>
                <a:cs typeface="Helvetica Neue"/>
                <a:sym typeface="Helvetica Neue"/>
              </a:rPr>
              <a:t> IS</a:t>
            </a:r>
            <a:endParaRPr b="1" sz="2800">
              <a:solidFill>
                <a:srgbClr val="FFFFFF"/>
              </a:solidFill>
              <a:latin typeface="Helvetica Neue"/>
              <a:ea typeface="Helvetica Neue"/>
              <a:cs typeface="Helvetica Neue"/>
              <a:sym typeface="Helvetica Neue"/>
            </a:endParaRPr>
          </a:p>
          <a:p>
            <a:pPr indent="0" lvl="0" marL="0" rtl="0" algn="l">
              <a:lnSpc>
                <a:spcPct val="75000"/>
              </a:lnSpc>
              <a:spcBef>
                <a:spcPts val="0"/>
              </a:spcBef>
              <a:spcAft>
                <a:spcPts val="0"/>
              </a:spcAft>
              <a:buNone/>
            </a:pPr>
            <a:r>
              <a:rPr b="1" lang="en" sz="5300">
                <a:solidFill>
                  <a:srgbClr val="FFFFFF"/>
                </a:solidFill>
                <a:latin typeface="Helvetica Neue"/>
                <a:ea typeface="Helvetica Neue"/>
                <a:cs typeface="Helvetica Neue"/>
                <a:sym typeface="Helvetica Neue"/>
              </a:rPr>
              <a:t>STARTING</a:t>
            </a:r>
            <a:endParaRPr b="1" sz="5300">
              <a:solidFill>
                <a:srgbClr val="FFFFFF"/>
              </a:solidFill>
              <a:latin typeface="Helvetica Neue"/>
              <a:ea typeface="Helvetica Neue"/>
              <a:cs typeface="Helvetica Neue"/>
              <a:sym typeface="Helvetica Neue"/>
            </a:endParaRPr>
          </a:p>
          <a:p>
            <a:pPr indent="0" lvl="0" marL="0" rtl="0" algn="l">
              <a:lnSpc>
                <a:spcPct val="75000"/>
              </a:lnSpc>
              <a:spcBef>
                <a:spcPts val="0"/>
              </a:spcBef>
              <a:spcAft>
                <a:spcPts val="0"/>
              </a:spcAft>
              <a:buNone/>
            </a:pPr>
            <a:r>
              <a:rPr b="1" lang="en" sz="9100">
                <a:solidFill>
                  <a:srgbClr val="B09FFF"/>
                </a:solidFill>
                <a:latin typeface="Helvetica Neue"/>
                <a:ea typeface="Helvetica Neue"/>
                <a:cs typeface="Helvetica Neue"/>
                <a:sym typeface="Helvetica Neue"/>
              </a:rPr>
              <a:t>SOON</a:t>
            </a:r>
            <a:endParaRPr b="1" sz="9100">
              <a:solidFill>
                <a:srgbClr val="B09FFF"/>
              </a:solidFill>
              <a:latin typeface="Helvetica Neue"/>
              <a:ea typeface="Helvetica Neue"/>
              <a:cs typeface="Helvetica Neue"/>
              <a:sym typeface="Helvetica Neue"/>
            </a:endParaRPr>
          </a:p>
        </p:txBody>
      </p:sp>
      <p:pic>
        <p:nvPicPr>
          <p:cNvPr id="109" name="Google Shape;109;p25"/>
          <p:cNvPicPr preferRelativeResize="0"/>
          <p:nvPr/>
        </p:nvPicPr>
        <p:blipFill>
          <a:blip r:embed="rId4">
            <a:alphaModFix/>
          </a:blip>
          <a:stretch>
            <a:fillRect/>
          </a:stretch>
        </p:blipFill>
        <p:spPr>
          <a:xfrm>
            <a:off x="7045700" y="4142150"/>
            <a:ext cx="842100" cy="831000"/>
          </a:xfrm>
          <a:prstGeom prst="roundRect">
            <a:avLst>
              <a:gd fmla="val 30506" name="adj"/>
            </a:avLst>
          </a:prstGeom>
          <a:noFill/>
          <a:ln>
            <a:noFill/>
          </a:ln>
        </p:spPr>
      </p:pic>
      <p:pic>
        <p:nvPicPr>
          <p:cNvPr id="110" name="Google Shape;110;p25"/>
          <p:cNvPicPr preferRelativeResize="0"/>
          <p:nvPr/>
        </p:nvPicPr>
        <p:blipFill>
          <a:blip r:embed="rId5">
            <a:alphaModFix/>
          </a:blip>
          <a:stretch>
            <a:fillRect/>
          </a:stretch>
        </p:blipFill>
        <p:spPr>
          <a:xfrm>
            <a:off x="8096219" y="4142150"/>
            <a:ext cx="813900" cy="831000"/>
          </a:xfrm>
          <a:prstGeom prst="roundRect">
            <a:avLst>
              <a:gd fmla="val 24817" name="adj"/>
            </a:avLst>
          </a:prstGeom>
          <a:noFill/>
          <a:ln>
            <a:noFill/>
          </a:ln>
        </p:spPr>
      </p:pic>
      <p:sp>
        <p:nvSpPr>
          <p:cNvPr id="111" name="Google Shape;111;p25"/>
          <p:cNvSpPr txBox="1"/>
          <p:nvPr/>
        </p:nvSpPr>
        <p:spPr>
          <a:xfrm>
            <a:off x="4990725" y="4202150"/>
            <a:ext cx="1936500" cy="711000"/>
          </a:xfrm>
          <a:prstGeom prst="rect">
            <a:avLst/>
          </a:prstGeom>
          <a:noFill/>
          <a:ln>
            <a:noFill/>
          </a:ln>
        </p:spPr>
        <p:txBody>
          <a:bodyPr anchorCtr="0" anchor="t" bIns="91425" lIns="91425" spcFirstLastPara="1" rIns="91425" wrap="square" tIns="91425">
            <a:noAutofit/>
          </a:bodyPr>
          <a:lstStyle/>
          <a:p>
            <a:pPr indent="0" lvl="0" marL="0" rtl="0" algn="r">
              <a:lnSpc>
                <a:spcPct val="75000"/>
              </a:lnSpc>
              <a:spcBef>
                <a:spcPts val="0"/>
              </a:spcBef>
              <a:spcAft>
                <a:spcPts val="0"/>
              </a:spcAft>
              <a:buNone/>
            </a:pPr>
            <a:r>
              <a:rPr b="1" lang="en" sz="1700">
                <a:solidFill>
                  <a:srgbClr val="FFFFFF"/>
                </a:solidFill>
                <a:latin typeface="Helvetica Neue"/>
                <a:ea typeface="Helvetica Neue"/>
                <a:cs typeface="Helvetica Neue"/>
                <a:sym typeface="Helvetica Neue"/>
              </a:rPr>
              <a:t>FOLLOW US!</a:t>
            </a:r>
            <a:r>
              <a:rPr b="1" lang="en" sz="2200">
                <a:solidFill>
                  <a:srgbClr val="FFFFFF"/>
                </a:solidFill>
                <a:latin typeface="Helvetica Neue"/>
                <a:ea typeface="Helvetica Neue"/>
                <a:cs typeface="Helvetica Neue"/>
                <a:sym typeface="Helvetica Neue"/>
              </a:rPr>
              <a:t> </a:t>
            </a:r>
            <a:endParaRPr b="1" sz="2200">
              <a:solidFill>
                <a:srgbClr val="FFFFFF"/>
              </a:solidFill>
              <a:latin typeface="Helvetica Neue"/>
              <a:ea typeface="Helvetica Neue"/>
              <a:cs typeface="Helvetica Neue"/>
              <a:sym typeface="Helvetica Neue"/>
            </a:endParaRPr>
          </a:p>
          <a:p>
            <a:pPr indent="0" lvl="0" marL="0" rtl="0" algn="r">
              <a:lnSpc>
                <a:spcPct val="75000"/>
              </a:lnSpc>
              <a:spcBef>
                <a:spcPts val="0"/>
              </a:spcBef>
              <a:spcAft>
                <a:spcPts val="0"/>
              </a:spcAft>
              <a:buNone/>
            </a:pPr>
            <a:r>
              <a:rPr b="1" i="1" lang="en" sz="2000">
                <a:solidFill>
                  <a:srgbClr val="9FEFFF"/>
                </a:solidFill>
                <a:latin typeface="Helvetica Neue"/>
                <a:ea typeface="Helvetica Neue"/>
                <a:cs typeface="Helvetica Neue"/>
                <a:sym typeface="Helvetica Neue"/>
              </a:rPr>
              <a:t>@tidaltamu</a:t>
            </a:r>
            <a:endParaRPr i="1" sz="100">
              <a:solidFill>
                <a:srgbClr val="9FE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4"/>
          <p:cNvPicPr preferRelativeResize="0"/>
          <p:nvPr/>
        </p:nvPicPr>
        <p:blipFill>
          <a:blip r:embed="rId3">
            <a:alphaModFix/>
          </a:blip>
          <a:stretch>
            <a:fillRect/>
          </a:stretch>
        </p:blipFill>
        <p:spPr>
          <a:xfrm>
            <a:off x="152400" y="1170125"/>
            <a:ext cx="8807555" cy="3820975"/>
          </a:xfrm>
          <a:prstGeom prst="rect">
            <a:avLst/>
          </a:prstGeom>
          <a:noFill/>
          <a:ln>
            <a:noFill/>
          </a:ln>
        </p:spPr>
      </p:pic>
      <p:sp>
        <p:nvSpPr>
          <p:cNvPr id="165" name="Google Shape;16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Belief Networks (BBN)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Neural Networks (BNN)</a:t>
            </a:r>
            <a:endParaRPr/>
          </a:p>
        </p:txBody>
      </p:sp>
      <p:sp>
        <p:nvSpPr>
          <p:cNvPr id="171" name="Google Shape;171;p3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BBN ideology into a NN</a:t>
            </a:r>
            <a:endParaRPr/>
          </a:p>
          <a:p>
            <a:pPr indent="0" lvl="0" marL="0" rtl="0" algn="l">
              <a:spcBef>
                <a:spcPts val="1600"/>
              </a:spcBef>
              <a:spcAft>
                <a:spcPts val="0"/>
              </a:spcAft>
              <a:buNone/>
            </a:pPr>
            <a:r>
              <a:rPr lang="en"/>
              <a:t>Uncertainty </a:t>
            </a:r>
            <a:r>
              <a:rPr lang="en"/>
              <a:t>propagation</a:t>
            </a:r>
            <a:r>
              <a:rPr lang="en"/>
              <a:t> (predictive/forward and retrospective/reverse)</a:t>
            </a:r>
            <a:endParaRPr/>
          </a:p>
          <a:p>
            <a:pPr indent="0" lvl="0" marL="0" rtl="0" algn="l">
              <a:spcBef>
                <a:spcPts val="1600"/>
              </a:spcBef>
              <a:spcAft>
                <a:spcPts val="0"/>
              </a:spcAft>
              <a:buNone/>
            </a:pPr>
            <a:r>
              <a:rPr lang="en"/>
              <a:t>Uncertainty (probabilities) are given to weights in a NN</a:t>
            </a:r>
            <a:endParaRPr/>
          </a:p>
          <a:p>
            <a:pPr indent="0" lvl="0" marL="0" rtl="0" algn="l">
              <a:lnSpc>
                <a:spcPct val="100000"/>
              </a:lnSpc>
              <a:spcBef>
                <a:spcPts val="1600"/>
              </a:spcBef>
              <a:spcAft>
                <a:spcPts val="0"/>
              </a:spcAft>
              <a:buNone/>
            </a:pPr>
            <a:r>
              <a:rPr lang="en" sz="1200" u="sng">
                <a:solidFill>
                  <a:schemeClr val="hlink"/>
                </a:solidFill>
                <a:hlinkClick r:id="rId3"/>
              </a:rPr>
              <a:t>https://tensorchiefs.github.io/dl_book/</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u="sng">
                <a:solidFill>
                  <a:schemeClr val="hlink"/>
                </a:solidFill>
                <a:hlinkClick r:id="rId4"/>
              </a:rPr>
              <a:t>https://docs.pymc.io/notebooks/bayesian_neural_network_advi.html</a:t>
            </a:r>
            <a:r>
              <a:rPr lang="en" sz="1200"/>
              <a:t>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u="sng">
                <a:solidFill>
                  <a:schemeClr val="hlink"/>
                </a:solidFill>
                <a:hlinkClick r:id="rId5"/>
              </a:rPr>
              <a:t>https://colab.research.google.com/github/papercup-open-source/tutorials/blob/master/intro_bnn/Bayesian_neural_networks_Part_1.ipynb</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u="sng">
                <a:solidFill>
                  <a:schemeClr val="hlink"/>
                </a:solidFill>
                <a:hlinkClick r:id="rId6"/>
              </a:rPr>
              <a:t>https://colab.research.google.com/github/papercup-open-source/tutorials/blob/master/intro_bnn/Bayesian_neural_networks_Part_2.ipynb</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u="sng">
                <a:solidFill>
                  <a:schemeClr val="hlink"/>
                </a:solidFill>
                <a:hlinkClick r:id="rId7"/>
              </a:rPr>
              <a:t>https://towardsdatascience.com/bayesian-neural-networks-2-fully-connected-in-tensorflow-and-pytorch-7bf65fb4697</a:t>
            </a:r>
            <a:endParaRPr sz="1200"/>
          </a:p>
          <a:p>
            <a:pPr indent="0" lvl="0" marL="0" rtl="0" algn="l">
              <a:spcBef>
                <a:spcPts val="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BBN/BNN Extra Information</a:t>
            </a:r>
            <a:endParaRPr/>
          </a:p>
        </p:txBody>
      </p:sp>
      <p:sp>
        <p:nvSpPr>
          <p:cNvPr id="177" name="Google Shape;17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https://www.saedsayad.com/docs/Bayesian_Belief_Network.pdf</a:t>
            </a:r>
            <a:endParaRPr/>
          </a:p>
          <a:p>
            <a:pPr indent="0" lvl="0" marL="0" rtl="0" algn="l">
              <a:spcBef>
                <a:spcPts val="1600"/>
              </a:spcBef>
              <a:spcAft>
                <a:spcPts val="0"/>
              </a:spcAft>
              <a:buNone/>
            </a:pPr>
            <a:r>
              <a:rPr lang="en" u="sng">
                <a:solidFill>
                  <a:schemeClr val="hlink"/>
                </a:solidFill>
                <a:hlinkClick r:id="rId4"/>
              </a:rPr>
              <a:t>https://www.probabilisticworld.com/bayesian-belief-networks-part-1/</a:t>
            </a:r>
            <a:endParaRPr/>
          </a:p>
          <a:p>
            <a:pPr indent="0" lvl="0" marL="0" rtl="0" algn="l">
              <a:spcBef>
                <a:spcPts val="1600"/>
              </a:spcBef>
              <a:spcAft>
                <a:spcPts val="0"/>
              </a:spcAft>
              <a:buNone/>
            </a:pPr>
            <a:r>
              <a:rPr lang="en" u="sng">
                <a:solidFill>
                  <a:schemeClr val="hlink"/>
                </a:solidFill>
                <a:hlinkClick r:id="rId5"/>
              </a:rPr>
              <a:t>https://www.javatpoint.com/bayesian-belief-network-in-artificial-intelligence</a:t>
            </a:r>
            <a:endParaRPr/>
          </a:p>
          <a:p>
            <a:pPr indent="0" lvl="0" marL="0" rtl="0" algn="l">
              <a:spcBef>
                <a:spcPts val="1600"/>
              </a:spcBef>
              <a:spcAft>
                <a:spcPts val="0"/>
              </a:spcAft>
              <a:buNone/>
            </a:pPr>
            <a:r>
              <a:rPr lang="en" u="sng">
                <a:solidFill>
                  <a:schemeClr val="hlink"/>
                </a:solidFill>
                <a:hlinkClick r:id="rId6"/>
              </a:rPr>
              <a:t>https://people.cs.pitt.edu/~milos/courses/cs2001/cs2001-2.pdf</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Bayesian Belief Networks</a:t>
            </a:r>
            <a:endParaRPr/>
          </a:p>
        </p:txBody>
      </p:sp>
      <p:sp>
        <p:nvSpPr>
          <p:cNvPr id="117" name="Google Shape;117;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Ben Rudzinski</a:t>
            </a:r>
            <a:endParaRPr/>
          </a:p>
          <a:p>
            <a:pPr indent="0" lvl="0" marL="0" rtl="0" algn="ctr">
              <a:spcBef>
                <a:spcPts val="0"/>
              </a:spcBef>
              <a:spcAft>
                <a:spcPts val="0"/>
              </a:spcAft>
              <a:buNone/>
            </a:pPr>
            <a:r>
              <a:rPr lang="en"/>
              <a:t>Sainikhil Naru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Probabilistic</a:t>
            </a:r>
            <a:r>
              <a:rPr lang="en"/>
              <a:t> Graphical Models</a:t>
            </a:r>
            <a:endParaRPr/>
          </a:p>
        </p:txBody>
      </p:sp>
      <p:sp>
        <p:nvSpPr>
          <p:cNvPr id="123" name="Google Shape;12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A probabilistic graphical model (PGM) is a way of representing a probabilistic model with a graph structure.</a:t>
            </a:r>
            <a:endParaRPr/>
          </a:p>
          <a:p>
            <a:pPr indent="0" lvl="0" marL="0" rtl="0" algn="l">
              <a:spcBef>
                <a:spcPts val="1600"/>
              </a:spcBef>
              <a:spcAft>
                <a:spcPts val="0"/>
              </a:spcAft>
              <a:buNone/>
            </a:pPr>
            <a:r>
              <a:rPr lang="en"/>
              <a:t>-The nodes in the graph represent random variables and the edges that connect the nodes represent the relationships between the random variables.</a:t>
            </a:r>
            <a:endParaRPr/>
          </a:p>
          <a:p>
            <a:pPr indent="0" lvl="0" marL="0" rtl="0" algn="l">
              <a:spcBef>
                <a:spcPts val="1600"/>
              </a:spcBef>
              <a:spcAft>
                <a:spcPts val="0"/>
              </a:spcAft>
              <a:buNone/>
            </a:pPr>
            <a:r>
              <a:rPr lang="en"/>
              <a:t>-U</a:t>
            </a:r>
            <a:r>
              <a:rPr lang="en"/>
              <a:t>se conditional independence</a:t>
            </a:r>
            <a:endParaRPr/>
          </a:p>
          <a:p>
            <a:pPr indent="0" lvl="0" marL="0" rtl="0" algn="l">
              <a:spcBef>
                <a:spcPts val="1600"/>
              </a:spcBef>
              <a:spcAft>
                <a:spcPts val="1600"/>
              </a:spcAft>
              <a:buClr>
                <a:schemeClr val="dk1"/>
              </a:buClr>
              <a:buSzPts val="1100"/>
              <a:buFont typeface="Arial"/>
              <a:buNone/>
            </a:pPr>
            <a:r>
              <a:rPr lang="en"/>
              <a:t>-Employ graph algorithms for inference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PGMs</a:t>
            </a:r>
            <a:endParaRPr/>
          </a:p>
        </p:txBody>
      </p:sp>
      <p:sp>
        <p:nvSpPr>
          <p:cNvPr id="129" name="Google Shape;12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Hidden Markov Model (HMM) is a graphical model where the edges of the graph are undirected, meaning the graph contains cycles.</a:t>
            </a:r>
            <a:endParaRPr/>
          </a:p>
          <a:p>
            <a:pPr indent="0" lvl="0" marL="0" rtl="0" algn="l">
              <a:spcBef>
                <a:spcPts val="1600"/>
              </a:spcBef>
              <a:spcAft>
                <a:spcPts val="0"/>
              </a:spcAft>
              <a:buNone/>
            </a:pPr>
            <a:r>
              <a:rPr lang="en"/>
              <a:t>Bayesian Networks are more restrictive, where the edges of the graph are directed, meaning they can only be navigated in one direction.</a:t>
            </a:r>
            <a:endParaRPr/>
          </a:p>
          <a:p>
            <a:pPr indent="0" lvl="0" marL="0" rtl="0" algn="l">
              <a:spcBef>
                <a:spcPts val="1600"/>
              </a:spcBef>
              <a:spcAft>
                <a:spcPts val="0"/>
              </a:spcAft>
              <a:buNone/>
            </a:pPr>
            <a:r>
              <a:rPr lang="en"/>
              <a:t>D</a:t>
            </a:r>
            <a:r>
              <a:rPr lang="en"/>
              <a:t>irected Acyclic Graphs (DAG) cannot have cycles like Hidden Markov Models.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9"/>
          <p:cNvPicPr preferRelativeResize="0"/>
          <p:nvPr/>
        </p:nvPicPr>
        <p:blipFill>
          <a:blip r:embed="rId3">
            <a:alphaModFix/>
          </a:blip>
          <a:stretch>
            <a:fillRect/>
          </a:stretch>
        </p:blipFill>
        <p:spPr>
          <a:xfrm>
            <a:off x="102850" y="152400"/>
            <a:ext cx="632639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Belief Networks (BBN)</a:t>
            </a:r>
            <a:endParaRPr/>
          </a:p>
        </p:txBody>
      </p:sp>
      <p:sp>
        <p:nvSpPr>
          <p:cNvPr id="140" name="Google Shape;140;p30"/>
          <p:cNvSpPr txBox="1"/>
          <p:nvPr>
            <p:ph idx="1" type="body"/>
          </p:nvPr>
        </p:nvSpPr>
        <p:spPr>
          <a:xfrm>
            <a:off x="311700" y="1152475"/>
            <a:ext cx="8520600" cy="3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BBN or just Bayesian Networks</a:t>
            </a:r>
            <a:endParaRPr/>
          </a:p>
          <a:p>
            <a:pPr indent="0" lvl="0" marL="0" rtl="0" algn="l">
              <a:spcBef>
                <a:spcPts val="1600"/>
              </a:spcBef>
              <a:spcAft>
                <a:spcPts val="0"/>
              </a:spcAft>
              <a:buNone/>
            </a:pPr>
            <a:r>
              <a:rPr lang="en"/>
              <a:t>-</a:t>
            </a:r>
            <a:r>
              <a:rPr lang="en"/>
              <a:t>A Bayesian Network captures the joint probabilities of the events represented by the model.</a:t>
            </a:r>
            <a:endParaRPr/>
          </a:p>
          <a:p>
            <a:pPr indent="0" lvl="0" marL="0" rtl="0" algn="l">
              <a:spcBef>
                <a:spcPts val="1600"/>
              </a:spcBef>
              <a:spcAft>
                <a:spcPts val="1600"/>
              </a:spcAft>
              <a:buNone/>
            </a:pPr>
            <a:r>
              <a:rPr lang="en"/>
              <a:t>-Bayesian networks </a:t>
            </a:r>
            <a:r>
              <a:rPr lang="en"/>
              <a:t>use conditional independence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31"/>
          <p:cNvPicPr preferRelativeResize="0"/>
          <p:nvPr/>
        </p:nvPicPr>
        <p:blipFill>
          <a:blip r:embed="rId3">
            <a:alphaModFix/>
          </a:blip>
          <a:stretch>
            <a:fillRect/>
          </a:stretch>
        </p:blipFill>
        <p:spPr>
          <a:xfrm>
            <a:off x="209062" y="1625325"/>
            <a:ext cx="8725876" cy="3474976"/>
          </a:xfrm>
          <a:prstGeom prst="rect">
            <a:avLst/>
          </a:prstGeom>
          <a:noFill/>
          <a:ln>
            <a:noFill/>
          </a:ln>
        </p:spPr>
      </p:pic>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Belief Networks (BBN)</a:t>
            </a:r>
            <a:endParaRPr/>
          </a:p>
        </p:txBody>
      </p:sp>
      <p:cxnSp>
        <p:nvCxnSpPr>
          <p:cNvPr id="147" name="Google Shape;147;p31"/>
          <p:cNvCxnSpPr/>
          <p:nvPr/>
        </p:nvCxnSpPr>
        <p:spPr>
          <a:xfrm flipH="1" rot="10800000">
            <a:off x="7191350" y="4707625"/>
            <a:ext cx="1476600" cy="168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Belief Networks (BBN)</a:t>
            </a:r>
            <a:endParaRPr/>
          </a:p>
        </p:txBody>
      </p:sp>
      <p:pic>
        <p:nvPicPr>
          <p:cNvPr id="153" name="Google Shape;153;p32"/>
          <p:cNvPicPr preferRelativeResize="0"/>
          <p:nvPr/>
        </p:nvPicPr>
        <p:blipFill>
          <a:blip r:embed="rId3">
            <a:alphaModFix/>
          </a:blip>
          <a:stretch>
            <a:fillRect/>
          </a:stretch>
        </p:blipFill>
        <p:spPr>
          <a:xfrm>
            <a:off x="152400" y="1170125"/>
            <a:ext cx="8839202" cy="34626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3"/>
          <p:cNvPicPr preferRelativeResize="0"/>
          <p:nvPr/>
        </p:nvPicPr>
        <p:blipFill>
          <a:blip r:embed="rId3">
            <a:alphaModFix/>
          </a:blip>
          <a:stretch>
            <a:fillRect/>
          </a:stretch>
        </p:blipFill>
        <p:spPr>
          <a:xfrm>
            <a:off x="1027100" y="1017725"/>
            <a:ext cx="7303949" cy="4132050"/>
          </a:xfrm>
          <a:prstGeom prst="rect">
            <a:avLst/>
          </a:prstGeom>
          <a:noFill/>
          <a:ln>
            <a:noFill/>
          </a:ln>
        </p:spPr>
      </p:pic>
      <p:sp>
        <p:nvSpPr>
          <p:cNvPr id="159" name="Google Shape;15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Belief Networks (BBN)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