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idact Gothic"/>
      <p:regular r:id="rId21"/>
    </p:embeddedFon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HelveticaNeue-regular.fntdata"/><Relationship Id="rId21" Type="http://schemas.openxmlformats.org/officeDocument/2006/relationships/font" Target="fonts/DidactGothic-regular.fntdata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Linear_regression#:~:text=In%20statistics%2C%20linear%20regression%20is,as%20dependent%20and%20independent%20variables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842037e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842037e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4c6e388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84c6e388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4c6e38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4c6e38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https://towardsdatascience.com/demystifying-optimizations-for-machine-learning-c6c6405d3eea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84c6e38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84c6e38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https://ruder.io/optimizing-gradient-descent/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84c6e38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84c6e38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https://towardsdatascience.com/demystifying-optimizations-for-machine-learning-c6c6405d3eea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84c6e388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84c6e388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https://towardsdatascience.com/demystifying-optimizations-for-machine-learning-c6c6405d3eea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84c6e38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84c6e38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842037e9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842037e9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842037e9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842037e9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842037e9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842037e9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842037e9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842037e9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42037e97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42037e97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842037e97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842037e97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https://en.wikipedia.org/wiki/Linear_regression#:~:text=In%20statistics%2C%20linear%20regression%20is,as%20dependent%20and%20independent%20variables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42037e9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42037e9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842037e9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842037e9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gif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gif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gif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857625" y="919150"/>
            <a:ext cx="37737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8FC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MEETING</a:t>
            </a:r>
            <a:r>
              <a:rPr b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endParaRPr b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STARTING</a:t>
            </a:r>
            <a:endParaRPr b="1" sz="53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100">
                <a:solidFill>
                  <a:srgbClr val="B09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SOON</a:t>
            </a:r>
            <a:endParaRPr b="1" sz="9100">
              <a:solidFill>
                <a:srgbClr val="B09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5700" y="4142150"/>
            <a:ext cx="842100" cy="831000"/>
          </a:xfrm>
          <a:prstGeom prst="roundRect">
            <a:avLst>
              <a:gd fmla="val 30506" name="adj"/>
            </a:avLst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96219" y="4142150"/>
            <a:ext cx="813900" cy="831000"/>
          </a:xfrm>
          <a:prstGeom prst="roundRect">
            <a:avLst>
              <a:gd fmla="val 24817" name="adj"/>
            </a:avLst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990725" y="4202150"/>
            <a:ext cx="19365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 US!</a:t>
            </a:r>
            <a:r>
              <a:rPr b="1" lang="en"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2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rgbClr val="9FE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@tidaltamu</a:t>
            </a:r>
            <a:endParaRPr i="1" sz="100">
              <a:solidFill>
                <a:srgbClr val="9FE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 vs Batch Gradient Descent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417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SGD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gradient for EACH training example (x,y)</a:t>
            </a:r>
            <a:endParaRPr sz="1600">
              <a:solidFill>
                <a:schemeClr val="dk1"/>
              </a:solidFill>
              <a:highlight>
                <a:srgbClr val="191B1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jumps up and down; is unstable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BGD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Takes gradient for a set of training examp</a:t>
            </a:r>
            <a:r>
              <a:rPr lang="en"/>
              <a:t>les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275" y="1754200"/>
            <a:ext cx="4043949" cy="31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325" y="2825720"/>
            <a:ext cx="291354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319" y="4445025"/>
            <a:ext cx="2615481" cy="5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Gradient Descent with Momentum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Essentially</a:t>
            </a:r>
            <a:r>
              <a:rPr lang="en"/>
              <a:t> taking a weighted average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“moment” and use it to change parameters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0" y="1825475"/>
            <a:ext cx="3746499" cy="205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749" y="2571750"/>
            <a:ext cx="3354150" cy="11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AdaGrad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parameter, we store the sum of squares of all its historical 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learning rate for each parameter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learning rates: smaller for parameters </a:t>
            </a:r>
            <a:r>
              <a:rPr lang="en" sz="1500">
                <a:solidFill>
                  <a:schemeClr val="dk1"/>
                </a:solidFill>
                <a:highlight>
                  <a:srgbClr val="191B1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associated </a:t>
            </a:r>
            <a:r>
              <a:rPr lang="en"/>
              <a:t> readily and larger for parameters </a:t>
            </a:r>
            <a:r>
              <a:rPr lang="en" sz="1500">
                <a:solidFill>
                  <a:schemeClr val="dk1"/>
                </a:solidFill>
                <a:highlight>
                  <a:srgbClr val="191B1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/>
              <a:t>associated 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to use on sparse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GloVe word embeddings were trained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875" y="3838400"/>
            <a:ext cx="16969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0875" y="4413075"/>
            <a:ext cx="2506125" cy="67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0000" y="1170125"/>
            <a:ext cx="3441600" cy="266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AdaGrad but we use the previous gradient in this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entral idea of RMSprop is keep the moving average of the squared gradients for each weight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00" y="1170125"/>
            <a:ext cx="3441600" cy="266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997238"/>
            <a:ext cx="40862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50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In addition to storing an exponentially decaying average of past squared gradients v_t like Adadelta and RMSprop, Adam also keeps an exponentially decaying average of past gradients m_t, similar to momentum.”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000" y="1170125"/>
            <a:ext cx="3441600" cy="266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48" y="2825773"/>
            <a:ext cx="3148945" cy="10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50" y="3896575"/>
            <a:ext cx="1658925" cy="11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0875" y="3896575"/>
            <a:ext cx="3089696" cy="11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See Variations: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47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Nesterov accelerated gradient</a:t>
            </a:r>
            <a:endParaRPr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Adadelta</a:t>
            </a:r>
            <a:endParaRPr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AdaMax</a:t>
            </a:r>
            <a:endParaRPr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Nadam</a:t>
            </a:r>
            <a:endParaRPr/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AMSGrad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800" y="1098053"/>
            <a:ext cx="4713600" cy="3649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8" y="436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Didact Gothic"/>
                <a:ea typeface="Didact Gothic"/>
                <a:cs typeface="Didact Gothic"/>
                <a:sym typeface="Didact Gothic"/>
              </a:rPr>
              <a:t>Special Topics 3:</a:t>
            </a:r>
            <a:endParaRPr sz="5200"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Didact Gothic"/>
                <a:ea typeface="Didact Gothic"/>
                <a:cs typeface="Didact Gothic"/>
                <a:sym typeface="Didact Gothic"/>
              </a:rPr>
              <a:t>Optimization</a:t>
            </a:r>
            <a:endParaRPr sz="52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125" y="3294250"/>
            <a:ext cx="2661774" cy="9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Regression/</a:t>
            </a:r>
            <a:r>
              <a:rPr lang="en"/>
              <a:t>Multivariate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Polynomial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Optimization?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process of finding a set of inputs to a function to obtain a maximum or minimum evaluation.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200" y="1904400"/>
            <a:ext cx="3441600" cy="266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Optimization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Bracketing Algorithms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Descent Algorithms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First-Order Algorithms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Second-Order Algorithms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will mainly focus on the last two as they have the most practical use.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081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measure of how good our model is doing.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what we use to calculate the how much we should change our 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types of Loss functions: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Regression							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725" y="3154775"/>
            <a:ext cx="3407826" cy="5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3979798"/>
            <a:ext cx="2384500" cy="116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2844323"/>
            <a:ext cx="2384500" cy="1135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78275"/>
            <a:ext cx="5967300" cy="33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model to predict a relationship between </a:t>
            </a:r>
            <a:r>
              <a:rPr lang="en"/>
              <a:t>scalar</a:t>
            </a:r>
            <a:r>
              <a:rPr lang="en"/>
              <a:t> independent and dependent values.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050" y="0"/>
            <a:ext cx="2864952" cy="18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41600"/>
            <a:ext cx="2455401" cy="29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1825" y="1941600"/>
            <a:ext cx="3193225" cy="4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8650" y="2409475"/>
            <a:ext cx="1599575" cy="3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0288" y="2966888"/>
            <a:ext cx="233629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3316100" y="3189100"/>
            <a:ext cx="577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Multivariate Linear Regression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5226" y="3804700"/>
            <a:ext cx="2543101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2980838" y="2688925"/>
            <a:ext cx="26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Can also be written as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</a:t>
            </a:r>
            <a:r>
              <a:rPr lang="en"/>
              <a:t>similarly</a:t>
            </a:r>
            <a:r>
              <a:rPr lang="en"/>
              <a:t> to 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09038"/>
            <a:ext cx="35909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3775"/>
            <a:ext cx="3890703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54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is to get to the point with minimum Loss (J).</a:t>
            </a:r>
            <a:endParaRPr sz="1600">
              <a:solidFill>
                <a:schemeClr val="dk1"/>
              </a:solidFill>
              <a:highlight>
                <a:srgbClr val="191B1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θ=θ−η⋅∇_θ J(θ)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Essentially an application of the Chain rule.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251" y="1152475"/>
            <a:ext cx="3425751" cy="19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