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nl" sz="1050">
                <a:solidFill>
                  <a:srgbClr val="2D3B45"/>
                </a:solidFill>
                <a:highlight>
                  <a:srgbClr val="FFFFFF"/>
                </a:highlight>
              </a:rPr>
              <a:t>De daadwerkelijke opdracht gaat zo: </a:t>
            </a:r>
            <a:r>
              <a:rPr i="1" lang="nl" sz="1050">
                <a:solidFill>
                  <a:srgbClr val="2D3B45"/>
                </a:solidFill>
                <a:highlight>
                  <a:srgbClr val="FFFFFF"/>
                </a:highlight>
              </a:rPr>
              <a:t>Hoe kunnen we zorgen dat de digitale communicatie van gemeente Eindhoven aansluit bij de behoeftes van een van haar doelgroepen. Kies zelf de doelgroep waar je je op wilt richten.</a:t>
            </a:r>
          </a:p>
          <a:p>
            <a:pPr lvl="0" rtl="0">
              <a:lnSpc>
                <a:spcPct val="115000"/>
              </a:lnSpc>
              <a:spcBef>
                <a:spcPts val="0"/>
              </a:spcBef>
              <a:buNone/>
            </a:pPr>
            <a:r>
              <a:t/>
            </a:r>
            <a:endParaRPr sz="1050">
              <a:solidFill>
                <a:srgbClr val="2D3B45"/>
              </a:solidFill>
              <a:highlight>
                <a:srgbClr val="FFFFFF"/>
              </a:highlight>
            </a:endParaRPr>
          </a:p>
          <a:p>
            <a:pPr lvl="0" rtl="0">
              <a:lnSpc>
                <a:spcPct val="115000"/>
              </a:lnSpc>
              <a:spcBef>
                <a:spcPts val="0"/>
              </a:spcBef>
              <a:buNone/>
            </a:pPr>
            <a:r>
              <a:rPr lang="nl" sz="1050">
                <a:solidFill>
                  <a:srgbClr val="2D3B45"/>
                </a:solidFill>
                <a:highlight>
                  <a:srgbClr val="FFFFFF"/>
                </a:highlight>
              </a:rPr>
              <a:t>Een probleemstelling die je hier aan kunt koppelen is bijvoorbeeld als volgt: </a:t>
            </a:r>
            <a:r>
              <a:rPr i="1" lang="nl" sz="1050">
                <a:solidFill>
                  <a:srgbClr val="2D3B45"/>
                </a:solidFill>
                <a:highlight>
                  <a:srgbClr val="FFFFFF"/>
                </a:highlight>
              </a:rPr>
              <a:t>De huidige web presence van de gemeente eindhoven rondom parkeren voldoet niet aan de standaard die de eindgebruiker nodig heeft. De parkeerervaring lijd hieronder.</a:t>
            </a:r>
          </a:p>
          <a:p>
            <a:pPr lvl="0" rtl="0">
              <a:lnSpc>
                <a:spcPct val="115000"/>
              </a:lnSpc>
              <a:spcBef>
                <a:spcPts val="0"/>
              </a:spcBef>
              <a:buNone/>
            </a:pPr>
            <a:r>
              <a:t/>
            </a:r>
            <a:endParaRPr sz="1050">
              <a:solidFill>
                <a:srgbClr val="2D3B45"/>
              </a:solidFill>
              <a:highlight>
                <a:srgbClr val="FFFFFF"/>
              </a:highlight>
            </a:endParaRPr>
          </a:p>
          <a:p>
            <a:pPr lvl="0" rtl="0">
              <a:lnSpc>
                <a:spcPct val="115000"/>
              </a:lnSpc>
              <a:spcBef>
                <a:spcPts val="0"/>
              </a:spcBef>
              <a:buNone/>
            </a:pPr>
            <a:r>
              <a:rPr lang="nl" sz="1050">
                <a:solidFill>
                  <a:srgbClr val="2D3B45"/>
                </a:solidFill>
                <a:highlight>
                  <a:srgbClr val="FFFFFF"/>
                </a:highlight>
              </a:rPr>
              <a:t>Arthur vind het belangrijk dat we een duidelijk en beargumenteerd concept hebben waar voldoende onderzoek naar is gedaan, dan dat er een volledig product staat. Het is nog steeds belangrijk dat wij onze leerdoelen behalen. Het is dan dus ook niet heel erg als we van de opdracht afwijken.</a:t>
            </a:r>
          </a:p>
          <a:p>
            <a:pPr lvl="0" rtl="0">
              <a:lnSpc>
                <a:spcPct val="115000"/>
              </a:lnSpc>
              <a:spcBef>
                <a:spcPts val="0"/>
              </a:spcBef>
              <a:buNone/>
            </a:pPr>
            <a:r>
              <a:t/>
            </a:r>
            <a:endParaRPr sz="1050">
              <a:solidFill>
                <a:srgbClr val="2D3B45"/>
              </a:solidFill>
              <a:highlight>
                <a:srgbClr val="FFFFFF"/>
              </a:highlight>
            </a:endParaRPr>
          </a:p>
          <a:p>
            <a:pPr lvl="0" rtl="0">
              <a:lnSpc>
                <a:spcPct val="115000"/>
              </a:lnSpc>
              <a:spcBef>
                <a:spcPts val="0"/>
              </a:spcBef>
              <a:buNone/>
            </a:pPr>
            <a:r>
              <a:rPr lang="nl" sz="1050">
                <a:solidFill>
                  <a:srgbClr val="2D3B45"/>
                </a:solidFill>
                <a:highlight>
                  <a:srgbClr val="FFFFFF"/>
                </a:highlight>
              </a:rPr>
              <a:t>ook ging het in de briefing over de MBTI methode, waarbij er onderscheid wordt gemaakt dat er 4 soorten personen zijn die op basis van tijd en emotie. </a:t>
            </a:r>
          </a:p>
          <a:p>
            <a:pPr lvl="0">
              <a:lnSpc>
                <a:spcPct val="115000"/>
              </a:lnSpc>
              <a:spcBef>
                <a:spcPts val="0"/>
              </a:spcBef>
              <a:buNone/>
            </a:pPr>
            <a:r>
              <a:t/>
            </a:r>
            <a:endParaRPr sz="1050">
              <a:solidFill>
                <a:srgbClr val="2D3B4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We hebben gekozen voor Parkeren omdat wij zelf vonden dat het beter kon. Vervolgens hebben wij hier onderzoek naar gedaan om te kijken of de rest er ook zo over denkt.</a:t>
            </a:r>
          </a:p>
          <a:p>
            <a:pPr lvl="0">
              <a:spcBef>
                <a:spcPts val="0"/>
              </a:spcBef>
              <a:buNone/>
            </a:pPr>
            <a:r>
              <a:t/>
            </a:r>
            <a:endParaRPr/>
          </a:p>
          <a:p>
            <a:pPr lvl="0">
              <a:spcBef>
                <a:spcPts val="0"/>
              </a:spcBef>
              <a:buNone/>
            </a:pPr>
            <a:r>
              <a:rPr lang="nl"/>
              <a:t>Hoofdvraag: </a:t>
            </a:r>
          </a:p>
          <a:p>
            <a:pPr lvl="0">
              <a:spcBef>
                <a:spcPts val="0"/>
              </a:spcBef>
              <a:buNone/>
            </a:pPr>
            <a:r>
              <a:rPr lang="nl"/>
              <a:t>Hoe kunnen we de parkeerervaring in parkeergarages van de gemeente Eindhoven verbeteren?</a:t>
            </a:r>
          </a:p>
          <a:p>
            <a:pPr indent="-228600" lvl="0" marL="457200">
              <a:spcBef>
                <a:spcPts val="0"/>
              </a:spcBef>
              <a:buChar char="-"/>
            </a:pPr>
            <a:r>
              <a:rPr lang="nl"/>
              <a:t>Wij pakken het onderwerp parkeren in parkeergarages aan in de gemeente Eindhoven. De parkeerervaring staat hierin centraal. Dit gaan we aanpakken door een verbeterde web presence en door een concrete doelgroep te kiezen.</a:t>
            </a:r>
          </a:p>
          <a:p>
            <a:pPr lvl="0">
              <a:spcBef>
                <a:spcPts val="0"/>
              </a:spcBef>
              <a:buNone/>
            </a:pPr>
            <a:r>
              <a:t/>
            </a:r>
            <a:endParaRPr/>
          </a:p>
          <a:p>
            <a:pPr lvl="0">
              <a:spcBef>
                <a:spcPts val="0"/>
              </a:spcBef>
              <a:buNone/>
            </a:pPr>
            <a:r>
              <a:rPr lang="nl"/>
              <a:t>De website is niet voor iedereen ideaal</a:t>
            </a:r>
          </a:p>
          <a:p>
            <a:pPr lvl="0" rtl="0">
              <a:spcBef>
                <a:spcPts val="0"/>
              </a:spcBef>
              <a:buNone/>
            </a:pPr>
            <a:r>
              <a:rPr lang="nl"/>
              <a:t>Het onderwerp Parkeren op eindhoven.nl is niet ideaal voor iedereen. Er staat heel veel informatie op met verschillende verwijzingen. Niet alle links zijn relevant voor parkeergarages en zelfs de links die je nodig hebt zijn een beetje achteraan verstopt. Voor methodische en Humanistische bezoekers die veel informatie willen is dit niet erg. Maar een Spontane en Competitieve bezoeker zou hier snel op afknappen als ze niet kunnen vinden wat ze precies willen. </a:t>
            </a:r>
          </a:p>
          <a:p>
            <a:pPr lvl="0" rtl="0">
              <a:spcBef>
                <a:spcPts val="0"/>
              </a:spcBef>
              <a:buNone/>
            </a:pPr>
            <a:r>
              <a:t/>
            </a:r>
            <a:endParaRPr/>
          </a:p>
          <a:p>
            <a:pPr lvl="0">
              <a:spcBef>
                <a:spcPts val="0"/>
              </a:spcBef>
              <a:buNone/>
            </a:pPr>
            <a:r>
              <a:rPr lang="nl"/>
              <a:t>Eindhoven heeft relatief weinig web presence. </a:t>
            </a:r>
          </a:p>
          <a:p>
            <a:pPr lvl="0" rtl="0">
              <a:spcBef>
                <a:spcPts val="0"/>
              </a:spcBef>
              <a:buNone/>
            </a:pPr>
            <a:r>
              <a:rPr lang="nl"/>
              <a:t>Ze bieden namelijk minder mogelijkheden en informatie aan op hun website. Met mogelijkheden spreek ik over bijvoorbeeld de optie te geven om te reserveren en/of te zien of een parkeergarage vrij of vol is. Ook bleek uit veldonderzoek dat weinig mensen gebruik maakten van het internet om informatie te vinden, aangezien het voor sommige teveel tijd kosten om het goede te vinden </a:t>
            </a:r>
          </a:p>
          <a:p>
            <a:pPr lvl="0" rtl="0">
              <a:spcBef>
                <a:spcPts val="0"/>
              </a:spcBef>
              <a:buNone/>
            </a:pPr>
            <a:r>
              <a:t/>
            </a:r>
            <a:endParaRPr/>
          </a:p>
          <a:p>
            <a:pPr lvl="0" rtl="0">
              <a:spcBef>
                <a:spcPts val="0"/>
              </a:spcBef>
              <a:buNone/>
            </a:pPr>
            <a:r>
              <a:rPr lang="nl"/>
              <a:t>Hulpmiddleen aanwezig, maar niet allemaal nuttig. (vergelijking met buren en andere bedrijven)</a:t>
            </a:r>
          </a:p>
          <a:p>
            <a:pPr lvl="0" rtl="0">
              <a:lnSpc>
                <a:spcPct val="115000"/>
              </a:lnSpc>
              <a:spcBef>
                <a:spcPts val="0"/>
              </a:spcBef>
              <a:spcAft>
                <a:spcPts val="1600"/>
              </a:spcAft>
              <a:buNone/>
            </a:pPr>
            <a:r>
              <a:rPr lang="nl"/>
              <a:t>Er zijn meerdere online hulpmiddelen aanwezig waarmee een gebruiker dingen op kan zoeken als prijs verhouding, openingstijden, eigenschappen zoals elektrisch parkeren, overdekt, etc. Andere functies zoals reserveren in Rotterdam en op schiphol worden een stuk meer gebruikt. Andere hulpmiddelen bevatten overtollige informatie en bij anderen is het parkeren maar een klein deel. Denk hierbij aan een navigatie systeem, wat veel meer functies heeft dan parkeerplaatsen zoeken, maar toch te weinig opties biedt qua informatie..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afspraak</a:t>
            </a:r>
          </a:p>
          <a:p>
            <a:pPr lvl="0">
              <a:spcBef>
                <a:spcPts val="0"/>
              </a:spcBef>
              <a:buNone/>
            </a:pPr>
            <a:r>
              <a:rPr lang="nl"/>
              <a:t>zeker van een plek</a:t>
            </a:r>
          </a:p>
          <a:p>
            <a:pPr lvl="0" rtl="0">
              <a:spcBef>
                <a:spcPts val="0"/>
              </a:spcBef>
              <a:buNone/>
            </a:pPr>
            <a:r>
              <a:rPr lang="nl"/>
              <a:t>kort en snel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reserveren</a:t>
            </a:r>
          </a:p>
          <a:p>
            <a:pPr lvl="0">
              <a:spcBef>
                <a:spcPts val="0"/>
              </a:spcBef>
              <a:buNone/>
            </a:pPr>
            <a:r>
              <a:rPr lang="nl"/>
              <a:t>specifieke plek - zoals bioscoop stoel - vliegtuig stoel</a:t>
            </a:r>
          </a:p>
          <a:p>
            <a:pPr lvl="0">
              <a:spcBef>
                <a:spcPts val="0"/>
              </a:spcBef>
              <a:buNone/>
            </a:pPr>
            <a:r>
              <a:t/>
            </a:r>
            <a:endParaRPr/>
          </a:p>
          <a:p>
            <a:pPr lvl="0" rtl="0">
              <a:spcBef>
                <a:spcPts val="0"/>
              </a:spcBef>
              <a:buNone/>
            </a:pPr>
            <a:r>
              <a:rPr lang="nl"/>
              <a:t>kleinere bedrijven in de stad parkeerplekken gunnen.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nl"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jpg"/><Relationship Id="rId4"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4.jpg"/><Relationship Id="rId4"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jp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jpg"/><Relationship Id="rId4"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nl"/>
              <a:t>Parkeren</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nl"/>
              <a:t>Gemaakt door Tiddo Vermeulen, Dirk Hamersma &amp; Tom Heeren</a:t>
            </a:r>
          </a:p>
        </p:txBody>
      </p:sp>
      <p:pic>
        <p:nvPicPr>
          <p:cNvPr descr="e04.png" id="69" name="Shape 69"/>
          <p:cNvPicPr preferRelativeResize="0"/>
          <p:nvPr/>
        </p:nvPicPr>
        <p:blipFill>
          <a:blip r:embed="rId3">
            <a:alphaModFix/>
          </a:blip>
          <a:stretch>
            <a:fillRect/>
          </a:stretch>
        </p:blipFill>
        <p:spPr>
          <a:xfrm>
            <a:off x="6466825" y="950655"/>
            <a:ext cx="1612404" cy="16166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Inhoud</a:t>
            </a:r>
          </a:p>
        </p:txBody>
      </p:sp>
      <p:pic>
        <p:nvPicPr>
          <p:cNvPr descr="1280-empty-parking-lot-rebranding-transportation.jpg" id="75" name="Shape 75"/>
          <p:cNvPicPr preferRelativeResize="0"/>
          <p:nvPr/>
        </p:nvPicPr>
        <p:blipFill>
          <a:blip r:embed="rId3">
            <a:alphaModFix amt="12000"/>
          </a:blip>
          <a:stretch>
            <a:fillRect/>
          </a:stretch>
        </p:blipFill>
        <p:spPr>
          <a:xfrm>
            <a:off x="0" y="1696800"/>
            <a:ext cx="9154950" cy="5143500"/>
          </a:xfrm>
          <a:prstGeom prst="rect">
            <a:avLst/>
          </a:prstGeom>
          <a:noFill/>
          <a:ln>
            <a:noFill/>
          </a:ln>
        </p:spPr>
      </p:pic>
      <p:sp>
        <p:nvSpPr>
          <p:cNvPr id="76" name="Shape 76"/>
          <p:cNvSpPr txBox="1"/>
          <p:nvPr>
            <p:ph idx="1" type="body"/>
          </p:nvPr>
        </p:nvSpPr>
        <p:spPr>
          <a:xfrm>
            <a:off x="460950" y="1947300"/>
            <a:ext cx="8222100" cy="2710200"/>
          </a:xfrm>
          <a:prstGeom prst="rect">
            <a:avLst/>
          </a:prstGeom>
        </p:spPr>
        <p:txBody>
          <a:bodyPr anchorCtr="0" anchor="t" bIns="91425" lIns="91425" rIns="91425" tIns="91425">
            <a:noAutofit/>
          </a:bodyPr>
          <a:lstStyle/>
          <a:p>
            <a:pPr lvl="0" rtl="0">
              <a:spcBef>
                <a:spcPts val="0"/>
              </a:spcBef>
              <a:buNone/>
            </a:pPr>
            <a:r>
              <a:rPr lang="nl">
                <a:solidFill>
                  <a:srgbClr val="434343"/>
                </a:solidFill>
              </a:rPr>
              <a:t>Debriefing</a:t>
            </a:r>
          </a:p>
          <a:p>
            <a:pPr lvl="0">
              <a:spcBef>
                <a:spcPts val="0"/>
              </a:spcBef>
              <a:buNone/>
            </a:pPr>
            <a:r>
              <a:rPr lang="nl">
                <a:solidFill>
                  <a:srgbClr val="434343"/>
                </a:solidFill>
              </a:rPr>
              <a:t>Focusgebied</a:t>
            </a:r>
          </a:p>
          <a:p>
            <a:pPr lvl="0">
              <a:spcBef>
                <a:spcPts val="0"/>
              </a:spcBef>
              <a:buNone/>
            </a:pPr>
            <a:r>
              <a:rPr lang="nl">
                <a:solidFill>
                  <a:srgbClr val="434343"/>
                </a:solidFill>
              </a:rPr>
              <a:t>Doelgroep</a:t>
            </a:r>
          </a:p>
          <a:p>
            <a:pPr lvl="0">
              <a:spcBef>
                <a:spcPts val="0"/>
              </a:spcBef>
              <a:buNone/>
            </a:pPr>
            <a:r>
              <a:rPr lang="nl">
                <a:solidFill>
                  <a:srgbClr val="434343"/>
                </a:solidFill>
              </a:rPr>
              <a:t>Concept</a:t>
            </a:r>
          </a:p>
        </p:txBody>
      </p:sp>
      <p:pic>
        <p:nvPicPr>
          <p:cNvPr descr="e04.png" id="77" name="Shape 77"/>
          <p:cNvPicPr preferRelativeResize="0"/>
          <p:nvPr/>
        </p:nvPicPr>
        <p:blipFill>
          <a:blip r:embed="rId4">
            <a:alphaModFix/>
          </a:blip>
          <a:stretch>
            <a:fillRect/>
          </a:stretch>
        </p:blipFill>
        <p:spPr>
          <a:xfrm>
            <a:off x="7783749" y="380999"/>
            <a:ext cx="979249" cy="9818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Debriefing</a:t>
            </a:r>
          </a:p>
        </p:txBody>
      </p:sp>
      <p:sp>
        <p:nvSpPr>
          <p:cNvPr id="83" name="Shape 8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nl">
                <a:solidFill>
                  <a:srgbClr val="434343"/>
                </a:solidFill>
              </a:rPr>
              <a:t>De opdracht</a:t>
            </a:r>
          </a:p>
        </p:txBody>
      </p:sp>
      <p:pic>
        <p:nvPicPr>
          <p:cNvPr descr="ParkingLot1.jpg" id="84" name="Shape 84"/>
          <p:cNvPicPr preferRelativeResize="0"/>
          <p:nvPr/>
        </p:nvPicPr>
        <p:blipFill rotWithShape="1">
          <a:blip r:embed="rId3">
            <a:alphaModFix amt="11000"/>
          </a:blip>
          <a:srcRect b="0" l="0" r="0" t="6533"/>
          <a:stretch/>
        </p:blipFill>
        <p:spPr>
          <a:xfrm>
            <a:off x="0" y="1700225"/>
            <a:ext cx="9144000" cy="5700625"/>
          </a:xfrm>
          <a:prstGeom prst="rect">
            <a:avLst/>
          </a:prstGeom>
          <a:noFill/>
          <a:ln>
            <a:noFill/>
          </a:ln>
        </p:spPr>
      </p:pic>
      <p:pic>
        <p:nvPicPr>
          <p:cNvPr descr="e04.png" id="85" name="Shape 85"/>
          <p:cNvPicPr preferRelativeResize="0"/>
          <p:nvPr/>
        </p:nvPicPr>
        <p:blipFill>
          <a:blip r:embed="rId4">
            <a:alphaModFix/>
          </a:blip>
          <a:stretch>
            <a:fillRect/>
          </a:stretch>
        </p:blipFill>
        <p:spPr>
          <a:xfrm>
            <a:off x="7783749" y="380999"/>
            <a:ext cx="979249" cy="981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Focusgebied</a:t>
            </a:r>
          </a:p>
        </p:txBody>
      </p:sp>
      <p:pic>
        <p:nvPicPr>
          <p:cNvPr descr="banner_park.jpg" id="91" name="Shape 91"/>
          <p:cNvPicPr preferRelativeResize="0"/>
          <p:nvPr/>
        </p:nvPicPr>
        <p:blipFill>
          <a:blip r:embed="rId3">
            <a:alphaModFix amt="11000"/>
          </a:blip>
          <a:stretch>
            <a:fillRect/>
          </a:stretch>
        </p:blipFill>
        <p:spPr>
          <a:xfrm>
            <a:off x="0" y="1713749"/>
            <a:ext cx="9144000" cy="3599242"/>
          </a:xfrm>
          <a:prstGeom prst="rect">
            <a:avLst/>
          </a:prstGeom>
          <a:noFill/>
          <a:ln>
            <a:noFill/>
          </a:ln>
        </p:spPr>
      </p:pic>
      <p:sp>
        <p:nvSpPr>
          <p:cNvPr id="92" name="Shape 92"/>
          <p:cNvSpPr txBox="1"/>
          <p:nvPr>
            <p:ph idx="1" type="body"/>
          </p:nvPr>
        </p:nvSpPr>
        <p:spPr>
          <a:xfrm>
            <a:off x="460950" y="1898750"/>
            <a:ext cx="8222100" cy="2710200"/>
          </a:xfrm>
          <a:prstGeom prst="rect">
            <a:avLst/>
          </a:prstGeom>
        </p:spPr>
        <p:txBody>
          <a:bodyPr anchorCtr="0" anchor="t" bIns="91425" lIns="91425" rIns="91425" tIns="91425">
            <a:noAutofit/>
          </a:bodyPr>
          <a:lstStyle/>
          <a:p>
            <a:pPr lvl="0" rtl="0">
              <a:lnSpc>
                <a:spcPct val="115000"/>
              </a:lnSpc>
              <a:spcBef>
                <a:spcPts val="0"/>
              </a:spcBef>
              <a:buNone/>
            </a:pPr>
            <a:r>
              <a:rPr lang="nl">
                <a:solidFill>
                  <a:srgbClr val="434343"/>
                </a:solidFill>
              </a:rPr>
              <a:t>Hoofdvraag</a:t>
            </a:r>
            <a:br>
              <a:rPr lang="nl">
                <a:solidFill>
                  <a:srgbClr val="434343"/>
                </a:solidFill>
              </a:rPr>
            </a:br>
            <a:r>
              <a:rPr lang="nl">
                <a:solidFill>
                  <a:srgbClr val="434343"/>
                </a:solidFill>
              </a:rPr>
              <a:t>- </a:t>
            </a:r>
            <a:r>
              <a:rPr lang="nl" sz="1300">
                <a:solidFill>
                  <a:srgbClr val="434343"/>
                </a:solidFill>
              </a:rPr>
              <a:t>Hoe kunnen we de parkeerervaring in de gemeente Eindhoven verbeteren?</a:t>
            </a:r>
          </a:p>
          <a:p>
            <a:pPr lvl="0" rtl="0">
              <a:spcBef>
                <a:spcPts val="0"/>
              </a:spcBef>
              <a:buNone/>
            </a:pPr>
            <a:r>
              <a:rPr lang="nl">
                <a:solidFill>
                  <a:srgbClr val="434343"/>
                </a:solidFill>
              </a:rPr>
              <a:t>De website is niet voor iedereen ideaal</a:t>
            </a:r>
          </a:p>
          <a:p>
            <a:pPr lvl="0" rtl="0">
              <a:spcBef>
                <a:spcPts val="0"/>
              </a:spcBef>
              <a:buNone/>
            </a:pPr>
            <a:r>
              <a:rPr lang="nl">
                <a:solidFill>
                  <a:srgbClr val="434343"/>
                </a:solidFill>
              </a:rPr>
              <a:t>Eindhoven heeft relatief weinig web presence</a:t>
            </a:r>
          </a:p>
          <a:p>
            <a:pPr lvl="0" rtl="0">
              <a:spcBef>
                <a:spcPts val="0"/>
              </a:spcBef>
              <a:buNone/>
            </a:pPr>
            <a:r>
              <a:rPr lang="nl">
                <a:solidFill>
                  <a:srgbClr val="434343"/>
                </a:solidFill>
              </a:rPr>
              <a:t>Hulpmiddelen</a:t>
            </a:r>
            <a:r>
              <a:rPr lang="nl">
                <a:solidFill>
                  <a:srgbClr val="434343"/>
                </a:solidFill>
              </a:rPr>
              <a:t> aanwezig, maar niet allemaal nuttig</a:t>
            </a:r>
          </a:p>
          <a:p>
            <a:pPr lvl="0" rtl="0">
              <a:spcBef>
                <a:spcPts val="0"/>
              </a:spcBef>
              <a:buNone/>
            </a:pPr>
            <a:r>
              <a:t/>
            </a:r>
            <a:endParaRPr>
              <a:solidFill>
                <a:srgbClr val="434343"/>
              </a:solidFill>
            </a:endParaRPr>
          </a:p>
        </p:txBody>
      </p:sp>
      <p:pic>
        <p:nvPicPr>
          <p:cNvPr descr="e04.png" id="93" name="Shape 93"/>
          <p:cNvPicPr preferRelativeResize="0"/>
          <p:nvPr/>
        </p:nvPicPr>
        <p:blipFill>
          <a:blip r:embed="rId4">
            <a:alphaModFix/>
          </a:blip>
          <a:stretch>
            <a:fillRect/>
          </a:stretch>
        </p:blipFill>
        <p:spPr>
          <a:xfrm>
            <a:off x="7783749" y="380999"/>
            <a:ext cx="979249" cy="981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nl"/>
              <a:t>Doelgroep</a:t>
            </a:r>
          </a:p>
        </p:txBody>
      </p:sp>
      <p:pic>
        <p:nvPicPr>
          <p:cNvPr descr="Parking_HP_GettyImages-83314262-200x100-e1475024558670.png" id="99" name="Shape 99"/>
          <p:cNvPicPr preferRelativeResize="0"/>
          <p:nvPr/>
        </p:nvPicPr>
        <p:blipFill>
          <a:blip r:embed="rId3">
            <a:alphaModFix amt="10000"/>
          </a:blip>
          <a:stretch>
            <a:fillRect/>
          </a:stretch>
        </p:blipFill>
        <p:spPr>
          <a:xfrm>
            <a:off x="0" y="1687766"/>
            <a:ext cx="9143999" cy="4560366"/>
          </a:xfrm>
          <a:prstGeom prst="rect">
            <a:avLst/>
          </a:prstGeom>
          <a:noFill/>
          <a:ln>
            <a:noFill/>
          </a:ln>
        </p:spPr>
      </p:pic>
      <p:sp>
        <p:nvSpPr>
          <p:cNvPr id="100" name="Shape 10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nl">
                <a:solidFill>
                  <a:srgbClr val="434343"/>
                </a:solidFill>
              </a:rPr>
              <a:t>Zakelijk</a:t>
            </a:r>
          </a:p>
        </p:txBody>
      </p:sp>
      <p:pic>
        <p:nvPicPr>
          <p:cNvPr descr="e04.png" id="101" name="Shape 101"/>
          <p:cNvPicPr preferRelativeResize="0"/>
          <p:nvPr/>
        </p:nvPicPr>
        <p:blipFill>
          <a:blip r:embed="rId4">
            <a:alphaModFix/>
          </a:blip>
          <a:stretch>
            <a:fillRect/>
          </a:stretch>
        </p:blipFill>
        <p:spPr>
          <a:xfrm>
            <a:off x="7783749" y="380999"/>
            <a:ext cx="979249" cy="981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nl"/>
              <a:t>Mogelijk concept</a:t>
            </a:r>
          </a:p>
        </p:txBody>
      </p:sp>
      <p:sp>
        <p:nvSpPr>
          <p:cNvPr id="107" name="Shape 10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nl">
                <a:solidFill>
                  <a:srgbClr val="434343"/>
                </a:solidFill>
              </a:rPr>
              <a:t>Zakelijk Parkeren</a:t>
            </a:r>
          </a:p>
          <a:p>
            <a:pPr lvl="0" rtl="0">
              <a:spcBef>
                <a:spcPts val="0"/>
              </a:spcBef>
              <a:buNone/>
            </a:pPr>
            <a:r>
              <a:rPr lang="nl">
                <a:solidFill>
                  <a:srgbClr val="434343"/>
                </a:solidFill>
              </a:rPr>
              <a:t>Partners in Parking</a:t>
            </a:r>
          </a:p>
        </p:txBody>
      </p:sp>
      <p:pic>
        <p:nvPicPr>
          <p:cNvPr descr="parking2.jpg" id="108" name="Shape 108"/>
          <p:cNvPicPr preferRelativeResize="0"/>
          <p:nvPr/>
        </p:nvPicPr>
        <p:blipFill rotWithShape="1">
          <a:blip r:embed="rId3">
            <a:alphaModFix amt="10000"/>
          </a:blip>
          <a:srcRect b="0" l="0" r="0" t="12319"/>
          <a:stretch/>
        </p:blipFill>
        <p:spPr>
          <a:xfrm>
            <a:off x="10950" y="1682601"/>
            <a:ext cx="9144000" cy="5293925"/>
          </a:xfrm>
          <a:prstGeom prst="rect">
            <a:avLst/>
          </a:prstGeom>
          <a:noFill/>
          <a:ln>
            <a:noFill/>
          </a:ln>
        </p:spPr>
      </p:pic>
      <p:pic>
        <p:nvPicPr>
          <p:cNvPr descr="e04.png" id="109" name="Shape 109"/>
          <p:cNvPicPr preferRelativeResize="0"/>
          <p:nvPr/>
        </p:nvPicPr>
        <p:blipFill>
          <a:blip r:embed="rId4">
            <a:alphaModFix/>
          </a:blip>
          <a:stretch>
            <a:fillRect/>
          </a:stretch>
        </p:blipFill>
        <p:spPr>
          <a:xfrm>
            <a:off x="7783749" y="380999"/>
            <a:ext cx="979249" cy="981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