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69" r:id="rId4"/>
    <p:sldId id="270" r:id="rId5"/>
    <p:sldId id="271" r:id="rId6"/>
    <p:sldId id="27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9C6C"/>
    <a:srgbClr val="D85830"/>
    <a:srgbClr val="E3D14B"/>
    <a:srgbClr val="C93F3F"/>
    <a:srgbClr val="D84C30"/>
    <a:srgbClr val="B84622"/>
    <a:srgbClr val="CC3300"/>
    <a:srgbClr val="FF7C80"/>
    <a:srgbClr val="E1B74D"/>
    <a:srgbClr val="DACB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3" d="100"/>
          <a:sy n="63" d="100"/>
        </p:scale>
        <p:origin x="76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12/25/2019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12/25/2019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Access_token" TargetMode="External"/><Relationship Id="rId2" Type="http://schemas.openxmlformats.org/officeDocument/2006/relationships/hyperlink" Target="https://en.wikipedia.org/wiki/JS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projects.spring.io/spring-security-oauth/docs/oauth2.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6D978-49C5-4737-AEDF-1F939B15CA40}"/>
              </a:ext>
            </a:extLst>
          </p:cNvPr>
          <p:cNvSpPr>
            <a:spLocks noGrp="1"/>
          </p:cNvSpPr>
          <p:nvPr>
            <p:ph type="ctrTitle"/>
          </p:nvPr>
        </p:nvSpPr>
        <p:spPr>
          <a:xfrm>
            <a:off x="1143172" y="1362169"/>
            <a:ext cx="7766936" cy="1646302"/>
          </a:xfrm>
        </p:spPr>
        <p:txBody>
          <a:bodyPr/>
          <a:lstStyle/>
          <a:p>
            <a:r>
              <a:rPr lang="en-US" dirty="0"/>
              <a:t>Introduction to </a:t>
            </a:r>
            <a:br>
              <a:rPr lang="en-US" dirty="0"/>
            </a:br>
            <a:r>
              <a:rPr lang="en-US" dirty="0"/>
              <a:t>Java Microservices</a:t>
            </a:r>
            <a:br>
              <a:rPr lang="en-US" dirty="0"/>
            </a:br>
            <a:r>
              <a:rPr lang="en-US" sz="3200" u="sng" dirty="0"/>
              <a:t>Part 4 : Security</a:t>
            </a:r>
            <a:endParaRPr lang="en-US" u="sng" dirty="0"/>
          </a:p>
        </p:txBody>
      </p:sp>
      <p:sp>
        <p:nvSpPr>
          <p:cNvPr id="3" name="Subtitle 2">
            <a:extLst>
              <a:ext uri="{FF2B5EF4-FFF2-40B4-BE49-F238E27FC236}">
                <a16:creationId xmlns:a16="http://schemas.microsoft.com/office/drawing/2014/main" id="{D587EDE6-A5FC-407A-B83B-8A0629430BF8}"/>
              </a:ext>
            </a:extLst>
          </p:cNvPr>
          <p:cNvSpPr>
            <a:spLocks noGrp="1"/>
          </p:cNvSpPr>
          <p:nvPr>
            <p:ph type="subTitle" idx="1"/>
          </p:nvPr>
        </p:nvSpPr>
        <p:spPr>
          <a:xfrm>
            <a:off x="1059197" y="3244946"/>
            <a:ext cx="7766936" cy="1096896"/>
          </a:xfrm>
        </p:spPr>
        <p:txBody>
          <a:bodyPr>
            <a:normAutofit/>
          </a:bodyPr>
          <a:lstStyle/>
          <a:p>
            <a:r>
              <a:rPr lang="en-US" dirty="0"/>
              <a:t>Evolution from classic monolith application to microservices </a:t>
            </a:r>
          </a:p>
          <a:p>
            <a:r>
              <a:rPr lang="en-US" dirty="0"/>
              <a:t>with Spring Boot / Spring Cloud / JPA / NoSQL / Kafka / CQRS</a:t>
            </a:r>
          </a:p>
        </p:txBody>
      </p:sp>
      <p:pic>
        <p:nvPicPr>
          <p:cNvPr id="4" name="Picture 3">
            <a:extLst>
              <a:ext uri="{FF2B5EF4-FFF2-40B4-BE49-F238E27FC236}">
                <a16:creationId xmlns:a16="http://schemas.microsoft.com/office/drawing/2014/main" id="{2506F556-84BE-462F-BF78-63BC04D29BC3}"/>
              </a:ext>
            </a:extLst>
          </p:cNvPr>
          <p:cNvPicPr>
            <a:picLocks noChangeAspect="1"/>
          </p:cNvPicPr>
          <p:nvPr/>
        </p:nvPicPr>
        <p:blipFill>
          <a:blip r:embed="rId2"/>
          <a:stretch>
            <a:fillRect/>
          </a:stretch>
        </p:blipFill>
        <p:spPr>
          <a:xfrm>
            <a:off x="2711427" y="4341842"/>
            <a:ext cx="5753100" cy="2038350"/>
          </a:xfrm>
          <a:prstGeom prst="rect">
            <a:avLst/>
          </a:prstGeom>
        </p:spPr>
      </p:pic>
    </p:spTree>
    <p:extLst>
      <p:ext uri="{BB962C8B-B14F-4D97-AF65-F5344CB8AC3E}">
        <p14:creationId xmlns:p14="http://schemas.microsoft.com/office/powerpoint/2010/main" val="2717403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A0FC5-FDB5-4023-A78E-888CA3316A1B}"/>
              </a:ext>
            </a:extLst>
          </p:cNvPr>
          <p:cNvSpPr>
            <a:spLocks noGrp="1"/>
          </p:cNvSpPr>
          <p:nvPr>
            <p:ph type="title"/>
          </p:nvPr>
        </p:nvSpPr>
        <p:spPr>
          <a:xfrm>
            <a:off x="677334" y="609600"/>
            <a:ext cx="8596668" cy="1320800"/>
          </a:xfrm>
        </p:spPr>
        <p:txBody>
          <a:bodyPr/>
          <a:lstStyle/>
          <a:p>
            <a:r>
              <a:rPr lang="en-US" dirty="0"/>
              <a:t>Security</a:t>
            </a:r>
          </a:p>
        </p:txBody>
      </p:sp>
      <p:sp>
        <p:nvSpPr>
          <p:cNvPr id="3" name="Content Placeholder 2">
            <a:extLst>
              <a:ext uri="{FF2B5EF4-FFF2-40B4-BE49-F238E27FC236}">
                <a16:creationId xmlns:a16="http://schemas.microsoft.com/office/drawing/2014/main" id="{7CCB56D1-7408-4AF1-9B75-5BA1C5074EC1}"/>
              </a:ext>
            </a:extLst>
          </p:cNvPr>
          <p:cNvSpPr>
            <a:spLocks noGrp="1"/>
          </p:cNvSpPr>
          <p:nvPr>
            <p:ph idx="1"/>
          </p:nvPr>
        </p:nvSpPr>
        <p:spPr>
          <a:xfrm>
            <a:off x="593656" y="1488613"/>
            <a:ext cx="7351464" cy="2141555"/>
          </a:xfrm>
        </p:spPr>
        <p:txBody>
          <a:bodyPr>
            <a:normAutofit fontScale="85000" lnSpcReduction="10000"/>
          </a:bodyPr>
          <a:lstStyle/>
          <a:p>
            <a:r>
              <a:rPr lang="en-US" dirty="0"/>
              <a:t>Application security is one most important aspects of real-world applications. Since business is responsible of customer money and privacy security often is even more important than application business logic.</a:t>
            </a:r>
          </a:p>
          <a:p>
            <a:r>
              <a:rPr lang="en-US" dirty="0"/>
              <a:t>Our application was kept simple for easy understanding of microservices and business domains boundaries. However it’s time to introduce new component which must be integrate to all microservices. Luckily for us, security module itself might be implemented as separate microservice which though will be also part of infrastructure components </a:t>
            </a:r>
          </a:p>
          <a:p>
            <a:pPr lvl="1"/>
            <a:endParaRPr lang="en-US" dirty="0"/>
          </a:p>
        </p:txBody>
      </p:sp>
    </p:spTree>
    <p:extLst>
      <p:ext uri="{BB962C8B-B14F-4D97-AF65-F5344CB8AC3E}">
        <p14:creationId xmlns:p14="http://schemas.microsoft.com/office/powerpoint/2010/main" val="1192205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4DA45-C98A-4179-8C84-7DA41C9C17DA}"/>
              </a:ext>
            </a:extLst>
          </p:cNvPr>
          <p:cNvSpPr>
            <a:spLocks noGrp="1"/>
          </p:cNvSpPr>
          <p:nvPr>
            <p:ph type="title"/>
          </p:nvPr>
        </p:nvSpPr>
        <p:spPr/>
        <p:txBody>
          <a:bodyPr/>
          <a:lstStyle/>
          <a:p>
            <a:r>
              <a:rPr lang="en-US" dirty="0"/>
              <a:t>OAuth Roles</a:t>
            </a:r>
            <a:endParaRPr lang="pl-PL" dirty="0"/>
          </a:p>
        </p:txBody>
      </p:sp>
      <p:sp>
        <p:nvSpPr>
          <p:cNvPr id="3" name="Content Placeholder 2">
            <a:extLst>
              <a:ext uri="{FF2B5EF4-FFF2-40B4-BE49-F238E27FC236}">
                <a16:creationId xmlns:a16="http://schemas.microsoft.com/office/drawing/2014/main" id="{1EF7068D-8103-4010-AC7E-B13513D607DB}"/>
              </a:ext>
            </a:extLst>
          </p:cNvPr>
          <p:cNvSpPr>
            <a:spLocks noGrp="1"/>
          </p:cNvSpPr>
          <p:nvPr>
            <p:ph idx="1"/>
          </p:nvPr>
        </p:nvSpPr>
        <p:spPr>
          <a:xfrm>
            <a:off x="677335" y="1488613"/>
            <a:ext cx="5723466" cy="4378787"/>
          </a:xfrm>
        </p:spPr>
        <p:txBody>
          <a:bodyPr>
            <a:normAutofit fontScale="92500"/>
          </a:bodyPr>
          <a:lstStyle/>
          <a:p>
            <a:r>
              <a:rPr lang="en-US" b="1" dirty="0"/>
              <a:t>Resource owner: </a:t>
            </a:r>
            <a:r>
              <a:rPr lang="en-US" dirty="0"/>
              <a:t>An entity capable of granting access to a protected resource. When the resource owner is a person, it is referred to as an end-user.</a:t>
            </a:r>
          </a:p>
          <a:p>
            <a:r>
              <a:rPr lang="en-US" b="1" dirty="0"/>
              <a:t>Resource server: </a:t>
            </a:r>
            <a:r>
              <a:rPr lang="en-US" dirty="0"/>
              <a:t>The server hosting the protected resources, capable of accepting and responding to protected resource requests using access tokens.</a:t>
            </a:r>
          </a:p>
          <a:p>
            <a:r>
              <a:rPr lang="en-US" b="1" dirty="0"/>
              <a:t>Client:</a:t>
            </a:r>
            <a:r>
              <a:rPr lang="en-US" dirty="0"/>
              <a:t> An application making protected resource requests on behalf of the resource owner and with its authorization.  The term "client" does not imply any particular implementation characteristics (e.g., whether the application executes on a server, a desktop, or other devices).</a:t>
            </a:r>
          </a:p>
          <a:p>
            <a:r>
              <a:rPr lang="en-US" b="1" dirty="0"/>
              <a:t>Authorization server: </a:t>
            </a:r>
            <a:r>
              <a:rPr lang="en-US" dirty="0"/>
              <a:t>The server issuing access tokens to the client after successfully authenticating the resource owner and obtaining authorization.</a:t>
            </a:r>
            <a:endParaRPr lang="pl-PL" dirty="0"/>
          </a:p>
        </p:txBody>
      </p:sp>
      <p:sp>
        <p:nvSpPr>
          <p:cNvPr id="5" name="Rectangle 4">
            <a:extLst>
              <a:ext uri="{FF2B5EF4-FFF2-40B4-BE49-F238E27FC236}">
                <a16:creationId xmlns:a16="http://schemas.microsoft.com/office/drawing/2014/main" id="{D620811D-CB52-4AEE-B295-1B8B88C628C7}"/>
              </a:ext>
            </a:extLst>
          </p:cNvPr>
          <p:cNvSpPr/>
          <p:nvPr/>
        </p:nvSpPr>
        <p:spPr>
          <a:xfrm>
            <a:off x="7366000" y="1600200"/>
            <a:ext cx="1143000" cy="38438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endParaRPr lang="pl-PL" dirty="0"/>
          </a:p>
        </p:txBody>
      </p:sp>
      <p:sp>
        <p:nvSpPr>
          <p:cNvPr id="6" name="Rectangle 5">
            <a:extLst>
              <a:ext uri="{FF2B5EF4-FFF2-40B4-BE49-F238E27FC236}">
                <a16:creationId xmlns:a16="http://schemas.microsoft.com/office/drawing/2014/main" id="{49DAA6FC-BC64-45E3-B3BD-2806B39D1188}"/>
              </a:ext>
            </a:extLst>
          </p:cNvPr>
          <p:cNvSpPr/>
          <p:nvPr/>
        </p:nvSpPr>
        <p:spPr>
          <a:xfrm>
            <a:off x="9965267" y="1600200"/>
            <a:ext cx="1143000" cy="88053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Resource Owner</a:t>
            </a:r>
            <a:endParaRPr lang="pl-PL" dirty="0"/>
          </a:p>
        </p:txBody>
      </p:sp>
      <p:sp>
        <p:nvSpPr>
          <p:cNvPr id="7" name="Rectangle 6">
            <a:extLst>
              <a:ext uri="{FF2B5EF4-FFF2-40B4-BE49-F238E27FC236}">
                <a16:creationId xmlns:a16="http://schemas.microsoft.com/office/drawing/2014/main" id="{621D58AE-4561-4357-B45C-69009C695D5E}"/>
              </a:ext>
            </a:extLst>
          </p:cNvPr>
          <p:cNvSpPr/>
          <p:nvPr/>
        </p:nvSpPr>
        <p:spPr>
          <a:xfrm>
            <a:off x="9965267" y="2878667"/>
            <a:ext cx="1143000" cy="8805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Auth server</a:t>
            </a:r>
            <a:endParaRPr lang="pl-PL" dirty="0"/>
          </a:p>
        </p:txBody>
      </p:sp>
      <p:sp>
        <p:nvSpPr>
          <p:cNvPr id="8" name="Rectangle 7">
            <a:extLst>
              <a:ext uri="{FF2B5EF4-FFF2-40B4-BE49-F238E27FC236}">
                <a16:creationId xmlns:a16="http://schemas.microsoft.com/office/drawing/2014/main" id="{2D189F9C-5DCD-45F2-A8D2-16BFB7B8AF96}"/>
              </a:ext>
            </a:extLst>
          </p:cNvPr>
          <p:cNvSpPr/>
          <p:nvPr/>
        </p:nvSpPr>
        <p:spPr>
          <a:xfrm>
            <a:off x="9965267" y="4377266"/>
            <a:ext cx="1143000" cy="880534"/>
          </a:xfrm>
          <a:prstGeom prst="rect">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Resource Server</a:t>
            </a:r>
            <a:endParaRPr lang="pl-PL" dirty="0"/>
          </a:p>
        </p:txBody>
      </p:sp>
      <p:cxnSp>
        <p:nvCxnSpPr>
          <p:cNvPr id="12" name="Straight Arrow Connector 11">
            <a:extLst>
              <a:ext uri="{FF2B5EF4-FFF2-40B4-BE49-F238E27FC236}">
                <a16:creationId xmlns:a16="http://schemas.microsoft.com/office/drawing/2014/main" id="{C96E5AB9-0E3E-4845-B8E0-3CA26DBC25CF}"/>
              </a:ext>
            </a:extLst>
          </p:cNvPr>
          <p:cNvCxnSpPr/>
          <p:nvPr/>
        </p:nvCxnSpPr>
        <p:spPr>
          <a:xfrm>
            <a:off x="8509000" y="1820333"/>
            <a:ext cx="1397000"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21513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1BE70-1E12-4568-BEC9-7C0E81D27359}"/>
              </a:ext>
            </a:extLst>
          </p:cNvPr>
          <p:cNvSpPr>
            <a:spLocks noGrp="1"/>
          </p:cNvSpPr>
          <p:nvPr>
            <p:ph type="title"/>
          </p:nvPr>
        </p:nvSpPr>
        <p:spPr/>
        <p:txBody>
          <a:bodyPr/>
          <a:lstStyle/>
          <a:p>
            <a:r>
              <a:rPr lang="en-US" dirty="0"/>
              <a:t>Secure API with Access Tokens</a:t>
            </a:r>
            <a:endParaRPr lang="pl-PL" dirty="0"/>
          </a:p>
        </p:txBody>
      </p:sp>
      <p:grpSp>
        <p:nvGrpSpPr>
          <p:cNvPr id="10" name="Group 9">
            <a:extLst>
              <a:ext uri="{FF2B5EF4-FFF2-40B4-BE49-F238E27FC236}">
                <a16:creationId xmlns:a16="http://schemas.microsoft.com/office/drawing/2014/main" id="{E735188B-4548-41B3-AD87-52C8F0D242C3}"/>
              </a:ext>
            </a:extLst>
          </p:cNvPr>
          <p:cNvGrpSpPr/>
          <p:nvPr/>
        </p:nvGrpSpPr>
        <p:grpSpPr>
          <a:xfrm>
            <a:off x="6930836" y="2710828"/>
            <a:ext cx="5046667" cy="3868218"/>
            <a:chOff x="5700102" y="2779161"/>
            <a:chExt cx="5046667" cy="3868218"/>
          </a:xfrm>
        </p:grpSpPr>
        <p:sp>
          <p:nvSpPr>
            <p:cNvPr id="5" name="Rectangle 4">
              <a:extLst>
                <a:ext uri="{FF2B5EF4-FFF2-40B4-BE49-F238E27FC236}">
                  <a16:creationId xmlns:a16="http://schemas.microsoft.com/office/drawing/2014/main" id="{3BF5936A-E2BB-41E6-829C-B3036ED2495A}"/>
                </a:ext>
              </a:extLst>
            </p:cNvPr>
            <p:cNvSpPr/>
            <p:nvPr/>
          </p:nvSpPr>
          <p:spPr>
            <a:xfrm>
              <a:off x="8449235" y="4515145"/>
              <a:ext cx="1143000" cy="8805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Email</a:t>
              </a:r>
            </a:p>
            <a:p>
              <a:pPr algn="ctr"/>
              <a:r>
                <a:rPr lang="en-US" dirty="0"/>
                <a:t>Service</a:t>
              </a:r>
              <a:endParaRPr lang="pl-PL" dirty="0"/>
            </a:p>
          </p:txBody>
        </p:sp>
        <p:sp>
          <p:nvSpPr>
            <p:cNvPr id="6" name="Rectangle 5">
              <a:extLst>
                <a:ext uri="{FF2B5EF4-FFF2-40B4-BE49-F238E27FC236}">
                  <a16:creationId xmlns:a16="http://schemas.microsoft.com/office/drawing/2014/main" id="{5A5A6B16-AF7D-4044-A3DD-F73319D14B8D}"/>
                </a:ext>
              </a:extLst>
            </p:cNvPr>
            <p:cNvSpPr/>
            <p:nvPr/>
          </p:nvSpPr>
          <p:spPr>
            <a:xfrm>
              <a:off x="9100791" y="5252908"/>
              <a:ext cx="1143000" cy="880534"/>
            </a:xfrm>
            <a:prstGeom prst="rect">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Address</a:t>
              </a:r>
            </a:p>
            <a:p>
              <a:pPr algn="ctr"/>
              <a:r>
                <a:rPr lang="en-US" dirty="0"/>
                <a:t>Service</a:t>
              </a:r>
              <a:endParaRPr lang="pl-PL" dirty="0"/>
            </a:p>
          </p:txBody>
        </p:sp>
        <p:sp>
          <p:nvSpPr>
            <p:cNvPr id="7" name="Rectangle 6">
              <a:extLst>
                <a:ext uri="{FF2B5EF4-FFF2-40B4-BE49-F238E27FC236}">
                  <a16:creationId xmlns:a16="http://schemas.microsoft.com/office/drawing/2014/main" id="{4F5A1AB1-0EE1-400D-AE23-0B2FB832C2C0}"/>
                </a:ext>
              </a:extLst>
            </p:cNvPr>
            <p:cNvSpPr/>
            <p:nvPr/>
          </p:nvSpPr>
          <p:spPr>
            <a:xfrm>
              <a:off x="6854636" y="2779161"/>
              <a:ext cx="798022" cy="3868218"/>
            </a:xfrm>
            <a:prstGeom prst="rect">
              <a:avLst/>
            </a:prstGeom>
            <a:solidFill>
              <a:srgbClr val="C93F3F"/>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Zuul</a:t>
              </a:r>
              <a:endParaRPr lang="en-US" dirty="0"/>
            </a:p>
            <a:p>
              <a:pPr algn="ctr"/>
              <a:r>
                <a:rPr lang="en-US" dirty="0"/>
                <a:t>API</a:t>
              </a:r>
            </a:p>
            <a:p>
              <a:pPr algn="ctr"/>
              <a:r>
                <a:rPr lang="en-US" dirty="0"/>
                <a:t>Gateway</a:t>
              </a:r>
            </a:p>
          </p:txBody>
        </p:sp>
        <p:sp>
          <p:nvSpPr>
            <p:cNvPr id="8" name="Rectangle 7">
              <a:extLst>
                <a:ext uri="{FF2B5EF4-FFF2-40B4-BE49-F238E27FC236}">
                  <a16:creationId xmlns:a16="http://schemas.microsoft.com/office/drawing/2014/main" id="{FAE0FE4F-E671-4663-820D-A7CA4F98CFB5}"/>
                </a:ext>
              </a:extLst>
            </p:cNvPr>
            <p:cNvSpPr/>
            <p:nvPr/>
          </p:nvSpPr>
          <p:spPr>
            <a:xfrm>
              <a:off x="8529291" y="2968117"/>
              <a:ext cx="1143000" cy="880534"/>
            </a:xfrm>
            <a:prstGeom prst="rect">
              <a:avLst/>
            </a:prstGeom>
            <a:solidFill>
              <a:srgbClr val="EA9C6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Auth</a:t>
              </a:r>
            </a:p>
            <a:p>
              <a:pPr algn="ctr"/>
              <a:r>
                <a:rPr lang="en-US" dirty="0"/>
                <a:t>Service</a:t>
              </a:r>
              <a:endParaRPr lang="pl-PL" dirty="0"/>
            </a:p>
          </p:txBody>
        </p:sp>
        <p:sp>
          <p:nvSpPr>
            <p:cNvPr id="4" name="Rectangle 3">
              <a:extLst>
                <a:ext uri="{FF2B5EF4-FFF2-40B4-BE49-F238E27FC236}">
                  <a16:creationId xmlns:a16="http://schemas.microsoft.com/office/drawing/2014/main" id="{1D0CD611-4AB3-4D86-AD2D-85E68AF2B1B6}"/>
                </a:ext>
              </a:extLst>
            </p:cNvPr>
            <p:cNvSpPr/>
            <p:nvPr/>
          </p:nvSpPr>
          <p:spPr>
            <a:xfrm>
              <a:off x="7957791" y="5346664"/>
              <a:ext cx="1143000" cy="88053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User</a:t>
              </a:r>
            </a:p>
            <a:p>
              <a:pPr algn="ctr"/>
              <a:r>
                <a:rPr lang="en-US" dirty="0"/>
                <a:t>Service</a:t>
              </a:r>
              <a:endParaRPr lang="pl-PL" dirty="0"/>
            </a:p>
          </p:txBody>
        </p:sp>
        <p:sp>
          <p:nvSpPr>
            <p:cNvPr id="9" name="Rectangle 8">
              <a:extLst>
                <a:ext uri="{FF2B5EF4-FFF2-40B4-BE49-F238E27FC236}">
                  <a16:creationId xmlns:a16="http://schemas.microsoft.com/office/drawing/2014/main" id="{8224DF7D-B8CF-403C-BE49-63B9471A8703}"/>
                </a:ext>
              </a:extLst>
            </p:cNvPr>
            <p:cNvSpPr/>
            <p:nvPr/>
          </p:nvSpPr>
          <p:spPr>
            <a:xfrm>
              <a:off x="7652658" y="4078840"/>
              <a:ext cx="3094111" cy="2426273"/>
            </a:xfrm>
            <a:prstGeom prst="rect">
              <a:avLst/>
            </a:prstGeom>
            <a:noFill/>
            <a:ln>
              <a:solidFill>
                <a:schemeClr val="dk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Secured services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pl-PL" dirty="0"/>
            </a:p>
          </p:txBody>
        </p:sp>
        <p:cxnSp>
          <p:nvCxnSpPr>
            <p:cNvPr id="12" name="Straight Arrow Connector 11">
              <a:extLst>
                <a:ext uri="{FF2B5EF4-FFF2-40B4-BE49-F238E27FC236}">
                  <a16:creationId xmlns:a16="http://schemas.microsoft.com/office/drawing/2014/main" id="{D5E9CE74-E1C0-4FD9-BCB5-A910903E7595}"/>
                </a:ext>
              </a:extLst>
            </p:cNvPr>
            <p:cNvCxnSpPr>
              <a:cxnSpLocks/>
            </p:cNvCxnSpPr>
            <p:nvPr/>
          </p:nvCxnSpPr>
          <p:spPr>
            <a:xfrm flipH="1">
              <a:off x="6411074" y="3637052"/>
              <a:ext cx="2118218"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8222EEB1-C23D-4CCA-B132-1FC0C5EC525A}"/>
                </a:ext>
              </a:extLst>
            </p:cNvPr>
            <p:cNvSpPr txBox="1"/>
            <p:nvPr/>
          </p:nvSpPr>
          <p:spPr>
            <a:xfrm>
              <a:off x="6688531" y="3274337"/>
              <a:ext cx="2585472" cy="369332"/>
            </a:xfrm>
            <a:prstGeom prst="rect">
              <a:avLst/>
            </a:prstGeom>
            <a:noFill/>
          </p:spPr>
          <p:txBody>
            <a:bodyPr wrap="square" rtlCol="0">
              <a:spAutoFit/>
            </a:bodyPr>
            <a:lstStyle/>
            <a:p>
              <a:r>
                <a:rPr lang="en-US" dirty="0" err="1"/>
                <a:t>access_token</a:t>
              </a:r>
              <a:endParaRPr lang="pl-PL" dirty="0"/>
            </a:p>
          </p:txBody>
        </p:sp>
        <p:grpSp>
          <p:nvGrpSpPr>
            <p:cNvPr id="24" name="Group 23">
              <a:extLst>
                <a:ext uri="{FF2B5EF4-FFF2-40B4-BE49-F238E27FC236}">
                  <a16:creationId xmlns:a16="http://schemas.microsoft.com/office/drawing/2014/main" id="{3F327E2B-0897-4F41-BB96-CE42B84D0361}"/>
                </a:ext>
              </a:extLst>
            </p:cNvPr>
            <p:cNvGrpSpPr/>
            <p:nvPr/>
          </p:nvGrpSpPr>
          <p:grpSpPr>
            <a:xfrm>
              <a:off x="5750024" y="5278584"/>
              <a:ext cx="2600576" cy="369332"/>
              <a:chOff x="9376743" y="2223090"/>
              <a:chExt cx="2600576" cy="369332"/>
            </a:xfrm>
          </p:grpSpPr>
          <p:sp>
            <p:nvSpPr>
              <p:cNvPr id="21" name="TextBox 20">
                <a:extLst>
                  <a:ext uri="{FF2B5EF4-FFF2-40B4-BE49-F238E27FC236}">
                    <a16:creationId xmlns:a16="http://schemas.microsoft.com/office/drawing/2014/main" id="{A515E544-E3DE-4B83-8623-A20112FAFAE1}"/>
                  </a:ext>
                </a:extLst>
              </p:cNvPr>
              <p:cNvSpPr txBox="1"/>
              <p:nvPr/>
            </p:nvSpPr>
            <p:spPr>
              <a:xfrm>
                <a:off x="9391847" y="2223090"/>
                <a:ext cx="2585472" cy="369332"/>
              </a:xfrm>
              <a:prstGeom prst="rect">
                <a:avLst/>
              </a:prstGeom>
              <a:noFill/>
            </p:spPr>
            <p:txBody>
              <a:bodyPr wrap="square" rtlCol="0">
                <a:spAutoFit/>
              </a:bodyPr>
              <a:lstStyle/>
              <a:p>
                <a:r>
                  <a:rPr lang="en-US" dirty="0"/>
                  <a:t>request with token</a:t>
                </a:r>
                <a:endParaRPr lang="pl-PL" dirty="0"/>
              </a:p>
            </p:txBody>
          </p:sp>
          <p:cxnSp>
            <p:nvCxnSpPr>
              <p:cNvPr id="22" name="Straight Arrow Connector 21">
                <a:extLst>
                  <a:ext uri="{FF2B5EF4-FFF2-40B4-BE49-F238E27FC236}">
                    <a16:creationId xmlns:a16="http://schemas.microsoft.com/office/drawing/2014/main" id="{6B2C27A3-3266-4277-B5F7-D6001B20F143}"/>
                  </a:ext>
                </a:extLst>
              </p:cNvPr>
              <p:cNvCxnSpPr>
                <a:cxnSpLocks/>
              </p:cNvCxnSpPr>
              <p:nvPr/>
            </p:nvCxnSpPr>
            <p:spPr>
              <a:xfrm>
                <a:off x="9376743" y="2592422"/>
                <a:ext cx="2193577"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grpSp>
        <p:grpSp>
          <p:nvGrpSpPr>
            <p:cNvPr id="26" name="Group 25">
              <a:extLst>
                <a:ext uri="{FF2B5EF4-FFF2-40B4-BE49-F238E27FC236}">
                  <a16:creationId xmlns:a16="http://schemas.microsoft.com/office/drawing/2014/main" id="{713B2E39-BF90-4E5A-BFB9-33B7242C6195}"/>
                </a:ext>
              </a:extLst>
            </p:cNvPr>
            <p:cNvGrpSpPr/>
            <p:nvPr/>
          </p:nvGrpSpPr>
          <p:grpSpPr>
            <a:xfrm>
              <a:off x="6238873" y="2929944"/>
              <a:ext cx="2585472" cy="369332"/>
              <a:chOff x="9274002" y="2223090"/>
              <a:chExt cx="2585472" cy="369332"/>
            </a:xfrm>
          </p:grpSpPr>
          <p:sp>
            <p:nvSpPr>
              <p:cNvPr id="27" name="TextBox 26">
                <a:extLst>
                  <a:ext uri="{FF2B5EF4-FFF2-40B4-BE49-F238E27FC236}">
                    <a16:creationId xmlns:a16="http://schemas.microsoft.com/office/drawing/2014/main" id="{788E776A-8F5A-4808-A2AA-9F68E6B1B275}"/>
                  </a:ext>
                </a:extLst>
              </p:cNvPr>
              <p:cNvSpPr txBox="1"/>
              <p:nvPr/>
            </p:nvSpPr>
            <p:spPr>
              <a:xfrm>
                <a:off x="9274002" y="2223090"/>
                <a:ext cx="2585472" cy="369332"/>
              </a:xfrm>
              <a:prstGeom prst="rect">
                <a:avLst/>
              </a:prstGeom>
              <a:noFill/>
            </p:spPr>
            <p:txBody>
              <a:bodyPr wrap="square" rtlCol="0">
                <a:spAutoFit/>
              </a:bodyPr>
              <a:lstStyle/>
              <a:p>
                <a:r>
                  <a:rPr lang="en-US" dirty="0"/>
                  <a:t>username/password</a:t>
                </a:r>
                <a:endParaRPr lang="pl-PL" dirty="0"/>
              </a:p>
            </p:txBody>
          </p:sp>
          <p:cxnSp>
            <p:nvCxnSpPr>
              <p:cNvPr id="28" name="Straight Arrow Connector 27">
                <a:extLst>
                  <a:ext uri="{FF2B5EF4-FFF2-40B4-BE49-F238E27FC236}">
                    <a16:creationId xmlns:a16="http://schemas.microsoft.com/office/drawing/2014/main" id="{024995A8-1460-4464-B5EF-6EA7329D02F6}"/>
                  </a:ext>
                </a:extLst>
              </p:cNvPr>
              <p:cNvCxnSpPr>
                <a:cxnSpLocks/>
              </p:cNvCxnSpPr>
              <p:nvPr/>
            </p:nvCxnSpPr>
            <p:spPr>
              <a:xfrm>
                <a:off x="9376743" y="2592422"/>
                <a:ext cx="2193577"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grpSp>
        <p:grpSp>
          <p:nvGrpSpPr>
            <p:cNvPr id="31" name="Group 30">
              <a:extLst>
                <a:ext uri="{FF2B5EF4-FFF2-40B4-BE49-F238E27FC236}">
                  <a16:creationId xmlns:a16="http://schemas.microsoft.com/office/drawing/2014/main" id="{CC9AFDD9-1048-4C50-8ED5-74AF4A626314}"/>
                </a:ext>
              </a:extLst>
            </p:cNvPr>
            <p:cNvGrpSpPr/>
            <p:nvPr/>
          </p:nvGrpSpPr>
          <p:grpSpPr>
            <a:xfrm>
              <a:off x="5802598" y="5756416"/>
              <a:ext cx="2603113" cy="370409"/>
              <a:chOff x="6133617" y="1102669"/>
              <a:chExt cx="2603113" cy="370409"/>
            </a:xfrm>
          </p:grpSpPr>
          <p:cxnSp>
            <p:nvCxnSpPr>
              <p:cNvPr id="29" name="Straight Arrow Connector 28">
                <a:extLst>
                  <a:ext uri="{FF2B5EF4-FFF2-40B4-BE49-F238E27FC236}">
                    <a16:creationId xmlns:a16="http://schemas.microsoft.com/office/drawing/2014/main" id="{30C97C06-3929-4834-81BF-606702446119}"/>
                  </a:ext>
                </a:extLst>
              </p:cNvPr>
              <p:cNvCxnSpPr>
                <a:cxnSpLocks/>
              </p:cNvCxnSpPr>
              <p:nvPr/>
            </p:nvCxnSpPr>
            <p:spPr>
              <a:xfrm flipH="1">
                <a:off x="6133617" y="1473078"/>
                <a:ext cx="2118218"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99B41261-DFAC-45F3-B025-F4D0D3B444B0}"/>
                  </a:ext>
                </a:extLst>
              </p:cNvPr>
              <p:cNvSpPr txBox="1"/>
              <p:nvPr/>
            </p:nvSpPr>
            <p:spPr>
              <a:xfrm>
                <a:off x="6151258" y="1102669"/>
                <a:ext cx="2585472" cy="369332"/>
              </a:xfrm>
              <a:prstGeom prst="rect">
                <a:avLst/>
              </a:prstGeom>
              <a:noFill/>
            </p:spPr>
            <p:txBody>
              <a:bodyPr wrap="square" rtlCol="0">
                <a:spAutoFit/>
              </a:bodyPr>
              <a:lstStyle/>
              <a:p>
                <a:r>
                  <a:rPr lang="en-US" dirty="0"/>
                  <a:t>Response with data</a:t>
                </a:r>
                <a:endParaRPr lang="pl-PL" dirty="0"/>
              </a:p>
            </p:txBody>
          </p:sp>
        </p:grpSp>
        <p:cxnSp>
          <p:nvCxnSpPr>
            <p:cNvPr id="33" name="Connector: Elbow 32">
              <a:extLst>
                <a:ext uri="{FF2B5EF4-FFF2-40B4-BE49-F238E27FC236}">
                  <a16:creationId xmlns:a16="http://schemas.microsoft.com/office/drawing/2014/main" id="{5E2102CA-4DA7-412C-9B65-185BE3DA55F0}"/>
                </a:ext>
              </a:extLst>
            </p:cNvPr>
            <p:cNvCxnSpPr>
              <a:cxnSpLocks/>
            </p:cNvCxnSpPr>
            <p:nvPr/>
          </p:nvCxnSpPr>
          <p:spPr>
            <a:xfrm>
              <a:off x="5815750" y="4432401"/>
              <a:ext cx="375952" cy="373614"/>
            </a:xfrm>
            <a:prstGeom prst="bentConnector3">
              <a:avLst>
                <a:gd name="adj1" fmla="val 312353"/>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5" name="Rectangle 44">
              <a:extLst>
                <a:ext uri="{FF2B5EF4-FFF2-40B4-BE49-F238E27FC236}">
                  <a16:creationId xmlns:a16="http://schemas.microsoft.com/office/drawing/2014/main" id="{58683747-57D2-493B-A2CF-F41D423F824D}"/>
                </a:ext>
              </a:extLst>
            </p:cNvPr>
            <p:cNvSpPr/>
            <p:nvPr/>
          </p:nvSpPr>
          <p:spPr>
            <a:xfrm>
              <a:off x="5700102" y="4063607"/>
              <a:ext cx="1149531" cy="923330"/>
            </a:xfrm>
            <a:prstGeom prst="rect">
              <a:avLst/>
            </a:prstGeom>
          </p:spPr>
          <p:txBody>
            <a:bodyPr wrap="square">
              <a:spAutoFit/>
            </a:bodyPr>
            <a:lstStyle/>
            <a:p>
              <a:r>
                <a:rPr lang="en-US" dirty="0"/>
                <a:t>Request</a:t>
              </a:r>
            </a:p>
            <a:p>
              <a:endParaRPr lang="en-US" dirty="0"/>
            </a:p>
            <a:p>
              <a:r>
                <a:rPr lang="en-US" dirty="0"/>
                <a:t>401 </a:t>
              </a:r>
              <a:endParaRPr lang="pl-PL" dirty="0"/>
            </a:p>
          </p:txBody>
        </p:sp>
      </p:grpSp>
      <p:sp>
        <p:nvSpPr>
          <p:cNvPr id="25" name="Content Placeholder 2">
            <a:extLst>
              <a:ext uri="{FF2B5EF4-FFF2-40B4-BE49-F238E27FC236}">
                <a16:creationId xmlns:a16="http://schemas.microsoft.com/office/drawing/2014/main" id="{0FA5E3A9-60BE-4D8C-8442-126C5C1A95ED}"/>
              </a:ext>
            </a:extLst>
          </p:cNvPr>
          <p:cNvSpPr txBox="1">
            <a:spLocks/>
          </p:cNvSpPr>
          <p:nvPr/>
        </p:nvSpPr>
        <p:spPr>
          <a:xfrm>
            <a:off x="649555" y="1608467"/>
            <a:ext cx="8182468" cy="21718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Access Tokens are used in token-based authentication to allow an application to access an API. The application receives an Access Token after a user successfully authenticates and authorizes access, then passes the Access Token as a credential when it calls the target API.</a:t>
            </a:r>
            <a:endParaRPr lang="pl-PL" dirty="0"/>
          </a:p>
        </p:txBody>
      </p:sp>
      <p:sp>
        <p:nvSpPr>
          <p:cNvPr id="32" name="Content Placeholder 2">
            <a:extLst>
              <a:ext uri="{FF2B5EF4-FFF2-40B4-BE49-F238E27FC236}">
                <a16:creationId xmlns:a16="http://schemas.microsoft.com/office/drawing/2014/main" id="{4056B65E-4583-419A-AEFE-F6D3B8D06BB5}"/>
              </a:ext>
            </a:extLst>
          </p:cNvPr>
          <p:cNvSpPr txBox="1">
            <a:spLocks/>
          </p:cNvSpPr>
          <p:nvPr/>
        </p:nvSpPr>
        <p:spPr>
          <a:xfrm>
            <a:off x="638705" y="2812217"/>
            <a:ext cx="6292130" cy="352551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The passed token informs the API that the bearer of the token has been authorized to access the API and perform specific actions specified by the scope that was granted during authorization.</a:t>
            </a:r>
          </a:p>
          <a:p>
            <a:r>
              <a:rPr lang="en-US" b="1" dirty="0"/>
              <a:t>JSON Web Token</a:t>
            </a:r>
            <a:r>
              <a:rPr lang="en-US" dirty="0"/>
              <a:t> (</a:t>
            </a:r>
            <a:r>
              <a:rPr lang="en-US" b="1" dirty="0"/>
              <a:t>JWT</a:t>
            </a:r>
            <a:r>
              <a:rPr lang="en-US" dirty="0"/>
              <a:t>) is an Internet standard for creating </a:t>
            </a:r>
            <a:r>
              <a:rPr lang="en-US" dirty="0">
                <a:hlinkClick r:id="rId2" tooltip="JSON"/>
              </a:rPr>
              <a:t>JSON</a:t>
            </a:r>
            <a:r>
              <a:rPr lang="en-US" dirty="0"/>
              <a:t>-based </a:t>
            </a:r>
            <a:r>
              <a:rPr lang="en-US" dirty="0">
                <a:hlinkClick r:id="rId3" tooltip="Access token"/>
              </a:rPr>
              <a:t>access tokens</a:t>
            </a:r>
            <a:r>
              <a:rPr lang="en-US" dirty="0"/>
              <a:t> that assert some number of claims like "logged in as admin" and provide that to a client. The client could then use that token to prove that it is logged in as admin. The tokens are signed by one party's private key, so that both parties are able to verify that the token is legitimate.</a:t>
            </a:r>
            <a:endParaRPr lang="pl-PL" dirty="0"/>
          </a:p>
        </p:txBody>
      </p:sp>
    </p:spTree>
    <p:extLst>
      <p:ext uri="{BB962C8B-B14F-4D97-AF65-F5344CB8AC3E}">
        <p14:creationId xmlns:p14="http://schemas.microsoft.com/office/powerpoint/2010/main" val="262399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3358-B87E-4CE7-B76E-9121533B76D1}"/>
              </a:ext>
            </a:extLst>
          </p:cNvPr>
          <p:cNvSpPr>
            <a:spLocks noGrp="1"/>
          </p:cNvSpPr>
          <p:nvPr>
            <p:ph type="title"/>
          </p:nvPr>
        </p:nvSpPr>
        <p:spPr/>
        <p:txBody>
          <a:bodyPr/>
          <a:lstStyle/>
          <a:p>
            <a:r>
              <a:rPr lang="en-US" dirty="0"/>
              <a:t>JWT Tokens</a:t>
            </a:r>
            <a:endParaRPr lang="pl-PL" dirty="0"/>
          </a:p>
        </p:txBody>
      </p:sp>
      <p:sp>
        <p:nvSpPr>
          <p:cNvPr id="3" name="Content Placeholder 2">
            <a:extLst>
              <a:ext uri="{FF2B5EF4-FFF2-40B4-BE49-F238E27FC236}">
                <a16:creationId xmlns:a16="http://schemas.microsoft.com/office/drawing/2014/main" id="{20896CA7-B8F2-4D3A-9B22-ED3F4A8E2A81}"/>
              </a:ext>
            </a:extLst>
          </p:cNvPr>
          <p:cNvSpPr>
            <a:spLocks noGrp="1"/>
          </p:cNvSpPr>
          <p:nvPr>
            <p:ph idx="1"/>
          </p:nvPr>
        </p:nvSpPr>
        <p:spPr>
          <a:xfrm>
            <a:off x="677334" y="1432560"/>
            <a:ext cx="8994986" cy="4958079"/>
          </a:xfrm>
        </p:spPr>
        <p:txBody>
          <a:bodyPr>
            <a:normAutofit lnSpcReduction="10000"/>
          </a:bodyPr>
          <a:lstStyle/>
          <a:p>
            <a:r>
              <a:rPr lang="en-US" dirty="0"/>
              <a:t>Using JWT tokens you can build stateless web applications that don’t require session handling. As result application can achieve higher scalability without sticky sessions.</a:t>
            </a:r>
          </a:p>
          <a:p>
            <a:r>
              <a:rPr lang="en-US" dirty="0"/>
              <a:t>One disadvantage is that </a:t>
            </a:r>
            <a:r>
              <a:rPr lang="en-US" b="1" dirty="0"/>
              <a:t>you can't easily revoke an access token</a:t>
            </a:r>
            <a:r>
              <a:rPr lang="en-US" dirty="0"/>
              <a:t>, so they normally are granted with short expiry and the revocation is handled at the refresh token. Another disadvantage is that the tokens can get quite large if you are storing a lot of user credential information in them. The </a:t>
            </a:r>
            <a:r>
              <a:rPr lang="en-US" dirty="0" err="1"/>
              <a:t>JwtTokenStore</a:t>
            </a:r>
            <a:r>
              <a:rPr lang="en-US" dirty="0"/>
              <a:t> is not really a "store" in the sense that it doesn't persist any data. </a:t>
            </a:r>
            <a:r>
              <a:rPr lang="en-US" u="sng" dirty="0">
                <a:hlinkClick r:id="rId2"/>
              </a:rPr>
              <a:t>read more</a:t>
            </a:r>
            <a:endParaRPr lang="en-US" u="sng" dirty="0"/>
          </a:p>
          <a:p>
            <a:r>
              <a:rPr lang="en-US" dirty="0"/>
              <a:t>The </a:t>
            </a:r>
            <a:r>
              <a:rPr lang="en-US" b="1" dirty="0" err="1"/>
              <a:t>JdbcTokenStore</a:t>
            </a:r>
            <a:r>
              <a:rPr lang="en-US" dirty="0"/>
              <a:t> is the JDBC version of the same thing, which stores token data in a relational database. Use the JDBC version if you can share a database between servers, either scaled up instances of the same server if there is only one, or the Authorization and Resources Servers if there are multiple components. To use the </a:t>
            </a:r>
            <a:r>
              <a:rPr lang="en-US" dirty="0" err="1"/>
              <a:t>JdbcTokenStore</a:t>
            </a:r>
            <a:r>
              <a:rPr lang="en-US" dirty="0"/>
              <a:t> you need "spring-</a:t>
            </a:r>
            <a:r>
              <a:rPr lang="en-US" dirty="0" err="1"/>
              <a:t>jdbc</a:t>
            </a:r>
            <a:r>
              <a:rPr lang="en-US" dirty="0"/>
              <a:t>" on the </a:t>
            </a:r>
            <a:r>
              <a:rPr lang="en-US" dirty="0" err="1"/>
              <a:t>classpath</a:t>
            </a:r>
            <a:r>
              <a:rPr lang="en-US" dirty="0"/>
              <a:t>. </a:t>
            </a:r>
            <a:r>
              <a:rPr lang="en-US" u="sng" dirty="0">
                <a:hlinkClick r:id="rId2"/>
              </a:rPr>
              <a:t>read more</a:t>
            </a:r>
            <a:endParaRPr lang="en-US" u="sng" dirty="0"/>
          </a:p>
          <a:p>
            <a:r>
              <a:rPr lang="en-US" dirty="0"/>
              <a:t>In case of </a:t>
            </a:r>
            <a:r>
              <a:rPr lang="en-US" dirty="0" err="1"/>
              <a:t>JdbcTokenStore</a:t>
            </a:r>
            <a:r>
              <a:rPr lang="en-US" dirty="0"/>
              <a:t> you're saving the tokens in real database. So you're safe in case of Authorization service restart. The tokens can be also easily shared among the servers and revoked. But you have more </a:t>
            </a:r>
            <a:r>
              <a:rPr lang="en-US" dirty="0" err="1"/>
              <a:t>dependancies</a:t>
            </a:r>
            <a:r>
              <a:rPr lang="en-US" dirty="0"/>
              <a:t> for database.</a:t>
            </a:r>
            <a:endParaRPr lang="pl-PL" dirty="0"/>
          </a:p>
        </p:txBody>
      </p:sp>
    </p:spTree>
    <p:extLst>
      <p:ext uri="{BB962C8B-B14F-4D97-AF65-F5344CB8AC3E}">
        <p14:creationId xmlns:p14="http://schemas.microsoft.com/office/powerpoint/2010/main" val="1728851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A9A82-F0EE-4E52-B355-223FFDCFD30F}"/>
              </a:ext>
            </a:extLst>
          </p:cNvPr>
          <p:cNvSpPr>
            <a:spLocks noGrp="1"/>
          </p:cNvSpPr>
          <p:nvPr>
            <p:ph type="title"/>
          </p:nvPr>
        </p:nvSpPr>
        <p:spPr/>
        <p:txBody>
          <a:bodyPr/>
          <a:lstStyle/>
          <a:p>
            <a:r>
              <a:rPr lang="en-US" dirty="0"/>
              <a:t>Secure User Microservice </a:t>
            </a:r>
            <a:endParaRPr lang="pl-PL" dirty="0"/>
          </a:p>
        </p:txBody>
      </p:sp>
      <p:sp>
        <p:nvSpPr>
          <p:cNvPr id="3" name="Content Placeholder 2">
            <a:extLst>
              <a:ext uri="{FF2B5EF4-FFF2-40B4-BE49-F238E27FC236}">
                <a16:creationId xmlns:a16="http://schemas.microsoft.com/office/drawing/2014/main" id="{6C9A9C21-6E24-4B8A-A46C-4732C7D5AAA8}"/>
              </a:ext>
            </a:extLst>
          </p:cNvPr>
          <p:cNvSpPr>
            <a:spLocks noGrp="1"/>
          </p:cNvSpPr>
          <p:nvPr>
            <p:ph idx="1"/>
          </p:nvPr>
        </p:nvSpPr>
        <p:spPr>
          <a:xfrm>
            <a:off x="574762" y="1415586"/>
            <a:ext cx="8596668" cy="3880773"/>
          </a:xfrm>
        </p:spPr>
        <p:txBody>
          <a:bodyPr/>
          <a:lstStyle/>
          <a:p>
            <a:r>
              <a:rPr lang="en-US" dirty="0"/>
              <a:t>Let’s secure our user-service. From that moment only requests that contain authorization header with authentication token will be served.</a:t>
            </a:r>
          </a:p>
          <a:p>
            <a:r>
              <a:rPr lang="en-US" dirty="0"/>
              <a:t>Add maven dependencies:</a:t>
            </a:r>
          </a:p>
          <a:p>
            <a:endParaRPr lang="en-US" dirty="0"/>
          </a:p>
          <a:p>
            <a:endParaRPr lang="en-US" dirty="0"/>
          </a:p>
          <a:p>
            <a:endParaRPr lang="en-US" dirty="0"/>
          </a:p>
          <a:p>
            <a:endParaRPr lang="en-US" dirty="0"/>
          </a:p>
          <a:p>
            <a:endParaRPr lang="en-US" dirty="0"/>
          </a:p>
          <a:p>
            <a:r>
              <a:rPr lang="en-US" dirty="0"/>
              <a:t>Now attempt to make request to user service without authentication token will lead to error:</a:t>
            </a:r>
            <a:endParaRPr lang="pl-PL" dirty="0"/>
          </a:p>
        </p:txBody>
      </p:sp>
      <p:pic>
        <p:nvPicPr>
          <p:cNvPr id="4" name="Picture 3">
            <a:extLst>
              <a:ext uri="{FF2B5EF4-FFF2-40B4-BE49-F238E27FC236}">
                <a16:creationId xmlns:a16="http://schemas.microsoft.com/office/drawing/2014/main" id="{065E629E-54CA-4032-92C0-2B5158187F32}"/>
              </a:ext>
            </a:extLst>
          </p:cNvPr>
          <p:cNvPicPr>
            <a:picLocks noChangeAspect="1"/>
          </p:cNvPicPr>
          <p:nvPr/>
        </p:nvPicPr>
        <p:blipFill>
          <a:blip r:embed="rId2"/>
          <a:stretch>
            <a:fillRect/>
          </a:stretch>
        </p:blipFill>
        <p:spPr>
          <a:xfrm>
            <a:off x="4112808" y="2066659"/>
            <a:ext cx="6962775" cy="21812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40B01632-C521-40CA-A6AE-A6AA00A76888}"/>
              </a:ext>
            </a:extLst>
          </p:cNvPr>
          <p:cNvPicPr>
            <a:picLocks noChangeAspect="1"/>
          </p:cNvPicPr>
          <p:nvPr/>
        </p:nvPicPr>
        <p:blipFill>
          <a:blip r:embed="rId3"/>
          <a:stretch>
            <a:fillRect/>
          </a:stretch>
        </p:blipFill>
        <p:spPr>
          <a:xfrm>
            <a:off x="756092" y="2874959"/>
            <a:ext cx="2905125" cy="9620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ctangle 5">
            <a:extLst>
              <a:ext uri="{FF2B5EF4-FFF2-40B4-BE49-F238E27FC236}">
                <a16:creationId xmlns:a16="http://schemas.microsoft.com/office/drawing/2014/main" id="{3313B5DC-9764-46C2-A19C-5C94478BF0CD}"/>
              </a:ext>
            </a:extLst>
          </p:cNvPr>
          <p:cNvSpPr/>
          <p:nvPr/>
        </p:nvSpPr>
        <p:spPr>
          <a:xfrm>
            <a:off x="3178002" y="5047336"/>
            <a:ext cx="6096000" cy="14773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spAutoFit/>
          </a:bodyPr>
          <a:lstStyle/>
          <a:p>
            <a:r>
              <a:rPr lang="en-US" dirty="0">
                <a:solidFill>
                  <a:srgbClr val="FF0000"/>
                </a:solidFill>
                <a:latin typeface="Consolas" panose="020B0609020204030204" pitchFamily="49" charset="0"/>
              </a:rPr>
              <a:t>HTTP/1.1 401</a:t>
            </a:r>
          </a:p>
          <a:p>
            <a:r>
              <a:rPr lang="en-US" b="1" dirty="0">
                <a:solidFill>
                  <a:srgbClr val="4A4A4A"/>
                </a:solidFill>
                <a:latin typeface="Roboto"/>
              </a:rPr>
              <a:t>Pragma: </a:t>
            </a:r>
            <a:r>
              <a:rPr lang="en-US" dirty="0">
                <a:solidFill>
                  <a:srgbClr val="333333"/>
                </a:solidFill>
                <a:latin typeface="Roboto"/>
              </a:rPr>
              <a:t>no-cache</a:t>
            </a:r>
          </a:p>
          <a:p>
            <a:r>
              <a:rPr lang="en-US" b="1" dirty="0">
                <a:solidFill>
                  <a:srgbClr val="4A4A4A"/>
                </a:solidFill>
                <a:latin typeface="Roboto"/>
              </a:rPr>
              <a:t>WWW-Authenticate: </a:t>
            </a:r>
            <a:r>
              <a:rPr lang="en-US" dirty="0">
                <a:solidFill>
                  <a:srgbClr val="333333"/>
                </a:solidFill>
                <a:latin typeface="Roboto"/>
              </a:rPr>
              <a:t>Bearer realm="oauth2-resource", error="unauthorized", </a:t>
            </a:r>
            <a:r>
              <a:rPr lang="en-US" dirty="0" err="1">
                <a:solidFill>
                  <a:srgbClr val="333333"/>
                </a:solidFill>
                <a:latin typeface="Roboto"/>
              </a:rPr>
              <a:t>error_description</a:t>
            </a:r>
            <a:r>
              <a:rPr lang="en-US" dirty="0">
                <a:solidFill>
                  <a:srgbClr val="333333"/>
                </a:solidFill>
                <a:latin typeface="Roboto"/>
              </a:rPr>
              <a:t>="Full authentication is required to access this resource"</a:t>
            </a:r>
            <a:endParaRPr lang="en-US" b="0" i="0" dirty="0">
              <a:solidFill>
                <a:srgbClr val="333333"/>
              </a:solidFill>
              <a:effectLst/>
              <a:latin typeface="Roboto"/>
            </a:endParaRPr>
          </a:p>
        </p:txBody>
      </p:sp>
    </p:spTree>
    <p:extLst>
      <p:ext uri="{BB962C8B-B14F-4D97-AF65-F5344CB8AC3E}">
        <p14:creationId xmlns:p14="http://schemas.microsoft.com/office/powerpoint/2010/main" val="39499656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633</TotalTime>
  <Words>730</Words>
  <Application>Microsoft Office PowerPoint</Application>
  <PresentationFormat>Widescreen</PresentationFormat>
  <Paragraphs>60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Consolas</vt:lpstr>
      <vt:lpstr>Roboto</vt:lpstr>
      <vt:lpstr>Trebuchet MS</vt:lpstr>
      <vt:lpstr>Wingdings 3</vt:lpstr>
      <vt:lpstr>Facet</vt:lpstr>
      <vt:lpstr>Introduction to  Java Microservices Part 4 : Security</vt:lpstr>
      <vt:lpstr>Security</vt:lpstr>
      <vt:lpstr>OAuth Roles</vt:lpstr>
      <vt:lpstr>Secure API with Access Tokens</vt:lpstr>
      <vt:lpstr>JWT Tokens</vt:lpstr>
      <vt:lpstr>Secure User Microservice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Introduction to Microservices Training</dc:title>
  <dc:creator>Viktor Lytsus</dc:creator>
  <cp:lastModifiedBy>Viktor Lytsus</cp:lastModifiedBy>
  <cp:revision>60</cp:revision>
  <dcterms:created xsi:type="dcterms:W3CDTF">2019-07-17T19:57:14Z</dcterms:created>
  <dcterms:modified xsi:type="dcterms:W3CDTF">2019-12-24T23:28:44Z</dcterms:modified>
</cp:coreProperties>
</file>