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74" r:id="rId3"/>
    <p:sldId id="275" r:id="rId4"/>
    <p:sldId id="276" r:id="rId5"/>
    <p:sldId id="277" r:id="rId6"/>
    <p:sldId id="278" r:id="rId7"/>
    <p:sldId id="279" r:id="rId8"/>
    <p:sldId id="260" r:id="rId9"/>
    <p:sldId id="27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14B"/>
    <a:srgbClr val="E1B74D"/>
    <a:srgbClr val="DACB74"/>
    <a:srgbClr val="C3A261"/>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69" autoAdjust="0"/>
  </p:normalViewPr>
  <p:slideViewPr>
    <p:cSldViewPr snapToGrid="0">
      <p:cViewPr varScale="1">
        <p:scale>
          <a:sx n="63" d="100"/>
          <a:sy n="63" d="100"/>
        </p:scale>
        <p:origin x="7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57F23A-0794-4AF6-8931-826AE2291CB6}" type="datetimeFigureOut">
              <a:rPr lang="en-US" smtClean="0"/>
              <a:t>8/6/2019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DDED0-827B-4672-BD27-2B18B91C8AB8}" type="slidenum">
              <a:rPr lang="en-US" smtClean="0"/>
              <a:t>‹#›</a:t>
            </a:fld>
            <a:endParaRPr lang="en-US"/>
          </a:p>
        </p:txBody>
      </p:sp>
    </p:spTree>
    <p:extLst>
      <p:ext uri="{BB962C8B-B14F-4D97-AF65-F5344CB8AC3E}">
        <p14:creationId xmlns:p14="http://schemas.microsoft.com/office/powerpoint/2010/main" val="3445749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edium.com/refraction-tech-everything/how-netflix-works-the-hugely-simplified-complex-stuff-that-happens-every-time-you-hit-play-3a40c9be254b"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watch?v=aO3W-lYnw-o"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loud.spring.io/spring-cloud-config/multi/multi__spring_cloud_config_server.html"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medium.com/@danismaz.furkan/spring-cloud-config-with-file-system-backend-c18ae16b7ad5"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edium.com/@coding4carnage/duplicate-cors-headers-with-zuul-proxy-and-spring-boot-security-205f85a7fef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https://medium.com/refraction-tech-everything/how-netflix-works-the-hugely-simplified-complex-stuff-that-happens-every-time-you-hit-play-3a40c9be254b</a:t>
            </a:r>
            <a:endParaRPr lang="pl-PL" dirty="0"/>
          </a:p>
        </p:txBody>
      </p:sp>
      <p:sp>
        <p:nvSpPr>
          <p:cNvPr id="4" name="Slide Number Placeholder 3"/>
          <p:cNvSpPr>
            <a:spLocks noGrp="1"/>
          </p:cNvSpPr>
          <p:nvPr>
            <p:ph type="sldNum" sz="quarter" idx="5"/>
          </p:nvPr>
        </p:nvSpPr>
        <p:spPr/>
        <p:txBody>
          <a:bodyPr/>
          <a:lstStyle/>
          <a:p>
            <a:fld id="{18DDDED0-827B-4672-BD27-2B18B91C8AB8}" type="slidenum">
              <a:rPr lang="en-US" smtClean="0"/>
              <a:t>2</a:t>
            </a:fld>
            <a:endParaRPr lang="en-US"/>
          </a:p>
        </p:txBody>
      </p:sp>
    </p:spTree>
    <p:extLst>
      <p:ext uri="{BB962C8B-B14F-4D97-AF65-F5344CB8AC3E}">
        <p14:creationId xmlns:p14="http://schemas.microsoft.com/office/powerpoint/2010/main" val="196856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Beginner’s Guide To Spring Cloud: </a:t>
            </a:r>
            <a:r>
              <a:rPr lang="pl-PL" dirty="0">
                <a:hlinkClick r:id="rId3"/>
              </a:rPr>
              <a:t>https://www.youtube.com/watch?v=aO3W-lYnw-o</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8DDDED0-827B-4672-BD27-2B18B91C8AB8}" type="slidenum">
              <a:rPr lang="en-US" smtClean="0"/>
              <a:t>3</a:t>
            </a:fld>
            <a:endParaRPr lang="en-US"/>
          </a:p>
        </p:txBody>
      </p:sp>
    </p:spTree>
    <p:extLst>
      <p:ext uri="{BB962C8B-B14F-4D97-AF65-F5344CB8AC3E}">
        <p14:creationId xmlns:p14="http://schemas.microsoft.com/office/powerpoint/2010/main" val="890073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https://cloud.spring.io/spring-cloud-config/multi/multi__spring_cloud_config_server.html</a:t>
            </a:r>
            <a:endParaRPr lang="en-US" dirty="0">
              <a:hlinkClick r:id="rId4"/>
            </a:endParaRPr>
          </a:p>
          <a:p>
            <a:r>
              <a:rPr lang="pl-PL" dirty="0">
                <a:hlinkClick r:id="rId4"/>
              </a:rPr>
              <a:t>https://medium.com/@danismaz.furkan/spring-cloud-config-with-file-system-backend-c18ae16b7ad5</a:t>
            </a:r>
            <a:endParaRPr lang="pl-PL" dirty="0"/>
          </a:p>
        </p:txBody>
      </p:sp>
      <p:sp>
        <p:nvSpPr>
          <p:cNvPr id="4" name="Slide Number Placeholder 3"/>
          <p:cNvSpPr>
            <a:spLocks noGrp="1"/>
          </p:cNvSpPr>
          <p:nvPr>
            <p:ph type="sldNum" sz="quarter" idx="5"/>
          </p:nvPr>
        </p:nvSpPr>
        <p:spPr/>
        <p:txBody>
          <a:bodyPr/>
          <a:lstStyle/>
          <a:p>
            <a:fld id="{18DDDED0-827B-4672-BD27-2B18B91C8AB8}" type="slidenum">
              <a:rPr lang="en-US" smtClean="0"/>
              <a:t>4</a:t>
            </a:fld>
            <a:endParaRPr lang="en-US"/>
          </a:p>
        </p:txBody>
      </p:sp>
    </p:spTree>
    <p:extLst>
      <p:ext uri="{BB962C8B-B14F-4D97-AF65-F5344CB8AC3E}">
        <p14:creationId xmlns:p14="http://schemas.microsoft.com/office/powerpoint/2010/main" val="854623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https://medium.com/@coding4carnage/duplicate-cors-headers-with-zuul-proxy-and-spring-boot-security-205f85a7fefe</a:t>
            </a:r>
            <a:endParaRPr lang="pl-PL" dirty="0"/>
          </a:p>
        </p:txBody>
      </p:sp>
      <p:sp>
        <p:nvSpPr>
          <p:cNvPr id="4" name="Slide Number Placeholder 3"/>
          <p:cNvSpPr>
            <a:spLocks noGrp="1"/>
          </p:cNvSpPr>
          <p:nvPr>
            <p:ph type="sldNum" sz="quarter" idx="5"/>
          </p:nvPr>
        </p:nvSpPr>
        <p:spPr/>
        <p:txBody>
          <a:bodyPr/>
          <a:lstStyle/>
          <a:p>
            <a:fld id="{18DDDED0-827B-4672-BD27-2B18B91C8AB8}" type="slidenum">
              <a:rPr lang="en-US" smtClean="0"/>
              <a:t>5</a:t>
            </a:fld>
            <a:endParaRPr lang="en-US"/>
          </a:p>
        </p:txBody>
      </p:sp>
    </p:spTree>
    <p:extLst>
      <p:ext uri="{BB962C8B-B14F-4D97-AF65-F5344CB8AC3E}">
        <p14:creationId xmlns:p14="http://schemas.microsoft.com/office/powerpoint/2010/main" val="315716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8/6/2019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8/6/2019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6D978-49C5-4737-AEDF-1F939B15CA40}"/>
              </a:ext>
            </a:extLst>
          </p:cNvPr>
          <p:cNvSpPr>
            <a:spLocks noGrp="1"/>
          </p:cNvSpPr>
          <p:nvPr>
            <p:ph type="ctrTitle"/>
          </p:nvPr>
        </p:nvSpPr>
        <p:spPr>
          <a:xfrm>
            <a:off x="1143172" y="1362169"/>
            <a:ext cx="7766936" cy="1646302"/>
          </a:xfrm>
        </p:spPr>
        <p:txBody>
          <a:bodyPr/>
          <a:lstStyle/>
          <a:p>
            <a:r>
              <a:rPr lang="en-US" dirty="0"/>
              <a:t>Introduction to </a:t>
            </a:r>
            <a:br>
              <a:rPr lang="en-US" dirty="0"/>
            </a:br>
            <a:r>
              <a:rPr lang="en-US" dirty="0"/>
              <a:t>Java Microservices</a:t>
            </a:r>
            <a:br>
              <a:rPr lang="en-US" dirty="0"/>
            </a:br>
            <a:r>
              <a:rPr lang="en-US" sz="3200" u="sng" dirty="0"/>
              <a:t>Part 3 : Spring Cloud Services</a:t>
            </a:r>
            <a:endParaRPr lang="en-US" u="sng" dirty="0"/>
          </a:p>
        </p:txBody>
      </p:sp>
      <p:sp>
        <p:nvSpPr>
          <p:cNvPr id="3" name="Subtitle 2">
            <a:extLst>
              <a:ext uri="{FF2B5EF4-FFF2-40B4-BE49-F238E27FC236}">
                <a16:creationId xmlns:a16="http://schemas.microsoft.com/office/drawing/2014/main" id="{D587EDE6-A5FC-407A-B83B-8A0629430BF8}"/>
              </a:ext>
            </a:extLst>
          </p:cNvPr>
          <p:cNvSpPr>
            <a:spLocks noGrp="1"/>
          </p:cNvSpPr>
          <p:nvPr>
            <p:ph type="subTitle" idx="1"/>
          </p:nvPr>
        </p:nvSpPr>
        <p:spPr>
          <a:xfrm>
            <a:off x="1059197" y="3244946"/>
            <a:ext cx="7766936" cy="1096896"/>
          </a:xfrm>
        </p:spPr>
        <p:txBody>
          <a:bodyPr>
            <a:normAutofit/>
          </a:bodyPr>
          <a:lstStyle/>
          <a:p>
            <a:r>
              <a:rPr lang="en-US" dirty="0"/>
              <a:t>Evolution from classic monolith application to microservices </a:t>
            </a:r>
          </a:p>
          <a:p>
            <a:r>
              <a:rPr lang="en-US" dirty="0"/>
              <a:t>with Spring Boot / Spring Cloud / JPA / NoSQL / Kafka / CQRS</a:t>
            </a:r>
          </a:p>
        </p:txBody>
      </p:sp>
    </p:spTree>
    <p:extLst>
      <p:ext uri="{BB962C8B-B14F-4D97-AF65-F5344CB8AC3E}">
        <p14:creationId xmlns:p14="http://schemas.microsoft.com/office/powerpoint/2010/main" val="2717403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A0351-1C05-4D0D-90B7-8E1401663B66}"/>
              </a:ext>
            </a:extLst>
          </p:cNvPr>
          <p:cNvSpPr>
            <a:spLocks noGrp="1"/>
          </p:cNvSpPr>
          <p:nvPr>
            <p:ph type="title"/>
          </p:nvPr>
        </p:nvSpPr>
        <p:spPr/>
        <p:txBody>
          <a:bodyPr/>
          <a:lstStyle/>
          <a:p>
            <a:r>
              <a:rPr lang="en-US" dirty="0"/>
              <a:t>Pain of decomposition</a:t>
            </a:r>
            <a:endParaRPr lang="pl-PL" dirty="0"/>
          </a:p>
        </p:txBody>
      </p:sp>
      <p:sp>
        <p:nvSpPr>
          <p:cNvPr id="3" name="Content Placeholder 2">
            <a:extLst>
              <a:ext uri="{FF2B5EF4-FFF2-40B4-BE49-F238E27FC236}">
                <a16:creationId xmlns:a16="http://schemas.microsoft.com/office/drawing/2014/main" id="{5DDDF78E-AE51-4567-979F-9800715067C8}"/>
              </a:ext>
            </a:extLst>
          </p:cNvPr>
          <p:cNvSpPr>
            <a:spLocks noGrp="1"/>
          </p:cNvSpPr>
          <p:nvPr>
            <p:ph idx="1"/>
          </p:nvPr>
        </p:nvSpPr>
        <p:spPr>
          <a:xfrm>
            <a:off x="350385" y="1372525"/>
            <a:ext cx="8596668" cy="1917430"/>
          </a:xfrm>
        </p:spPr>
        <p:txBody>
          <a:bodyPr>
            <a:normAutofit/>
          </a:bodyPr>
          <a:lstStyle/>
          <a:p>
            <a:r>
              <a:rPr lang="en-US" sz="2000" dirty="0"/>
              <a:t>Netflix estimates that it uses around 700 microservices to control each of the many parts of what makes up the entire Netflix service for around 98 million paying subscribers in 190 countries.</a:t>
            </a:r>
            <a:endParaRPr lang="pl-PL" sz="2000" dirty="0"/>
          </a:p>
        </p:txBody>
      </p:sp>
      <p:sp>
        <p:nvSpPr>
          <p:cNvPr id="8" name="Content Placeholder 2">
            <a:extLst>
              <a:ext uri="{FF2B5EF4-FFF2-40B4-BE49-F238E27FC236}">
                <a16:creationId xmlns:a16="http://schemas.microsoft.com/office/drawing/2014/main" id="{A49D44EF-9BFD-4A3A-9ACE-8010A18C12BE}"/>
              </a:ext>
            </a:extLst>
          </p:cNvPr>
          <p:cNvSpPr txBox="1">
            <a:spLocks/>
          </p:cNvSpPr>
          <p:nvPr/>
        </p:nvSpPr>
        <p:spPr>
          <a:xfrm>
            <a:off x="350385" y="2470450"/>
            <a:ext cx="5826555" cy="41100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dirty="0"/>
              <a:t>Each service exposes some REST endpoints available to other services and UI</a:t>
            </a:r>
          </a:p>
          <a:p>
            <a:r>
              <a:rPr lang="en-US" sz="2000" dirty="0"/>
              <a:t>Imagine you should keep all those IP addresses &amp; exposed ports in some configuration file</a:t>
            </a:r>
          </a:p>
          <a:p>
            <a:r>
              <a:rPr lang="en-US" sz="2000" dirty="0"/>
              <a:t>Imagine you tells your Angular developer he should integrate 15 of exposed services from different servers…</a:t>
            </a:r>
          </a:p>
          <a:p>
            <a:r>
              <a:rPr lang="en-US" sz="2000" dirty="0"/>
              <a:t>Imagine you have 3 environments like </a:t>
            </a:r>
          </a:p>
          <a:p>
            <a:pPr marL="0" indent="0">
              <a:buNone/>
            </a:pPr>
            <a:r>
              <a:rPr lang="en-US" sz="2000" dirty="0"/>
              <a:t>     DEV / QA / PROD …</a:t>
            </a:r>
          </a:p>
          <a:p>
            <a:endParaRPr lang="pl-PL" sz="2000" dirty="0"/>
          </a:p>
        </p:txBody>
      </p:sp>
      <p:pic>
        <p:nvPicPr>
          <p:cNvPr id="9" name="Picture 8">
            <a:extLst>
              <a:ext uri="{FF2B5EF4-FFF2-40B4-BE49-F238E27FC236}">
                <a16:creationId xmlns:a16="http://schemas.microsoft.com/office/drawing/2014/main" id="{476FAC28-743A-451F-90AA-5B4AB29776AF}"/>
              </a:ext>
            </a:extLst>
          </p:cNvPr>
          <p:cNvPicPr>
            <a:picLocks noChangeAspect="1"/>
          </p:cNvPicPr>
          <p:nvPr/>
        </p:nvPicPr>
        <p:blipFill>
          <a:blip r:embed="rId3"/>
          <a:stretch>
            <a:fillRect/>
          </a:stretch>
        </p:blipFill>
        <p:spPr>
          <a:xfrm>
            <a:off x="6346728" y="2693325"/>
            <a:ext cx="5200650" cy="3590925"/>
          </a:xfrm>
          <a:prstGeom prst="rect">
            <a:avLst/>
          </a:prstGeom>
        </p:spPr>
      </p:pic>
    </p:spTree>
    <p:extLst>
      <p:ext uri="{BB962C8B-B14F-4D97-AF65-F5344CB8AC3E}">
        <p14:creationId xmlns:p14="http://schemas.microsoft.com/office/powerpoint/2010/main" val="416865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1DD90-00BE-4BBE-BA39-2CEF182211B6}"/>
              </a:ext>
            </a:extLst>
          </p:cNvPr>
          <p:cNvSpPr>
            <a:spLocks noGrp="1"/>
          </p:cNvSpPr>
          <p:nvPr>
            <p:ph type="title"/>
          </p:nvPr>
        </p:nvSpPr>
        <p:spPr/>
        <p:txBody>
          <a:bodyPr/>
          <a:lstStyle/>
          <a:p>
            <a:r>
              <a:rPr lang="en-US" dirty="0"/>
              <a:t>Spring Cloud to the rescue</a:t>
            </a:r>
            <a:endParaRPr lang="pl-PL" dirty="0"/>
          </a:p>
        </p:txBody>
      </p:sp>
      <p:pic>
        <p:nvPicPr>
          <p:cNvPr id="4" name="Picture 3">
            <a:extLst>
              <a:ext uri="{FF2B5EF4-FFF2-40B4-BE49-F238E27FC236}">
                <a16:creationId xmlns:a16="http://schemas.microsoft.com/office/drawing/2014/main" id="{3EED9DE8-943F-46F1-BE6F-3B5C4FB5736C}"/>
              </a:ext>
            </a:extLst>
          </p:cNvPr>
          <p:cNvPicPr>
            <a:picLocks noChangeAspect="1"/>
          </p:cNvPicPr>
          <p:nvPr/>
        </p:nvPicPr>
        <p:blipFill>
          <a:blip r:embed="rId3"/>
          <a:stretch>
            <a:fillRect/>
          </a:stretch>
        </p:blipFill>
        <p:spPr>
          <a:xfrm>
            <a:off x="5638801" y="2547680"/>
            <a:ext cx="6007946" cy="3824036"/>
          </a:xfrm>
          <a:prstGeom prst="rect">
            <a:avLst/>
          </a:prstGeom>
        </p:spPr>
      </p:pic>
      <p:sp>
        <p:nvSpPr>
          <p:cNvPr id="8" name="Content Placeholder 2">
            <a:extLst>
              <a:ext uri="{FF2B5EF4-FFF2-40B4-BE49-F238E27FC236}">
                <a16:creationId xmlns:a16="http://schemas.microsoft.com/office/drawing/2014/main" id="{9A4E8CD4-6626-4AC0-BD41-4773C00EDDA0}"/>
              </a:ext>
            </a:extLst>
          </p:cNvPr>
          <p:cNvSpPr txBox="1">
            <a:spLocks/>
          </p:cNvSpPr>
          <p:nvPr/>
        </p:nvSpPr>
        <p:spPr>
          <a:xfrm>
            <a:off x="545253" y="1493520"/>
            <a:ext cx="9601200" cy="42534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200" b="1" dirty="0"/>
              <a:t>Spring Cloud Config </a:t>
            </a:r>
            <a:r>
              <a:rPr lang="en-US" sz="2200" dirty="0"/>
              <a:t>– distributed configuration</a:t>
            </a:r>
          </a:p>
          <a:p>
            <a:r>
              <a:rPr lang="en-US" sz="2200" b="1" dirty="0"/>
              <a:t>Netflix </a:t>
            </a:r>
            <a:r>
              <a:rPr lang="en-US" sz="2200" b="1" dirty="0" err="1"/>
              <a:t>Zuul</a:t>
            </a:r>
            <a:r>
              <a:rPr lang="en-US" sz="2200" b="1" dirty="0"/>
              <a:t> </a:t>
            </a:r>
            <a:r>
              <a:rPr lang="en-US" sz="2200" dirty="0"/>
              <a:t>– API gateway proxy</a:t>
            </a:r>
          </a:p>
          <a:p>
            <a:r>
              <a:rPr lang="en-US" sz="2200" b="1" dirty="0"/>
              <a:t>Netflix Eureka </a:t>
            </a:r>
            <a:r>
              <a:rPr lang="en-US" sz="2200" dirty="0"/>
              <a:t>- service discovery</a:t>
            </a:r>
          </a:p>
          <a:p>
            <a:r>
              <a:rPr lang="en-US" sz="2200" b="1" dirty="0"/>
              <a:t>Feign Clients </a:t>
            </a:r>
            <a:r>
              <a:rPr lang="en-US" sz="2200" dirty="0"/>
              <a:t>– simple REST calls</a:t>
            </a:r>
          </a:p>
          <a:p>
            <a:endParaRPr lang="en-US" sz="2200" dirty="0"/>
          </a:p>
          <a:p>
            <a:r>
              <a:rPr lang="en-US" sz="2200" dirty="0"/>
              <a:t>And many other cloud services…</a:t>
            </a:r>
            <a:endParaRPr lang="pl-PL" sz="2200" dirty="0"/>
          </a:p>
        </p:txBody>
      </p:sp>
    </p:spTree>
    <p:extLst>
      <p:ext uri="{BB962C8B-B14F-4D97-AF65-F5344CB8AC3E}">
        <p14:creationId xmlns:p14="http://schemas.microsoft.com/office/powerpoint/2010/main" val="3964239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8EF91-2EE5-418C-8962-2EB251A799A7}"/>
              </a:ext>
            </a:extLst>
          </p:cNvPr>
          <p:cNvSpPr>
            <a:spLocks noGrp="1"/>
          </p:cNvSpPr>
          <p:nvPr>
            <p:ph type="title"/>
          </p:nvPr>
        </p:nvSpPr>
        <p:spPr/>
        <p:txBody>
          <a:bodyPr/>
          <a:lstStyle/>
          <a:p>
            <a:r>
              <a:rPr lang="en-US" b="1" dirty="0"/>
              <a:t>Spring Cloud Config</a:t>
            </a:r>
            <a:endParaRPr lang="pl-PL" dirty="0"/>
          </a:p>
        </p:txBody>
      </p:sp>
      <p:sp>
        <p:nvSpPr>
          <p:cNvPr id="3" name="Content Placeholder 2">
            <a:extLst>
              <a:ext uri="{FF2B5EF4-FFF2-40B4-BE49-F238E27FC236}">
                <a16:creationId xmlns:a16="http://schemas.microsoft.com/office/drawing/2014/main" id="{01987EAE-7EFD-4341-86D8-102C6A8515E7}"/>
              </a:ext>
            </a:extLst>
          </p:cNvPr>
          <p:cNvSpPr>
            <a:spLocks noGrp="1"/>
          </p:cNvSpPr>
          <p:nvPr>
            <p:ph idx="1"/>
          </p:nvPr>
        </p:nvSpPr>
        <p:spPr/>
        <p:txBody>
          <a:bodyPr/>
          <a:lstStyle/>
          <a:p>
            <a:endParaRPr lang="pl-PL"/>
          </a:p>
        </p:txBody>
      </p:sp>
    </p:spTree>
    <p:extLst>
      <p:ext uri="{BB962C8B-B14F-4D97-AF65-F5344CB8AC3E}">
        <p14:creationId xmlns:p14="http://schemas.microsoft.com/office/powerpoint/2010/main" val="2947470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860F-92A2-459E-96F2-91D24662FFB9}"/>
              </a:ext>
            </a:extLst>
          </p:cNvPr>
          <p:cNvSpPr>
            <a:spLocks noGrp="1"/>
          </p:cNvSpPr>
          <p:nvPr>
            <p:ph type="title"/>
          </p:nvPr>
        </p:nvSpPr>
        <p:spPr/>
        <p:txBody>
          <a:bodyPr/>
          <a:lstStyle/>
          <a:p>
            <a:r>
              <a:rPr lang="en-US" dirty="0" err="1"/>
              <a:t>Zuul</a:t>
            </a:r>
            <a:r>
              <a:rPr lang="en-US" dirty="0"/>
              <a:t> – API gateway proxy</a:t>
            </a:r>
            <a:endParaRPr lang="pl-PL" dirty="0"/>
          </a:p>
        </p:txBody>
      </p:sp>
      <p:sp>
        <p:nvSpPr>
          <p:cNvPr id="3" name="Content Placeholder 2">
            <a:extLst>
              <a:ext uri="{FF2B5EF4-FFF2-40B4-BE49-F238E27FC236}">
                <a16:creationId xmlns:a16="http://schemas.microsoft.com/office/drawing/2014/main" id="{1E7E60BE-EB15-49B6-9406-97B447849426}"/>
              </a:ext>
            </a:extLst>
          </p:cNvPr>
          <p:cNvSpPr>
            <a:spLocks noGrp="1"/>
          </p:cNvSpPr>
          <p:nvPr>
            <p:ph idx="1"/>
          </p:nvPr>
        </p:nvSpPr>
        <p:spPr/>
        <p:txBody>
          <a:bodyPr/>
          <a:lstStyle/>
          <a:p>
            <a:endParaRPr lang="pl-PL" dirty="0"/>
          </a:p>
        </p:txBody>
      </p:sp>
    </p:spTree>
    <p:extLst>
      <p:ext uri="{BB962C8B-B14F-4D97-AF65-F5344CB8AC3E}">
        <p14:creationId xmlns:p14="http://schemas.microsoft.com/office/powerpoint/2010/main" val="1982103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184C-C925-403B-8365-3FC86FECD7FB}"/>
              </a:ext>
            </a:extLst>
          </p:cNvPr>
          <p:cNvSpPr>
            <a:spLocks noGrp="1"/>
          </p:cNvSpPr>
          <p:nvPr>
            <p:ph type="title"/>
          </p:nvPr>
        </p:nvSpPr>
        <p:spPr/>
        <p:txBody>
          <a:bodyPr/>
          <a:lstStyle/>
          <a:p>
            <a:r>
              <a:rPr lang="en-US" dirty="0"/>
              <a:t>Eureka - service discovery</a:t>
            </a:r>
            <a:endParaRPr lang="pl-PL" dirty="0"/>
          </a:p>
        </p:txBody>
      </p:sp>
      <p:sp>
        <p:nvSpPr>
          <p:cNvPr id="3" name="Content Placeholder 2">
            <a:extLst>
              <a:ext uri="{FF2B5EF4-FFF2-40B4-BE49-F238E27FC236}">
                <a16:creationId xmlns:a16="http://schemas.microsoft.com/office/drawing/2014/main" id="{3F13AC18-477F-46CF-B288-DD95A25C3952}"/>
              </a:ext>
            </a:extLst>
          </p:cNvPr>
          <p:cNvSpPr>
            <a:spLocks noGrp="1"/>
          </p:cNvSpPr>
          <p:nvPr>
            <p:ph idx="1"/>
          </p:nvPr>
        </p:nvSpPr>
        <p:spPr/>
        <p:txBody>
          <a:bodyPr/>
          <a:lstStyle/>
          <a:p>
            <a:endParaRPr lang="pl-PL"/>
          </a:p>
        </p:txBody>
      </p:sp>
    </p:spTree>
    <p:extLst>
      <p:ext uri="{BB962C8B-B14F-4D97-AF65-F5344CB8AC3E}">
        <p14:creationId xmlns:p14="http://schemas.microsoft.com/office/powerpoint/2010/main" val="2929138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FEF37-E8EB-4FAE-92E0-573668930DAF}"/>
              </a:ext>
            </a:extLst>
          </p:cNvPr>
          <p:cNvSpPr>
            <a:spLocks noGrp="1"/>
          </p:cNvSpPr>
          <p:nvPr>
            <p:ph type="title"/>
          </p:nvPr>
        </p:nvSpPr>
        <p:spPr/>
        <p:txBody>
          <a:bodyPr/>
          <a:lstStyle/>
          <a:p>
            <a:r>
              <a:rPr lang="en-US" dirty="0"/>
              <a:t>Feign Client</a:t>
            </a:r>
            <a:br>
              <a:rPr lang="pl-PL" dirty="0"/>
            </a:br>
            <a:endParaRPr lang="pl-PL" dirty="0"/>
          </a:p>
        </p:txBody>
      </p:sp>
      <p:sp>
        <p:nvSpPr>
          <p:cNvPr id="3" name="Content Placeholder 2">
            <a:extLst>
              <a:ext uri="{FF2B5EF4-FFF2-40B4-BE49-F238E27FC236}">
                <a16:creationId xmlns:a16="http://schemas.microsoft.com/office/drawing/2014/main" id="{C47B833C-26CC-4E09-949F-E54AE88429A5}"/>
              </a:ext>
            </a:extLst>
          </p:cNvPr>
          <p:cNvSpPr>
            <a:spLocks noGrp="1"/>
          </p:cNvSpPr>
          <p:nvPr>
            <p:ph idx="1"/>
          </p:nvPr>
        </p:nvSpPr>
        <p:spPr/>
        <p:txBody>
          <a:bodyPr/>
          <a:lstStyle/>
          <a:p>
            <a:endParaRPr lang="pl-PL"/>
          </a:p>
        </p:txBody>
      </p:sp>
    </p:spTree>
    <p:extLst>
      <p:ext uri="{BB962C8B-B14F-4D97-AF65-F5344CB8AC3E}">
        <p14:creationId xmlns:p14="http://schemas.microsoft.com/office/powerpoint/2010/main" val="76880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46254905-6D50-493C-A305-6692EEA37F95}"/>
              </a:ext>
            </a:extLst>
          </p:cNvPr>
          <p:cNvGrpSpPr/>
          <p:nvPr/>
        </p:nvGrpSpPr>
        <p:grpSpPr>
          <a:xfrm>
            <a:off x="1324680" y="1936303"/>
            <a:ext cx="3735000" cy="3418017"/>
            <a:chOff x="5043916" y="1641490"/>
            <a:chExt cx="1020819" cy="3215606"/>
          </a:xfrm>
        </p:grpSpPr>
        <p:sp>
          <p:nvSpPr>
            <p:cNvPr id="36" name="Cube 35">
              <a:extLst>
                <a:ext uri="{FF2B5EF4-FFF2-40B4-BE49-F238E27FC236}">
                  <a16:creationId xmlns:a16="http://schemas.microsoft.com/office/drawing/2014/main" id="{CC8E477D-C8F5-45EE-B56D-D6A779DB45C1}"/>
                </a:ext>
              </a:extLst>
            </p:cNvPr>
            <p:cNvSpPr/>
            <p:nvPr/>
          </p:nvSpPr>
          <p:spPr>
            <a:xfrm>
              <a:off x="5043916" y="1641490"/>
              <a:ext cx="1020819" cy="3215606"/>
            </a:xfrm>
            <a:prstGeom prst="cube">
              <a:avLst>
                <a:gd name="adj" fmla="val 6479"/>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CE87D200-B614-45F6-990E-D888CFA555D0}"/>
                </a:ext>
              </a:extLst>
            </p:cNvPr>
            <p:cNvSpPr txBox="1"/>
            <p:nvPr/>
          </p:nvSpPr>
          <p:spPr>
            <a:xfrm rot="16200000">
              <a:off x="4783500" y="3213586"/>
              <a:ext cx="2303845" cy="100943"/>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dirty="0">
                  <a:solidFill>
                    <a:schemeClr val="tx1"/>
                  </a:solidFill>
                </a:rPr>
                <a:t>Cloud Configuration</a:t>
              </a:r>
              <a:endParaRPr lang="en-US" sz="2000" dirty="0">
                <a:solidFill>
                  <a:schemeClr val="tx1"/>
                </a:solidFill>
              </a:endParaRPr>
            </a:p>
          </p:txBody>
        </p:sp>
      </p:grpSp>
      <p:grpSp>
        <p:nvGrpSpPr>
          <p:cNvPr id="22" name="Group 21">
            <a:extLst>
              <a:ext uri="{FF2B5EF4-FFF2-40B4-BE49-F238E27FC236}">
                <a16:creationId xmlns:a16="http://schemas.microsoft.com/office/drawing/2014/main" id="{FDAAA1AD-6951-4DB6-A56C-16714CEE5790}"/>
              </a:ext>
            </a:extLst>
          </p:cNvPr>
          <p:cNvGrpSpPr/>
          <p:nvPr/>
        </p:nvGrpSpPr>
        <p:grpSpPr>
          <a:xfrm>
            <a:off x="792694" y="2322067"/>
            <a:ext cx="3571534" cy="2861077"/>
            <a:chOff x="5022071" y="2119806"/>
            <a:chExt cx="1029148" cy="3215606"/>
          </a:xfrm>
        </p:grpSpPr>
        <p:sp>
          <p:nvSpPr>
            <p:cNvPr id="23" name="Cube 22">
              <a:extLst>
                <a:ext uri="{FF2B5EF4-FFF2-40B4-BE49-F238E27FC236}">
                  <a16:creationId xmlns:a16="http://schemas.microsoft.com/office/drawing/2014/main" id="{F70D70D6-4072-4C76-8103-F6A6B7BCC014}"/>
                </a:ext>
              </a:extLst>
            </p:cNvPr>
            <p:cNvSpPr/>
            <p:nvPr/>
          </p:nvSpPr>
          <p:spPr>
            <a:xfrm>
              <a:off x="5022071" y="2119806"/>
              <a:ext cx="1020819" cy="3215606"/>
            </a:xfrm>
            <a:prstGeom prst="cube">
              <a:avLst>
                <a:gd name="adj" fmla="val 6479"/>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4" name="TextBox 23">
              <a:extLst>
                <a:ext uri="{FF2B5EF4-FFF2-40B4-BE49-F238E27FC236}">
                  <a16:creationId xmlns:a16="http://schemas.microsoft.com/office/drawing/2014/main" id="{F2338911-D166-4CC7-A012-BAE1E5B174C7}"/>
                </a:ext>
              </a:extLst>
            </p:cNvPr>
            <p:cNvSpPr txBox="1"/>
            <p:nvPr/>
          </p:nvSpPr>
          <p:spPr>
            <a:xfrm rot="16200000">
              <a:off x="4800798" y="3634926"/>
              <a:ext cx="2305731" cy="195111"/>
            </a:xfrm>
            <a:prstGeom prst="rect">
              <a:avLst/>
            </a:prstGeom>
            <a:noFill/>
          </p:spPr>
          <p:txBody>
            <a:bodyPr wrap="square" rtlCol="0">
              <a:spAutoFit/>
            </a:bodyPr>
            <a:lstStyle/>
            <a:p>
              <a:r>
                <a:rPr lang="en-US" dirty="0">
                  <a:solidFill>
                    <a:schemeClr val="bg1">
                      <a:lumMod val="95000"/>
                    </a:schemeClr>
                  </a:solidFill>
                </a:rPr>
                <a:t>Services Registry</a:t>
              </a:r>
            </a:p>
            <a:p>
              <a:endParaRPr lang="en-US" sz="2000" dirty="0">
                <a:solidFill>
                  <a:schemeClr val="bg1">
                    <a:lumMod val="95000"/>
                  </a:schemeClr>
                </a:solidFill>
              </a:endParaRPr>
            </a:p>
          </p:txBody>
        </p:sp>
      </p:grpSp>
      <p:sp>
        <p:nvSpPr>
          <p:cNvPr id="2" name="Title 1">
            <a:extLst>
              <a:ext uri="{FF2B5EF4-FFF2-40B4-BE49-F238E27FC236}">
                <a16:creationId xmlns:a16="http://schemas.microsoft.com/office/drawing/2014/main" id="{1E90F863-7245-4F5E-AC76-10526DDD63DA}"/>
              </a:ext>
            </a:extLst>
          </p:cNvPr>
          <p:cNvSpPr>
            <a:spLocks noGrp="1"/>
          </p:cNvSpPr>
          <p:nvPr>
            <p:ph type="title"/>
          </p:nvPr>
        </p:nvSpPr>
        <p:spPr>
          <a:xfrm>
            <a:off x="677334" y="609600"/>
            <a:ext cx="8596668" cy="1320800"/>
          </a:xfrm>
        </p:spPr>
        <p:txBody>
          <a:bodyPr/>
          <a:lstStyle/>
          <a:p>
            <a:r>
              <a:rPr lang="en-US" dirty="0"/>
              <a:t>Simple Demo Monolith Application</a:t>
            </a:r>
          </a:p>
        </p:txBody>
      </p:sp>
      <p:sp>
        <p:nvSpPr>
          <p:cNvPr id="20" name="Flowchart: Magnetic Disk 19">
            <a:extLst>
              <a:ext uri="{FF2B5EF4-FFF2-40B4-BE49-F238E27FC236}">
                <a16:creationId xmlns:a16="http://schemas.microsoft.com/office/drawing/2014/main" id="{7C631CDC-342C-4F60-B45C-2504BB24495A}"/>
              </a:ext>
            </a:extLst>
          </p:cNvPr>
          <p:cNvSpPr/>
          <p:nvPr/>
        </p:nvSpPr>
        <p:spPr>
          <a:xfrm>
            <a:off x="2471068" y="5285112"/>
            <a:ext cx="788632" cy="792415"/>
          </a:xfrm>
          <a:prstGeom prst="flowChartMagneticDisk">
            <a:avLst/>
          </a:prstGeom>
          <a:solidFill>
            <a:srgbClr val="E3D14B"/>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DB</a:t>
            </a:r>
          </a:p>
        </p:txBody>
      </p:sp>
      <p:sp>
        <p:nvSpPr>
          <p:cNvPr id="21" name="Arrow: Up-Down 20">
            <a:extLst>
              <a:ext uri="{FF2B5EF4-FFF2-40B4-BE49-F238E27FC236}">
                <a16:creationId xmlns:a16="http://schemas.microsoft.com/office/drawing/2014/main" id="{97C0E7B2-C1A6-419D-A5A1-98E7D3406FD9}"/>
              </a:ext>
            </a:extLst>
          </p:cNvPr>
          <p:cNvSpPr/>
          <p:nvPr/>
        </p:nvSpPr>
        <p:spPr>
          <a:xfrm>
            <a:off x="2694327" y="4981141"/>
            <a:ext cx="342115" cy="506943"/>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5" name="Flowchart: Magnetic Disk 24">
            <a:extLst>
              <a:ext uri="{FF2B5EF4-FFF2-40B4-BE49-F238E27FC236}">
                <a16:creationId xmlns:a16="http://schemas.microsoft.com/office/drawing/2014/main" id="{F033EAC5-FD0D-48BE-AF1C-E9FCF820BA67}"/>
              </a:ext>
            </a:extLst>
          </p:cNvPr>
          <p:cNvSpPr/>
          <p:nvPr/>
        </p:nvSpPr>
        <p:spPr>
          <a:xfrm>
            <a:off x="986767" y="5285112"/>
            <a:ext cx="788632" cy="792415"/>
          </a:xfrm>
          <a:prstGeom prst="flowChartMagneticDisk">
            <a:avLst/>
          </a:prstGeom>
          <a:solidFill>
            <a:srgbClr val="E3D14B"/>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DB</a:t>
            </a:r>
          </a:p>
        </p:txBody>
      </p:sp>
      <p:sp>
        <p:nvSpPr>
          <p:cNvPr id="26" name="Arrow: Up-Down 25">
            <a:extLst>
              <a:ext uri="{FF2B5EF4-FFF2-40B4-BE49-F238E27FC236}">
                <a16:creationId xmlns:a16="http://schemas.microsoft.com/office/drawing/2014/main" id="{4F748307-FE0A-409C-BB22-A62B84301758}"/>
              </a:ext>
            </a:extLst>
          </p:cNvPr>
          <p:cNvSpPr/>
          <p:nvPr/>
        </p:nvSpPr>
        <p:spPr>
          <a:xfrm>
            <a:off x="1210026" y="5000485"/>
            <a:ext cx="342115" cy="506943"/>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7" name="Cube 26">
            <a:extLst>
              <a:ext uri="{FF2B5EF4-FFF2-40B4-BE49-F238E27FC236}">
                <a16:creationId xmlns:a16="http://schemas.microsoft.com/office/drawing/2014/main" id="{1B9689C9-FE4B-4191-8DE7-4E63A934A127}"/>
              </a:ext>
            </a:extLst>
          </p:cNvPr>
          <p:cNvSpPr/>
          <p:nvPr/>
        </p:nvSpPr>
        <p:spPr>
          <a:xfrm>
            <a:off x="677334" y="4100231"/>
            <a:ext cx="1398320" cy="958686"/>
          </a:xfrm>
          <a:prstGeom prst="cube">
            <a:avLst>
              <a:gd name="adj" fmla="val 2527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User Service</a:t>
            </a:r>
          </a:p>
        </p:txBody>
      </p:sp>
      <p:sp>
        <p:nvSpPr>
          <p:cNvPr id="32" name="Arrow: Up-Down 31">
            <a:extLst>
              <a:ext uri="{FF2B5EF4-FFF2-40B4-BE49-F238E27FC236}">
                <a16:creationId xmlns:a16="http://schemas.microsoft.com/office/drawing/2014/main" id="{BCC1B9FD-70A6-4E69-B0C7-4CCC7CF45CCE}"/>
              </a:ext>
            </a:extLst>
          </p:cNvPr>
          <p:cNvSpPr/>
          <p:nvPr/>
        </p:nvSpPr>
        <p:spPr>
          <a:xfrm>
            <a:off x="1210026" y="3655501"/>
            <a:ext cx="342115" cy="566732"/>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3" name="Arrow: Up-Down 32">
            <a:extLst>
              <a:ext uri="{FF2B5EF4-FFF2-40B4-BE49-F238E27FC236}">
                <a16:creationId xmlns:a16="http://schemas.microsoft.com/office/drawing/2014/main" id="{7BFFC2F0-A0E3-481F-BFDC-1D8A7578DC04}"/>
              </a:ext>
            </a:extLst>
          </p:cNvPr>
          <p:cNvSpPr/>
          <p:nvPr/>
        </p:nvSpPr>
        <p:spPr>
          <a:xfrm rot="16200000">
            <a:off x="1935763" y="4340831"/>
            <a:ext cx="342115" cy="477484"/>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4" name="TextBox 33">
            <a:extLst>
              <a:ext uri="{FF2B5EF4-FFF2-40B4-BE49-F238E27FC236}">
                <a16:creationId xmlns:a16="http://schemas.microsoft.com/office/drawing/2014/main" id="{F4436F26-BDFB-4FD0-92AD-6D5855C49DDD}"/>
              </a:ext>
            </a:extLst>
          </p:cNvPr>
          <p:cNvSpPr txBox="1"/>
          <p:nvPr/>
        </p:nvSpPr>
        <p:spPr>
          <a:xfrm>
            <a:off x="1001419" y="2763978"/>
            <a:ext cx="2103325" cy="338554"/>
          </a:xfrm>
          <a:prstGeom prst="rect">
            <a:avLst/>
          </a:prstGeom>
          <a:noFill/>
        </p:spPr>
        <p:txBody>
          <a:bodyPr wrap="square" rtlCol="0">
            <a:spAutoFit/>
          </a:bodyPr>
          <a:lstStyle/>
          <a:p>
            <a:r>
              <a:rPr lang="en-US" sz="1600" dirty="0">
                <a:solidFill>
                  <a:schemeClr val="tx1">
                    <a:lumMod val="95000"/>
                    <a:lumOff val="5000"/>
                  </a:schemeClr>
                </a:solidFill>
              </a:rPr>
              <a:t>Exposed      REST</a:t>
            </a:r>
            <a:endParaRPr lang="en-US" dirty="0">
              <a:solidFill>
                <a:schemeClr val="tx1">
                  <a:lumMod val="95000"/>
                  <a:lumOff val="5000"/>
                </a:schemeClr>
              </a:solidFill>
            </a:endParaRPr>
          </a:p>
        </p:txBody>
      </p:sp>
      <p:sp>
        <p:nvSpPr>
          <p:cNvPr id="28" name="Cube 27">
            <a:extLst>
              <a:ext uri="{FF2B5EF4-FFF2-40B4-BE49-F238E27FC236}">
                <a16:creationId xmlns:a16="http://schemas.microsoft.com/office/drawing/2014/main" id="{08A4BF41-65F9-44AB-BFB0-33B80C2659D4}"/>
              </a:ext>
            </a:extLst>
          </p:cNvPr>
          <p:cNvSpPr/>
          <p:nvPr/>
        </p:nvSpPr>
        <p:spPr>
          <a:xfrm>
            <a:off x="2251144" y="4090995"/>
            <a:ext cx="1398320" cy="958686"/>
          </a:xfrm>
          <a:prstGeom prst="cube">
            <a:avLst>
              <a:gd name="adj" fmla="val 2527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Email</a:t>
            </a:r>
          </a:p>
          <a:p>
            <a:pPr algn="ctr"/>
            <a:r>
              <a:rPr lang="en-US" dirty="0">
                <a:solidFill>
                  <a:schemeClr val="bg1"/>
                </a:solidFill>
              </a:rPr>
              <a:t>Service</a:t>
            </a:r>
          </a:p>
        </p:txBody>
      </p:sp>
      <p:sp>
        <p:nvSpPr>
          <p:cNvPr id="35" name="TextBox 34">
            <a:extLst>
              <a:ext uri="{FF2B5EF4-FFF2-40B4-BE49-F238E27FC236}">
                <a16:creationId xmlns:a16="http://schemas.microsoft.com/office/drawing/2014/main" id="{B30DE005-D4E8-4C3A-8D31-3A896258A4D8}"/>
              </a:ext>
            </a:extLst>
          </p:cNvPr>
          <p:cNvSpPr txBox="1"/>
          <p:nvPr/>
        </p:nvSpPr>
        <p:spPr>
          <a:xfrm>
            <a:off x="1444396" y="4106915"/>
            <a:ext cx="1518365" cy="369332"/>
          </a:xfrm>
          <a:prstGeom prst="rect">
            <a:avLst/>
          </a:prstGeom>
          <a:noFill/>
        </p:spPr>
        <p:txBody>
          <a:bodyPr wrap="square" rtlCol="0">
            <a:spAutoFit/>
          </a:bodyPr>
          <a:lstStyle/>
          <a:p>
            <a:r>
              <a:rPr lang="en-US" b="1" dirty="0">
                <a:solidFill>
                  <a:schemeClr val="tx1">
                    <a:lumMod val="95000"/>
                    <a:lumOff val="5000"/>
                  </a:schemeClr>
                </a:solidFill>
              </a:rPr>
              <a:t>Feign REST</a:t>
            </a:r>
            <a:endParaRPr lang="en-US" sz="2000" b="1" dirty="0">
              <a:solidFill>
                <a:schemeClr val="tx1">
                  <a:lumMod val="95000"/>
                  <a:lumOff val="5000"/>
                </a:schemeClr>
              </a:solidFill>
            </a:endParaRPr>
          </a:p>
        </p:txBody>
      </p:sp>
      <p:sp>
        <p:nvSpPr>
          <p:cNvPr id="38" name="Arrow: Up-Down 37">
            <a:extLst>
              <a:ext uri="{FF2B5EF4-FFF2-40B4-BE49-F238E27FC236}">
                <a16:creationId xmlns:a16="http://schemas.microsoft.com/office/drawing/2014/main" id="{956D8625-5D3C-405B-AA49-5F6F07064E91}"/>
              </a:ext>
            </a:extLst>
          </p:cNvPr>
          <p:cNvSpPr/>
          <p:nvPr/>
        </p:nvSpPr>
        <p:spPr>
          <a:xfrm>
            <a:off x="2678347" y="3673865"/>
            <a:ext cx="342115" cy="566732"/>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9" name="Cube 28">
            <a:extLst>
              <a:ext uri="{FF2B5EF4-FFF2-40B4-BE49-F238E27FC236}">
                <a16:creationId xmlns:a16="http://schemas.microsoft.com/office/drawing/2014/main" id="{50949CE4-8FF3-44A3-9FD8-F9D416D22A51}"/>
              </a:ext>
            </a:extLst>
          </p:cNvPr>
          <p:cNvSpPr/>
          <p:nvPr/>
        </p:nvSpPr>
        <p:spPr>
          <a:xfrm>
            <a:off x="677334" y="2729505"/>
            <a:ext cx="2915488" cy="1023101"/>
          </a:xfrm>
          <a:prstGeom prst="cube">
            <a:avLst>
              <a:gd name="adj" fmla="val 5104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API Gateway</a:t>
            </a:r>
          </a:p>
        </p:txBody>
      </p:sp>
      <p:sp>
        <p:nvSpPr>
          <p:cNvPr id="30" name="Arrow: Up-Down 29">
            <a:extLst>
              <a:ext uri="{FF2B5EF4-FFF2-40B4-BE49-F238E27FC236}">
                <a16:creationId xmlns:a16="http://schemas.microsoft.com/office/drawing/2014/main" id="{B13E7735-79F5-4564-9BBD-F918926CBDBB}"/>
              </a:ext>
            </a:extLst>
          </p:cNvPr>
          <p:cNvSpPr/>
          <p:nvPr/>
        </p:nvSpPr>
        <p:spPr>
          <a:xfrm>
            <a:off x="1855512" y="2679784"/>
            <a:ext cx="342115" cy="506943"/>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1" name="Cube 30">
            <a:extLst>
              <a:ext uri="{FF2B5EF4-FFF2-40B4-BE49-F238E27FC236}">
                <a16:creationId xmlns:a16="http://schemas.microsoft.com/office/drawing/2014/main" id="{8C66FECE-5B15-48F8-BD5F-B8FD21B796C1}"/>
              </a:ext>
            </a:extLst>
          </p:cNvPr>
          <p:cNvSpPr/>
          <p:nvPr/>
        </p:nvSpPr>
        <p:spPr>
          <a:xfrm>
            <a:off x="739883" y="1732145"/>
            <a:ext cx="2915488" cy="1023101"/>
          </a:xfrm>
          <a:prstGeom prst="cube">
            <a:avLst>
              <a:gd name="adj" fmla="val 510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UI Layer</a:t>
            </a:r>
          </a:p>
        </p:txBody>
      </p:sp>
    </p:spTree>
    <p:extLst>
      <p:ext uri="{BB962C8B-B14F-4D97-AF65-F5344CB8AC3E}">
        <p14:creationId xmlns:p14="http://schemas.microsoft.com/office/powerpoint/2010/main" val="1308168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15AA6-9127-41CF-A842-BB7664BF5142}"/>
              </a:ext>
            </a:extLst>
          </p:cNvPr>
          <p:cNvSpPr>
            <a:spLocks noGrp="1"/>
          </p:cNvSpPr>
          <p:nvPr>
            <p:ph type="title"/>
          </p:nvPr>
        </p:nvSpPr>
        <p:spPr/>
        <p:txBody>
          <a:bodyPr/>
          <a:lstStyle/>
          <a:p>
            <a:r>
              <a:rPr lang="en-US" dirty="0"/>
              <a:t>Microservices Infrastructure</a:t>
            </a:r>
            <a:br>
              <a:rPr lang="en-US" dirty="0"/>
            </a:br>
            <a:endParaRPr lang="en-US" dirty="0"/>
          </a:p>
        </p:txBody>
      </p:sp>
      <p:sp>
        <p:nvSpPr>
          <p:cNvPr id="3" name="Content Placeholder 2">
            <a:extLst>
              <a:ext uri="{FF2B5EF4-FFF2-40B4-BE49-F238E27FC236}">
                <a16:creationId xmlns:a16="http://schemas.microsoft.com/office/drawing/2014/main" id="{3C55FD48-4434-49F0-96C2-030AA2A1E932}"/>
              </a:ext>
            </a:extLst>
          </p:cNvPr>
          <p:cNvSpPr>
            <a:spLocks noGrp="1"/>
          </p:cNvSpPr>
          <p:nvPr>
            <p:ph idx="1"/>
          </p:nvPr>
        </p:nvSpPr>
        <p:spPr>
          <a:xfrm>
            <a:off x="677334" y="1660849"/>
            <a:ext cx="6310362" cy="4587551"/>
          </a:xfrm>
        </p:spPr>
        <p:txBody>
          <a:bodyPr>
            <a:normAutofit/>
          </a:bodyPr>
          <a:lstStyle/>
          <a:p>
            <a:r>
              <a:rPr lang="en-US" b="1" dirty="0"/>
              <a:t>Services Registry</a:t>
            </a:r>
          </a:p>
          <a:p>
            <a:r>
              <a:rPr lang="en-US" b="1" dirty="0"/>
              <a:t>Feign Client</a:t>
            </a:r>
          </a:p>
          <a:p>
            <a:r>
              <a:rPr lang="en-US" b="1" dirty="0"/>
              <a:t>API Gateway</a:t>
            </a:r>
          </a:p>
          <a:p>
            <a:r>
              <a:rPr lang="en-US" b="1" dirty="0"/>
              <a:t>Configuration Service</a:t>
            </a:r>
          </a:p>
          <a:p>
            <a:endParaRPr lang="en-US" b="1" dirty="0"/>
          </a:p>
          <a:p>
            <a:endParaRPr lang="en-US" dirty="0"/>
          </a:p>
          <a:p>
            <a:endParaRPr lang="en-US" dirty="0"/>
          </a:p>
        </p:txBody>
      </p:sp>
      <p:pic>
        <p:nvPicPr>
          <p:cNvPr id="5" name="Picture 4">
            <a:extLst>
              <a:ext uri="{FF2B5EF4-FFF2-40B4-BE49-F238E27FC236}">
                <a16:creationId xmlns:a16="http://schemas.microsoft.com/office/drawing/2014/main" id="{E64445EF-8D94-41A2-9D50-04810FFBDC31}"/>
              </a:ext>
            </a:extLst>
          </p:cNvPr>
          <p:cNvPicPr>
            <a:picLocks noChangeAspect="1"/>
          </p:cNvPicPr>
          <p:nvPr/>
        </p:nvPicPr>
        <p:blipFill>
          <a:blip r:embed="rId2"/>
          <a:stretch>
            <a:fillRect/>
          </a:stretch>
        </p:blipFill>
        <p:spPr>
          <a:xfrm>
            <a:off x="372305" y="3541919"/>
            <a:ext cx="3919832" cy="3001347"/>
          </a:xfrm>
          <a:prstGeom prst="rect">
            <a:avLst/>
          </a:prstGeom>
        </p:spPr>
      </p:pic>
      <p:pic>
        <p:nvPicPr>
          <p:cNvPr id="6" name="Picture 5">
            <a:extLst>
              <a:ext uri="{FF2B5EF4-FFF2-40B4-BE49-F238E27FC236}">
                <a16:creationId xmlns:a16="http://schemas.microsoft.com/office/drawing/2014/main" id="{30B99F47-1AE9-46E0-A155-67B399933CD1}"/>
              </a:ext>
            </a:extLst>
          </p:cNvPr>
          <p:cNvPicPr>
            <a:picLocks noChangeAspect="1"/>
          </p:cNvPicPr>
          <p:nvPr/>
        </p:nvPicPr>
        <p:blipFill>
          <a:blip r:embed="rId3"/>
          <a:stretch>
            <a:fillRect/>
          </a:stretch>
        </p:blipFill>
        <p:spPr>
          <a:xfrm>
            <a:off x="3936060" y="2714820"/>
            <a:ext cx="4562475" cy="3238500"/>
          </a:xfrm>
          <a:prstGeom prst="rect">
            <a:avLst/>
          </a:prstGeom>
        </p:spPr>
      </p:pic>
      <p:pic>
        <p:nvPicPr>
          <p:cNvPr id="4" name="Picture 3">
            <a:extLst>
              <a:ext uri="{FF2B5EF4-FFF2-40B4-BE49-F238E27FC236}">
                <a16:creationId xmlns:a16="http://schemas.microsoft.com/office/drawing/2014/main" id="{6EA42E37-8218-4EF9-B9C3-390E003BF16B}"/>
              </a:ext>
            </a:extLst>
          </p:cNvPr>
          <p:cNvPicPr>
            <a:picLocks noChangeAspect="1"/>
          </p:cNvPicPr>
          <p:nvPr/>
        </p:nvPicPr>
        <p:blipFill>
          <a:blip r:embed="rId4"/>
          <a:stretch>
            <a:fillRect/>
          </a:stretch>
        </p:blipFill>
        <p:spPr>
          <a:xfrm>
            <a:off x="7186374" y="3313804"/>
            <a:ext cx="4791075" cy="3457575"/>
          </a:xfrm>
          <a:prstGeom prst="rect">
            <a:avLst/>
          </a:prstGeom>
        </p:spPr>
      </p:pic>
    </p:spTree>
    <p:extLst>
      <p:ext uri="{BB962C8B-B14F-4D97-AF65-F5344CB8AC3E}">
        <p14:creationId xmlns:p14="http://schemas.microsoft.com/office/powerpoint/2010/main" val="9681585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2543</TotalTime>
  <Words>272</Words>
  <Application>Microsoft Office PowerPoint</Application>
  <PresentationFormat>Widescreen</PresentationFormat>
  <Paragraphs>48</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Introduction to  Java Microservices Part 3 : Spring Cloud Services</vt:lpstr>
      <vt:lpstr>Pain of decomposition</vt:lpstr>
      <vt:lpstr>Spring Cloud to the rescue</vt:lpstr>
      <vt:lpstr>Spring Cloud Config</vt:lpstr>
      <vt:lpstr>Zuul – API gateway proxy</vt:lpstr>
      <vt:lpstr>Eureka - service discovery</vt:lpstr>
      <vt:lpstr>Feign Client </vt:lpstr>
      <vt:lpstr>Simple Demo Monolith Application</vt:lpstr>
      <vt:lpstr>Microservices Infrastructure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Introduction to Microservices Training</dc:title>
  <dc:creator>Viktor Lytsus</dc:creator>
  <cp:lastModifiedBy>Viktor Lytsus</cp:lastModifiedBy>
  <cp:revision>106</cp:revision>
  <dcterms:created xsi:type="dcterms:W3CDTF">2019-07-17T19:57:14Z</dcterms:created>
  <dcterms:modified xsi:type="dcterms:W3CDTF">2019-08-07T00:34:03Z</dcterms:modified>
</cp:coreProperties>
</file>