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67" r:id="rId4"/>
    <p:sldId id="266" r:id="rId5"/>
    <p:sldId id="273" r:id="rId6"/>
    <p:sldId id="274" r:id="rId7"/>
    <p:sldId id="259" r:id="rId8"/>
    <p:sldId id="257" r:id="rId9"/>
    <p:sldId id="27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D14B"/>
    <a:srgbClr val="E1B74D"/>
    <a:srgbClr val="DACB74"/>
    <a:srgbClr val="C3A261"/>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3" d="100"/>
          <a:sy n="63" d="100"/>
        </p:scale>
        <p:origin x="7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8/22/2019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8/22/2019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6D978-49C5-4737-AEDF-1F939B15CA40}"/>
              </a:ext>
            </a:extLst>
          </p:cNvPr>
          <p:cNvSpPr>
            <a:spLocks noGrp="1"/>
          </p:cNvSpPr>
          <p:nvPr>
            <p:ph type="ctrTitle"/>
          </p:nvPr>
        </p:nvSpPr>
        <p:spPr>
          <a:xfrm>
            <a:off x="1143172" y="1362169"/>
            <a:ext cx="7766936" cy="1646302"/>
          </a:xfrm>
        </p:spPr>
        <p:txBody>
          <a:bodyPr/>
          <a:lstStyle/>
          <a:p>
            <a:r>
              <a:rPr lang="en-US" dirty="0"/>
              <a:t>Introduction to </a:t>
            </a:r>
            <a:br>
              <a:rPr lang="en-US" dirty="0"/>
            </a:br>
            <a:r>
              <a:rPr lang="en-US" dirty="0"/>
              <a:t>Java Microservices</a:t>
            </a:r>
            <a:br>
              <a:rPr lang="en-US" dirty="0"/>
            </a:br>
            <a:r>
              <a:rPr lang="en-US" sz="3200" u="sng" dirty="0"/>
              <a:t>Part 1 : Classic Monolith</a:t>
            </a:r>
            <a:endParaRPr lang="en-US" u="sng" dirty="0"/>
          </a:p>
        </p:txBody>
      </p:sp>
      <p:sp>
        <p:nvSpPr>
          <p:cNvPr id="3" name="Subtitle 2">
            <a:extLst>
              <a:ext uri="{FF2B5EF4-FFF2-40B4-BE49-F238E27FC236}">
                <a16:creationId xmlns:a16="http://schemas.microsoft.com/office/drawing/2014/main" id="{D587EDE6-A5FC-407A-B83B-8A0629430BF8}"/>
              </a:ext>
            </a:extLst>
          </p:cNvPr>
          <p:cNvSpPr>
            <a:spLocks noGrp="1"/>
          </p:cNvSpPr>
          <p:nvPr>
            <p:ph type="subTitle" idx="1"/>
          </p:nvPr>
        </p:nvSpPr>
        <p:spPr>
          <a:xfrm>
            <a:off x="1059197" y="3244946"/>
            <a:ext cx="7766936" cy="1096896"/>
          </a:xfrm>
        </p:spPr>
        <p:txBody>
          <a:bodyPr>
            <a:normAutofit/>
          </a:bodyPr>
          <a:lstStyle/>
          <a:p>
            <a:r>
              <a:rPr lang="en-US" dirty="0"/>
              <a:t>Evolution from classic monolith application to microservices </a:t>
            </a:r>
          </a:p>
          <a:p>
            <a:r>
              <a:rPr lang="en-US" dirty="0"/>
              <a:t>with Spring Boot / Spring Cloud / JPA / NoSQL / Kafka / CQRS</a:t>
            </a:r>
          </a:p>
        </p:txBody>
      </p:sp>
      <p:pic>
        <p:nvPicPr>
          <p:cNvPr id="4" name="Picture 3">
            <a:extLst>
              <a:ext uri="{FF2B5EF4-FFF2-40B4-BE49-F238E27FC236}">
                <a16:creationId xmlns:a16="http://schemas.microsoft.com/office/drawing/2014/main" id="{2506F556-84BE-462F-BF78-63BC04D29BC3}"/>
              </a:ext>
            </a:extLst>
          </p:cNvPr>
          <p:cNvPicPr>
            <a:picLocks noChangeAspect="1"/>
          </p:cNvPicPr>
          <p:nvPr/>
        </p:nvPicPr>
        <p:blipFill>
          <a:blip r:embed="rId2"/>
          <a:stretch>
            <a:fillRect/>
          </a:stretch>
        </p:blipFill>
        <p:spPr>
          <a:xfrm>
            <a:off x="2711427" y="4341842"/>
            <a:ext cx="5753100" cy="2038350"/>
          </a:xfrm>
          <a:prstGeom prst="rect">
            <a:avLst/>
          </a:prstGeom>
        </p:spPr>
      </p:pic>
    </p:spTree>
    <p:extLst>
      <p:ext uri="{BB962C8B-B14F-4D97-AF65-F5344CB8AC3E}">
        <p14:creationId xmlns:p14="http://schemas.microsoft.com/office/powerpoint/2010/main" val="2717403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A0FC5-FDB5-4023-A78E-888CA3316A1B}"/>
              </a:ext>
            </a:extLst>
          </p:cNvPr>
          <p:cNvSpPr>
            <a:spLocks noGrp="1"/>
          </p:cNvSpPr>
          <p:nvPr>
            <p:ph type="title"/>
          </p:nvPr>
        </p:nvSpPr>
        <p:spPr>
          <a:xfrm>
            <a:off x="677334" y="609600"/>
            <a:ext cx="8596668" cy="1320800"/>
          </a:xfrm>
        </p:spPr>
        <p:txBody>
          <a:bodyPr/>
          <a:lstStyle/>
          <a:p>
            <a:r>
              <a:rPr lang="en-US" dirty="0"/>
              <a:t>Training Goals</a:t>
            </a:r>
          </a:p>
        </p:txBody>
      </p:sp>
      <p:sp>
        <p:nvSpPr>
          <p:cNvPr id="3" name="Content Placeholder 2">
            <a:extLst>
              <a:ext uri="{FF2B5EF4-FFF2-40B4-BE49-F238E27FC236}">
                <a16:creationId xmlns:a16="http://schemas.microsoft.com/office/drawing/2014/main" id="{7CCB56D1-7408-4AF1-9B75-5BA1C5074EC1}"/>
              </a:ext>
            </a:extLst>
          </p:cNvPr>
          <p:cNvSpPr>
            <a:spLocks noGrp="1"/>
          </p:cNvSpPr>
          <p:nvPr>
            <p:ph idx="1"/>
          </p:nvPr>
        </p:nvSpPr>
        <p:spPr>
          <a:xfrm>
            <a:off x="593656" y="1488613"/>
            <a:ext cx="6428936" cy="2141555"/>
          </a:xfrm>
        </p:spPr>
        <p:txBody>
          <a:bodyPr/>
          <a:lstStyle/>
          <a:p>
            <a:r>
              <a:rPr lang="en-US" dirty="0"/>
              <a:t>The goal of this training is to review modern approaches to build and support distributed applications and services.</a:t>
            </a:r>
          </a:p>
          <a:p>
            <a:r>
              <a:rPr lang="en-US" dirty="0"/>
              <a:t>Find the best ways to make fast and efficient:</a:t>
            </a:r>
          </a:p>
          <a:p>
            <a:pPr lvl="1"/>
            <a:r>
              <a:rPr lang="en-US" dirty="0"/>
              <a:t>Development process</a:t>
            </a:r>
          </a:p>
          <a:p>
            <a:pPr lvl="1"/>
            <a:r>
              <a:rPr lang="en-US" dirty="0"/>
              <a:t>And the software</a:t>
            </a:r>
          </a:p>
        </p:txBody>
      </p:sp>
      <p:pic>
        <p:nvPicPr>
          <p:cNvPr id="6" name="Picture 5">
            <a:extLst>
              <a:ext uri="{FF2B5EF4-FFF2-40B4-BE49-F238E27FC236}">
                <a16:creationId xmlns:a16="http://schemas.microsoft.com/office/drawing/2014/main" id="{85C5ADB6-77AB-43D5-9FDA-5F35A0BBB9E4}"/>
              </a:ext>
            </a:extLst>
          </p:cNvPr>
          <p:cNvPicPr>
            <a:picLocks noChangeAspect="1"/>
          </p:cNvPicPr>
          <p:nvPr/>
        </p:nvPicPr>
        <p:blipFill>
          <a:blip r:embed="rId2"/>
          <a:stretch>
            <a:fillRect/>
          </a:stretch>
        </p:blipFill>
        <p:spPr>
          <a:xfrm>
            <a:off x="5234998" y="3144634"/>
            <a:ext cx="5632758" cy="3103765"/>
          </a:xfrm>
          <a:prstGeom prst="rect">
            <a:avLst/>
          </a:prstGeom>
        </p:spPr>
      </p:pic>
      <p:sp>
        <p:nvSpPr>
          <p:cNvPr id="17" name="Content Placeholder 2">
            <a:extLst>
              <a:ext uri="{FF2B5EF4-FFF2-40B4-BE49-F238E27FC236}">
                <a16:creationId xmlns:a16="http://schemas.microsoft.com/office/drawing/2014/main" id="{1B2EE490-51AC-474C-8BDF-41E494BA464D}"/>
              </a:ext>
            </a:extLst>
          </p:cNvPr>
          <p:cNvSpPr txBox="1">
            <a:spLocks/>
          </p:cNvSpPr>
          <p:nvPr/>
        </p:nvSpPr>
        <p:spPr>
          <a:xfrm>
            <a:off x="593656" y="3753277"/>
            <a:ext cx="4481264" cy="229090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Become familiar with most popular Spring services</a:t>
            </a:r>
          </a:p>
          <a:p>
            <a:r>
              <a:rPr lang="en-US" dirty="0"/>
              <a:t>Touch Cloud technologies</a:t>
            </a:r>
          </a:p>
          <a:p>
            <a:r>
              <a:rPr lang="en-US" dirty="0"/>
              <a:t>Review CQRS pattern</a:t>
            </a:r>
          </a:p>
          <a:p>
            <a:r>
              <a:rPr lang="en-US" dirty="0"/>
              <a:t>Make acquaintance with Docker and Kubernetes </a:t>
            </a:r>
          </a:p>
        </p:txBody>
      </p:sp>
    </p:spTree>
    <p:extLst>
      <p:ext uri="{BB962C8B-B14F-4D97-AF65-F5344CB8AC3E}">
        <p14:creationId xmlns:p14="http://schemas.microsoft.com/office/powerpoint/2010/main" val="1192205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48A2A-4151-437E-A57D-ED1B96337052}"/>
              </a:ext>
            </a:extLst>
          </p:cNvPr>
          <p:cNvSpPr>
            <a:spLocks noGrp="1"/>
          </p:cNvSpPr>
          <p:nvPr>
            <p:ph type="title"/>
          </p:nvPr>
        </p:nvSpPr>
        <p:spPr>
          <a:xfrm>
            <a:off x="677334" y="609600"/>
            <a:ext cx="10085154" cy="1320800"/>
          </a:xfrm>
        </p:spPr>
        <p:txBody>
          <a:bodyPr/>
          <a:lstStyle/>
          <a:p>
            <a:r>
              <a:rPr lang="en-US" dirty="0"/>
              <a:t>We are building brand new internet service</a:t>
            </a:r>
          </a:p>
        </p:txBody>
      </p:sp>
      <p:sp>
        <p:nvSpPr>
          <p:cNvPr id="3" name="Content Placeholder 2">
            <a:extLst>
              <a:ext uri="{FF2B5EF4-FFF2-40B4-BE49-F238E27FC236}">
                <a16:creationId xmlns:a16="http://schemas.microsoft.com/office/drawing/2014/main" id="{7ACFB03A-11F0-48E6-96E8-F88BF1558FAD}"/>
              </a:ext>
            </a:extLst>
          </p:cNvPr>
          <p:cNvSpPr>
            <a:spLocks noGrp="1"/>
          </p:cNvSpPr>
          <p:nvPr>
            <p:ph idx="1"/>
          </p:nvPr>
        </p:nvSpPr>
        <p:spPr>
          <a:xfrm>
            <a:off x="613326" y="1362457"/>
            <a:ext cx="7870274" cy="4692904"/>
          </a:xfrm>
        </p:spPr>
        <p:txBody>
          <a:bodyPr>
            <a:normAutofit fontScale="92500" lnSpcReduction="20000"/>
          </a:bodyPr>
          <a:lstStyle/>
          <a:p>
            <a:r>
              <a:rPr lang="en-US" dirty="0"/>
              <a:t>I would like to propose you a small game. Imagine that we work together in a startup. We have the idea to build new service that will allow people to travel together cheap and convenient. We have to integrate car sharing, hotel booking, flight search engine, blog and customer support services.</a:t>
            </a:r>
          </a:p>
          <a:p>
            <a:r>
              <a:rPr lang="en-US" dirty="0"/>
              <a:t>Let’s think how to design and implement such system. </a:t>
            </a:r>
          </a:p>
          <a:p>
            <a:r>
              <a:rPr lang="en-US" dirty="0"/>
              <a:t>To do that we should answer following questions:</a:t>
            </a:r>
          </a:p>
          <a:p>
            <a:pPr lvl="1"/>
            <a:r>
              <a:rPr lang="en-US" dirty="0"/>
              <a:t>How people will interact with your service?</a:t>
            </a:r>
          </a:p>
          <a:p>
            <a:pPr lvl="1"/>
            <a:r>
              <a:rPr lang="en-US" dirty="0"/>
              <a:t>What programming languages/technologies do you like to use?</a:t>
            </a:r>
          </a:p>
          <a:p>
            <a:pPr lvl="1"/>
            <a:r>
              <a:rPr lang="en-US" dirty="0"/>
              <a:t>What database?</a:t>
            </a:r>
          </a:p>
          <a:p>
            <a:pPr lvl="1"/>
            <a:r>
              <a:rPr lang="en-US" dirty="0"/>
              <a:t>How are you going to release &amp; deploy it? How often?</a:t>
            </a:r>
          </a:p>
          <a:p>
            <a:pPr lvl="1"/>
            <a:r>
              <a:rPr lang="en-US" dirty="0"/>
              <a:t>How many people to hire? How many teams?</a:t>
            </a:r>
          </a:p>
          <a:p>
            <a:pPr lvl="1"/>
            <a:r>
              <a:rPr lang="en-US" dirty="0"/>
              <a:t>What Software Development Methodology to use?</a:t>
            </a:r>
          </a:p>
          <a:p>
            <a:pPr lvl="1"/>
            <a:r>
              <a:rPr lang="en-US" dirty="0"/>
              <a:t>How we will extend our system in 3 years? </a:t>
            </a:r>
          </a:p>
          <a:p>
            <a:pPr lvl="1"/>
            <a:r>
              <a:rPr lang="en-US" dirty="0"/>
              <a:t>What if our technologies become legacy?</a:t>
            </a:r>
          </a:p>
          <a:p>
            <a:pPr lvl="1"/>
            <a:r>
              <a:rPr lang="en-US" dirty="0"/>
              <a:t>What if we have competitors who are going to go live with their product in a half year?</a:t>
            </a:r>
          </a:p>
          <a:p>
            <a:endParaRPr lang="en-US" dirty="0"/>
          </a:p>
          <a:p>
            <a:endParaRPr lang="en-US" dirty="0"/>
          </a:p>
        </p:txBody>
      </p:sp>
      <p:pic>
        <p:nvPicPr>
          <p:cNvPr id="4" name="Picture 3">
            <a:extLst>
              <a:ext uri="{FF2B5EF4-FFF2-40B4-BE49-F238E27FC236}">
                <a16:creationId xmlns:a16="http://schemas.microsoft.com/office/drawing/2014/main" id="{A655D564-81E0-46F3-936D-95AC18EAB12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078" b="97670" l="3132" r="98330">
                        <a14:foregroundMark x1="26722" y1="13786" x2="16075" y2="14369"/>
                        <a14:foregroundMark x1="16075" y1="14369" x2="15658" y2="26019"/>
                        <a14:foregroundMark x1="15658" y1="26019" x2="28392" y2="27573"/>
                        <a14:foregroundMark x1="28392" y1="27573" x2="38622" y2="19029"/>
                        <a14:foregroundMark x1="38622" y1="19029" x2="24008" y2="24078"/>
                        <a14:foregroundMark x1="24008" y1="24078" x2="20042" y2="33786"/>
                        <a14:foregroundMark x1="20042" y1="33786" x2="23591" y2="43689"/>
                        <a14:foregroundMark x1="23591" y1="43689" x2="33194" y2="51845"/>
                        <a14:foregroundMark x1="33194" y1="51845" x2="47599" y2="49320"/>
                        <a14:foregroundMark x1="47599" y1="49320" x2="49478" y2="39223"/>
                        <a14:foregroundMark x1="49478" y1="39223" x2="39875" y2="50097"/>
                        <a14:foregroundMark x1="39875" y1="50097" x2="51357" y2="66214"/>
                        <a14:foregroundMark x1="51357" y1="66214" x2="63048" y2="66796"/>
                        <a14:foregroundMark x1="63048" y1="66796" x2="62630" y2="53592"/>
                        <a14:foregroundMark x1="62630" y1="53592" x2="52401" y2="50097"/>
                        <a14:foregroundMark x1="52401" y1="50097" x2="47182" y2="66019"/>
                        <a14:foregroundMark x1="47182" y1="66019" x2="58246" y2="75728"/>
                        <a14:foregroundMark x1="58246" y1="75728" x2="67432" y2="70097"/>
                        <a14:foregroundMark x1="67432" y1="70097" x2="63674" y2="58252"/>
                        <a14:foregroundMark x1="63674" y1="58252" x2="50522" y2="64466"/>
                        <a14:foregroundMark x1="50522" y1="64466" x2="50104" y2="79223"/>
                        <a14:foregroundMark x1="50104" y1="79223" x2="62213" y2="82913"/>
                        <a14:foregroundMark x1="62213" y1="82913" x2="69937" y2="70097"/>
                        <a14:foregroundMark x1="76827" y1="71845" x2="64092" y2="71068"/>
                        <a14:foregroundMark x1="64092" y1="71068" x2="60752" y2="82718"/>
                        <a14:foregroundMark x1="60752" y1="82718" x2="76618" y2="80000"/>
                        <a14:foregroundMark x1="76618" y1="80000" x2="61795" y2="79806"/>
                        <a14:foregroundMark x1="61795" y1="79806" x2="72860" y2="84272"/>
                        <a14:foregroundMark x1="72860" y1="84272" x2="55741" y2="85243"/>
                        <a14:foregroundMark x1="55741" y1="85243" x2="67641" y2="88155"/>
                        <a14:foregroundMark x1="67641" y1="88155" x2="74113" y2="86408"/>
                        <a14:foregroundMark x1="88518" y1="82524" x2="48852" y2="93398"/>
                        <a14:foregroundMark x1="48852" y1="93398" x2="37996" y2="90680"/>
                        <a14:foregroundMark x1="37996" y1="90680" x2="33612" y2="83107"/>
                        <a14:foregroundMark x1="31106" y1="78252" x2="7307" y2="41553"/>
                        <a14:foregroundMark x1="7307" y1="41553" x2="4384" y2="31650"/>
                        <a14:foregroundMark x1="4384" y1="31650" x2="7933" y2="22330"/>
                        <a14:foregroundMark x1="7933" y1="22330" x2="41336" y2="9320"/>
                        <a14:foregroundMark x1="41336" y1="9320" x2="53445" y2="12427"/>
                        <a14:foregroundMark x1="53445" y1="12427" x2="35073" y2="24466"/>
                        <a14:foregroundMark x1="35073" y1="24466" x2="31733" y2="34563"/>
                        <a14:foregroundMark x1="31733" y1="34563" x2="46973" y2="33010"/>
                        <a14:foregroundMark x1="46973" y1="33010" x2="43841" y2="20194"/>
                        <a14:foregroundMark x1="43841" y1="20194" x2="29854" y2="19806"/>
                        <a14:foregroundMark x1="29854" y1="19806" x2="23382" y2="29903"/>
                        <a14:foregroundMark x1="23382" y1="29903" x2="30271" y2="43107"/>
                        <a14:foregroundMark x1="30271" y1="43107" x2="43215" y2="48155"/>
                        <a14:foregroundMark x1="43215" y1="48155" x2="54071" y2="43495"/>
                        <a14:foregroundMark x1="54071" y1="43495" x2="59081" y2="33592"/>
                        <a14:foregroundMark x1="59081" y1="33592" x2="50939" y2="26990"/>
                        <a14:foregroundMark x1="50939" y1="26990" x2="36326" y2="30291"/>
                        <a14:foregroundMark x1="36326" y1="30291" x2="42589" y2="44660"/>
                        <a14:foregroundMark x1="42589" y1="44660" x2="52401" y2="39417"/>
                        <a14:foregroundMark x1="52401" y1="39417" x2="56159" y2="29515"/>
                        <a14:foregroundMark x1="56159" y1="29515" x2="45511" y2="21942"/>
                        <a14:foregroundMark x1="45511" y1="21942" x2="43006" y2="22330"/>
                        <a14:foregroundMark x1="56159" y1="6796" x2="45094" y2="4078"/>
                        <a14:foregroundMark x1="45094" y1="4078" x2="46973" y2="7379"/>
                        <a14:foregroundMark x1="90188" y1="63689" x2="82046" y2="69709"/>
                        <a14:foregroundMark x1="82046" y1="69709" x2="86848" y2="60000"/>
                        <a14:foregroundMark x1="86848" y1="60000" x2="83299" y2="50097"/>
                        <a14:foregroundMark x1="83299" y1="50097" x2="78079" y2="62718"/>
                        <a14:foregroundMark x1="78079" y1="62718" x2="88935" y2="57282"/>
                        <a14:foregroundMark x1="88935" y1="57282" x2="86639" y2="67184"/>
                        <a14:foregroundMark x1="86639" y1="67184" x2="96033" y2="72427"/>
                        <a14:foregroundMark x1="96033" y1="72427" x2="90814" y2="62913"/>
                        <a14:foregroundMark x1="38205" y1="92233" x2="47182" y2="97476"/>
                        <a14:foregroundMark x1="47182" y1="97476" x2="58038" y2="94563"/>
                        <a14:foregroundMark x1="58038" y1="94563" x2="59708" y2="92427"/>
                        <a14:foregroundMark x1="45511" y1="97670" x2="42380" y2="97087"/>
                        <a14:foregroundMark x1="6054" y1="17670" x2="2923" y2="26990"/>
                        <a14:foregroundMark x1="2923" y1="26990" x2="4593" y2="37282"/>
                        <a14:foregroundMark x1="4593" y1="37282" x2="6681" y2="26408"/>
                        <a14:foregroundMark x1="6681" y1="26408" x2="2923" y2="36311"/>
                        <a14:foregroundMark x1="2923" y1="36311" x2="5846" y2="26602"/>
                        <a14:foregroundMark x1="5846" y1="26602" x2="5846" y2="32039"/>
                        <a14:foregroundMark x1="3132" y1="36311" x2="37578" y2="89320"/>
                        <a14:foregroundMark x1="37578" y1="89320" x2="44259" y2="94563"/>
                        <a14:foregroundMark x1="98330" y1="70291" x2="98121" y2="80971"/>
                        <a14:foregroundMark x1="45720" y1="4078" x2="56367" y2="4078"/>
                        <a14:foregroundMark x1="56367" y1="4078" x2="57203" y2="5243"/>
                        <a14:foregroundMark x1="57411" y1="5243" x2="62630" y2="13981"/>
                        <a14:foregroundMark x1="62630" y1="13981" x2="62630" y2="14175"/>
                        <a14:foregroundMark x1="63048" y1="14175" x2="71608" y2="27767"/>
                      </a14:backgroundRemoval>
                    </a14:imgEffect>
                  </a14:imgLayer>
                </a14:imgProps>
              </a:ext>
            </a:extLst>
          </a:blip>
          <a:stretch>
            <a:fillRect/>
          </a:stretch>
        </p:blipFill>
        <p:spPr>
          <a:xfrm>
            <a:off x="8256294" y="2407348"/>
            <a:ext cx="3093566" cy="3326068"/>
          </a:xfrm>
          <a:prstGeom prst="rect">
            <a:avLst/>
          </a:prstGeom>
        </p:spPr>
      </p:pic>
    </p:spTree>
    <p:extLst>
      <p:ext uri="{BB962C8B-B14F-4D97-AF65-F5344CB8AC3E}">
        <p14:creationId xmlns:p14="http://schemas.microsoft.com/office/powerpoint/2010/main" val="1325526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708CC-456F-4ABC-8029-E438E168ACA5}"/>
              </a:ext>
            </a:extLst>
          </p:cNvPr>
          <p:cNvSpPr>
            <a:spLocks noGrp="1"/>
          </p:cNvSpPr>
          <p:nvPr>
            <p:ph type="title"/>
          </p:nvPr>
        </p:nvSpPr>
        <p:spPr/>
        <p:txBody>
          <a:bodyPr/>
          <a:lstStyle/>
          <a:p>
            <a:r>
              <a:rPr lang="en-US" dirty="0"/>
              <a:t>Monolith vs Microservices</a:t>
            </a:r>
          </a:p>
        </p:txBody>
      </p:sp>
      <p:sp>
        <p:nvSpPr>
          <p:cNvPr id="3" name="Content Placeholder 2">
            <a:extLst>
              <a:ext uri="{FF2B5EF4-FFF2-40B4-BE49-F238E27FC236}">
                <a16:creationId xmlns:a16="http://schemas.microsoft.com/office/drawing/2014/main" id="{D873DBA3-9265-4430-8178-5237EB81C23A}"/>
              </a:ext>
            </a:extLst>
          </p:cNvPr>
          <p:cNvSpPr>
            <a:spLocks noGrp="1"/>
          </p:cNvSpPr>
          <p:nvPr>
            <p:ph idx="1"/>
          </p:nvPr>
        </p:nvSpPr>
        <p:spPr>
          <a:xfrm>
            <a:off x="439848" y="1421238"/>
            <a:ext cx="6425609" cy="4687915"/>
          </a:xfrm>
        </p:spPr>
        <p:txBody>
          <a:bodyPr>
            <a:normAutofit/>
          </a:bodyPr>
          <a:lstStyle/>
          <a:p>
            <a:r>
              <a:rPr lang="en-US" dirty="0"/>
              <a:t>The monolithic architecture pattern is the traditional architectural style. The monolith application built as a single, autonomous unit. While this style has been an integral part of many businesses, its numerous limitations and issues are motivating more and more to make the switch to microservices.</a:t>
            </a:r>
          </a:p>
          <a:p>
            <a:r>
              <a:rPr lang="en-US" dirty="0"/>
              <a:t>The main idea behind microservices is that some types of applications are easier to build and maintain when they are broken down into many small pieces that work together. Each component has its own small team working on it so they are completely decoupled and separated from each other, allowing each service to run its own unique process and communicate autonomously without having to rely on the other teams or applications as a whole.</a:t>
            </a:r>
          </a:p>
        </p:txBody>
      </p:sp>
      <p:pic>
        <p:nvPicPr>
          <p:cNvPr id="10" name="Picture 9">
            <a:extLst>
              <a:ext uri="{FF2B5EF4-FFF2-40B4-BE49-F238E27FC236}">
                <a16:creationId xmlns:a16="http://schemas.microsoft.com/office/drawing/2014/main" id="{45BB31A8-5B90-45A5-BE25-E8D3175DEF06}"/>
              </a:ext>
            </a:extLst>
          </p:cNvPr>
          <p:cNvPicPr>
            <a:picLocks noChangeAspect="1"/>
          </p:cNvPicPr>
          <p:nvPr/>
        </p:nvPicPr>
        <p:blipFill>
          <a:blip r:embed="rId2"/>
          <a:stretch>
            <a:fillRect/>
          </a:stretch>
        </p:blipFill>
        <p:spPr>
          <a:xfrm>
            <a:off x="7199552" y="833522"/>
            <a:ext cx="4148900" cy="5414878"/>
          </a:xfrm>
          <a:prstGeom prst="rect">
            <a:avLst/>
          </a:prstGeom>
        </p:spPr>
      </p:pic>
    </p:spTree>
    <p:extLst>
      <p:ext uri="{BB962C8B-B14F-4D97-AF65-F5344CB8AC3E}">
        <p14:creationId xmlns:p14="http://schemas.microsoft.com/office/powerpoint/2010/main" val="4109667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4E96E-BE87-4FDB-B026-D712D0243D98}"/>
              </a:ext>
            </a:extLst>
          </p:cNvPr>
          <p:cNvSpPr>
            <a:spLocks noGrp="1"/>
          </p:cNvSpPr>
          <p:nvPr>
            <p:ph type="title"/>
          </p:nvPr>
        </p:nvSpPr>
        <p:spPr>
          <a:xfrm>
            <a:off x="677334" y="609600"/>
            <a:ext cx="8596668" cy="1320800"/>
          </a:xfrm>
        </p:spPr>
        <p:txBody>
          <a:bodyPr/>
          <a:lstStyle/>
          <a:p>
            <a:r>
              <a:rPr lang="en-US" dirty="0"/>
              <a:t>Monolith Development</a:t>
            </a:r>
          </a:p>
        </p:txBody>
      </p:sp>
      <p:grpSp>
        <p:nvGrpSpPr>
          <p:cNvPr id="20" name="Group 19">
            <a:extLst>
              <a:ext uri="{FF2B5EF4-FFF2-40B4-BE49-F238E27FC236}">
                <a16:creationId xmlns:a16="http://schemas.microsoft.com/office/drawing/2014/main" id="{4BFBB8CF-8B43-463C-9496-C12A938C13CD}"/>
              </a:ext>
            </a:extLst>
          </p:cNvPr>
          <p:cNvGrpSpPr/>
          <p:nvPr/>
        </p:nvGrpSpPr>
        <p:grpSpPr>
          <a:xfrm>
            <a:off x="861309" y="1820771"/>
            <a:ext cx="1700214" cy="2470616"/>
            <a:chOff x="863957" y="3086682"/>
            <a:chExt cx="1700214" cy="2470616"/>
          </a:xfrm>
        </p:grpSpPr>
        <p:pic>
          <p:nvPicPr>
            <p:cNvPr id="4" name="Picture 3">
              <a:extLst>
                <a:ext uri="{FF2B5EF4-FFF2-40B4-BE49-F238E27FC236}">
                  <a16:creationId xmlns:a16="http://schemas.microsoft.com/office/drawing/2014/main" id="{C0396374-0238-4534-A01B-925C3D726C20}"/>
                </a:ext>
              </a:extLst>
            </p:cNvPr>
            <p:cNvPicPr>
              <a:picLocks noChangeAspect="1"/>
            </p:cNvPicPr>
            <p:nvPr/>
          </p:nvPicPr>
          <p:blipFill>
            <a:blip r:embed="rId2"/>
            <a:stretch>
              <a:fillRect/>
            </a:stretch>
          </p:blipFill>
          <p:spPr>
            <a:xfrm>
              <a:off x="863957" y="3086682"/>
              <a:ext cx="566738" cy="628650"/>
            </a:xfrm>
            <a:prstGeom prst="rect">
              <a:avLst/>
            </a:prstGeom>
          </p:spPr>
        </p:pic>
        <p:pic>
          <p:nvPicPr>
            <p:cNvPr id="5" name="Picture 4">
              <a:extLst>
                <a:ext uri="{FF2B5EF4-FFF2-40B4-BE49-F238E27FC236}">
                  <a16:creationId xmlns:a16="http://schemas.microsoft.com/office/drawing/2014/main" id="{06551A1F-6AE0-4C99-9659-FE79B6B24FDF}"/>
                </a:ext>
              </a:extLst>
            </p:cNvPr>
            <p:cNvPicPr>
              <a:picLocks noChangeAspect="1"/>
            </p:cNvPicPr>
            <p:nvPr/>
          </p:nvPicPr>
          <p:blipFill>
            <a:blip r:embed="rId2"/>
            <a:stretch>
              <a:fillRect/>
            </a:stretch>
          </p:blipFill>
          <p:spPr>
            <a:xfrm>
              <a:off x="863957" y="3693340"/>
              <a:ext cx="566738" cy="628650"/>
            </a:xfrm>
            <a:prstGeom prst="rect">
              <a:avLst/>
            </a:prstGeom>
          </p:spPr>
        </p:pic>
        <p:pic>
          <p:nvPicPr>
            <p:cNvPr id="8" name="Picture 7">
              <a:extLst>
                <a:ext uri="{FF2B5EF4-FFF2-40B4-BE49-F238E27FC236}">
                  <a16:creationId xmlns:a16="http://schemas.microsoft.com/office/drawing/2014/main" id="{1D18FAC0-6DE8-4995-A84F-F5FAE059AC9A}"/>
                </a:ext>
              </a:extLst>
            </p:cNvPr>
            <p:cNvPicPr>
              <a:picLocks noChangeAspect="1"/>
            </p:cNvPicPr>
            <p:nvPr/>
          </p:nvPicPr>
          <p:blipFill>
            <a:blip r:embed="rId2"/>
            <a:stretch>
              <a:fillRect/>
            </a:stretch>
          </p:blipFill>
          <p:spPr>
            <a:xfrm>
              <a:off x="863957" y="4321990"/>
              <a:ext cx="566738" cy="628650"/>
            </a:xfrm>
            <a:prstGeom prst="rect">
              <a:avLst/>
            </a:prstGeom>
          </p:spPr>
        </p:pic>
        <p:pic>
          <p:nvPicPr>
            <p:cNvPr id="9" name="Picture 8">
              <a:extLst>
                <a:ext uri="{FF2B5EF4-FFF2-40B4-BE49-F238E27FC236}">
                  <a16:creationId xmlns:a16="http://schemas.microsoft.com/office/drawing/2014/main" id="{311D9F39-783C-452C-9F47-CC02EDA7A7B1}"/>
                </a:ext>
              </a:extLst>
            </p:cNvPr>
            <p:cNvPicPr>
              <a:picLocks noChangeAspect="1"/>
            </p:cNvPicPr>
            <p:nvPr/>
          </p:nvPicPr>
          <p:blipFill>
            <a:blip r:embed="rId2"/>
            <a:stretch>
              <a:fillRect/>
            </a:stretch>
          </p:blipFill>
          <p:spPr>
            <a:xfrm>
              <a:off x="863957" y="4928648"/>
              <a:ext cx="566738" cy="628650"/>
            </a:xfrm>
            <a:prstGeom prst="rect">
              <a:avLst/>
            </a:prstGeom>
          </p:spPr>
        </p:pic>
        <p:pic>
          <p:nvPicPr>
            <p:cNvPr id="10" name="Picture 9">
              <a:extLst>
                <a:ext uri="{FF2B5EF4-FFF2-40B4-BE49-F238E27FC236}">
                  <a16:creationId xmlns:a16="http://schemas.microsoft.com/office/drawing/2014/main" id="{15D3E24C-FB50-4E6D-AB2C-818F5869B6EB}"/>
                </a:ext>
              </a:extLst>
            </p:cNvPr>
            <p:cNvPicPr>
              <a:picLocks noChangeAspect="1"/>
            </p:cNvPicPr>
            <p:nvPr/>
          </p:nvPicPr>
          <p:blipFill>
            <a:blip r:embed="rId2"/>
            <a:stretch>
              <a:fillRect/>
            </a:stretch>
          </p:blipFill>
          <p:spPr>
            <a:xfrm>
              <a:off x="1430695" y="3086682"/>
              <a:ext cx="566738" cy="628650"/>
            </a:xfrm>
            <a:prstGeom prst="rect">
              <a:avLst/>
            </a:prstGeom>
          </p:spPr>
        </p:pic>
        <p:pic>
          <p:nvPicPr>
            <p:cNvPr id="11" name="Picture 10">
              <a:extLst>
                <a:ext uri="{FF2B5EF4-FFF2-40B4-BE49-F238E27FC236}">
                  <a16:creationId xmlns:a16="http://schemas.microsoft.com/office/drawing/2014/main" id="{DB9D9A12-51A5-4742-B8B9-BC0EC859DE3A}"/>
                </a:ext>
              </a:extLst>
            </p:cNvPr>
            <p:cNvPicPr>
              <a:picLocks noChangeAspect="1"/>
            </p:cNvPicPr>
            <p:nvPr/>
          </p:nvPicPr>
          <p:blipFill>
            <a:blip r:embed="rId2"/>
            <a:stretch>
              <a:fillRect/>
            </a:stretch>
          </p:blipFill>
          <p:spPr>
            <a:xfrm>
              <a:off x="1430695" y="3693340"/>
              <a:ext cx="566738" cy="628650"/>
            </a:xfrm>
            <a:prstGeom prst="rect">
              <a:avLst/>
            </a:prstGeom>
          </p:spPr>
        </p:pic>
        <p:pic>
          <p:nvPicPr>
            <p:cNvPr id="12" name="Picture 11">
              <a:extLst>
                <a:ext uri="{FF2B5EF4-FFF2-40B4-BE49-F238E27FC236}">
                  <a16:creationId xmlns:a16="http://schemas.microsoft.com/office/drawing/2014/main" id="{2974E511-55B9-4A84-B451-E2505EF30BDF}"/>
                </a:ext>
              </a:extLst>
            </p:cNvPr>
            <p:cNvPicPr>
              <a:picLocks noChangeAspect="1"/>
            </p:cNvPicPr>
            <p:nvPr/>
          </p:nvPicPr>
          <p:blipFill>
            <a:blip r:embed="rId2"/>
            <a:stretch>
              <a:fillRect/>
            </a:stretch>
          </p:blipFill>
          <p:spPr>
            <a:xfrm>
              <a:off x="1430695" y="4321990"/>
              <a:ext cx="566738" cy="628650"/>
            </a:xfrm>
            <a:prstGeom prst="rect">
              <a:avLst/>
            </a:prstGeom>
          </p:spPr>
        </p:pic>
        <p:pic>
          <p:nvPicPr>
            <p:cNvPr id="13" name="Picture 12">
              <a:extLst>
                <a:ext uri="{FF2B5EF4-FFF2-40B4-BE49-F238E27FC236}">
                  <a16:creationId xmlns:a16="http://schemas.microsoft.com/office/drawing/2014/main" id="{6CEE837B-C521-4AD6-BF5B-C54EFDFDFFC3}"/>
                </a:ext>
              </a:extLst>
            </p:cNvPr>
            <p:cNvPicPr>
              <a:picLocks noChangeAspect="1"/>
            </p:cNvPicPr>
            <p:nvPr/>
          </p:nvPicPr>
          <p:blipFill>
            <a:blip r:embed="rId2"/>
            <a:stretch>
              <a:fillRect/>
            </a:stretch>
          </p:blipFill>
          <p:spPr>
            <a:xfrm>
              <a:off x="1430695" y="4928648"/>
              <a:ext cx="566738" cy="628650"/>
            </a:xfrm>
            <a:prstGeom prst="rect">
              <a:avLst/>
            </a:prstGeom>
          </p:spPr>
        </p:pic>
        <p:pic>
          <p:nvPicPr>
            <p:cNvPr id="14" name="Picture 13">
              <a:extLst>
                <a:ext uri="{FF2B5EF4-FFF2-40B4-BE49-F238E27FC236}">
                  <a16:creationId xmlns:a16="http://schemas.microsoft.com/office/drawing/2014/main" id="{C73AD59C-1074-4301-B765-C9A74515F355}"/>
                </a:ext>
              </a:extLst>
            </p:cNvPr>
            <p:cNvPicPr>
              <a:picLocks noChangeAspect="1"/>
            </p:cNvPicPr>
            <p:nvPr/>
          </p:nvPicPr>
          <p:blipFill>
            <a:blip r:embed="rId2"/>
            <a:stretch>
              <a:fillRect/>
            </a:stretch>
          </p:blipFill>
          <p:spPr>
            <a:xfrm>
              <a:off x="1997433" y="3086682"/>
              <a:ext cx="566738" cy="628650"/>
            </a:xfrm>
            <a:prstGeom prst="rect">
              <a:avLst/>
            </a:prstGeom>
          </p:spPr>
        </p:pic>
        <p:pic>
          <p:nvPicPr>
            <p:cNvPr id="15" name="Picture 14">
              <a:extLst>
                <a:ext uri="{FF2B5EF4-FFF2-40B4-BE49-F238E27FC236}">
                  <a16:creationId xmlns:a16="http://schemas.microsoft.com/office/drawing/2014/main" id="{3F4B4A5F-FFEE-495E-81C1-E4A206A19CC8}"/>
                </a:ext>
              </a:extLst>
            </p:cNvPr>
            <p:cNvPicPr>
              <a:picLocks noChangeAspect="1"/>
            </p:cNvPicPr>
            <p:nvPr/>
          </p:nvPicPr>
          <p:blipFill>
            <a:blip r:embed="rId2"/>
            <a:stretch>
              <a:fillRect/>
            </a:stretch>
          </p:blipFill>
          <p:spPr>
            <a:xfrm>
              <a:off x="1997433" y="3693340"/>
              <a:ext cx="566738" cy="628650"/>
            </a:xfrm>
            <a:prstGeom prst="rect">
              <a:avLst/>
            </a:prstGeom>
          </p:spPr>
        </p:pic>
        <p:pic>
          <p:nvPicPr>
            <p:cNvPr id="16" name="Picture 15">
              <a:extLst>
                <a:ext uri="{FF2B5EF4-FFF2-40B4-BE49-F238E27FC236}">
                  <a16:creationId xmlns:a16="http://schemas.microsoft.com/office/drawing/2014/main" id="{F27D9C67-7B52-4B5B-BD52-3065191BC1C7}"/>
                </a:ext>
              </a:extLst>
            </p:cNvPr>
            <p:cNvPicPr>
              <a:picLocks noChangeAspect="1"/>
            </p:cNvPicPr>
            <p:nvPr/>
          </p:nvPicPr>
          <p:blipFill>
            <a:blip r:embed="rId2"/>
            <a:stretch>
              <a:fillRect/>
            </a:stretch>
          </p:blipFill>
          <p:spPr>
            <a:xfrm>
              <a:off x="1997433" y="4321990"/>
              <a:ext cx="566738" cy="628650"/>
            </a:xfrm>
            <a:prstGeom prst="rect">
              <a:avLst/>
            </a:prstGeom>
          </p:spPr>
        </p:pic>
        <p:pic>
          <p:nvPicPr>
            <p:cNvPr id="17" name="Picture 16">
              <a:extLst>
                <a:ext uri="{FF2B5EF4-FFF2-40B4-BE49-F238E27FC236}">
                  <a16:creationId xmlns:a16="http://schemas.microsoft.com/office/drawing/2014/main" id="{19D5F507-4EED-4E76-BEC3-68C74BBBF515}"/>
                </a:ext>
              </a:extLst>
            </p:cNvPr>
            <p:cNvPicPr>
              <a:picLocks noChangeAspect="1"/>
            </p:cNvPicPr>
            <p:nvPr/>
          </p:nvPicPr>
          <p:blipFill>
            <a:blip r:embed="rId2"/>
            <a:stretch>
              <a:fillRect/>
            </a:stretch>
          </p:blipFill>
          <p:spPr>
            <a:xfrm>
              <a:off x="1997433" y="4928648"/>
              <a:ext cx="566738" cy="628650"/>
            </a:xfrm>
            <a:prstGeom prst="rect">
              <a:avLst/>
            </a:prstGeom>
          </p:spPr>
        </p:pic>
      </p:grpSp>
      <p:sp>
        <p:nvSpPr>
          <p:cNvPr id="19" name="Cube 18">
            <a:extLst>
              <a:ext uri="{FF2B5EF4-FFF2-40B4-BE49-F238E27FC236}">
                <a16:creationId xmlns:a16="http://schemas.microsoft.com/office/drawing/2014/main" id="{EA830345-5ACB-4E6E-A4BB-B6B137DDDAA2}"/>
              </a:ext>
            </a:extLst>
          </p:cNvPr>
          <p:cNvSpPr/>
          <p:nvPr/>
        </p:nvSpPr>
        <p:spPr>
          <a:xfrm>
            <a:off x="3324340" y="1606491"/>
            <a:ext cx="1145970" cy="2910828"/>
          </a:xfrm>
          <a:prstGeom prst="cube">
            <a:avLst>
              <a:gd name="adj" fmla="val 15744"/>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p>
          <a:p>
            <a:pPr algn="ctr"/>
            <a:r>
              <a:rPr lang="en-US" sz="1400" dirty="0"/>
              <a:t>Monolith</a:t>
            </a:r>
          </a:p>
          <a:p>
            <a:pPr algn="ctr"/>
            <a:endParaRPr lang="en-US" sz="1600" dirty="0"/>
          </a:p>
          <a:p>
            <a:pPr algn="ctr"/>
            <a:endParaRPr lang="en-US" sz="1600" dirty="0"/>
          </a:p>
          <a:p>
            <a:pPr algn="ctr"/>
            <a:endParaRPr lang="en-US" sz="1600" dirty="0"/>
          </a:p>
          <a:p>
            <a:pPr algn="ctr"/>
            <a:endParaRPr lang="en-US" sz="1600" dirty="0"/>
          </a:p>
          <a:p>
            <a:pPr algn="ctr"/>
            <a:endParaRPr lang="en-US" sz="1600" dirty="0"/>
          </a:p>
          <a:p>
            <a:pPr algn="ctr"/>
            <a:endParaRPr lang="en-US" sz="1600" dirty="0"/>
          </a:p>
          <a:p>
            <a:pPr algn="ctr"/>
            <a:endParaRPr lang="en-US" sz="1600" dirty="0"/>
          </a:p>
          <a:p>
            <a:pPr algn="ctr"/>
            <a:endParaRPr lang="en-US" sz="1600" dirty="0"/>
          </a:p>
          <a:p>
            <a:pPr algn="ctr"/>
            <a:endParaRPr lang="en-US" sz="1600" dirty="0"/>
          </a:p>
          <a:p>
            <a:pPr algn="ctr"/>
            <a:endParaRPr lang="en-US" sz="1600" dirty="0"/>
          </a:p>
        </p:txBody>
      </p:sp>
      <p:grpSp>
        <p:nvGrpSpPr>
          <p:cNvPr id="27" name="Group 26">
            <a:extLst>
              <a:ext uri="{FF2B5EF4-FFF2-40B4-BE49-F238E27FC236}">
                <a16:creationId xmlns:a16="http://schemas.microsoft.com/office/drawing/2014/main" id="{274CD7C3-124B-421A-8914-8E50031609E8}"/>
              </a:ext>
            </a:extLst>
          </p:cNvPr>
          <p:cNvGrpSpPr/>
          <p:nvPr/>
        </p:nvGrpSpPr>
        <p:grpSpPr>
          <a:xfrm>
            <a:off x="4741465" y="2606102"/>
            <a:ext cx="4364608" cy="633869"/>
            <a:chOff x="1088239" y="5232131"/>
            <a:chExt cx="4364608" cy="633869"/>
          </a:xfrm>
        </p:grpSpPr>
        <p:grpSp>
          <p:nvGrpSpPr>
            <p:cNvPr id="26" name="Group 25">
              <a:extLst>
                <a:ext uri="{FF2B5EF4-FFF2-40B4-BE49-F238E27FC236}">
                  <a16:creationId xmlns:a16="http://schemas.microsoft.com/office/drawing/2014/main" id="{E4DEE478-35DD-48D7-8C33-C6E18F080C48}"/>
                </a:ext>
              </a:extLst>
            </p:cNvPr>
            <p:cNvGrpSpPr/>
            <p:nvPr/>
          </p:nvGrpSpPr>
          <p:grpSpPr>
            <a:xfrm>
              <a:off x="1118914" y="5232131"/>
              <a:ext cx="4333933" cy="633869"/>
              <a:chOff x="1022330" y="5234230"/>
              <a:chExt cx="3541322" cy="633869"/>
            </a:xfrm>
          </p:grpSpPr>
          <p:sp>
            <p:nvSpPr>
              <p:cNvPr id="24" name="Flowchart: Off-page Connector 23">
                <a:extLst>
                  <a:ext uri="{FF2B5EF4-FFF2-40B4-BE49-F238E27FC236}">
                    <a16:creationId xmlns:a16="http://schemas.microsoft.com/office/drawing/2014/main" id="{85BB2559-D1B4-4AC0-BC4C-BEC475E300D2}"/>
                  </a:ext>
                </a:extLst>
              </p:cNvPr>
              <p:cNvSpPr/>
              <p:nvPr/>
            </p:nvSpPr>
            <p:spPr>
              <a:xfrm rot="16200000">
                <a:off x="3689352" y="4989104"/>
                <a:ext cx="629174" cy="1119426"/>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Off-page Connector 22">
                <a:extLst>
                  <a:ext uri="{FF2B5EF4-FFF2-40B4-BE49-F238E27FC236}">
                    <a16:creationId xmlns:a16="http://schemas.microsoft.com/office/drawing/2014/main" id="{D47EBF5D-2486-421C-816B-E151E56F4834}"/>
                  </a:ext>
                </a:extLst>
              </p:cNvPr>
              <p:cNvSpPr/>
              <p:nvPr/>
            </p:nvSpPr>
            <p:spPr>
              <a:xfrm rot="16200000">
                <a:off x="2817192" y="5037614"/>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lowchart: Off-page Connector 21">
                <a:extLst>
                  <a:ext uri="{FF2B5EF4-FFF2-40B4-BE49-F238E27FC236}">
                    <a16:creationId xmlns:a16="http://schemas.microsoft.com/office/drawing/2014/main" id="{9E68CCEF-41BB-498F-A728-0D96113998CA}"/>
                  </a:ext>
                </a:extLst>
              </p:cNvPr>
              <p:cNvSpPr/>
              <p:nvPr/>
            </p:nvSpPr>
            <p:spPr>
              <a:xfrm rot="16200000">
                <a:off x="2024237" y="5038139"/>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lowchart: Off-page Connector 20">
                <a:extLst>
                  <a:ext uri="{FF2B5EF4-FFF2-40B4-BE49-F238E27FC236}">
                    <a16:creationId xmlns:a16="http://schemas.microsoft.com/office/drawing/2014/main" id="{132A3CF0-E770-4D10-BF01-A8661B0FD497}"/>
                  </a:ext>
                </a:extLst>
              </p:cNvPr>
              <p:cNvSpPr/>
              <p:nvPr/>
            </p:nvSpPr>
            <p:spPr>
              <a:xfrm rot="16200000">
                <a:off x="1219472" y="5041783"/>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TextBox 24">
              <a:extLst>
                <a:ext uri="{FF2B5EF4-FFF2-40B4-BE49-F238E27FC236}">
                  <a16:creationId xmlns:a16="http://schemas.microsoft.com/office/drawing/2014/main" id="{CFB742FC-E490-419E-8339-6E81D8D47338}"/>
                </a:ext>
              </a:extLst>
            </p:cNvPr>
            <p:cNvSpPr txBox="1"/>
            <p:nvPr/>
          </p:nvSpPr>
          <p:spPr>
            <a:xfrm>
              <a:off x="1088239" y="5360662"/>
              <a:ext cx="4151714" cy="338554"/>
            </a:xfrm>
            <a:prstGeom prst="rect">
              <a:avLst/>
            </a:prstGeom>
            <a:noFill/>
          </p:spPr>
          <p:txBody>
            <a:bodyPr wrap="none" rtlCol="0">
              <a:spAutoFit/>
            </a:bodyPr>
            <a:lstStyle/>
            <a:p>
              <a:r>
                <a:rPr lang="en-US" sz="1600" dirty="0">
                  <a:solidFill>
                    <a:schemeClr val="bg1"/>
                  </a:solidFill>
                </a:rPr>
                <a:t>    Build           Test         Deploy     Monitor</a:t>
              </a:r>
            </a:p>
          </p:txBody>
        </p:sp>
      </p:grpSp>
      <p:cxnSp>
        <p:nvCxnSpPr>
          <p:cNvPr id="29" name="Straight Arrow Connector 28">
            <a:extLst>
              <a:ext uri="{FF2B5EF4-FFF2-40B4-BE49-F238E27FC236}">
                <a16:creationId xmlns:a16="http://schemas.microsoft.com/office/drawing/2014/main" id="{D28C80D4-FFCC-49DD-AC16-E055746DFFC7}"/>
              </a:ext>
            </a:extLst>
          </p:cNvPr>
          <p:cNvCxnSpPr>
            <a:cxnSpLocks/>
          </p:cNvCxnSpPr>
          <p:nvPr/>
        </p:nvCxnSpPr>
        <p:spPr>
          <a:xfrm>
            <a:off x="2625754" y="2273416"/>
            <a:ext cx="1512703" cy="1258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ABB0468-6F68-4763-BBB4-451221935D94}"/>
              </a:ext>
            </a:extLst>
          </p:cNvPr>
          <p:cNvCxnSpPr/>
          <p:nvPr/>
        </p:nvCxnSpPr>
        <p:spPr>
          <a:xfrm flipV="1">
            <a:off x="2697577" y="2589598"/>
            <a:ext cx="1202248" cy="1395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167F092-3CC3-4B4F-9678-D6BDA39A0C83}"/>
              </a:ext>
            </a:extLst>
          </p:cNvPr>
          <p:cNvCxnSpPr>
            <a:stCxn id="16" idx="3"/>
          </p:cNvCxnSpPr>
          <p:nvPr/>
        </p:nvCxnSpPr>
        <p:spPr>
          <a:xfrm flipV="1">
            <a:off x="2561523" y="2919368"/>
            <a:ext cx="1576934" cy="451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2BA7224-9526-4A4E-ABE0-F7D94AE9DF00}"/>
              </a:ext>
            </a:extLst>
          </p:cNvPr>
          <p:cNvCxnSpPr/>
          <p:nvPr/>
        </p:nvCxnSpPr>
        <p:spPr>
          <a:xfrm>
            <a:off x="2643528" y="2732713"/>
            <a:ext cx="1494929" cy="546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295C2E2-31E8-4F7A-BB19-104A5C5BF46A}"/>
              </a:ext>
            </a:extLst>
          </p:cNvPr>
          <p:cNvCxnSpPr/>
          <p:nvPr/>
        </p:nvCxnSpPr>
        <p:spPr>
          <a:xfrm>
            <a:off x="2643528" y="3056079"/>
            <a:ext cx="1366245" cy="802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ADF06CD-01BB-4D86-8257-67F50E33226C}"/>
              </a:ext>
            </a:extLst>
          </p:cNvPr>
          <p:cNvCxnSpPr/>
          <p:nvPr/>
        </p:nvCxnSpPr>
        <p:spPr>
          <a:xfrm>
            <a:off x="2592198" y="3557059"/>
            <a:ext cx="1484749" cy="38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FA91756-755E-4450-9DEB-C0AE2A6B6028}"/>
              </a:ext>
            </a:extLst>
          </p:cNvPr>
          <p:cNvCxnSpPr/>
          <p:nvPr/>
        </p:nvCxnSpPr>
        <p:spPr>
          <a:xfrm flipV="1">
            <a:off x="2721332" y="3858935"/>
            <a:ext cx="960566" cy="251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5572E4B-E0B9-4895-9A5F-4A37AD4DFA5E}"/>
              </a:ext>
            </a:extLst>
          </p:cNvPr>
          <p:cNvCxnSpPr/>
          <p:nvPr/>
        </p:nvCxnSpPr>
        <p:spPr>
          <a:xfrm flipV="1">
            <a:off x="2643528" y="2348917"/>
            <a:ext cx="1165074" cy="383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B8733B2-2F61-4F27-89B1-6D1E8D748789}"/>
              </a:ext>
            </a:extLst>
          </p:cNvPr>
          <p:cNvCxnSpPr/>
          <p:nvPr/>
        </p:nvCxnSpPr>
        <p:spPr>
          <a:xfrm>
            <a:off x="2625754" y="2214693"/>
            <a:ext cx="1056144" cy="374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AE61188A-BDB0-4351-90F1-9AD21C11FDD1}"/>
              </a:ext>
            </a:extLst>
          </p:cNvPr>
          <p:cNvSpPr/>
          <p:nvPr/>
        </p:nvSpPr>
        <p:spPr>
          <a:xfrm>
            <a:off x="1185643" y="4946529"/>
            <a:ext cx="7371128"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444444"/>
                </a:solidFill>
                <a:latin typeface="Open Sans"/>
              </a:rPr>
              <a:t>Large teams require complex coordination</a:t>
            </a:r>
          </a:p>
          <a:p>
            <a:pPr marL="285750" indent="-285750">
              <a:buFont typeface="Arial" panose="020B0604020202020204" pitchFamily="34" charset="0"/>
              <a:buChar char="•"/>
            </a:pPr>
            <a:r>
              <a:rPr lang="en-US" dirty="0">
                <a:solidFill>
                  <a:srgbClr val="444444"/>
                </a:solidFill>
                <a:latin typeface="Open Sans"/>
              </a:rPr>
              <a:t>Application is more complex because of many dependencies</a:t>
            </a:r>
          </a:p>
          <a:p>
            <a:pPr marL="285750" indent="-285750">
              <a:buFont typeface="Arial" panose="020B0604020202020204" pitchFamily="34" charset="0"/>
              <a:buChar char="•"/>
            </a:pPr>
            <a:r>
              <a:rPr lang="en-US" dirty="0">
                <a:solidFill>
                  <a:srgbClr val="444444"/>
                </a:solidFill>
                <a:latin typeface="Open Sans"/>
              </a:rPr>
              <a:t>Release cycles might be longer because of code conflicts</a:t>
            </a:r>
          </a:p>
          <a:p>
            <a:pPr marL="285750" indent="-285750">
              <a:buFont typeface="Arial" panose="020B0604020202020204" pitchFamily="34" charset="0"/>
              <a:buChar char="•"/>
            </a:pPr>
            <a:r>
              <a:rPr lang="en-US" dirty="0">
                <a:solidFill>
                  <a:srgbClr val="444444"/>
                </a:solidFill>
                <a:latin typeface="Open Sans"/>
              </a:rPr>
              <a:t>Vertical scalability is dominant*</a:t>
            </a:r>
          </a:p>
        </p:txBody>
      </p:sp>
      <p:sp>
        <p:nvSpPr>
          <p:cNvPr id="48" name="Rectangle 47">
            <a:extLst>
              <a:ext uri="{FF2B5EF4-FFF2-40B4-BE49-F238E27FC236}">
                <a16:creationId xmlns:a16="http://schemas.microsoft.com/office/drawing/2014/main" id="{76B775F7-CB92-423A-906D-E33BA34786DB}"/>
              </a:ext>
            </a:extLst>
          </p:cNvPr>
          <p:cNvSpPr/>
          <p:nvPr/>
        </p:nvSpPr>
        <p:spPr>
          <a:xfrm>
            <a:off x="528394" y="6295257"/>
            <a:ext cx="7371128" cy="430887"/>
          </a:xfrm>
          <a:prstGeom prst="rect">
            <a:avLst/>
          </a:prstGeom>
        </p:spPr>
        <p:txBody>
          <a:bodyPr wrap="square">
            <a:spAutoFit/>
          </a:bodyPr>
          <a:lstStyle/>
          <a:p>
            <a:r>
              <a:rPr lang="en-US" sz="1100" dirty="0"/>
              <a:t>*Vertical scaling means that you scale by adding more power (CPU/RAM/HDD) to an existing machine. </a:t>
            </a:r>
          </a:p>
          <a:p>
            <a:r>
              <a:rPr lang="en-US" sz="1100" dirty="0"/>
              <a:t> Horizontal scaling means that you scale by adding more machines into your pool of resources whereas</a:t>
            </a:r>
          </a:p>
        </p:txBody>
      </p:sp>
    </p:spTree>
    <p:extLst>
      <p:ext uri="{BB962C8B-B14F-4D97-AF65-F5344CB8AC3E}">
        <p14:creationId xmlns:p14="http://schemas.microsoft.com/office/powerpoint/2010/main" val="3861282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ube 28">
            <a:extLst>
              <a:ext uri="{FF2B5EF4-FFF2-40B4-BE49-F238E27FC236}">
                <a16:creationId xmlns:a16="http://schemas.microsoft.com/office/drawing/2014/main" id="{7F4518D6-A40C-4A10-B889-2F01664AA308}"/>
              </a:ext>
            </a:extLst>
          </p:cNvPr>
          <p:cNvSpPr/>
          <p:nvPr/>
        </p:nvSpPr>
        <p:spPr>
          <a:xfrm>
            <a:off x="3515425" y="3966308"/>
            <a:ext cx="618631" cy="628650"/>
          </a:xfrm>
          <a:prstGeom prst="cube">
            <a:avLst>
              <a:gd name="adj" fmla="val 15744"/>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28" name="Cube 27">
            <a:extLst>
              <a:ext uri="{FF2B5EF4-FFF2-40B4-BE49-F238E27FC236}">
                <a16:creationId xmlns:a16="http://schemas.microsoft.com/office/drawing/2014/main" id="{02B5F4D2-7753-4C99-9379-7A90016F39AC}"/>
              </a:ext>
            </a:extLst>
          </p:cNvPr>
          <p:cNvSpPr/>
          <p:nvPr/>
        </p:nvSpPr>
        <p:spPr>
          <a:xfrm>
            <a:off x="3505799" y="3261633"/>
            <a:ext cx="618631" cy="628650"/>
          </a:xfrm>
          <a:prstGeom prst="cube">
            <a:avLst>
              <a:gd name="adj" fmla="val 15744"/>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2" name="Title 1">
            <a:extLst>
              <a:ext uri="{FF2B5EF4-FFF2-40B4-BE49-F238E27FC236}">
                <a16:creationId xmlns:a16="http://schemas.microsoft.com/office/drawing/2014/main" id="{F254E96E-BE87-4FDB-B026-D712D0243D98}"/>
              </a:ext>
            </a:extLst>
          </p:cNvPr>
          <p:cNvSpPr>
            <a:spLocks noGrp="1"/>
          </p:cNvSpPr>
          <p:nvPr>
            <p:ph type="title"/>
          </p:nvPr>
        </p:nvSpPr>
        <p:spPr/>
        <p:txBody>
          <a:bodyPr/>
          <a:lstStyle/>
          <a:p>
            <a:r>
              <a:rPr lang="en-US" dirty="0"/>
              <a:t>Microservices Development</a:t>
            </a:r>
          </a:p>
        </p:txBody>
      </p:sp>
      <p:grpSp>
        <p:nvGrpSpPr>
          <p:cNvPr id="20" name="Group 19">
            <a:extLst>
              <a:ext uri="{FF2B5EF4-FFF2-40B4-BE49-F238E27FC236}">
                <a16:creationId xmlns:a16="http://schemas.microsoft.com/office/drawing/2014/main" id="{4BFBB8CF-8B43-463C-9496-C12A938C13CD}"/>
              </a:ext>
            </a:extLst>
          </p:cNvPr>
          <p:cNvGrpSpPr/>
          <p:nvPr/>
        </p:nvGrpSpPr>
        <p:grpSpPr>
          <a:xfrm>
            <a:off x="1296741" y="1989901"/>
            <a:ext cx="1700214" cy="2470616"/>
            <a:chOff x="863957" y="3086682"/>
            <a:chExt cx="1700214" cy="2470616"/>
          </a:xfrm>
        </p:grpSpPr>
        <p:pic>
          <p:nvPicPr>
            <p:cNvPr id="4" name="Picture 3">
              <a:extLst>
                <a:ext uri="{FF2B5EF4-FFF2-40B4-BE49-F238E27FC236}">
                  <a16:creationId xmlns:a16="http://schemas.microsoft.com/office/drawing/2014/main" id="{C0396374-0238-4534-A01B-925C3D726C20}"/>
                </a:ext>
              </a:extLst>
            </p:cNvPr>
            <p:cNvPicPr>
              <a:picLocks noChangeAspect="1"/>
            </p:cNvPicPr>
            <p:nvPr/>
          </p:nvPicPr>
          <p:blipFill>
            <a:blip r:embed="rId2"/>
            <a:stretch>
              <a:fillRect/>
            </a:stretch>
          </p:blipFill>
          <p:spPr>
            <a:xfrm>
              <a:off x="863957" y="3086682"/>
              <a:ext cx="566738" cy="628650"/>
            </a:xfrm>
            <a:prstGeom prst="rect">
              <a:avLst/>
            </a:prstGeom>
          </p:spPr>
        </p:pic>
        <p:pic>
          <p:nvPicPr>
            <p:cNvPr id="5" name="Picture 4">
              <a:extLst>
                <a:ext uri="{FF2B5EF4-FFF2-40B4-BE49-F238E27FC236}">
                  <a16:creationId xmlns:a16="http://schemas.microsoft.com/office/drawing/2014/main" id="{06551A1F-6AE0-4C99-9659-FE79B6B24FDF}"/>
                </a:ext>
              </a:extLst>
            </p:cNvPr>
            <p:cNvPicPr>
              <a:picLocks noChangeAspect="1"/>
            </p:cNvPicPr>
            <p:nvPr/>
          </p:nvPicPr>
          <p:blipFill>
            <a:blip r:embed="rId2"/>
            <a:stretch>
              <a:fillRect/>
            </a:stretch>
          </p:blipFill>
          <p:spPr>
            <a:xfrm>
              <a:off x="863957" y="3693340"/>
              <a:ext cx="566738" cy="628650"/>
            </a:xfrm>
            <a:prstGeom prst="rect">
              <a:avLst/>
            </a:prstGeom>
          </p:spPr>
        </p:pic>
        <p:pic>
          <p:nvPicPr>
            <p:cNvPr id="8" name="Picture 7">
              <a:extLst>
                <a:ext uri="{FF2B5EF4-FFF2-40B4-BE49-F238E27FC236}">
                  <a16:creationId xmlns:a16="http://schemas.microsoft.com/office/drawing/2014/main" id="{1D18FAC0-6DE8-4995-A84F-F5FAE059AC9A}"/>
                </a:ext>
              </a:extLst>
            </p:cNvPr>
            <p:cNvPicPr>
              <a:picLocks noChangeAspect="1"/>
            </p:cNvPicPr>
            <p:nvPr/>
          </p:nvPicPr>
          <p:blipFill>
            <a:blip r:embed="rId2"/>
            <a:stretch>
              <a:fillRect/>
            </a:stretch>
          </p:blipFill>
          <p:spPr>
            <a:xfrm>
              <a:off x="863957" y="4321990"/>
              <a:ext cx="566738" cy="628650"/>
            </a:xfrm>
            <a:prstGeom prst="rect">
              <a:avLst/>
            </a:prstGeom>
          </p:spPr>
        </p:pic>
        <p:pic>
          <p:nvPicPr>
            <p:cNvPr id="9" name="Picture 8">
              <a:extLst>
                <a:ext uri="{FF2B5EF4-FFF2-40B4-BE49-F238E27FC236}">
                  <a16:creationId xmlns:a16="http://schemas.microsoft.com/office/drawing/2014/main" id="{311D9F39-783C-452C-9F47-CC02EDA7A7B1}"/>
                </a:ext>
              </a:extLst>
            </p:cNvPr>
            <p:cNvPicPr>
              <a:picLocks noChangeAspect="1"/>
            </p:cNvPicPr>
            <p:nvPr/>
          </p:nvPicPr>
          <p:blipFill>
            <a:blip r:embed="rId2"/>
            <a:stretch>
              <a:fillRect/>
            </a:stretch>
          </p:blipFill>
          <p:spPr>
            <a:xfrm>
              <a:off x="863957" y="4928648"/>
              <a:ext cx="566738" cy="628650"/>
            </a:xfrm>
            <a:prstGeom prst="rect">
              <a:avLst/>
            </a:prstGeom>
          </p:spPr>
        </p:pic>
        <p:pic>
          <p:nvPicPr>
            <p:cNvPr id="10" name="Picture 9">
              <a:extLst>
                <a:ext uri="{FF2B5EF4-FFF2-40B4-BE49-F238E27FC236}">
                  <a16:creationId xmlns:a16="http://schemas.microsoft.com/office/drawing/2014/main" id="{15D3E24C-FB50-4E6D-AB2C-818F5869B6EB}"/>
                </a:ext>
              </a:extLst>
            </p:cNvPr>
            <p:cNvPicPr>
              <a:picLocks noChangeAspect="1"/>
            </p:cNvPicPr>
            <p:nvPr/>
          </p:nvPicPr>
          <p:blipFill>
            <a:blip r:embed="rId2"/>
            <a:stretch>
              <a:fillRect/>
            </a:stretch>
          </p:blipFill>
          <p:spPr>
            <a:xfrm>
              <a:off x="1430695" y="3086682"/>
              <a:ext cx="566738" cy="628650"/>
            </a:xfrm>
            <a:prstGeom prst="rect">
              <a:avLst/>
            </a:prstGeom>
          </p:spPr>
        </p:pic>
        <p:pic>
          <p:nvPicPr>
            <p:cNvPr id="11" name="Picture 10">
              <a:extLst>
                <a:ext uri="{FF2B5EF4-FFF2-40B4-BE49-F238E27FC236}">
                  <a16:creationId xmlns:a16="http://schemas.microsoft.com/office/drawing/2014/main" id="{DB9D9A12-51A5-4742-B8B9-BC0EC859DE3A}"/>
                </a:ext>
              </a:extLst>
            </p:cNvPr>
            <p:cNvPicPr>
              <a:picLocks noChangeAspect="1"/>
            </p:cNvPicPr>
            <p:nvPr/>
          </p:nvPicPr>
          <p:blipFill>
            <a:blip r:embed="rId2"/>
            <a:stretch>
              <a:fillRect/>
            </a:stretch>
          </p:blipFill>
          <p:spPr>
            <a:xfrm>
              <a:off x="1430695" y="3693340"/>
              <a:ext cx="566738" cy="628650"/>
            </a:xfrm>
            <a:prstGeom prst="rect">
              <a:avLst/>
            </a:prstGeom>
          </p:spPr>
        </p:pic>
        <p:pic>
          <p:nvPicPr>
            <p:cNvPr id="12" name="Picture 11">
              <a:extLst>
                <a:ext uri="{FF2B5EF4-FFF2-40B4-BE49-F238E27FC236}">
                  <a16:creationId xmlns:a16="http://schemas.microsoft.com/office/drawing/2014/main" id="{2974E511-55B9-4A84-B451-E2505EF30BDF}"/>
                </a:ext>
              </a:extLst>
            </p:cNvPr>
            <p:cNvPicPr>
              <a:picLocks noChangeAspect="1"/>
            </p:cNvPicPr>
            <p:nvPr/>
          </p:nvPicPr>
          <p:blipFill>
            <a:blip r:embed="rId2"/>
            <a:stretch>
              <a:fillRect/>
            </a:stretch>
          </p:blipFill>
          <p:spPr>
            <a:xfrm>
              <a:off x="1430695" y="4321990"/>
              <a:ext cx="566738" cy="628650"/>
            </a:xfrm>
            <a:prstGeom prst="rect">
              <a:avLst/>
            </a:prstGeom>
          </p:spPr>
        </p:pic>
        <p:pic>
          <p:nvPicPr>
            <p:cNvPr id="13" name="Picture 12">
              <a:extLst>
                <a:ext uri="{FF2B5EF4-FFF2-40B4-BE49-F238E27FC236}">
                  <a16:creationId xmlns:a16="http://schemas.microsoft.com/office/drawing/2014/main" id="{6CEE837B-C521-4AD6-BF5B-C54EFDFDFFC3}"/>
                </a:ext>
              </a:extLst>
            </p:cNvPr>
            <p:cNvPicPr>
              <a:picLocks noChangeAspect="1"/>
            </p:cNvPicPr>
            <p:nvPr/>
          </p:nvPicPr>
          <p:blipFill>
            <a:blip r:embed="rId2"/>
            <a:stretch>
              <a:fillRect/>
            </a:stretch>
          </p:blipFill>
          <p:spPr>
            <a:xfrm>
              <a:off x="1430695" y="4928648"/>
              <a:ext cx="566738" cy="628650"/>
            </a:xfrm>
            <a:prstGeom prst="rect">
              <a:avLst/>
            </a:prstGeom>
          </p:spPr>
        </p:pic>
        <p:pic>
          <p:nvPicPr>
            <p:cNvPr id="14" name="Picture 13">
              <a:extLst>
                <a:ext uri="{FF2B5EF4-FFF2-40B4-BE49-F238E27FC236}">
                  <a16:creationId xmlns:a16="http://schemas.microsoft.com/office/drawing/2014/main" id="{C73AD59C-1074-4301-B765-C9A74515F355}"/>
                </a:ext>
              </a:extLst>
            </p:cNvPr>
            <p:cNvPicPr>
              <a:picLocks noChangeAspect="1"/>
            </p:cNvPicPr>
            <p:nvPr/>
          </p:nvPicPr>
          <p:blipFill>
            <a:blip r:embed="rId2"/>
            <a:stretch>
              <a:fillRect/>
            </a:stretch>
          </p:blipFill>
          <p:spPr>
            <a:xfrm>
              <a:off x="1997433" y="3086682"/>
              <a:ext cx="566738" cy="628650"/>
            </a:xfrm>
            <a:prstGeom prst="rect">
              <a:avLst/>
            </a:prstGeom>
          </p:spPr>
        </p:pic>
        <p:pic>
          <p:nvPicPr>
            <p:cNvPr id="15" name="Picture 14">
              <a:extLst>
                <a:ext uri="{FF2B5EF4-FFF2-40B4-BE49-F238E27FC236}">
                  <a16:creationId xmlns:a16="http://schemas.microsoft.com/office/drawing/2014/main" id="{3F4B4A5F-FFEE-495E-81C1-E4A206A19CC8}"/>
                </a:ext>
              </a:extLst>
            </p:cNvPr>
            <p:cNvPicPr>
              <a:picLocks noChangeAspect="1"/>
            </p:cNvPicPr>
            <p:nvPr/>
          </p:nvPicPr>
          <p:blipFill>
            <a:blip r:embed="rId2"/>
            <a:stretch>
              <a:fillRect/>
            </a:stretch>
          </p:blipFill>
          <p:spPr>
            <a:xfrm>
              <a:off x="1997433" y="3693340"/>
              <a:ext cx="566738" cy="628650"/>
            </a:xfrm>
            <a:prstGeom prst="rect">
              <a:avLst/>
            </a:prstGeom>
          </p:spPr>
        </p:pic>
        <p:pic>
          <p:nvPicPr>
            <p:cNvPr id="16" name="Picture 15">
              <a:extLst>
                <a:ext uri="{FF2B5EF4-FFF2-40B4-BE49-F238E27FC236}">
                  <a16:creationId xmlns:a16="http://schemas.microsoft.com/office/drawing/2014/main" id="{F27D9C67-7B52-4B5B-BD52-3065191BC1C7}"/>
                </a:ext>
              </a:extLst>
            </p:cNvPr>
            <p:cNvPicPr>
              <a:picLocks noChangeAspect="1"/>
            </p:cNvPicPr>
            <p:nvPr/>
          </p:nvPicPr>
          <p:blipFill>
            <a:blip r:embed="rId2"/>
            <a:stretch>
              <a:fillRect/>
            </a:stretch>
          </p:blipFill>
          <p:spPr>
            <a:xfrm>
              <a:off x="1997433" y="4321990"/>
              <a:ext cx="566738" cy="628650"/>
            </a:xfrm>
            <a:prstGeom prst="rect">
              <a:avLst/>
            </a:prstGeom>
          </p:spPr>
        </p:pic>
        <p:pic>
          <p:nvPicPr>
            <p:cNvPr id="17" name="Picture 16">
              <a:extLst>
                <a:ext uri="{FF2B5EF4-FFF2-40B4-BE49-F238E27FC236}">
                  <a16:creationId xmlns:a16="http://schemas.microsoft.com/office/drawing/2014/main" id="{19D5F507-4EED-4E76-BEC3-68C74BBBF515}"/>
                </a:ext>
              </a:extLst>
            </p:cNvPr>
            <p:cNvPicPr>
              <a:picLocks noChangeAspect="1"/>
            </p:cNvPicPr>
            <p:nvPr/>
          </p:nvPicPr>
          <p:blipFill>
            <a:blip r:embed="rId2"/>
            <a:stretch>
              <a:fillRect/>
            </a:stretch>
          </p:blipFill>
          <p:spPr>
            <a:xfrm>
              <a:off x="1997433" y="4928648"/>
              <a:ext cx="566738" cy="628650"/>
            </a:xfrm>
            <a:prstGeom prst="rect">
              <a:avLst/>
            </a:prstGeom>
          </p:spPr>
        </p:pic>
      </p:grpSp>
      <p:sp>
        <p:nvSpPr>
          <p:cNvPr id="27" name="Cube 26">
            <a:extLst>
              <a:ext uri="{FF2B5EF4-FFF2-40B4-BE49-F238E27FC236}">
                <a16:creationId xmlns:a16="http://schemas.microsoft.com/office/drawing/2014/main" id="{546BC0D8-D1C6-4300-ADCC-AAF879F17932}"/>
              </a:ext>
            </a:extLst>
          </p:cNvPr>
          <p:cNvSpPr/>
          <p:nvPr/>
        </p:nvSpPr>
        <p:spPr>
          <a:xfrm>
            <a:off x="3505799" y="2556432"/>
            <a:ext cx="618631" cy="628650"/>
          </a:xfrm>
          <a:prstGeom prst="cube">
            <a:avLst>
              <a:gd name="adj" fmla="val 15744"/>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9" name="Cube 18">
            <a:extLst>
              <a:ext uri="{FF2B5EF4-FFF2-40B4-BE49-F238E27FC236}">
                <a16:creationId xmlns:a16="http://schemas.microsoft.com/office/drawing/2014/main" id="{EA830345-5ACB-4E6E-A4BB-B6B137DDDAA2}"/>
              </a:ext>
            </a:extLst>
          </p:cNvPr>
          <p:cNvSpPr/>
          <p:nvPr/>
        </p:nvSpPr>
        <p:spPr>
          <a:xfrm>
            <a:off x="3505799" y="1855572"/>
            <a:ext cx="618631" cy="628650"/>
          </a:xfrm>
          <a:prstGeom prst="cube">
            <a:avLst>
              <a:gd name="adj" fmla="val 15744"/>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grpSp>
        <p:nvGrpSpPr>
          <p:cNvPr id="35" name="Group 34">
            <a:extLst>
              <a:ext uri="{FF2B5EF4-FFF2-40B4-BE49-F238E27FC236}">
                <a16:creationId xmlns:a16="http://schemas.microsoft.com/office/drawing/2014/main" id="{E5F3D295-CC05-4D80-A061-5A82A3CFAAB6}"/>
              </a:ext>
            </a:extLst>
          </p:cNvPr>
          <p:cNvGrpSpPr/>
          <p:nvPr/>
        </p:nvGrpSpPr>
        <p:grpSpPr>
          <a:xfrm>
            <a:off x="4609646" y="1851758"/>
            <a:ext cx="4364608" cy="633919"/>
            <a:chOff x="1088239" y="5228437"/>
            <a:chExt cx="4364608" cy="633919"/>
          </a:xfrm>
        </p:grpSpPr>
        <p:grpSp>
          <p:nvGrpSpPr>
            <p:cNvPr id="36" name="Group 35">
              <a:extLst>
                <a:ext uri="{FF2B5EF4-FFF2-40B4-BE49-F238E27FC236}">
                  <a16:creationId xmlns:a16="http://schemas.microsoft.com/office/drawing/2014/main" id="{DFDEB156-5424-426F-84D8-4A1ED1C71E7C}"/>
                </a:ext>
              </a:extLst>
            </p:cNvPr>
            <p:cNvGrpSpPr/>
            <p:nvPr/>
          </p:nvGrpSpPr>
          <p:grpSpPr>
            <a:xfrm>
              <a:off x="1118914" y="5228437"/>
              <a:ext cx="4333933" cy="633919"/>
              <a:chOff x="1022330" y="5230536"/>
              <a:chExt cx="3541322" cy="633919"/>
            </a:xfrm>
          </p:grpSpPr>
          <p:sp>
            <p:nvSpPr>
              <p:cNvPr id="38" name="Flowchart: Off-page Connector 37">
                <a:extLst>
                  <a:ext uri="{FF2B5EF4-FFF2-40B4-BE49-F238E27FC236}">
                    <a16:creationId xmlns:a16="http://schemas.microsoft.com/office/drawing/2014/main" id="{1F202708-D528-4AB6-9D4E-908FDB03C54D}"/>
                  </a:ext>
                </a:extLst>
              </p:cNvPr>
              <p:cNvSpPr/>
              <p:nvPr/>
            </p:nvSpPr>
            <p:spPr>
              <a:xfrm rot="16200000">
                <a:off x="3689352" y="4989104"/>
                <a:ext cx="629174" cy="1119426"/>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lowchart: Off-page Connector 38">
                <a:extLst>
                  <a:ext uri="{FF2B5EF4-FFF2-40B4-BE49-F238E27FC236}">
                    <a16:creationId xmlns:a16="http://schemas.microsoft.com/office/drawing/2014/main" id="{77F51DE7-E9F8-4D6A-AEA6-45008DF5DCCC}"/>
                  </a:ext>
                </a:extLst>
              </p:cNvPr>
              <p:cNvSpPr/>
              <p:nvPr/>
            </p:nvSpPr>
            <p:spPr>
              <a:xfrm rot="16200000">
                <a:off x="2817192" y="5037614"/>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lowchart: Off-page Connector 39">
                <a:extLst>
                  <a:ext uri="{FF2B5EF4-FFF2-40B4-BE49-F238E27FC236}">
                    <a16:creationId xmlns:a16="http://schemas.microsoft.com/office/drawing/2014/main" id="{3A2A0911-7018-4CFE-8C2C-088503F434AA}"/>
                  </a:ext>
                </a:extLst>
              </p:cNvPr>
              <p:cNvSpPr/>
              <p:nvPr/>
            </p:nvSpPr>
            <p:spPr>
              <a:xfrm rot="16200000">
                <a:off x="2024237" y="5038139"/>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lowchart: Off-page Connector 40">
                <a:extLst>
                  <a:ext uri="{FF2B5EF4-FFF2-40B4-BE49-F238E27FC236}">
                    <a16:creationId xmlns:a16="http://schemas.microsoft.com/office/drawing/2014/main" id="{F57E915A-5132-42B6-B7E2-B4821F812747}"/>
                  </a:ext>
                </a:extLst>
              </p:cNvPr>
              <p:cNvSpPr/>
              <p:nvPr/>
            </p:nvSpPr>
            <p:spPr>
              <a:xfrm rot="16200000">
                <a:off x="1219472" y="5033394"/>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extBox 36">
              <a:extLst>
                <a:ext uri="{FF2B5EF4-FFF2-40B4-BE49-F238E27FC236}">
                  <a16:creationId xmlns:a16="http://schemas.microsoft.com/office/drawing/2014/main" id="{77969B81-3237-406C-A226-656C1FD74FF6}"/>
                </a:ext>
              </a:extLst>
            </p:cNvPr>
            <p:cNvSpPr txBox="1"/>
            <p:nvPr/>
          </p:nvSpPr>
          <p:spPr>
            <a:xfrm>
              <a:off x="1088239" y="5360662"/>
              <a:ext cx="4151714" cy="338554"/>
            </a:xfrm>
            <a:prstGeom prst="rect">
              <a:avLst/>
            </a:prstGeom>
            <a:noFill/>
          </p:spPr>
          <p:txBody>
            <a:bodyPr wrap="none" rtlCol="0">
              <a:spAutoFit/>
            </a:bodyPr>
            <a:lstStyle/>
            <a:p>
              <a:r>
                <a:rPr lang="en-US" sz="1600" dirty="0">
                  <a:solidFill>
                    <a:schemeClr val="bg1"/>
                  </a:solidFill>
                </a:rPr>
                <a:t>    Build           Test        Deploy      Monitor</a:t>
              </a:r>
            </a:p>
          </p:txBody>
        </p:sp>
      </p:grpSp>
      <p:grpSp>
        <p:nvGrpSpPr>
          <p:cNvPr id="42" name="Group 41">
            <a:extLst>
              <a:ext uri="{FF2B5EF4-FFF2-40B4-BE49-F238E27FC236}">
                <a16:creationId xmlns:a16="http://schemas.microsoft.com/office/drawing/2014/main" id="{9B388825-6583-4149-A728-9DBF0B268BE6}"/>
              </a:ext>
            </a:extLst>
          </p:cNvPr>
          <p:cNvGrpSpPr/>
          <p:nvPr/>
        </p:nvGrpSpPr>
        <p:grpSpPr>
          <a:xfrm>
            <a:off x="4608228" y="2556433"/>
            <a:ext cx="4364608" cy="633919"/>
            <a:chOff x="1088239" y="5228437"/>
            <a:chExt cx="4364608" cy="633919"/>
          </a:xfrm>
        </p:grpSpPr>
        <p:grpSp>
          <p:nvGrpSpPr>
            <p:cNvPr id="43" name="Group 42">
              <a:extLst>
                <a:ext uri="{FF2B5EF4-FFF2-40B4-BE49-F238E27FC236}">
                  <a16:creationId xmlns:a16="http://schemas.microsoft.com/office/drawing/2014/main" id="{0CF856FF-B28A-4C30-8ECD-36B6EF4D52C3}"/>
                </a:ext>
              </a:extLst>
            </p:cNvPr>
            <p:cNvGrpSpPr/>
            <p:nvPr/>
          </p:nvGrpSpPr>
          <p:grpSpPr>
            <a:xfrm>
              <a:off x="1118914" y="5228437"/>
              <a:ext cx="4333933" cy="633919"/>
              <a:chOff x="1022330" y="5230536"/>
              <a:chExt cx="3541322" cy="633919"/>
            </a:xfrm>
          </p:grpSpPr>
          <p:sp>
            <p:nvSpPr>
              <p:cNvPr id="45" name="Flowchart: Off-page Connector 44">
                <a:extLst>
                  <a:ext uri="{FF2B5EF4-FFF2-40B4-BE49-F238E27FC236}">
                    <a16:creationId xmlns:a16="http://schemas.microsoft.com/office/drawing/2014/main" id="{9B40B5FC-92BC-4696-9669-1672FA5307DE}"/>
                  </a:ext>
                </a:extLst>
              </p:cNvPr>
              <p:cNvSpPr/>
              <p:nvPr/>
            </p:nvSpPr>
            <p:spPr>
              <a:xfrm rot="16200000">
                <a:off x="3689352" y="4989104"/>
                <a:ext cx="629174" cy="1119426"/>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lowchart: Off-page Connector 45">
                <a:extLst>
                  <a:ext uri="{FF2B5EF4-FFF2-40B4-BE49-F238E27FC236}">
                    <a16:creationId xmlns:a16="http://schemas.microsoft.com/office/drawing/2014/main" id="{5D560412-E437-45BE-9F12-CDAE4C29B2DC}"/>
                  </a:ext>
                </a:extLst>
              </p:cNvPr>
              <p:cNvSpPr/>
              <p:nvPr/>
            </p:nvSpPr>
            <p:spPr>
              <a:xfrm rot="16200000">
                <a:off x="2817192" y="5037614"/>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lowchart: Off-page Connector 46">
                <a:extLst>
                  <a:ext uri="{FF2B5EF4-FFF2-40B4-BE49-F238E27FC236}">
                    <a16:creationId xmlns:a16="http://schemas.microsoft.com/office/drawing/2014/main" id="{BD2C7360-EFE1-4B1B-ABB9-980B8AB5CA36}"/>
                  </a:ext>
                </a:extLst>
              </p:cNvPr>
              <p:cNvSpPr/>
              <p:nvPr/>
            </p:nvSpPr>
            <p:spPr>
              <a:xfrm rot="16200000">
                <a:off x="2024237" y="5038139"/>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lowchart: Off-page Connector 47">
                <a:extLst>
                  <a:ext uri="{FF2B5EF4-FFF2-40B4-BE49-F238E27FC236}">
                    <a16:creationId xmlns:a16="http://schemas.microsoft.com/office/drawing/2014/main" id="{69E08E80-905E-462A-B7A9-C90C06283D4E}"/>
                  </a:ext>
                </a:extLst>
              </p:cNvPr>
              <p:cNvSpPr/>
              <p:nvPr/>
            </p:nvSpPr>
            <p:spPr>
              <a:xfrm rot="16200000">
                <a:off x="1219472" y="5033394"/>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TextBox 43">
              <a:extLst>
                <a:ext uri="{FF2B5EF4-FFF2-40B4-BE49-F238E27FC236}">
                  <a16:creationId xmlns:a16="http://schemas.microsoft.com/office/drawing/2014/main" id="{E76AD2D2-6498-4B53-87AD-A2D03D4E07D3}"/>
                </a:ext>
              </a:extLst>
            </p:cNvPr>
            <p:cNvSpPr txBox="1"/>
            <p:nvPr/>
          </p:nvSpPr>
          <p:spPr>
            <a:xfrm>
              <a:off x="1088239" y="5360662"/>
              <a:ext cx="4151714" cy="338554"/>
            </a:xfrm>
            <a:prstGeom prst="rect">
              <a:avLst/>
            </a:prstGeom>
            <a:noFill/>
          </p:spPr>
          <p:txBody>
            <a:bodyPr wrap="none" rtlCol="0">
              <a:spAutoFit/>
            </a:bodyPr>
            <a:lstStyle/>
            <a:p>
              <a:r>
                <a:rPr lang="en-US" sz="1600" dirty="0">
                  <a:solidFill>
                    <a:schemeClr val="bg1"/>
                  </a:solidFill>
                </a:rPr>
                <a:t>    Build           Test        Deploy      Monitor</a:t>
              </a:r>
            </a:p>
          </p:txBody>
        </p:sp>
      </p:grpSp>
      <p:grpSp>
        <p:nvGrpSpPr>
          <p:cNvPr id="63" name="Group 62">
            <a:extLst>
              <a:ext uri="{FF2B5EF4-FFF2-40B4-BE49-F238E27FC236}">
                <a16:creationId xmlns:a16="http://schemas.microsoft.com/office/drawing/2014/main" id="{23376428-0037-4503-9AA4-5AD658C5393F}"/>
              </a:ext>
            </a:extLst>
          </p:cNvPr>
          <p:cNvGrpSpPr/>
          <p:nvPr/>
        </p:nvGrpSpPr>
        <p:grpSpPr>
          <a:xfrm>
            <a:off x="4609646" y="3261109"/>
            <a:ext cx="4364608" cy="633919"/>
            <a:chOff x="1088239" y="5228437"/>
            <a:chExt cx="4364608" cy="633919"/>
          </a:xfrm>
        </p:grpSpPr>
        <p:grpSp>
          <p:nvGrpSpPr>
            <p:cNvPr id="64" name="Group 63">
              <a:extLst>
                <a:ext uri="{FF2B5EF4-FFF2-40B4-BE49-F238E27FC236}">
                  <a16:creationId xmlns:a16="http://schemas.microsoft.com/office/drawing/2014/main" id="{0251E3E9-B50A-476B-81A7-42CBBBF88734}"/>
                </a:ext>
              </a:extLst>
            </p:cNvPr>
            <p:cNvGrpSpPr/>
            <p:nvPr/>
          </p:nvGrpSpPr>
          <p:grpSpPr>
            <a:xfrm>
              <a:off x="1118914" y="5228437"/>
              <a:ext cx="4333933" cy="633919"/>
              <a:chOff x="1022330" y="5230536"/>
              <a:chExt cx="3541322" cy="633919"/>
            </a:xfrm>
          </p:grpSpPr>
          <p:sp>
            <p:nvSpPr>
              <p:cNvPr id="66" name="Flowchart: Off-page Connector 65">
                <a:extLst>
                  <a:ext uri="{FF2B5EF4-FFF2-40B4-BE49-F238E27FC236}">
                    <a16:creationId xmlns:a16="http://schemas.microsoft.com/office/drawing/2014/main" id="{64512A91-7B6E-4FA3-B2D8-E33A5C6773D0}"/>
                  </a:ext>
                </a:extLst>
              </p:cNvPr>
              <p:cNvSpPr/>
              <p:nvPr/>
            </p:nvSpPr>
            <p:spPr>
              <a:xfrm rot="16200000">
                <a:off x="3689352" y="4989104"/>
                <a:ext cx="629174" cy="1119426"/>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lowchart: Off-page Connector 66">
                <a:extLst>
                  <a:ext uri="{FF2B5EF4-FFF2-40B4-BE49-F238E27FC236}">
                    <a16:creationId xmlns:a16="http://schemas.microsoft.com/office/drawing/2014/main" id="{BF520D4D-E29D-4E76-8A99-BFE18BB07109}"/>
                  </a:ext>
                </a:extLst>
              </p:cNvPr>
              <p:cNvSpPr/>
              <p:nvPr/>
            </p:nvSpPr>
            <p:spPr>
              <a:xfrm rot="16200000">
                <a:off x="2817192" y="5037614"/>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lowchart: Off-page Connector 67">
                <a:extLst>
                  <a:ext uri="{FF2B5EF4-FFF2-40B4-BE49-F238E27FC236}">
                    <a16:creationId xmlns:a16="http://schemas.microsoft.com/office/drawing/2014/main" id="{F6C6DD6B-F6A0-423D-9D8A-25659C561959}"/>
                  </a:ext>
                </a:extLst>
              </p:cNvPr>
              <p:cNvSpPr/>
              <p:nvPr/>
            </p:nvSpPr>
            <p:spPr>
              <a:xfrm rot="16200000">
                <a:off x="2024237" y="5038139"/>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lowchart: Off-page Connector 68">
                <a:extLst>
                  <a:ext uri="{FF2B5EF4-FFF2-40B4-BE49-F238E27FC236}">
                    <a16:creationId xmlns:a16="http://schemas.microsoft.com/office/drawing/2014/main" id="{8EEC68E6-11E8-4396-969F-CF375582C17C}"/>
                  </a:ext>
                </a:extLst>
              </p:cNvPr>
              <p:cNvSpPr/>
              <p:nvPr/>
            </p:nvSpPr>
            <p:spPr>
              <a:xfrm rot="16200000">
                <a:off x="1219472" y="5033394"/>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5" name="TextBox 64">
              <a:extLst>
                <a:ext uri="{FF2B5EF4-FFF2-40B4-BE49-F238E27FC236}">
                  <a16:creationId xmlns:a16="http://schemas.microsoft.com/office/drawing/2014/main" id="{9FE3BD2C-55A0-475D-B70B-EEF72C282772}"/>
                </a:ext>
              </a:extLst>
            </p:cNvPr>
            <p:cNvSpPr txBox="1"/>
            <p:nvPr/>
          </p:nvSpPr>
          <p:spPr>
            <a:xfrm>
              <a:off x="1088239" y="5360662"/>
              <a:ext cx="4151714" cy="338554"/>
            </a:xfrm>
            <a:prstGeom prst="rect">
              <a:avLst/>
            </a:prstGeom>
            <a:noFill/>
          </p:spPr>
          <p:txBody>
            <a:bodyPr wrap="none" rtlCol="0">
              <a:spAutoFit/>
            </a:bodyPr>
            <a:lstStyle/>
            <a:p>
              <a:r>
                <a:rPr lang="en-US" sz="1600" dirty="0">
                  <a:solidFill>
                    <a:schemeClr val="bg1"/>
                  </a:solidFill>
                </a:rPr>
                <a:t>    Build           Test        Deploy      Monitor</a:t>
              </a:r>
            </a:p>
          </p:txBody>
        </p:sp>
      </p:grpSp>
      <p:grpSp>
        <p:nvGrpSpPr>
          <p:cNvPr id="70" name="Group 69">
            <a:extLst>
              <a:ext uri="{FF2B5EF4-FFF2-40B4-BE49-F238E27FC236}">
                <a16:creationId xmlns:a16="http://schemas.microsoft.com/office/drawing/2014/main" id="{2EA3C62D-20F9-4DDB-A5BE-904944FA2349}"/>
              </a:ext>
            </a:extLst>
          </p:cNvPr>
          <p:cNvGrpSpPr/>
          <p:nvPr/>
        </p:nvGrpSpPr>
        <p:grpSpPr>
          <a:xfrm>
            <a:off x="4608228" y="3965784"/>
            <a:ext cx="4364608" cy="633919"/>
            <a:chOff x="1088239" y="5228437"/>
            <a:chExt cx="4364608" cy="633919"/>
          </a:xfrm>
        </p:grpSpPr>
        <p:grpSp>
          <p:nvGrpSpPr>
            <p:cNvPr id="71" name="Group 70">
              <a:extLst>
                <a:ext uri="{FF2B5EF4-FFF2-40B4-BE49-F238E27FC236}">
                  <a16:creationId xmlns:a16="http://schemas.microsoft.com/office/drawing/2014/main" id="{FE29560A-7325-4BCA-B22F-08D25FF02BD1}"/>
                </a:ext>
              </a:extLst>
            </p:cNvPr>
            <p:cNvGrpSpPr/>
            <p:nvPr/>
          </p:nvGrpSpPr>
          <p:grpSpPr>
            <a:xfrm>
              <a:off x="1118914" y="5228437"/>
              <a:ext cx="4333933" cy="633919"/>
              <a:chOff x="1022330" y="5230536"/>
              <a:chExt cx="3541322" cy="633919"/>
            </a:xfrm>
          </p:grpSpPr>
          <p:sp>
            <p:nvSpPr>
              <p:cNvPr id="73" name="Flowchart: Off-page Connector 72">
                <a:extLst>
                  <a:ext uri="{FF2B5EF4-FFF2-40B4-BE49-F238E27FC236}">
                    <a16:creationId xmlns:a16="http://schemas.microsoft.com/office/drawing/2014/main" id="{92A2D3C8-AED7-4AB6-A576-2DCF2508A5C3}"/>
                  </a:ext>
                </a:extLst>
              </p:cNvPr>
              <p:cNvSpPr/>
              <p:nvPr/>
            </p:nvSpPr>
            <p:spPr>
              <a:xfrm rot="16200000">
                <a:off x="3689352" y="4989104"/>
                <a:ext cx="629174" cy="1119426"/>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lowchart: Off-page Connector 73">
                <a:extLst>
                  <a:ext uri="{FF2B5EF4-FFF2-40B4-BE49-F238E27FC236}">
                    <a16:creationId xmlns:a16="http://schemas.microsoft.com/office/drawing/2014/main" id="{3353E291-F32A-4B7B-AFBA-B37CE01FF410}"/>
                  </a:ext>
                </a:extLst>
              </p:cNvPr>
              <p:cNvSpPr/>
              <p:nvPr/>
            </p:nvSpPr>
            <p:spPr>
              <a:xfrm rot="16200000">
                <a:off x="2817192" y="5037614"/>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Flowchart: Off-page Connector 74">
                <a:extLst>
                  <a:ext uri="{FF2B5EF4-FFF2-40B4-BE49-F238E27FC236}">
                    <a16:creationId xmlns:a16="http://schemas.microsoft.com/office/drawing/2014/main" id="{8B0FB6EC-0498-4507-B771-829F784C6CBD}"/>
                  </a:ext>
                </a:extLst>
              </p:cNvPr>
              <p:cNvSpPr/>
              <p:nvPr/>
            </p:nvSpPr>
            <p:spPr>
              <a:xfrm rot="16200000">
                <a:off x="2024237" y="5038139"/>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Flowchart: Off-page Connector 75">
                <a:extLst>
                  <a:ext uri="{FF2B5EF4-FFF2-40B4-BE49-F238E27FC236}">
                    <a16:creationId xmlns:a16="http://schemas.microsoft.com/office/drawing/2014/main" id="{627AF993-AB82-4912-B81F-2815F166621D}"/>
                  </a:ext>
                </a:extLst>
              </p:cNvPr>
              <p:cNvSpPr/>
              <p:nvPr/>
            </p:nvSpPr>
            <p:spPr>
              <a:xfrm rot="16200000">
                <a:off x="1219472" y="5033394"/>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2" name="TextBox 71">
              <a:extLst>
                <a:ext uri="{FF2B5EF4-FFF2-40B4-BE49-F238E27FC236}">
                  <a16:creationId xmlns:a16="http://schemas.microsoft.com/office/drawing/2014/main" id="{AA487CDA-A7AA-4941-BDFC-9CB5709042CB}"/>
                </a:ext>
              </a:extLst>
            </p:cNvPr>
            <p:cNvSpPr txBox="1"/>
            <p:nvPr/>
          </p:nvSpPr>
          <p:spPr>
            <a:xfrm>
              <a:off x="1088239" y="5360662"/>
              <a:ext cx="4151714" cy="338554"/>
            </a:xfrm>
            <a:prstGeom prst="rect">
              <a:avLst/>
            </a:prstGeom>
            <a:noFill/>
          </p:spPr>
          <p:txBody>
            <a:bodyPr wrap="none" rtlCol="0">
              <a:spAutoFit/>
            </a:bodyPr>
            <a:lstStyle/>
            <a:p>
              <a:r>
                <a:rPr lang="en-US" sz="1600" dirty="0">
                  <a:solidFill>
                    <a:schemeClr val="bg1"/>
                  </a:solidFill>
                </a:rPr>
                <a:t>    Build           Test        Deploy      Monitor</a:t>
              </a:r>
            </a:p>
          </p:txBody>
        </p:sp>
      </p:grpSp>
      <p:cxnSp>
        <p:nvCxnSpPr>
          <p:cNvPr id="77" name="Straight Arrow Connector 76">
            <a:extLst>
              <a:ext uri="{FF2B5EF4-FFF2-40B4-BE49-F238E27FC236}">
                <a16:creationId xmlns:a16="http://schemas.microsoft.com/office/drawing/2014/main" id="{5DBCADB1-4B11-4B73-B3DF-05AD02D4607C}"/>
              </a:ext>
            </a:extLst>
          </p:cNvPr>
          <p:cNvCxnSpPr>
            <a:cxnSpLocks/>
          </p:cNvCxnSpPr>
          <p:nvPr/>
        </p:nvCxnSpPr>
        <p:spPr>
          <a:xfrm>
            <a:off x="3020775" y="2304226"/>
            <a:ext cx="6871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9AEE9A7A-5011-4002-963C-DF17EE8B236D}"/>
              </a:ext>
            </a:extLst>
          </p:cNvPr>
          <p:cNvCxnSpPr>
            <a:cxnSpLocks/>
          </p:cNvCxnSpPr>
          <p:nvPr/>
        </p:nvCxnSpPr>
        <p:spPr>
          <a:xfrm>
            <a:off x="2996955" y="2958568"/>
            <a:ext cx="6871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06401C60-60A3-4FD1-96C4-30DB82F0E130}"/>
              </a:ext>
            </a:extLst>
          </p:cNvPr>
          <p:cNvCxnSpPr>
            <a:cxnSpLocks/>
          </p:cNvCxnSpPr>
          <p:nvPr/>
        </p:nvCxnSpPr>
        <p:spPr>
          <a:xfrm>
            <a:off x="2996955" y="3671632"/>
            <a:ext cx="6871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3AB5AC5C-8C0D-4F8C-BEDC-7EA2D0341F5E}"/>
              </a:ext>
            </a:extLst>
          </p:cNvPr>
          <p:cNvCxnSpPr>
            <a:cxnSpLocks/>
          </p:cNvCxnSpPr>
          <p:nvPr/>
        </p:nvCxnSpPr>
        <p:spPr>
          <a:xfrm>
            <a:off x="2996955" y="4325973"/>
            <a:ext cx="6871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2ABD81E1-7D4E-4286-A5D8-EC6F9B0D0A95}"/>
              </a:ext>
            </a:extLst>
          </p:cNvPr>
          <p:cNvSpPr txBox="1"/>
          <p:nvPr/>
        </p:nvSpPr>
        <p:spPr>
          <a:xfrm>
            <a:off x="2977029" y="1481296"/>
            <a:ext cx="1414170" cy="338554"/>
          </a:xfrm>
          <a:prstGeom prst="rect">
            <a:avLst/>
          </a:prstGeom>
          <a:noFill/>
        </p:spPr>
        <p:txBody>
          <a:bodyPr wrap="none" rtlCol="0">
            <a:spAutoFit/>
          </a:bodyPr>
          <a:lstStyle/>
          <a:p>
            <a:r>
              <a:rPr lang="en-US" sz="1600" dirty="0">
                <a:solidFill>
                  <a:schemeClr val="accent1"/>
                </a:solidFill>
              </a:rPr>
              <a:t>Microservices</a:t>
            </a:r>
          </a:p>
        </p:txBody>
      </p:sp>
      <p:sp>
        <p:nvSpPr>
          <p:cNvPr id="18" name="Rectangle 17">
            <a:extLst>
              <a:ext uri="{FF2B5EF4-FFF2-40B4-BE49-F238E27FC236}">
                <a16:creationId xmlns:a16="http://schemas.microsoft.com/office/drawing/2014/main" id="{B7293F35-30CC-4511-A562-D99CE91D77FD}"/>
              </a:ext>
            </a:extLst>
          </p:cNvPr>
          <p:cNvSpPr/>
          <p:nvPr/>
        </p:nvSpPr>
        <p:spPr>
          <a:xfrm>
            <a:off x="1101429" y="4954623"/>
            <a:ext cx="8327473" cy="1754326"/>
          </a:xfrm>
          <a:prstGeom prst="rect">
            <a:avLst/>
          </a:prstGeom>
        </p:spPr>
        <p:txBody>
          <a:bodyPr wrap="square">
            <a:spAutoFit/>
          </a:bodyPr>
          <a:lstStyle/>
          <a:p>
            <a:pPr marL="285750" indent="-285750">
              <a:buFont typeface="Arial" panose="020B0604020202020204" pitchFamily="34" charset="0"/>
              <a:buChar char="•"/>
            </a:pPr>
            <a:r>
              <a:rPr lang="en-US" dirty="0">
                <a:solidFill>
                  <a:srgbClr val="444444"/>
                </a:solidFill>
                <a:latin typeface="Open Sans"/>
              </a:rPr>
              <a:t>With small teams working on a microservice, it contributes to much more developer freedom and independence. </a:t>
            </a:r>
          </a:p>
          <a:p>
            <a:pPr marL="285750" indent="-285750">
              <a:buFont typeface="Arial" panose="020B0604020202020204" pitchFamily="34" charset="0"/>
              <a:buChar char="•"/>
            </a:pPr>
            <a:r>
              <a:rPr lang="en-US" dirty="0">
                <a:solidFill>
                  <a:srgbClr val="444444"/>
                </a:solidFill>
                <a:latin typeface="Open Sans"/>
              </a:rPr>
              <a:t>Small teams that are working in parallel can iterate faster than large teams. </a:t>
            </a:r>
          </a:p>
          <a:p>
            <a:pPr marL="285750" indent="-285750">
              <a:buFont typeface="Arial" panose="020B0604020202020204" pitchFamily="34" charset="0"/>
              <a:buChar char="•"/>
            </a:pPr>
            <a:r>
              <a:rPr lang="en-US" dirty="0">
                <a:solidFill>
                  <a:srgbClr val="444444"/>
                </a:solidFill>
                <a:latin typeface="Open Sans"/>
              </a:rPr>
              <a:t>If one of the components fails, developers are able to spin up it’s copy while the rest of the application continues to function independently.</a:t>
            </a:r>
          </a:p>
          <a:p>
            <a:pPr marL="285750" indent="-285750">
              <a:buFont typeface="Arial" panose="020B0604020202020204" pitchFamily="34" charset="0"/>
              <a:buChar char="•"/>
            </a:pPr>
            <a:r>
              <a:rPr lang="en-US" dirty="0">
                <a:solidFill>
                  <a:srgbClr val="444444"/>
                </a:solidFill>
                <a:latin typeface="Open Sans"/>
              </a:rPr>
              <a:t>Because of small nature services are scaled horizontally</a:t>
            </a:r>
            <a:endParaRPr lang="en-US" dirty="0"/>
          </a:p>
        </p:txBody>
      </p:sp>
    </p:spTree>
    <p:extLst>
      <p:ext uri="{BB962C8B-B14F-4D97-AF65-F5344CB8AC3E}">
        <p14:creationId xmlns:p14="http://schemas.microsoft.com/office/powerpoint/2010/main" val="2406358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ube 14">
            <a:extLst>
              <a:ext uri="{FF2B5EF4-FFF2-40B4-BE49-F238E27FC236}">
                <a16:creationId xmlns:a16="http://schemas.microsoft.com/office/drawing/2014/main" id="{E479A928-3235-4959-B294-8EC09E53D51A}"/>
              </a:ext>
            </a:extLst>
          </p:cNvPr>
          <p:cNvSpPr/>
          <p:nvPr/>
        </p:nvSpPr>
        <p:spPr>
          <a:xfrm>
            <a:off x="1097281" y="1575061"/>
            <a:ext cx="3127248" cy="2996645"/>
          </a:xfrm>
          <a:prstGeom prst="cube">
            <a:avLst>
              <a:gd name="adj" fmla="val 3619"/>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Application Server</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2" name="Title 1">
            <a:extLst>
              <a:ext uri="{FF2B5EF4-FFF2-40B4-BE49-F238E27FC236}">
                <a16:creationId xmlns:a16="http://schemas.microsoft.com/office/drawing/2014/main" id="{90795282-835C-48C3-96C5-876A8FE6C076}"/>
              </a:ext>
            </a:extLst>
          </p:cNvPr>
          <p:cNvSpPr>
            <a:spLocks noGrp="1"/>
          </p:cNvSpPr>
          <p:nvPr>
            <p:ph type="title"/>
          </p:nvPr>
        </p:nvSpPr>
        <p:spPr/>
        <p:txBody>
          <a:bodyPr/>
          <a:lstStyle/>
          <a:p>
            <a:r>
              <a:rPr lang="en-US" dirty="0"/>
              <a:t>Monolithic Architecture Benefits</a:t>
            </a:r>
          </a:p>
        </p:txBody>
      </p:sp>
      <p:sp>
        <p:nvSpPr>
          <p:cNvPr id="7" name="Content Placeholder 6">
            <a:extLst>
              <a:ext uri="{FF2B5EF4-FFF2-40B4-BE49-F238E27FC236}">
                <a16:creationId xmlns:a16="http://schemas.microsoft.com/office/drawing/2014/main" id="{1F883B35-2988-4BB2-990D-F42B9BE1B217}"/>
              </a:ext>
            </a:extLst>
          </p:cNvPr>
          <p:cNvSpPr>
            <a:spLocks noGrp="1"/>
          </p:cNvSpPr>
          <p:nvPr>
            <p:ph idx="1"/>
          </p:nvPr>
        </p:nvSpPr>
        <p:spPr>
          <a:xfrm>
            <a:off x="4546807" y="1530671"/>
            <a:ext cx="6024778" cy="4385036"/>
          </a:xfrm>
        </p:spPr>
        <p:txBody>
          <a:bodyPr>
            <a:normAutofit/>
          </a:bodyPr>
          <a:lstStyle/>
          <a:p>
            <a:r>
              <a:rPr lang="en-US" dirty="0"/>
              <a:t>Well known “classic” architecture approach</a:t>
            </a:r>
          </a:p>
          <a:p>
            <a:pPr lvl="1"/>
            <a:r>
              <a:rPr lang="en-US" dirty="0"/>
              <a:t>Easy to design</a:t>
            </a:r>
          </a:p>
          <a:p>
            <a:pPr lvl="1"/>
            <a:r>
              <a:rPr lang="en-US" dirty="0"/>
              <a:t>Easy to understand</a:t>
            </a:r>
          </a:p>
          <a:p>
            <a:pPr lvl="1"/>
            <a:r>
              <a:rPr lang="en-US" dirty="0"/>
              <a:t>Easy to debug</a:t>
            </a:r>
          </a:p>
          <a:p>
            <a:pPr lvl="1"/>
            <a:r>
              <a:rPr lang="en-US" dirty="0"/>
              <a:t>Easy to deploy</a:t>
            </a:r>
          </a:p>
          <a:p>
            <a:pPr lvl="1"/>
            <a:r>
              <a:rPr lang="en-US" dirty="0"/>
              <a:t>Easy to scale</a:t>
            </a:r>
          </a:p>
          <a:p>
            <a:pPr lvl="1"/>
            <a:r>
              <a:rPr lang="en-US" dirty="0"/>
              <a:t>Easy to maintain</a:t>
            </a:r>
          </a:p>
          <a:p>
            <a:r>
              <a:rPr lang="en-US" dirty="0"/>
              <a:t>Good to start new Proof of Concept projects</a:t>
            </a:r>
          </a:p>
          <a:p>
            <a:r>
              <a:rPr lang="en-US" dirty="0"/>
              <a:t>Good for small-to-mid size applications)</a:t>
            </a:r>
          </a:p>
          <a:p>
            <a:r>
              <a:rPr lang="en-US" dirty="0"/>
              <a:t>Good for single development team</a:t>
            </a:r>
          </a:p>
        </p:txBody>
      </p:sp>
      <p:sp>
        <p:nvSpPr>
          <p:cNvPr id="5" name="Flowchart: Magnetic Disk 4">
            <a:extLst>
              <a:ext uri="{FF2B5EF4-FFF2-40B4-BE49-F238E27FC236}">
                <a16:creationId xmlns:a16="http://schemas.microsoft.com/office/drawing/2014/main" id="{623A1A54-B2BE-41D3-A55B-1E57A21E3647}"/>
              </a:ext>
            </a:extLst>
          </p:cNvPr>
          <p:cNvSpPr/>
          <p:nvPr/>
        </p:nvSpPr>
        <p:spPr>
          <a:xfrm>
            <a:off x="1355400" y="4672076"/>
            <a:ext cx="2290942" cy="1040827"/>
          </a:xfrm>
          <a:prstGeom prst="flowChartMagneticDisk">
            <a:avLst/>
          </a:prstGeom>
          <a:solidFill>
            <a:srgbClr val="E3D14B"/>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Relational DB</a:t>
            </a:r>
          </a:p>
        </p:txBody>
      </p:sp>
      <p:sp>
        <p:nvSpPr>
          <p:cNvPr id="14" name="Arrow: Up-Down 13">
            <a:extLst>
              <a:ext uri="{FF2B5EF4-FFF2-40B4-BE49-F238E27FC236}">
                <a16:creationId xmlns:a16="http://schemas.microsoft.com/office/drawing/2014/main" id="{93F65D31-79D0-4AD0-8A74-90B02D75D34D}"/>
              </a:ext>
            </a:extLst>
          </p:cNvPr>
          <p:cNvSpPr/>
          <p:nvPr/>
        </p:nvSpPr>
        <p:spPr>
          <a:xfrm>
            <a:off x="2261312" y="4330370"/>
            <a:ext cx="347089" cy="568135"/>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 name="Cube 5">
            <a:extLst>
              <a:ext uri="{FF2B5EF4-FFF2-40B4-BE49-F238E27FC236}">
                <a16:creationId xmlns:a16="http://schemas.microsoft.com/office/drawing/2014/main" id="{C375F6A3-91D3-48D9-836A-7FA6CB10488C}"/>
              </a:ext>
            </a:extLst>
          </p:cNvPr>
          <p:cNvSpPr/>
          <p:nvPr/>
        </p:nvSpPr>
        <p:spPr>
          <a:xfrm>
            <a:off x="936768" y="3363182"/>
            <a:ext cx="2915489" cy="1023101"/>
          </a:xfrm>
          <a:prstGeom prst="cube">
            <a:avLst>
              <a:gd name="adj" fmla="val 5104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Data/ORM</a:t>
            </a:r>
          </a:p>
        </p:txBody>
      </p:sp>
      <p:sp>
        <p:nvSpPr>
          <p:cNvPr id="12" name="Cube 11">
            <a:extLst>
              <a:ext uri="{FF2B5EF4-FFF2-40B4-BE49-F238E27FC236}">
                <a16:creationId xmlns:a16="http://schemas.microsoft.com/office/drawing/2014/main" id="{6065278A-DCA6-458D-B6A8-EE3098B8F0FE}"/>
              </a:ext>
            </a:extLst>
          </p:cNvPr>
          <p:cNvSpPr/>
          <p:nvPr/>
        </p:nvSpPr>
        <p:spPr>
          <a:xfrm>
            <a:off x="936770" y="2753165"/>
            <a:ext cx="2915489" cy="1023101"/>
          </a:xfrm>
          <a:prstGeom prst="cube">
            <a:avLst>
              <a:gd name="adj" fmla="val 5104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bg1"/>
                </a:solidFill>
              </a:rPr>
              <a:t>Business Logic</a:t>
            </a:r>
          </a:p>
        </p:txBody>
      </p:sp>
      <p:sp>
        <p:nvSpPr>
          <p:cNvPr id="13" name="Cube 12">
            <a:extLst>
              <a:ext uri="{FF2B5EF4-FFF2-40B4-BE49-F238E27FC236}">
                <a16:creationId xmlns:a16="http://schemas.microsoft.com/office/drawing/2014/main" id="{92B760D5-2DD7-44DE-B89F-C2C01746F524}"/>
              </a:ext>
            </a:extLst>
          </p:cNvPr>
          <p:cNvSpPr/>
          <p:nvPr/>
        </p:nvSpPr>
        <p:spPr>
          <a:xfrm>
            <a:off x="936770" y="2135053"/>
            <a:ext cx="2915488" cy="1023101"/>
          </a:xfrm>
          <a:prstGeom prst="cube">
            <a:avLst>
              <a:gd name="adj" fmla="val 510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Interface</a:t>
            </a:r>
          </a:p>
        </p:txBody>
      </p:sp>
    </p:spTree>
    <p:extLst>
      <p:ext uri="{BB962C8B-B14F-4D97-AF65-F5344CB8AC3E}">
        <p14:creationId xmlns:p14="http://schemas.microsoft.com/office/powerpoint/2010/main" val="2519797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95282-835C-48C3-96C5-876A8FE6C076}"/>
              </a:ext>
            </a:extLst>
          </p:cNvPr>
          <p:cNvSpPr>
            <a:spLocks noGrp="1"/>
          </p:cNvSpPr>
          <p:nvPr>
            <p:ph type="title"/>
          </p:nvPr>
        </p:nvSpPr>
        <p:spPr/>
        <p:txBody>
          <a:bodyPr/>
          <a:lstStyle/>
          <a:p>
            <a:r>
              <a:rPr lang="en-US" dirty="0"/>
              <a:t>Monolithic Architecture Drawbacks</a:t>
            </a:r>
          </a:p>
        </p:txBody>
      </p:sp>
      <p:sp>
        <p:nvSpPr>
          <p:cNvPr id="7" name="Content Placeholder 6">
            <a:extLst>
              <a:ext uri="{FF2B5EF4-FFF2-40B4-BE49-F238E27FC236}">
                <a16:creationId xmlns:a16="http://schemas.microsoft.com/office/drawing/2014/main" id="{1F883B35-2988-4BB2-990D-F42B9BE1B217}"/>
              </a:ext>
            </a:extLst>
          </p:cNvPr>
          <p:cNvSpPr>
            <a:spLocks noGrp="1"/>
          </p:cNvSpPr>
          <p:nvPr>
            <p:ph idx="1"/>
          </p:nvPr>
        </p:nvSpPr>
        <p:spPr>
          <a:xfrm>
            <a:off x="3438782" y="1344007"/>
            <a:ext cx="6647050" cy="5120801"/>
          </a:xfrm>
        </p:spPr>
        <p:txBody>
          <a:bodyPr>
            <a:normAutofit fontScale="92500" lnSpcReduction="20000"/>
          </a:bodyPr>
          <a:lstStyle/>
          <a:p>
            <a:r>
              <a:rPr lang="en-US" dirty="0"/>
              <a:t>The large monolithic application can be difficult to understand and modify because of complex dependencies</a:t>
            </a:r>
          </a:p>
          <a:p>
            <a:r>
              <a:rPr lang="en-US" dirty="0"/>
              <a:t>Large code base slows down the IDE</a:t>
            </a:r>
          </a:p>
          <a:p>
            <a:r>
              <a:rPr lang="en-US" dirty="0"/>
              <a:t>Large application starts and works slowly. </a:t>
            </a:r>
          </a:p>
          <a:p>
            <a:r>
              <a:rPr lang="en-US" dirty="0"/>
              <a:t>Continuous Delivery is difficult because long build/test/deploy cycle</a:t>
            </a:r>
          </a:p>
          <a:p>
            <a:r>
              <a:rPr lang="en-US" dirty="0"/>
              <a:t>Because all modules are running within the same process, a bug in any module, such as a memory leak, can potentially bring down the entire process. </a:t>
            </a:r>
          </a:p>
          <a:p>
            <a:r>
              <a:rPr lang="en-US" dirty="0"/>
              <a:t>A monolithic architecture forces developers to be married to the technology stack which was chosen at the start of development</a:t>
            </a:r>
          </a:p>
          <a:p>
            <a:r>
              <a:rPr lang="en-US" dirty="0"/>
              <a:t>Development scaling requires significant coordination efforts</a:t>
            </a:r>
          </a:p>
          <a:p>
            <a:r>
              <a:rPr lang="en-US" dirty="0"/>
              <a:t>Vertical application scaling can be costly and not always possible because of expensive hardware.</a:t>
            </a:r>
          </a:p>
          <a:p>
            <a:r>
              <a:rPr lang="en-US" dirty="0"/>
              <a:t>Horizontal scaling might be difficult because of expensive high availability (HA) technologies and complex load balancing</a:t>
            </a:r>
          </a:p>
          <a:p>
            <a:r>
              <a:rPr lang="en-US" dirty="0"/>
              <a:t>Requires long term commitment to a technology stack</a:t>
            </a:r>
          </a:p>
          <a:p>
            <a:endParaRPr lang="en-US" dirty="0"/>
          </a:p>
        </p:txBody>
      </p:sp>
      <p:pic>
        <p:nvPicPr>
          <p:cNvPr id="12" name="Picture 8" descr="https://odino.org/images/monolith.png">
            <a:extLst>
              <a:ext uri="{FF2B5EF4-FFF2-40B4-BE49-F238E27FC236}">
                <a16:creationId xmlns:a16="http://schemas.microsoft.com/office/drawing/2014/main" id="{60766FB3-5407-42F1-B7CE-416B3C1B4B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3" y="1344007"/>
            <a:ext cx="2669371" cy="4819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480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6D9682F-5AE2-4364-9519-CD6E7093E8E7}"/>
              </a:ext>
            </a:extLst>
          </p:cNvPr>
          <p:cNvPicPr>
            <a:picLocks noChangeAspect="1"/>
          </p:cNvPicPr>
          <p:nvPr/>
        </p:nvPicPr>
        <p:blipFill>
          <a:blip r:embed="rId2">
            <a:alphaModFix amt="70000"/>
          </a:blip>
          <a:stretch>
            <a:fillRect/>
          </a:stretch>
        </p:blipFill>
        <p:spPr>
          <a:xfrm>
            <a:off x="6587154" y="3118360"/>
            <a:ext cx="5208287" cy="3256304"/>
          </a:xfrm>
          <a:prstGeom prst="rect">
            <a:avLst/>
          </a:prstGeom>
        </p:spPr>
      </p:pic>
      <p:sp>
        <p:nvSpPr>
          <p:cNvPr id="2" name="Title 1">
            <a:extLst>
              <a:ext uri="{FF2B5EF4-FFF2-40B4-BE49-F238E27FC236}">
                <a16:creationId xmlns:a16="http://schemas.microsoft.com/office/drawing/2014/main" id="{7CC41972-BD9E-4B09-9A4B-5D69612E4679}"/>
              </a:ext>
            </a:extLst>
          </p:cNvPr>
          <p:cNvSpPr>
            <a:spLocks noGrp="1"/>
          </p:cNvSpPr>
          <p:nvPr>
            <p:ph type="title"/>
          </p:nvPr>
        </p:nvSpPr>
        <p:spPr/>
        <p:txBody>
          <a:bodyPr/>
          <a:lstStyle/>
          <a:p>
            <a:r>
              <a:rPr lang="en-US" dirty="0"/>
              <a:t>Microservices Drawbacks</a:t>
            </a:r>
          </a:p>
        </p:txBody>
      </p:sp>
      <p:sp>
        <p:nvSpPr>
          <p:cNvPr id="3" name="Content Placeholder 2">
            <a:extLst>
              <a:ext uri="{FF2B5EF4-FFF2-40B4-BE49-F238E27FC236}">
                <a16:creationId xmlns:a16="http://schemas.microsoft.com/office/drawing/2014/main" id="{12DAB586-E7BF-4AB5-AB32-A259FE3100D3}"/>
              </a:ext>
            </a:extLst>
          </p:cNvPr>
          <p:cNvSpPr>
            <a:spLocks noGrp="1"/>
          </p:cNvSpPr>
          <p:nvPr>
            <p:ph idx="1"/>
          </p:nvPr>
        </p:nvSpPr>
        <p:spPr>
          <a:xfrm>
            <a:off x="490721" y="1488613"/>
            <a:ext cx="9106125" cy="1629747"/>
          </a:xfrm>
        </p:spPr>
        <p:txBody>
          <a:bodyPr>
            <a:normAutofit fontScale="85000" lnSpcReduction="10000"/>
          </a:bodyPr>
          <a:lstStyle/>
          <a:p>
            <a:r>
              <a:rPr lang="en-US" b="1" dirty="0"/>
              <a:t>Smaller Is Not Faster. </a:t>
            </a:r>
            <a:r>
              <a:rPr lang="en-US" dirty="0"/>
              <a:t>Every service is connected through remote calls. Such calls take time, especially when many services </a:t>
            </a:r>
            <a:r>
              <a:rPr lang="en-US" sz="1900" dirty="0"/>
              <a:t>are</a:t>
            </a:r>
            <a:r>
              <a:rPr lang="en-US" dirty="0"/>
              <a:t> called in at once. </a:t>
            </a:r>
          </a:p>
          <a:p>
            <a:r>
              <a:rPr lang="en-US" dirty="0"/>
              <a:t>Significant DevOps efforts are required to support infrastructure and often deployments.</a:t>
            </a:r>
          </a:p>
          <a:p>
            <a:r>
              <a:rPr lang="en-US" dirty="0"/>
              <a:t>It is often hard or impossible to implement distributed transactions in Microservices. There is Eventual Consistency model comes to help. However it might have significant impact on the style of interaction with users in the system.</a:t>
            </a:r>
          </a:p>
        </p:txBody>
      </p:sp>
      <p:sp>
        <p:nvSpPr>
          <p:cNvPr id="5" name="Content Placeholder 2">
            <a:extLst>
              <a:ext uri="{FF2B5EF4-FFF2-40B4-BE49-F238E27FC236}">
                <a16:creationId xmlns:a16="http://schemas.microsoft.com/office/drawing/2014/main" id="{AA64B2CF-4B22-4178-92DE-4D47809AC0F5}"/>
              </a:ext>
            </a:extLst>
          </p:cNvPr>
          <p:cNvSpPr txBox="1">
            <a:spLocks/>
          </p:cNvSpPr>
          <p:nvPr/>
        </p:nvSpPr>
        <p:spPr>
          <a:xfrm>
            <a:off x="490719" y="3108949"/>
            <a:ext cx="6606767" cy="41365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dirty="0"/>
              <a:t>Significant efforts are required to plan and keep interfaces consistency between microservices. If one team changes the protocol – other services might stop working.</a:t>
            </a:r>
          </a:p>
          <a:p>
            <a:r>
              <a:rPr lang="en-US" sz="1600" dirty="0"/>
              <a:t>Microservices are modeled as isolated units that manage a reduced set of problems. However, in reality fully functional systems rely on the cooperation and integration of its parts. Often it is hard to make microservices truly independent. </a:t>
            </a:r>
          </a:p>
          <a:p>
            <a:r>
              <a:rPr lang="en-US" sz="1600" dirty="0"/>
              <a:t>One important question you should ask yourself when working with separate microservices inside a problem domain is: “Are these services talking too much with each other?” If so, consider to merge them to a single service. Microservices should be small, but no smaller than necessary to be convenient.</a:t>
            </a:r>
          </a:p>
        </p:txBody>
      </p:sp>
    </p:spTree>
    <p:extLst>
      <p:ext uri="{BB962C8B-B14F-4D97-AF65-F5344CB8AC3E}">
        <p14:creationId xmlns:p14="http://schemas.microsoft.com/office/powerpoint/2010/main" val="231799323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598</TotalTime>
  <Words>807</Words>
  <Application>Microsoft Office PowerPoint</Application>
  <PresentationFormat>Widescreen</PresentationFormat>
  <Paragraphs>129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Open Sans</vt:lpstr>
      <vt:lpstr>Trebuchet MS</vt:lpstr>
      <vt:lpstr>Wingdings 3</vt:lpstr>
      <vt:lpstr>Facet</vt:lpstr>
      <vt:lpstr>Introduction to  Java Microservices Part 1 : Classic Monolith</vt:lpstr>
      <vt:lpstr>Training Goals</vt:lpstr>
      <vt:lpstr>We are building brand new internet service</vt:lpstr>
      <vt:lpstr>Monolith vs Microservices</vt:lpstr>
      <vt:lpstr>Monolith Development</vt:lpstr>
      <vt:lpstr>Microservices Development</vt:lpstr>
      <vt:lpstr>Monolithic Architecture Benefits</vt:lpstr>
      <vt:lpstr>Monolithic Architecture Drawbacks</vt:lpstr>
      <vt:lpstr>Microservices Drawbacks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Introduction to Microservices Training</dc:title>
  <dc:creator>Viktor Lytsus</dc:creator>
  <cp:lastModifiedBy>Viktor Lytsus</cp:lastModifiedBy>
  <cp:revision>51</cp:revision>
  <dcterms:created xsi:type="dcterms:W3CDTF">2019-07-17T19:57:14Z</dcterms:created>
  <dcterms:modified xsi:type="dcterms:W3CDTF">2019-08-21T23:39:31Z</dcterms:modified>
</cp:coreProperties>
</file>