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73" r:id="rId6"/>
    <p:sldId id="274" r:id="rId7"/>
    <p:sldId id="259" r:id="rId8"/>
    <p:sldId id="257"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a:xfrm>
            <a:off x="677334" y="609600"/>
            <a:ext cx="8596668" cy="1320800"/>
          </a:xfrm>
        </p:spPr>
        <p:txBody>
          <a:bodyPr/>
          <a:lstStyle/>
          <a:p>
            <a:r>
              <a:rPr lang="en-US" dirty="0"/>
              <a:t>Monolith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861309" y="182077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19" name="Cube 18">
            <a:extLst>
              <a:ext uri="{FF2B5EF4-FFF2-40B4-BE49-F238E27FC236}">
                <a16:creationId xmlns:a16="http://schemas.microsoft.com/office/drawing/2014/main" id="{EA830345-5ACB-4E6E-A4BB-B6B137DDDAA2}"/>
              </a:ext>
            </a:extLst>
          </p:cNvPr>
          <p:cNvSpPr/>
          <p:nvPr/>
        </p:nvSpPr>
        <p:spPr>
          <a:xfrm>
            <a:off x="3324340" y="1606491"/>
            <a:ext cx="1145970" cy="2910828"/>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a:p>
            <a:pPr algn="ctr"/>
            <a:r>
              <a:rPr lang="en-US" sz="1400" dirty="0"/>
              <a:t>Monolith</a:t>
            </a:r>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grpSp>
        <p:nvGrpSpPr>
          <p:cNvPr id="27" name="Group 26">
            <a:extLst>
              <a:ext uri="{FF2B5EF4-FFF2-40B4-BE49-F238E27FC236}">
                <a16:creationId xmlns:a16="http://schemas.microsoft.com/office/drawing/2014/main" id="{274CD7C3-124B-421A-8914-8E50031609E8}"/>
              </a:ext>
            </a:extLst>
          </p:cNvPr>
          <p:cNvGrpSpPr/>
          <p:nvPr/>
        </p:nvGrpSpPr>
        <p:grpSpPr>
          <a:xfrm>
            <a:off x="4741465" y="2606102"/>
            <a:ext cx="4364608" cy="633869"/>
            <a:chOff x="1088239" y="5232131"/>
            <a:chExt cx="4364608" cy="633869"/>
          </a:xfrm>
        </p:grpSpPr>
        <p:grpSp>
          <p:nvGrpSpPr>
            <p:cNvPr id="26" name="Group 25">
              <a:extLst>
                <a:ext uri="{FF2B5EF4-FFF2-40B4-BE49-F238E27FC236}">
                  <a16:creationId xmlns:a16="http://schemas.microsoft.com/office/drawing/2014/main" id="{E4DEE478-35DD-48D7-8C33-C6E18F080C48}"/>
                </a:ext>
              </a:extLst>
            </p:cNvPr>
            <p:cNvGrpSpPr/>
            <p:nvPr/>
          </p:nvGrpSpPr>
          <p:grpSpPr>
            <a:xfrm>
              <a:off x="1118914" y="5232131"/>
              <a:ext cx="4333933" cy="633869"/>
              <a:chOff x="1022330" y="5234230"/>
              <a:chExt cx="3541322" cy="633869"/>
            </a:xfrm>
          </p:grpSpPr>
          <p:sp>
            <p:nvSpPr>
              <p:cNvPr id="24" name="Flowchart: Off-page Connector 23">
                <a:extLst>
                  <a:ext uri="{FF2B5EF4-FFF2-40B4-BE49-F238E27FC236}">
                    <a16:creationId xmlns:a16="http://schemas.microsoft.com/office/drawing/2014/main" id="{85BB2559-D1B4-4AC0-BC4C-BEC475E300D2}"/>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Off-page Connector 22">
                <a:extLst>
                  <a:ext uri="{FF2B5EF4-FFF2-40B4-BE49-F238E27FC236}">
                    <a16:creationId xmlns:a16="http://schemas.microsoft.com/office/drawing/2014/main" id="{D47EBF5D-2486-421C-816B-E151E56F4834}"/>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Off-page Connector 21">
                <a:extLst>
                  <a:ext uri="{FF2B5EF4-FFF2-40B4-BE49-F238E27FC236}">
                    <a16:creationId xmlns:a16="http://schemas.microsoft.com/office/drawing/2014/main" id="{9E68CCEF-41BB-498F-A728-0D96113998C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Off-page Connector 20">
                <a:extLst>
                  <a:ext uri="{FF2B5EF4-FFF2-40B4-BE49-F238E27FC236}">
                    <a16:creationId xmlns:a16="http://schemas.microsoft.com/office/drawing/2014/main" id="{132A3CF0-E770-4D10-BF01-A8661B0FD497}"/>
                  </a:ext>
                </a:extLst>
              </p:cNvPr>
              <p:cNvSpPr/>
              <p:nvPr/>
            </p:nvSpPr>
            <p:spPr>
              <a:xfrm rot="16200000">
                <a:off x="1219472" y="5041783"/>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CFB742FC-E490-419E-8339-6E81D8D47338}"/>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29" name="Straight Arrow Connector 28">
            <a:extLst>
              <a:ext uri="{FF2B5EF4-FFF2-40B4-BE49-F238E27FC236}">
                <a16:creationId xmlns:a16="http://schemas.microsoft.com/office/drawing/2014/main" id="{D28C80D4-FFCC-49DD-AC16-E055746DFFC7}"/>
              </a:ext>
            </a:extLst>
          </p:cNvPr>
          <p:cNvCxnSpPr>
            <a:cxnSpLocks/>
          </p:cNvCxnSpPr>
          <p:nvPr/>
        </p:nvCxnSpPr>
        <p:spPr>
          <a:xfrm>
            <a:off x="2625754" y="2273416"/>
            <a:ext cx="1512703" cy="125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ABB0468-6F68-4763-BBB4-451221935D94}"/>
              </a:ext>
            </a:extLst>
          </p:cNvPr>
          <p:cNvCxnSpPr/>
          <p:nvPr/>
        </p:nvCxnSpPr>
        <p:spPr>
          <a:xfrm flipV="1">
            <a:off x="2697577" y="2589598"/>
            <a:ext cx="1202248" cy="139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67F092-3CC3-4B4F-9678-D6BDA39A0C83}"/>
              </a:ext>
            </a:extLst>
          </p:cNvPr>
          <p:cNvCxnSpPr>
            <a:stCxn id="16" idx="3"/>
          </p:cNvCxnSpPr>
          <p:nvPr/>
        </p:nvCxnSpPr>
        <p:spPr>
          <a:xfrm flipV="1">
            <a:off x="2561523" y="2919368"/>
            <a:ext cx="1576934" cy="4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BA7224-9526-4A4E-ABE0-F7D94AE9DF00}"/>
              </a:ext>
            </a:extLst>
          </p:cNvPr>
          <p:cNvCxnSpPr/>
          <p:nvPr/>
        </p:nvCxnSpPr>
        <p:spPr>
          <a:xfrm>
            <a:off x="2643528" y="2732713"/>
            <a:ext cx="1494929" cy="54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95C2E2-31E8-4F7A-BB19-104A5C5BF46A}"/>
              </a:ext>
            </a:extLst>
          </p:cNvPr>
          <p:cNvCxnSpPr/>
          <p:nvPr/>
        </p:nvCxnSpPr>
        <p:spPr>
          <a:xfrm>
            <a:off x="2643528" y="3056079"/>
            <a:ext cx="1366245" cy="80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DF06CD-01BB-4D86-8257-67F50E33226C}"/>
              </a:ext>
            </a:extLst>
          </p:cNvPr>
          <p:cNvCxnSpPr/>
          <p:nvPr/>
        </p:nvCxnSpPr>
        <p:spPr>
          <a:xfrm>
            <a:off x="2592198" y="3557059"/>
            <a:ext cx="1484749" cy="3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A91756-755E-4450-9DEB-C0AE2A6B6028}"/>
              </a:ext>
            </a:extLst>
          </p:cNvPr>
          <p:cNvCxnSpPr/>
          <p:nvPr/>
        </p:nvCxnSpPr>
        <p:spPr>
          <a:xfrm flipV="1">
            <a:off x="2721332" y="3858935"/>
            <a:ext cx="960566"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572E4B-E0B9-4895-9A5F-4A37AD4DFA5E}"/>
              </a:ext>
            </a:extLst>
          </p:cNvPr>
          <p:cNvCxnSpPr/>
          <p:nvPr/>
        </p:nvCxnSpPr>
        <p:spPr>
          <a:xfrm flipV="1">
            <a:off x="2643528" y="2348917"/>
            <a:ext cx="1165074" cy="38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B8733B2-2F61-4F27-89B1-6D1E8D748789}"/>
              </a:ext>
            </a:extLst>
          </p:cNvPr>
          <p:cNvCxnSpPr/>
          <p:nvPr/>
        </p:nvCxnSpPr>
        <p:spPr>
          <a:xfrm>
            <a:off x="2625754" y="2214693"/>
            <a:ext cx="1056144" cy="37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61188A-BDB0-4351-90F1-9AD21C11FDD1}"/>
              </a:ext>
            </a:extLst>
          </p:cNvPr>
          <p:cNvSpPr/>
          <p:nvPr/>
        </p:nvSpPr>
        <p:spPr>
          <a:xfrm>
            <a:off x="1185643" y="4946529"/>
            <a:ext cx="73711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Large teams require complex coordination</a:t>
            </a:r>
          </a:p>
          <a:p>
            <a:pPr marL="285750" indent="-285750">
              <a:buFont typeface="Arial" panose="020B0604020202020204" pitchFamily="34" charset="0"/>
              <a:buChar char="•"/>
            </a:pPr>
            <a:r>
              <a:rPr lang="en-US" dirty="0">
                <a:solidFill>
                  <a:srgbClr val="444444"/>
                </a:solidFill>
                <a:latin typeface="Open Sans"/>
              </a:rPr>
              <a:t>Application is more complex because of many dependencies</a:t>
            </a:r>
          </a:p>
          <a:p>
            <a:pPr marL="285750" indent="-285750">
              <a:buFont typeface="Arial" panose="020B0604020202020204" pitchFamily="34" charset="0"/>
              <a:buChar char="•"/>
            </a:pPr>
            <a:r>
              <a:rPr lang="en-US" dirty="0">
                <a:solidFill>
                  <a:srgbClr val="444444"/>
                </a:solidFill>
                <a:latin typeface="Open Sans"/>
              </a:rPr>
              <a:t>Release cycles might be longer because of code conflicts</a:t>
            </a:r>
          </a:p>
          <a:p>
            <a:pPr marL="285750" indent="-285750">
              <a:buFont typeface="Arial" panose="020B0604020202020204" pitchFamily="34" charset="0"/>
              <a:buChar char="•"/>
            </a:pPr>
            <a:r>
              <a:rPr lang="en-US" dirty="0">
                <a:solidFill>
                  <a:srgbClr val="444444"/>
                </a:solidFill>
                <a:latin typeface="Open Sans"/>
              </a:rPr>
              <a:t>Vertical scalability is dominant*</a:t>
            </a:r>
          </a:p>
        </p:txBody>
      </p:sp>
      <p:sp>
        <p:nvSpPr>
          <p:cNvPr id="48" name="Rectangle 47">
            <a:extLst>
              <a:ext uri="{FF2B5EF4-FFF2-40B4-BE49-F238E27FC236}">
                <a16:creationId xmlns:a16="http://schemas.microsoft.com/office/drawing/2014/main" id="{76B775F7-CB92-423A-906D-E33BA34786DB}"/>
              </a:ext>
            </a:extLst>
          </p:cNvPr>
          <p:cNvSpPr/>
          <p:nvPr/>
        </p:nvSpPr>
        <p:spPr>
          <a:xfrm>
            <a:off x="528394" y="6295257"/>
            <a:ext cx="7371128" cy="430887"/>
          </a:xfrm>
          <a:prstGeom prst="rect">
            <a:avLst/>
          </a:prstGeom>
        </p:spPr>
        <p:txBody>
          <a:bodyPr wrap="square">
            <a:spAutoFit/>
          </a:bodyPr>
          <a:lstStyle/>
          <a:p>
            <a:r>
              <a:rPr lang="en-US" sz="1100" dirty="0"/>
              <a:t>*Vertical scaling means that you scale by adding more power (CPU/RAM/HDD) to an existing machine. </a:t>
            </a:r>
          </a:p>
          <a:p>
            <a:r>
              <a:rPr lang="en-US" sz="1100" dirty="0"/>
              <a:t> Horizontal scaling means that you scale by adding more machines into your pool of resources whereas</a:t>
            </a:r>
          </a:p>
        </p:txBody>
      </p:sp>
    </p:spTree>
    <p:extLst>
      <p:ext uri="{BB962C8B-B14F-4D97-AF65-F5344CB8AC3E}">
        <p14:creationId xmlns:p14="http://schemas.microsoft.com/office/powerpoint/2010/main" val="38612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a:extLst>
              <a:ext uri="{FF2B5EF4-FFF2-40B4-BE49-F238E27FC236}">
                <a16:creationId xmlns:a16="http://schemas.microsoft.com/office/drawing/2014/main" id="{7F4518D6-A40C-4A10-B889-2F01664AA308}"/>
              </a:ext>
            </a:extLst>
          </p:cNvPr>
          <p:cNvSpPr/>
          <p:nvPr/>
        </p:nvSpPr>
        <p:spPr>
          <a:xfrm>
            <a:off x="3515425" y="3966308"/>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8" name="Cube 27">
            <a:extLst>
              <a:ext uri="{FF2B5EF4-FFF2-40B4-BE49-F238E27FC236}">
                <a16:creationId xmlns:a16="http://schemas.microsoft.com/office/drawing/2014/main" id="{02B5F4D2-7753-4C99-9379-7A90016F39AC}"/>
              </a:ext>
            </a:extLst>
          </p:cNvPr>
          <p:cNvSpPr/>
          <p:nvPr/>
        </p:nvSpPr>
        <p:spPr>
          <a:xfrm>
            <a:off x="3505799" y="3261633"/>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p:txBody>
          <a:bodyPr/>
          <a:lstStyle/>
          <a:p>
            <a:r>
              <a:rPr lang="en-US" dirty="0"/>
              <a:t>Microservices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1296741" y="198990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27" name="Cube 26">
            <a:extLst>
              <a:ext uri="{FF2B5EF4-FFF2-40B4-BE49-F238E27FC236}">
                <a16:creationId xmlns:a16="http://schemas.microsoft.com/office/drawing/2014/main" id="{546BC0D8-D1C6-4300-ADCC-AAF879F17932}"/>
              </a:ext>
            </a:extLst>
          </p:cNvPr>
          <p:cNvSpPr/>
          <p:nvPr/>
        </p:nvSpPr>
        <p:spPr>
          <a:xfrm>
            <a:off x="3505799" y="255643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9" name="Cube 18">
            <a:extLst>
              <a:ext uri="{FF2B5EF4-FFF2-40B4-BE49-F238E27FC236}">
                <a16:creationId xmlns:a16="http://schemas.microsoft.com/office/drawing/2014/main" id="{EA830345-5ACB-4E6E-A4BB-B6B137DDDAA2}"/>
              </a:ext>
            </a:extLst>
          </p:cNvPr>
          <p:cNvSpPr/>
          <p:nvPr/>
        </p:nvSpPr>
        <p:spPr>
          <a:xfrm>
            <a:off x="3505799" y="185557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35" name="Group 34">
            <a:extLst>
              <a:ext uri="{FF2B5EF4-FFF2-40B4-BE49-F238E27FC236}">
                <a16:creationId xmlns:a16="http://schemas.microsoft.com/office/drawing/2014/main" id="{E5F3D295-CC05-4D80-A061-5A82A3CFAAB6}"/>
              </a:ext>
            </a:extLst>
          </p:cNvPr>
          <p:cNvGrpSpPr/>
          <p:nvPr/>
        </p:nvGrpSpPr>
        <p:grpSpPr>
          <a:xfrm>
            <a:off x="4609646" y="1851758"/>
            <a:ext cx="4364608" cy="633919"/>
            <a:chOff x="1088239" y="5228437"/>
            <a:chExt cx="4364608" cy="633919"/>
          </a:xfrm>
        </p:grpSpPr>
        <p:grpSp>
          <p:nvGrpSpPr>
            <p:cNvPr id="36" name="Group 35">
              <a:extLst>
                <a:ext uri="{FF2B5EF4-FFF2-40B4-BE49-F238E27FC236}">
                  <a16:creationId xmlns:a16="http://schemas.microsoft.com/office/drawing/2014/main" id="{DFDEB156-5424-426F-84D8-4A1ED1C71E7C}"/>
                </a:ext>
              </a:extLst>
            </p:cNvPr>
            <p:cNvGrpSpPr/>
            <p:nvPr/>
          </p:nvGrpSpPr>
          <p:grpSpPr>
            <a:xfrm>
              <a:off x="1118914" y="5228437"/>
              <a:ext cx="4333933" cy="633919"/>
              <a:chOff x="1022330" y="5230536"/>
              <a:chExt cx="3541322" cy="633919"/>
            </a:xfrm>
          </p:grpSpPr>
          <p:sp>
            <p:nvSpPr>
              <p:cNvPr id="38" name="Flowchart: Off-page Connector 37">
                <a:extLst>
                  <a:ext uri="{FF2B5EF4-FFF2-40B4-BE49-F238E27FC236}">
                    <a16:creationId xmlns:a16="http://schemas.microsoft.com/office/drawing/2014/main" id="{1F202708-D528-4AB6-9D4E-908FDB03C54D}"/>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Off-page Connector 38">
                <a:extLst>
                  <a:ext uri="{FF2B5EF4-FFF2-40B4-BE49-F238E27FC236}">
                    <a16:creationId xmlns:a16="http://schemas.microsoft.com/office/drawing/2014/main" id="{77F51DE7-E9F8-4D6A-AEA6-45008DF5DCC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Off-page Connector 39">
                <a:extLst>
                  <a:ext uri="{FF2B5EF4-FFF2-40B4-BE49-F238E27FC236}">
                    <a16:creationId xmlns:a16="http://schemas.microsoft.com/office/drawing/2014/main" id="{3A2A0911-7018-4CFE-8C2C-088503F434A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Off-page Connector 40">
                <a:extLst>
                  <a:ext uri="{FF2B5EF4-FFF2-40B4-BE49-F238E27FC236}">
                    <a16:creationId xmlns:a16="http://schemas.microsoft.com/office/drawing/2014/main" id="{F57E915A-5132-42B6-B7E2-B4821F812747}"/>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7969B81-3237-406C-A226-656C1FD74FF6}"/>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42" name="Group 41">
            <a:extLst>
              <a:ext uri="{FF2B5EF4-FFF2-40B4-BE49-F238E27FC236}">
                <a16:creationId xmlns:a16="http://schemas.microsoft.com/office/drawing/2014/main" id="{9B388825-6583-4149-A728-9DBF0B268BE6}"/>
              </a:ext>
            </a:extLst>
          </p:cNvPr>
          <p:cNvGrpSpPr/>
          <p:nvPr/>
        </p:nvGrpSpPr>
        <p:grpSpPr>
          <a:xfrm>
            <a:off x="4608228" y="2556433"/>
            <a:ext cx="4364608" cy="633919"/>
            <a:chOff x="1088239" y="5228437"/>
            <a:chExt cx="4364608" cy="633919"/>
          </a:xfrm>
        </p:grpSpPr>
        <p:grpSp>
          <p:nvGrpSpPr>
            <p:cNvPr id="43" name="Group 42">
              <a:extLst>
                <a:ext uri="{FF2B5EF4-FFF2-40B4-BE49-F238E27FC236}">
                  <a16:creationId xmlns:a16="http://schemas.microsoft.com/office/drawing/2014/main" id="{0CF856FF-B28A-4C30-8ECD-36B6EF4D52C3}"/>
                </a:ext>
              </a:extLst>
            </p:cNvPr>
            <p:cNvGrpSpPr/>
            <p:nvPr/>
          </p:nvGrpSpPr>
          <p:grpSpPr>
            <a:xfrm>
              <a:off x="1118914" y="5228437"/>
              <a:ext cx="4333933" cy="633919"/>
              <a:chOff x="1022330" y="5230536"/>
              <a:chExt cx="3541322" cy="633919"/>
            </a:xfrm>
          </p:grpSpPr>
          <p:sp>
            <p:nvSpPr>
              <p:cNvPr id="45" name="Flowchart: Off-page Connector 44">
                <a:extLst>
                  <a:ext uri="{FF2B5EF4-FFF2-40B4-BE49-F238E27FC236}">
                    <a16:creationId xmlns:a16="http://schemas.microsoft.com/office/drawing/2014/main" id="{9B40B5FC-92BC-4696-9669-1672FA5307DE}"/>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Off-page Connector 45">
                <a:extLst>
                  <a:ext uri="{FF2B5EF4-FFF2-40B4-BE49-F238E27FC236}">
                    <a16:creationId xmlns:a16="http://schemas.microsoft.com/office/drawing/2014/main" id="{5D560412-E437-45BE-9F12-CDAE4C29B2D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Off-page Connector 46">
                <a:extLst>
                  <a:ext uri="{FF2B5EF4-FFF2-40B4-BE49-F238E27FC236}">
                    <a16:creationId xmlns:a16="http://schemas.microsoft.com/office/drawing/2014/main" id="{BD2C7360-EFE1-4B1B-ABB9-980B8AB5CA36}"/>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Off-page Connector 47">
                <a:extLst>
                  <a:ext uri="{FF2B5EF4-FFF2-40B4-BE49-F238E27FC236}">
                    <a16:creationId xmlns:a16="http://schemas.microsoft.com/office/drawing/2014/main" id="{69E08E80-905E-462A-B7A9-C90C06283D4E}"/>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E76AD2D2-6498-4B53-87AD-A2D03D4E07D3}"/>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63" name="Group 62">
            <a:extLst>
              <a:ext uri="{FF2B5EF4-FFF2-40B4-BE49-F238E27FC236}">
                <a16:creationId xmlns:a16="http://schemas.microsoft.com/office/drawing/2014/main" id="{23376428-0037-4503-9AA4-5AD658C5393F}"/>
              </a:ext>
            </a:extLst>
          </p:cNvPr>
          <p:cNvGrpSpPr/>
          <p:nvPr/>
        </p:nvGrpSpPr>
        <p:grpSpPr>
          <a:xfrm>
            <a:off x="4609646" y="3261109"/>
            <a:ext cx="4364608" cy="633919"/>
            <a:chOff x="1088239" y="5228437"/>
            <a:chExt cx="4364608" cy="633919"/>
          </a:xfrm>
        </p:grpSpPr>
        <p:grpSp>
          <p:nvGrpSpPr>
            <p:cNvPr id="64" name="Group 63">
              <a:extLst>
                <a:ext uri="{FF2B5EF4-FFF2-40B4-BE49-F238E27FC236}">
                  <a16:creationId xmlns:a16="http://schemas.microsoft.com/office/drawing/2014/main" id="{0251E3E9-B50A-476B-81A7-42CBBBF88734}"/>
                </a:ext>
              </a:extLst>
            </p:cNvPr>
            <p:cNvGrpSpPr/>
            <p:nvPr/>
          </p:nvGrpSpPr>
          <p:grpSpPr>
            <a:xfrm>
              <a:off x="1118914" y="5228437"/>
              <a:ext cx="4333933" cy="633919"/>
              <a:chOff x="1022330" y="5230536"/>
              <a:chExt cx="3541322" cy="633919"/>
            </a:xfrm>
          </p:grpSpPr>
          <p:sp>
            <p:nvSpPr>
              <p:cNvPr id="66" name="Flowchart: Off-page Connector 65">
                <a:extLst>
                  <a:ext uri="{FF2B5EF4-FFF2-40B4-BE49-F238E27FC236}">
                    <a16:creationId xmlns:a16="http://schemas.microsoft.com/office/drawing/2014/main" id="{64512A91-7B6E-4FA3-B2D8-E33A5C6773D0}"/>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Off-page Connector 66">
                <a:extLst>
                  <a:ext uri="{FF2B5EF4-FFF2-40B4-BE49-F238E27FC236}">
                    <a16:creationId xmlns:a16="http://schemas.microsoft.com/office/drawing/2014/main" id="{BF520D4D-E29D-4E76-8A99-BFE18BB07109}"/>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lowchart: Off-page Connector 67">
                <a:extLst>
                  <a:ext uri="{FF2B5EF4-FFF2-40B4-BE49-F238E27FC236}">
                    <a16:creationId xmlns:a16="http://schemas.microsoft.com/office/drawing/2014/main" id="{F6C6DD6B-F6A0-423D-9D8A-25659C561959}"/>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lowchart: Off-page Connector 68">
                <a:extLst>
                  <a:ext uri="{FF2B5EF4-FFF2-40B4-BE49-F238E27FC236}">
                    <a16:creationId xmlns:a16="http://schemas.microsoft.com/office/drawing/2014/main" id="{8EEC68E6-11E8-4396-969F-CF375582C17C}"/>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9FE3BD2C-55A0-475D-B70B-EEF72C282772}"/>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70" name="Group 69">
            <a:extLst>
              <a:ext uri="{FF2B5EF4-FFF2-40B4-BE49-F238E27FC236}">
                <a16:creationId xmlns:a16="http://schemas.microsoft.com/office/drawing/2014/main" id="{2EA3C62D-20F9-4DDB-A5BE-904944FA2349}"/>
              </a:ext>
            </a:extLst>
          </p:cNvPr>
          <p:cNvGrpSpPr/>
          <p:nvPr/>
        </p:nvGrpSpPr>
        <p:grpSpPr>
          <a:xfrm>
            <a:off x="4608228" y="3965784"/>
            <a:ext cx="4364608" cy="633919"/>
            <a:chOff x="1088239" y="5228437"/>
            <a:chExt cx="4364608" cy="633919"/>
          </a:xfrm>
        </p:grpSpPr>
        <p:grpSp>
          <p:nvGrpSpPr>
            <p:cNvPr id="71" name="Group 70">
              <a:extLst>
                <a:ext uri="{FF2B5EF4-FFF2-40B4-BE49-F238E27FC236}">
                  <a16:creationId xmlns:a16="http://schemas.microsoft.com/office/drawing/2014/main" id="{FE29560A-7325-4BCA-B22F-08D25FF02BD1}"/>
                </a:ext>
              </a:extLst>
            </p:cNvPr>
            <p:cNvGrpSpPr/>
            <p:nvPr/>
          </p:nvGrpSpPr>
          <p:grpSpPr>
            <a:xfrm>
              <a:off x="1118914" y="5228437"/>
              <a:ext cx="4333933" cy="633919"/>
              <a:chOff x="1022330" y="5230536"/>
              <a:chExt cx="3541322" cy="633919"/>
            </a:xfrm>
          </p:grpSpPr>
          <p:sp>
            <p:nvSpPr>
              <p:cNvPr id="73" name="Flowchart: Off-page Connector 72">
                <a:extLst>
                  <a:ext uri="{FF2B5EF4-FFF2-40B4-BE49-F238E27FC236}">
                    <a16:creationId xmlns:a16="http://schemas.microsoft.com/office/drawing/2014/main" id="{92A2D3C8-AED7-4AB6-A576-2DCF2508A5C3}"/>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Off-page Connector 73">
                <a:extLst>
                  <a:ext uri="{FF2B5EF4-FFF2-40B4-BE49-F238E27FC236}">
                    <a16:creationId xmlns:a16="http://schemas.microsoft.com/office/drawing/2014/main" id="{3353E291-F32A-4B7B-AFBA-B37CE01FF410}"/>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Off-page Connector 74">
                <a:extLst>
                  <a:ext uri="{FF2B5EF4-FFF2-40B4-BE49-F238E27FC236}">
                    <a16:creationId xmlns:a16="http://schemas.microsoft.com/office/drawing/2014/main" id="{8B0FB6EC-0498-4507-B771-829F784C6CBD}"/>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Off-page Connector 75">
                <a:extLst>
                  <a:ext uri="{FF2B5EF4-FFF2-40B4-BE49-F238E27FC236}">
                    <a16:creationId xmlns:a16="http://schemas.microsoft.com/office/drawing/2014/main" id="{627AF993-AB82-4912-B81F-2815F166621D}"/>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a:extLst>
                <a:ext uri="{FF2B5EF4-FFF2-40B4-BE49-F238E27FC236}">
                  <a16:creationId xmlns:a16="http://schemas.microsoft.com/office/drawing/2014/main" id="{AA487CDA-A7AA-4941-BDFC-9CB5709042CB}"/>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77" name="Straight Arrow Connector 76">
            <a:extLst>
              <a:ext uri="{FF2B5EF4-FFF2-40B4-BE49-F238E27FC236}">
                <a16:creationId xmlns:a16="http://schemas.microsoft.com/office/drawing/2014/main" id="{5DBCADB1-4B11-4B73-B3DF-05AD02D4607C}"/>
              </a:ext>
            </a:extLst>
          </p:cNvPr>
          <p:cNvCxnSpPr>
            <a:cxnSpLocks/>
          </p:cNvCxnSpPr>
          <p:nvPr/>
        </p:nvCxnSpPr>
        <p:spPr>
          <a:xfrm>
            <a:off x="3020775" y="2304226"/>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AEE9A7A-5011-4002-963C-DF17EE8B236D}"/>
              </a:ext>
            </a:extLst>
          </p:cNvPr>
          <p:cNvCxnSpPr>
            <a:cxnSpLocks/>
          </p:cNvCxnSpPr>
          <p:nvPr/>
        </p:nvCxnSpPr>
        <p:spPr>
          <a:xfrm>
            <a:off x="2996955" y="2958568"/>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6401C60-60A3-4FD1-96C4-30DB82F0E130}"/>
              </a:ext>
            </a:extLst>
          </p:cNvPr>
          <p:cNvCxnSpPr>
            <a:cxnSpLocks/>
          </p:cNvCxnSpPr>
          <p:nvPr/>
        </p:nvCxnSpPr>
        <p:spPr>
          <a:xfrm>
            <a:off x="2996955" y="3671632"/>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AB5AC5C-8C0D-4F8C-BEDC-7EA2D0341F5E}"/>
              </a:ext>
            </a:extLst>
          </p:cNvPr>
          <p:cNvCxnSpPr>
            <a:cxnSpLocks/>
          </p:cNvCxnSpPr>
          <p:nvPr/>
        </p:nvCxnSpPr>
        <p:spPr>
          <a:xfrm>
            <a:off x="2996955" y="4325973"/>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ABD81E1-7D4E-4286-A5D8-EC6F9B0D0A95}"/>
              </a:ext>
            </a:extLst>
          </p:cNvPr>
          <p:cNvSpPr txBox="1"/>
          <p:nvPr/>
        </p:nvSpPr>
        <p:spPr>
          <a:xfrm>
            <a:off x="2977029" y="1481296"/>
            <a:ext cx="1414170" cy="338554"/>
          </a:xfrm>
          <a:prstGeom prst="rect">
            <a:avLst/>
          </a:prstGeom>
          <a:noFill/>
        </p:spPr>
        <p:txBody>
          <a:bodyPr wrap="none" rtlCol="0">
            <a:spAutoFit/>
          </a:bodyPr>
          <a:lstStyle/>
          <a:p>
            <a:r>
              <a:rPr lang="en-US" sz="1600" dirty="0">
                <a:solidFill>
                  <a:schemeClr val="accent1"/>
                </a:solidFill>
              </a:rPr>
              <a:t>Microservices</a:t>
            </a:r>
          </a:p>
        </p:txBody>
      </p:sp>
      <p:sp>
        <p:nvSpPr>
          <p:cNvPr id="18" name="Rectangle 17">
            <a:extLst>
              <a:ext uri="{FF2B5EF4-FFF2-40B4-BE49-F238E27FC236}">
                <a16:creationId xmlns:a16="http://schemas.microsoft.com/office/drawing/2014/main" id="{B7293F35-30CC-4511-A562-D99CE91D77FD}"/>
              </a:ext>
            </a:extLst>
          </p:cNvPr>
          <p:cNvSpPr/>
          <p:nvPr/>
        </p:nvSpPr>
        <p:spPr>
          <a:xfrm>
            <a:off x="1101429" y="4954623"/>
            <a:ext cx="8327473"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With small teams working on a microservice, it contributes to much more developer freedom and independence. </a:t>
            </a:r>
          </a:p>
          <a:p>
            <a:pPr marL="285750" indent="-285750">
              <a:buFont typeface="Arial" panose="020B0604020202020204" pitchFamily="34" charset="0"/>
              <a:buChar char="•"/>
            </a:pPr>
            <a:r>
              <a:rPr lang="en-US" dirty="0">
                <a:solidFill>
                  <a:srgbClr val="444444"/>
                </a:solidFill>
                <a:latin typeface="Open Sans"/>
              </a:rPr>
              <a:t>Small teams that are working in parallel can iterate faster than large teams. </a:t>
            </a:r>
          </a:p>
          <a:p>
            <a:pPr marL="285750" indent="-285750">
              <a:buFont typeface="Arial" panose="020B0604020202020204" pitchFamily="34" charset="0"/>
              <a:buChar char="•"/>
            </a:pPr>
            <a:r>
              <a:rPr lang="en-US" dirty="0">
                <a:solidFill>
                  <a:srgbClr val="444444"/>
                </a:solidFill>
                <a:latin typeface="Open Sans"/>
              </a:rPr>
              <a:t>If one of the components fails, developers are able to spin up it’s copy while the rest of the application continues to function independently.</a:t>
            </a:r>
          </a:p>
          <a:p>
            <a:pPr marL="285750" indent="-285750">
              <a:buFont typeface="Arial" panose="020B0604020202020204" pitchFamily="34" charset="0"/>
              <a:buChar char="•"/>
            </a:pPr>
            <a:r>
              <a:rPr lang="en-US" dirty="0">
                <a:solidFill>
                  <a:srgbClr val="444444"/>
                </a:solidFill>
                <a:latin typeface="Open Sans"/>
              </a:rPr>
              <a:t>Because of small nature services are scaled horizontally</a:t>
            </a:r>
            <a:endParaRPr lang="en-US" dirty="0"/>
          </a:p>
        </p:txBody>
      </p:sp>
    </p:spTree>
    <p:extLst>
      <p:ext uri="{BB962C8B-B14F-4D97-AF65-F5344CB8AC3E}">
        <p14:creationId xmlns:p14="http://schemas.microsoft.com/office/powerpoint/2010/main" val="24063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040827"/>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 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application can be difficult to understand and modify because of complex dependencies</a:t>
            </a:r>
          </a:p>
          <a:p>
            <a:r>
              <a:rPr lang="en-US" dirty="0"/>
              <a:t>Large code base slows down the IDE</a:t>
            </a:r>
          </a:p>
          <a:p>
            <a:r>
              <a:rPr lang="en-US" dirty="0"/>
              <a:t>Large application starts and works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D9682F-5AE2-4364-9519-CD6E7093E8E7}"/>
              </a:ext>
            </a:extLst>
          </p:cNvPr>
          <p:cNvPicPr>
            <a:picLocks noChangeAspect="1"/>
          </p:cNvPicPr>
          <p:nvPr/>
        </p:nvPicPr>
        <p:blipFill>
          <a:blip r:embed="rId2">
            <a:alphaModFix amt="70000"/>
          </a:blip>
          <a:stretch>
            <a:fillRect/>
          </a:stretch>
        </p:blipFill>
        <p:spPr>
          <a:xfrm>
            <a:off x="6587154" y="3118360"/>
            <a:ext cx="5208287" cy="3256304"/>
          </a:xfrm>
          <a:prstGeom prst="rect">
            <a:avLst/>
          </a:prstGeom>
        </p:spPr>
      </p:pic>
      <p:sp>
        <p:nvSpPr>
          <p:cNvPr id="2" name="Title 1">
            <a:extLst>
              <a:ext uri="{FF2B5EF4-FFF2-40B4-BE49-F238E27FC236}">
                <a16:creationId xmlns:a16="http://schemas.microsoft.com/office/drawing/2014/main" id="{7CC41972-BD9E-4B09-9A4B-5D69612E4679}"/>
              </a:ext>
            </a:extLst>
          </p:cNvPr>
          <p:cNvSpPr>
            <a:spLocks noGrp="1"/>
          </p:cNvSpPr>
          <p:nvPr>
            <p:ph type="title"/>
          </p:nvPr>
        </p:nvSpPr>
        <p:spPr/>
        <p:txBody>
          <a:bodyPr/>
          <a:lstStyle/>
          <a:p>
            <a:r>
              <a:rPr lang="en-US" dirty="0"/>
              <a:t>Microservices Drawbacks</a:t>
            </a:r>
          </a:p>
        </p:txBody>
      </p:sp>
      <p:sp>
        <p:nvSpPr>
          <p:cNvPr id="3" name="Content Placeholder 2">
            <a:extLst>
              <a:ext uri="{FF2B5EF4-FFF2-40B4-BE49-F238E27FC236}">
                <a16:creationId xmlns:a16="http://schemas.microsoft.com/office/drawing/2014/main" id="{12DAB586-E7BF-4AB5-AB32-A259FE3100D3}"/>
              </a:ext>
            </a:extLst>
          </p:cNvPr>
          <p:cNvSpPr>
            <a:spLocks noGrp="1"/>
          </p:cNvSpPr>
          <p:nvPr>
            <p:ph idx="1"/>
          </p:nvPr>
        </p:nvSpPr>
        <p:spPr>
          <a:xfrm>
            <a:off x="490721" y="1488613"/>
            <a:ext cx="9106125" cy="1629747"/>
          </a:xfrm>
        </p:spPr>
        <p:txBody>
          <a:bodyPr>
            <a:normAutofit fontScale="85000" lnSpcReduction="10000"/>
          </a:bodyPr>
          <a:lstStyle/>
          <a:p>
            <a:r>
              <a:rPr lang="en-US" b="1" dirty="0"/>
              <a:t>Smaller Is Not Faster. </a:t>
            </a:r>
            <a:r>
              <a:rPr lang="en-US" dirty="0"/>
              <a:t>Every service is connected through remote calls. Such calls take time, especially when many services </a:t>
            </a:r>
            <a:r>
              <a:rPr lang="en-US" sz="1900" dirty="0"/>
              <a:t>are</a:t>
            </a:r>
            <a:r>
              <a:rPr lang="en-US" dirty="0"/>
              <a:t> called in at once. </a:t>
            </a:r>
          </a:p>
          <a:p>
            <a:r>
              <a:rPr lang="en-US" dirty="0"/>
              <a:t>Significant DevOps efforts are required to support infrastructure and often deployments.</a:t>
            </a:r>
          </a:p>
          <a:p>
            <a:r>
              <a:rPr lang="en-US" dirty="0"/>
              <a:t>It is often hard or impossible to implement distributed transactions in Microservices. There is Eventual Consistency model comes to help. However it might have significant impact on the style of interaction with users in the system.</a:t>
            </a:r>
          </a:p>
        </p:txBody>
      </p:sp>
      <p:sp>
        <p:nvSpPr>
          <p:cNvPr id="5" name="Content Placeholder 2">
            <a:extLst>
              <a:ext uri="{FF2B5EF4-FFF2-40B4-BE49-F238E27FC236}">
                <a16:creationId xmlns:a16="http://schemas.microsoft.com/office/drawing/2014/main" id="{AA64B2CF-4B22-4178-92DE-4D47809AC0F5}"/>
              </a:ext>
            </a:extLst>
          </p:cNvPr>
          <p:cNvSpPr txBox="1">
            <a:spLocks/>
          </p:cNvSpPr>
          <p:nvPr/>
        </p:nvSpPr>
        <p:spPr>
          <a:xfrm>
            <a:off x="490719" y="3108949"/>
            <a:ext cx="6606767" cy="41365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Significant efforts are required to plan and keep interfaces consistency between microservices. If one team changes the protocol – other services might stop working.</a:t>
            </a:r>
          </a:p>
          <a:p>
            <a:r>
              <a:rPr lang="en-US" sz="1600" dirty="0"/>
              <a:t>Microservices are modeled as isolated units that manage a reduced set of problems. However, in reality fully functional systems rely on the cooperation and integration of its parts. Often it is hard to make microservices truly independent. </a:t>
            </a:r>
          </a:p>
          <a:p>
            <a:r>
              <a:rPr lang="en-US" sz="1600" dirty="0"/>
              <a:t>One important question you should ask yourself when working with separate microservices inside a problem domain is: “Are these services talking too much with each other?” If so, consider to merge them to a single service. Microservices should be small, but no smaller than necessary to be convenient.</a:t>
            </a:r>
          </a:p>
        </p:txBody>
      </p:sp>
    </p:spTree>
    <p:extLst>
      <p:ext uri="{BB962C8B-B14F-4D97-AF65-F5344CB8AC3E}">
        <p14:creationId xmlns:p14="http://schemas.microsoft.com/office/powerpoint/2010/main" val="2317993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580</TotalTime>
  <Words>796</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 Development</vt:lpstr>
      <vt:lpstr>Microservices Development</vt:lpstr>
      <vt:lpstr>Monolithic Architecture Benefits</vt:lpstr>
      <vt:lpstr>Monolithic Architecture Drawbacks</vt:lpstr>
      <vt:lpstr>Microservices 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49</cp:revision>
  <dcterms:created xsi:type="dcterms:W3CDTF">2019-07-17T19:57:14Z</dcterms:created>
  <dcterms:modified xsi:type="dcterms:W3CDTF">2019-07-27T16:25:30Z</dcterms:modified>
</cp:coreProperties>
</file>