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73" r:id="rId3"/>
    <p:sldId id="275" r:id="rId4"/>
    <p:sldId id="276" r:id="rId5"/>
    <p:sldId id="277" r:id="rId6"/>
    <p:sldId id="278" r:id="rId7"/>
    <p:sldId id="279" r:id="rId8"/>
    <p:sldId id="281" r:id="rId9"/>
    <p:sldId id="280" r:id="rId10"/>
    <p:sldId id="260" r:id="rId11"/>
    <p:sldId id="269" r:id="rId12"/>
    <p:sldId id="265" r:id="rId13"/>
    <p:sldId id="282" r:id="rId14"/>
    <p:sldId id="274" r:id="rId15"/>
    <p:sldId id="263" r:id="rId16"/>
    <p:sldId id="271" r:id="rId17"/>
    <p:sldId id="272" r:id="rId18"/>
    <p:sldId id="285" r:id="rId19"/>
    <p:sldId id="284"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69" autoAdjust="0"/>
  </p:normalViewPr>
  <p:slideViewPr>
    <p:cSldViewPr snapToGrid="0">
      <p:cViewPr varScale="1">
        <p:scale>
          <a:sx n="104" d="100"/>
          <a:sy n="104" d="100"/>
        </p:scale>
        <p:origin x="8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F23A-0794-4AF6-8931-826AE2291CB6}"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DED0-827B-4672-BD27-2B18B91C8AB8}" type="slidenum">
              <a:rPr lang="en-US" smtClean="0"/>
              <a:t>‹#›</a:t>
            </a:fld>
            <a:endParaRPr lang="en-US"/>
          </a:p>
        </p:txBody>
      </p:sp>
    </p:spTree>
    <p:extLst>
      <p:ext uri="{BB962C8B-B14F-4D97-AF65-F5344CB8AC3E}">
        <p14:creationId xmlns:p14="http://schemas.microsoft.com/office/powerpoint/2010/main" val="344574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baeldung.com/spring-boot-starter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appsdeveloperblog.com/a-list-of-spring-boot-starter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4developer.com/2018/08/06/spring-boot-best-practic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spring.io/spring-boot/docs/current/reference/html/boot-features-developing-auto-configuration.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spring.io/spring-boot/docs/current/reference/html/common-application-properties.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spring.io/spring-boot/docs/current/reference/html/boot-features-external-config.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https://www.baeldung.com/spring-boot-starters</a:t>
            </a:r>
            <a:endParaRPr lang="en-US" dirty="0"/>
          </a:p>
          <a:p>
            <a:r>
              <a:rPr lang="en-US" dirty="0">
                <a:hlinkClick r:id="rId4"/>
              </a:rPr>
              <a:t>http://appsdeveloperblog.com/a-list-of-spring-boot-starters/</a:t>
            </a:r>
            <a:endParaRPr lang="en-US" dirty="0"/>
          </a:p>
          <a:p>
            <a:endParaRPr lang="en-US" dirty="0"/>
          </a:p>
        </p:txBody>
      </p:sp>
      <p:sp>
        <p:nvSpPr>
          <p:cNvPr id="4" name="Slide Number Placeholder 3"/>
          <p:cNvSpPr>
            <a:spLocks noGrp="1"/>
          </p:cNvSpPr>
          <p:nvPr>
            <p:ph type="sldNum" sz="quarter" idx="5"/>
          </p:nvPr>
        </p:nvSpPr>
        <p:spPr/>
        <p:txBody>
          <a:bodyPr/>
          <a:lstStyle/>
          <a:p>
            <a:fld id="{18DDDED0-827B-4672-BD27-2B18B91C8AB8}" type="slidenum">
              <a:rPr lang="en-US" smtClean="0"/>
              <a:t>4</a:t>
            </a:fld>
            <a:endParaRPr lang="en-US"/>
          </a:p>
        </p:txBody>
      </p:sp>
    </p:spTree>
    <p:extLst>
      <p:ext uri="{BB962C8B-B14F-4D97-AF65-F5344CB8AC3E}">
        <p14:creationId xmlns:p14="http://schemas.microsoft.com/office/powerpoint/2010/main" val="89451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https://www.e4developer.com/2018/08/06/spring-boot-best-practices/</a:t>
            </a:r>
            <a:endParaRPr lang="en-US" dirty="0"/>
          </a:p>
          <a:p>
            <a:r>
              <a:rPr lang="en-US" dirty="0">
                <a:hlinkClick r:id="rId4"/>
              </a:rPr>
              <a:t>https://docs.spring.io/spring-boot/docs/current/reference/html/boot-features-developing-auto-configuration.html</a:t>
            </a:r>
            <a:endParaRPr lang="en-US" dirty="0"/>
          </a:p>
        </p:txBody>
      </p:sp>
      <p:sp>
        <p:nvSpPr>
          <p:cNvPr id="4" name="Slide Number Placeholder 3"/>
          <p:cNvSpPr>
            <a:spLocks noGrp="1"/>
          </p:cNvSpPr>
          <p:nvPr>
            <p:ph type="sldNum" sz="quarter" idx="5"/>
          </p:nvPr>
        </p:nvSpPr>
        <p:spPr/>
        <p:txBody>
          <a:bodyPr/>
          <a:lstStyle/>
          <a:p>
            <a:fld id="{18DDDED0-827B-4672-BD27-2B18B91C8AB8}" type="slidenum">
              <a:rPr lang="en-US" smtClean="0"/>
              <a:t>5</a:t>
            </a:fld>
            <a:endParaRPr lang="en-US"/>
          </a:p>
        </p:txBody>
      </p:sp>
    </p:spTree>
    <p:extLst>
      <p:ext uri="{BB962C8B-B14F-4D97-AF65-F5344CB8AC3E}">
        <p14:creationId xmlns:p14="http://schemas.microsoft.com/office/powerpoint/2010/main" val="390641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https://docs.spring.io/spring-boot/docs/current/reference/html/common-application-properties.html</a:t>
            </a:r>
            <a:endParaRPr lang="en-US" dirty="0"/>
          </a:p>
          <a:p>
            <a:r>
              <a:rPr lang="en-US" dirty="0">
                <a:hlinkClick r:id="rId4"/>
              </a:rPr>
              <a:t>https://docs.spring.io/spring-boot/docs/current/reference/html/boot-features-external-config.html</a:t>
            </a:r>
            <a:endParaRPr lang="en-US" dirty="0"/>
          </a:p>
          <a:p>
            <a:endParaRPr lang="en-US" dirty="0"/>
          </a:p>
        </p:txBody>
      </p:sp>
      <p:sp>
        <p:nvSpPr>
          <p:cNvPr id="4" name="Slide Number Placeholder 3"/>
          <p:cNvSpPr>
            <a:spLocks noGrp="1"/>
          </p:cNvSpPr>
          <p:nvPr>
            <p:ph type="sldNum" sz="quarter" idx="5"/>
          </p:nvPr>
        </p:nvSpPr>
        <p:spPr/>
        <p:txBody>
          <a:bodyPr/>
          <a:lstStyle/>
          <a:p>
            <a:fld id="{18DDDED0-827B-4672-BD27-2B18B91C8AB8}" type="slidenum">
              <a:rPr lang="en-US" smtClean="0"/>
              <a:t>7</a:t>
            </a:fld>
            <a:endParaRPr lang="en-US"/>
          </a:p>
        </p:txBody>
      </p:sp>
    </p:spTree>
    <p:extLst>
      <p:ext uri="{BB962C8B-B14F-4D97-AF65-F5344CB8AC3E}">
        <p14:creationId xmlns:p14="http://schemas.microsoft.com/office/powerpoint/2010/main" val="33641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projectlombok.org/features/EqualsAndHashCode.html" TargetMode="External"/><Relationship Id="rId4" Type="http://schemas.openxmlformats.org/officeDocument/2006/relationships/hyperlink" Target="https://projectlombok.org/features/ToString.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restlet.com/modules/client?utm_source=DH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81/users/"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2 : Spring Boot</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1026" name="Picture 2" descr="Image result for spring boot logo">
            <a:extLst>
              <a:ext uri="{FF2B5EF4-FFF2-40B4-BE49-F238E27FC236}">
                <a16:creationId xmlns:a16="http://schemas.microsoft.com/office/drawing/2014/main" id="{3BF9E52B-BF19-4401-B623-9B7255CE4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42" y="4448081"/>
            <a:ext cx="52387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609600"/>
            <a:ext cx="8596668" cy="1320800"/>
          </a:xfrm>
        </p:spPr>
        <p:txBody>
          <a:bodyPr/>
          <a:lstStyle/>
          <a:p>
            <a:r>
              <a:rPr lang="en-US" dirty="0"/>
              <a:t>Simple Demo Monolith Application</a:t>
            </a:r>
          </a:p>
        </p:txBody>
      </p:sp>
      <p:sp>
        <p:nvSpPr>
          <p:cNvPr id="3" name="Content Placeholder 2">
            <a:extLst>
              <a:ext uri="{FF2B5EF4-FFF2-40B4-BE49-F238E27FC236}">
                <a16:creationId xmlns:a16="http://schemas.microsoft.com/office/drawing/2014/main" id="{089AAAB4-3304-4D3C-8EF1-E6D9780ED308}"/>
              </a:ext>
            </a:extLst>
          </p:cNvPr>
          <p:cNvSpPr>
            <a:spLocks noGrp="1"/>
          </p:cNvSpPr>
          <p:nvPr>
            <p:ph idx="1"/>
          </p:nvPr>
        </p:nvSpPr>
        <p:spPr>
          <a:xfrm>
            <a:off x="4401003" y="1809900"/>
            <a:ext cx="4853501" cy="3880773"/>
          </a:xfrm>
        </p:spPr>
        <p:txBody>
          <a:bodyPr/>
          <a:lstStyle/>
          <a:p>
            <a:r>
              <a:rPr lang="en-US" dirty="0"/>
              <a:t>Lets start with some simple example of monolithic service</a:t>
            </a:r>
          </a:p>
          <a:p>
            <a:r>
              <a:rPr lang="en-US" dirty="0"/>
              <a:t>It will not be complex but we can easily split it to (at least two) microservices</a:t>
            </a:r>
          </a:p>
          <a:p>
            <a:r>
              <a:rPr lang="en-US" dirty="0"/>
              <a:t>We will not implement UI part because microservices is about backend</a:t>
            </a:r>
          </a:p>
          <a:p>
            <a:r>
              <a:rPr lang="en-US" dirty="0"/>
              <a:t>Database doesn’t matter. Let’s use H2 to setup environment quickly.</a:t>
            </a:r>
          </a:p>
          <a:p>
            <a:r>
              <a:rPr lang="en-US" dirty="0"/>
              <a:t>The same Spring services will be reused later, when monolith will be split to microservices.</a:t>
            </a:r>
          </a:p>
          <a:p>
            <a:endParaRPr lang="en-US" dirty="0"/>
          </a:p>
          <a:p>
            <a:pPr marL="0" indent="0">
              <a:buNone/>
            </a:pPr>
            <a:endParaRPr lang="en-US" dirty="0"/>
          </a:p>
        </p:txBody>
      </p:sp>
      <p:sp>
        <p:nvSpPr>
          <p:cNvPr id="4" name="Cube 3">
            <a:extLst>
              <a:ext uri="{FF2B5EF4-FFF2-40B4-BE49-F238E27FC236}">
                <a16:creationId xmlns:a16="http://schemas.microsoft.com/office/drawing/2014/main" id="{98DFCB3F-89C8-4906-9934-CAD16DC16716}"/>
              </a:ext>
            </a:extLst>
          </p:cNvPr>
          <p:cNvSpPr/>
          <p:nvPr/>
        </p:nvSpPr>
        <p:spPr>
          <a:xfrm>
            <a:off x="677334" y="1511920"/>
            <a:ext cx="3126151" cy="4299253"/>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Spring Boot with Embedded Tomcat</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Flowchart: Magnetic Disk 4">
            <a:extLst>
              <a:ext uri="{FF2B5EF4-FFF2-40B4-BE49-F238E27FC236}">
                <a16:creationId xmlns:a16="http://schemas.microsoft.com/office/drawing/2014/main" id="{5143B72C-7B07-4320-A1F7-9F1275B90C18}"/>
              </a:ext>
            </a:extLst>
          </p:cNvPr>
          <p:cNvSpPr/>
          <p:nvPr/>
        </p:nvSpPr>
        <p:spPr>
          <a:xfrm>
            <a:off x="883150" y="4476911"/>
            <a:ext cx="2290942" cy="1194458"/>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H2 Database</a:t>
            </a:r>
          </a:p>
        </p:txBody>
      </p:sp>
      <p:sp>
        <p:nvSpPr>
          <p:cNvPr id="9" name="Arrow: Up-Down 8">
            <a:extLst>
              <a:ext uri="{FF2B5EF4-FFF2-40B4-BE49-F238E27FC236}">
                <a16:creationId xmlns:a16="http://schemas.microsoft.com/office/drawing/2014/main" id="{EE0BC73C-3D0D-4BFB-902F-3070D4583D58}"/>
              </a:ext>
            </a:extLst>
          </p:cNvPr>
          <p:cNvSpPr/>
          <p:nvPr/>
        </p:nvSpPr>
        <p:spPr>
          <a:xfrm>
            <a:off x="1829569" y="4245200"/>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2AB05551-08F8-4251-B30F-9203DA470ED0}"/>
              </a:ext>
            </a:extLst>
          </p:cNvPr>
          <p:cNvSpPr/>
          <p:nvPr/>
        </p:nvSpPr>
        <p:spPr>
          <a:xfrm>
            <a:off x="511100"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CRUD Repository</a:t>
            </a:r>
          </a:p>
        </p:txBody>
      </p:sp>
      <p:sp>
        <p:nvSpPr>
          <p:cNvPr id="7" name="Cube 6">
            <a:extLst>
              <a:ext uri="{FF2B5EF4-FFF2-40B4-BE49-F238E27FC236}">
                <a16:creationId xmlns:a16="http://schemas.microsoft.com/office/drawing/2014/main" id="{FED9477D-3E08-43DF-95E7-45F1B670CB14}"/>
              </a:ext>
            </a:extLst>
          </p:cNvPr>
          <p:cNvSpPr/>
          <p:nvPr/>
        </p:nvSpPr>
        <p:spPr>
          <a:xfrm>
            <a:off x="511102"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Service Layer</a:t>
            </a:r>
          </a:p>
        </p:txBody>
      </p:sp>
      <p:sp>
        <p:nvSpPr>
          <p:cNvPr id="8" name="Cube 7">
            <a:extLst>
              <a:ext uri="{FF2B5EF4-FFF2-40B4-BE49-F238E27FC236}">
                <a16:creationId xmlns:a16="http://schemas.microsoft.com/office/drawing/2014/main" id="{1E2D6D15-9257-4A57-8FE4-B37E7A4DD203}"/>
              </a:ext>
            </a:extLst>
          </p:cNvPr>
          <p:cNvSpPr/>
          <p:nvPr/>
        </p:nvSpPr>
        <p:spPr>
          <a:xfrm>
            <a:off x="511102"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Controller</a:t>
            </a:r>
          </a:p>
        </p:txBody>
      </p:sp>
      <p:sp>
        <p:nvSpPr>
          <p:cNvPr id="10" name="Cube 9">
            <a:extLst>
              <a:ext uri="{FF2B5EF4-FFF2-40B4-BE49-F238E27FC236}">
                <a16:creationId xmlns:a16="http://schemas.microsoft.com/office/drawing/2014/main" id="{496A86B9-3CA1-4A5E-89BC-0C6A0F637B85}"/>
              </a:ext>
            </a:extLst>
          </p:cNvPr>
          <p:cNvSpPr/>
          <p:nvPr/>
        </p:nvSpPr>
        <p:spPr>
          <a:xfrm>
            <a:off x="3039033" y="2302475"/>
            <a:ext cx="423065" cy="1943099"/>
          </a:xfrm>
          <a:prstGeom prst="cube">
            <a:avLst>
              <a:gd name="adj" fmla="val 3933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081AC4-DB10-4E4A-9182-A404E0020DC6}"/>
              </a:ext>
            </a:extLst>
          </p:cNvPr>
          <p:cNvSpPr txBox="1"/>
          <p:nvPr/>
        </p:nvSpPr>
        <p:spPr>
          <a:xfrm rot="16200000">
            <a:off x="2668827" y="2948422"/>
            <a:ext cx="1320802" cy="615553"/>
          </a:xfrm>
          <a:prstGeom prst="rect">
            <a:avLst/>
          </a:prstGeom>
          <a:noFill/>
        </p:spPr>
        <p:txBody>
          <a:bodyPr wrap="square" rtlCol="0">
            <a:spAutoFit/>
          </a:bodyPr>
          <a:lstStyle/>
          <a:p>
            <a:r>
              <a:rPr lang="en-US" sz="1600" dirty="0">
                <a:solidFill>
                  <a:schemeClr val="bg1">
                    <a:lumMod val="65000"/>
                  </a:schemeClr>
                </a:solidFill>
              </a:rPr>
              <a:t>DI + Config</a:t>
            </a:r>
          </a:p>
          <a:p>
            <a:endParaRPr lang="en-US" dirty="0">
              <a:solidFill>
                <a:schemeClr val="bg1">
                  <a:lumMod val="65000"/>
                </a:schemeClr>
              </a:solidFill>
            </a:endParaRPr>
          </a:p>
        </p:txBody>
      </p:sp>
    </p:spTree>
    <p:extLst>
      <p:ext uri="{BB962C8B-B14F-4D97-AF65-F5344CB8AC3E}">
        <p14:creationId xmlns:p14="http://schemas.microsoft.com/office/powerpoint/2010/main" val="130816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Application Structure</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a:xfrm>
            <a:off x="677334" y="1930400"/>
            <a:ext cx="8596668" cy="3880773"/>
          </a:xfrm>
        </p:spPr>
        <p:txBody>
          <a:bodyPr/>
          <a:lstStyle/>
          <a:p>
            <a:r>
              <a:rPr lang="en-US" dirty="0"/>
              <a:t>Real applications are complex. In our training we will just mimic real services.</a:t>
            </a:r>
          </a:p>
          <a:p>
            <a:r>
              <a:rPr lang="en-US" dirty="0"/>
              <a:t>User service is about creating and query user data.</a:t>
            </a:r>
          </a:p>
          <a:p>
            <a:r>
              <a:rPr lang="en-US" dirty="0"/>
              <a:t>Email service should send activation email when new user is created.</a:t>
            </a:r>
          </a:p>
        </p:txBody>
      </p:sp>
      <p:pic>
        <p:nvPicPr>
          <p:cNvPr id="4" name="Picture 3">
            <a:extLst>
              <a:ext uri="{FF2B5EF4-FFF2-40B4-BE49-F238E27FC236}">
                <a16:creationId xmlns:a16="http://schemas.microsoft.com/office/drawing/2014/main" id="{9F672470-B2AE-4487-AD12-B9DFE874237D}"/>
              </a:ext>
            </a:extLst>
          </p:cNvPr>
          <p:cNvPicPr>
            <a:picLocks noChangeAspect="1"/>
          </p:cNvPicPr>
          <p:nvPr/>
        </p:nvPicPr>
        <p:blipFill>
          <a:blip r:embed="rId2"/>
          <a:stretch>
            <a:fillRect/>
          </a:stretch>
        </p:blipFill>
        <p:spPr>
          <a:xfrm>
            <a:off x="1698625" y="4165136"/>
            <a:ext cx="1007630" cy="1108393"/>
          </a:xfrm>
          <a:prstGeom prst="rect">
            <a:avLst/>
          </a:prstGeom>
        </p:spPr>
      </p:pic>
      <p:sp>
        <p:nvSpPr>
          <p:cNvPr id="6" name="Oval 5">
            <a:extLst>
              <a:ext uri="{FF2B5EF4-FFF2-40B4-BE49-F238E27FC236}">
                <a16:creationId xmlns:a16="http://schemas.microsoft.com/office/drawing/2014/main" id="{4B99DCAA-2AEE-4EFB-B7DE-5CCEA23590A9}"/>
              </a:ext>
            </a:extLst>
          </p:cNvPr>
          <p:cNvSpPr/>
          <p:nvPr/>
        </p:nvSpPr>
        <p:spPr>
          <a:xfrm>
            <a:off x="3306618" y="3916218"/>
            <a:ext cx="1459346" cy="5449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User</a:t>
            </a:r>
          </a:p>
        </p:txBody>
      </p:sp>
      <p:sp>
        <p:nvSpPr>
          <p:cNvPr id="7" name="Oval 6">
            <a:extLst>
              <a:ext uri="{FF2B5EF4-FFF2-40B4-BE49-F238E27FC236}">
                <a16:creationId xmlns:a16="http://schemas.microsoft.com/office/drawing/2014/main" id="{A32349AC-8FF6-4976-AFAD-550FC8B67396}"/>
              </a:ext>
            </a:extLst>
          </p:cNvPr>
          <p:cNvSpPr/>
          <p:nvPr/>
        </p:nvSpPr>
        <p:spPr>
          <a:xfrm>
            <a:off x="3306618" y="4728583"/>
            <a:ext cx="1459346" cy="5449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Query User</a:t>
            </a:r>
          </a:p>
        </p:txBody>
      </p:sp>
      <p:sp>
        <p:nvSpPr>
          <p:cNvPr id="10" name="Oval 9">
            <a:extLst>
              <a:ext uri="{FF2B5EF4-FFF2-40B4-BE49-F238E27FC236}">
                <a16:creationId xmlns:a16="http://schemas.microsoft.com/office/drawing/2014/main" id="{4C019774-5E9E-4FAB-81E5-27AF0ADFB4CE}"/>
              </a:ext>
            </a:extLst>
          </p:cNvPr>
          <p:cNvSpPr/>
          <p:nvPr/>
        </p:nvSpPr>
        <p:spPr>
          <a:xfrm>
            <a:off x="5260455" y="4262581"/>
            <a:ext cx="1459346" cy="5449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Send Email</a:t>
            </a:r>
          </a:p>
        </p:txBody>
      </p:sp>
      <p:cxnSp>
        <p:nvCxnSpPr>
          <p:cNvPr id="12" name="Straight Arrow Connector 11">
            <a:extLst>
              <a:ext uri="{FF2B5EF4-FFF2-40B4-BE49-F238E27FC236}">
                <a16:creationId xmlns:a16="http://schemas.microsoft.com/office/drawing/2014/main" id="{8D608D60-9CB8-4154-BC0C-C41994461B0D}"/>
              </a:ext>
            </a:extLst>
          </p:cNvPr>
          <p:cNvCxnSpPr>
            <a:cxnSpLocks/>
            <a:stCxn id="6" idx="6"/>
            <a:endCxn id="10" idx="1"/>
          </p:cNvCxnSpPr>
          <p:nvPr/>
        </p:nvCxnSpPr>
        <p:spPr>
          <a:xfrm>
            <a:off x="4765964" y="4188691"/>
            <a:ext cx="708207" cy="153695"/>
          </a:xfrm>
          <a:prstGeom prst="straightConnector1">
            <a:avLst/>
          </a:prstGeom>
          <a:ln w="2857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C7DBF03C-467A-4AE9-B063-ABE3CB7A0591}"/>
              </a:ext>
            </a:extLst>
          </p:cNvPr>
          <p:cNvCxnSpPr>
            <a:cxnSpLocks/>
            <a:endCxn id="6" idx="2"/>
          </p:cNvCxnSpPr>
          <p:nvPr/>
        </p:nvCxnSpPr>
        <p:spPr>
          <a:xfrm flipV="1">
            <a:off x="2653319" y="4188691"/>
            <a:ext cx="653299" cy="31150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7AAB1E0-C4D5-4048-8547-EFF9752B9D71}"/>
              </a:ext>
            </a:extLst>
          </p:cNvPr>
          <p:cNvCxnSpPr>
            <a:cxnSpLocks/>
            <a:endCxn id="7" idx="2"/>
          </p:cNvCxnSpPr>
          <p:nvPr/>
        </p:nvCxnSpPr>
        <p:spPr>
          <a:xfrm>
            <a:off x="2653319" y="4749365"/>
            <a:ext cx="653299" cy="25169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591FD355-CEDA-4673-9585-2265CB0A946F}"/>
              </a:ext>
            </a:extLst>
          </p:cNvPr>
          <p:cNvSpPr txBox="1"/>
          <p:nvPr/>
        </p:nvSpPr>
        <p:spPr>
          <a:xfrm>
            <a:off x="1698625" y="5126111"/>
            <a:ext cx="1007630" cy="523220"/>
          </a:xfrm>
          <a:prstGeom prst="rect">
            <a:avLst/>
          </a:prstGeom>
          <a:noFill/>
        </p:spPr>
        <p:txBody>
          <a:bodyPr wrap="square" rtlCol="0">
            <a:spAutoFit/>
          </a:bodyPr>
          <a:lstStyle/>
          <a:p>
            <a:pPr algn="ctr"/>
            <a:r>
              <a:rPr lang="en-US" sz="1400" dirty="0"/>
              <a:t>User Controller</a:t>
            </a:r>
          </a:p>
        </p:txBody>
      </p:sp>
    </p:spTree>
    <p:extLst>
      <p:ext uri="{BB962C8B-B14F-4D97-AF65-F5344CB8AC3E}">
        <p14:creationId xmlns:p14="http://schemas.microsoft.com/office/powerpoint/2010/main" val="381712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3D2781-1DB1-4A79-87AC-936EBF833762}"/>
              </a:ext>
            </a:extLst>
          </p:cNvPr>
          <p:cNvPicPr>
            <a:picLocks noChangeAspect="1"/>
          </p:cNvPicPr>
          <p:nvPr/>
        </p:nvPicPr>
        <p:blipFill>
          <a:blip r:embed="rId2"/>
          <a:stretch>
            <a:fillRect/>
          </a:stretch>
        </p:blipFill>
        <p:spPr>
          <a:xfrm>
            <a:off x="1307277" y="1702285"/>
            <a:ext cx="2066925" cy="306705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612B7F-2017-4ED0-90AF-480D67295A93}"/>
              </a:ext>
            </a:extLst>
          </p:cNvPr>
          <p:cNvSpPr>
            <a:spLocks noGrp="1"/>
          </p:cNvSpPr>
          <p:nvPr>
            <p:ph type="title"/>
          </p:nvPr>
        </p:nvSpPr>
        <p:spPr/>
        <p:txBody>
          <a:bodyPr/>
          <a:lstStyle/>
          <a:p>
            <a:r>
              <a:rPr lang="en-US" dirty="0"/>
              <a:t>Application Structure</a:t>
            </a:r>
          </a:p>
        </p:txBody>
      </p:sp>
      <p:pic>
        <p:nvPicPr>
          <p:cNvPr id="6" name="Picture 5">
            <a:extLst>
              <a:ext uri="{FF2B5EF4-FFF2-40B4-BE49-F238E27FC236}">
                <a16:creationId xmlns:a16="http://schemas.microsoft.com/office/drawing/2014/main" id="{D6F44436-E4A5-465A-97B6-FDADEB6A7A4E}"/>
              </a:ext>
            </a:extLst>
          </p:cNvPr>
          <p:cNvPicPr>
            <a:picLocks noChangeAspect="1"/>
          </p:cNvPicPr>
          <p:nvPr/>
        </p:nvPicPr>
        <p:blipFill>
          <a:blip r:embed="rId3"/>
          <a:stretch>
            <a:fillRect/>
          </a:stretch>
        </p:blipFill>
        <p:spPr>
          <a:xfrm>
            <a:off x="4167454" y="1318417"/>
            <a:ext cx="5972175" cy="18192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CEE68FD-30C9-4841-B116-3D73136FEABB}"/>
              </a:ext>
            </a:extLst>
          </p:cNvPr>
          <p:cNvPicPr>
            <a:picLocks noChangeAspect="1"/>
          </p:cNvPicPr>
          <p:nvPr/>
        </p:nvPicPr>
        <p:blipFill>
          <a:blip r:embed="rId4"/>
          <a:stretch>
            <a:fillRect/>
          </a:stretch>
        </p:blipFill>
        <p:spPr>
          <a:xfrm>
            <a:off x="3674268" y="3717906"/>
            <a:ext cx="4476750" cy="28003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6758DB-4AF8-4391-952E-70DAC0E4DD1A}"/>
              </a:ext>
            </a:extLst>
          </p:cNvPr>
          <p:cNvPicPr>
            <a:picLocks noChangeAspect="1"/>
          </p:cNvPicPr>
          <p:nvPr/>
        </p:nvPicPr>
        <p:blipFill>
          <a:blip r:embed="rId5"/>
          <a:stretch>
            <a:fillRect/>
          </a:stretch>
        </p:blipFill>
        <p:spPr>
          <a:xfrm>
            <a:off x="8388965" y="2844788"/>
            <a:ext cx="3429000" cy="2924175"/>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2CFC4D7C-0AD7-4703-B64F-DE79F30AE5C3}"/>
              </a:ext>
            </a:extLst>
          </p:cNvPr>
          <p:cNvCxnSpPr>
            <a:cxnSpLocks/>
          </p:cNvCxnSpPr>
          <p:nvPr/>
        </p:nvCxnSpPr>
        <p:spPr>
          <a:xfrm flipV="1">
            <a:off x="3041211" y="2413002"/>
            <a:ext cx="1283139" cy="72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22603C-C9B7-4913-9A13-1CDA6EDFA776}"/>
              </a:ext>
            </a:extLst>
          </p:cNvPr>
          <p:cNvCxnSpPr>
            <a:cxnSpLocks/>
          </p:cNvCxnSpPr>
          <p:nvPr/>
        </p:nvCxnSpPr>
        <p:spPr>
          <a:xfrm flipV="1">
            <a:off x="2984606" y="3354377"/>
            <a:ext cx="552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B1B5F-D089-4815-AEEF-6C4F1056194D}"/>
              </a:ext>
            </a:extLst>
          </p:cNvPr>
          <p:cNvCxnSpPr>
            <a:cxnSpLocks/>
          </p:cNvCxnSpPr>
          <p:nvPr/>
        </p:nvCxnSpPr>
        <p:spPr>
          <a:xfrm>
            <a:off x="2975772" y="4022712"/>
            <a:ext cx="958053" cy="88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70C0E2-53C1-4C52-889A-BF5607944E71}"/>
              </a:ext>
            </a:extLst>
          </p:cNvPr>
          <p:cNvSpPr txBox="1"/>
          <p:nvPr/>
        </p:nvSpPr>
        <p:spPr>
          <a:xfrm>
            <a:off x="7252855" y="1484745"/>
            <a:ext cx="1796326" cy="369332"/>
          </a:xfrm>
          <a:prstGeom prst="rect">
            <a:avLst/>
          </a:prstGeom>
          <a:noFill/>
        </p:spPr>
        <p:txBody>
          <a:bodyPr wrap="none" rtlCol="0">
            <a:spAutoFit/>
          </a:bodyPr>
          <a:lstStyle/>
          <a:p>
            <a:r>
              <a:rPr lang="en-US" dirty="0"/>
              <a:t>REST Controller</a:t>
            </a:r>
          </a:p>
        </p:txBody>
      </p:sp>
      <p:sp>
        <p:nvSpPr>
          <p:cNvPr id="24" name="TextBox 23">
            <a:extLst>
              <a:ext uri="{FF2B5EF4-FFF2-40B4-BE49-F238E27FC236}">
                <a16:creationId xmlns:a16="http://schemas.microsoft.com/office/drawing/2014/main" id="{5C1BE107-83E3-4020-9BE0-11437947AAF5}"/>
              </a:ext>
            </a:extLst>
          </p:cNvPr>
          <p:cNvSpPr txBox="1"/>
          <p:nvPr/>
        </p:nvSpPr>
        <p:spPr>
          <a:xfrm>
            <a:off x="9698410" y="2985045"/>
            <a:ext cx="1342034" cy="369332"/>
          </a:xfrm>
          <a:prstGeom prst="rect">
            <a:avLst/>
          </a:prstGeom>
          <a:noFill/>
        </p:spPr>
        <p:txBody>
          <a:bodyPr wrap="none" rtlCol="0">
            <a:spAutoFit/>
          </a:bodyPr>
          <a:lstStyle/>
          <a:p>
            <a:r>
              <a:rPr lang="en-US" dirty="0"/>
              <a:t>Data Entity</a:t>
            </a:r>
          </a:p>
        </p:txBody>
      </p:sp>
      <p:sp>
        <p:nvSpPr>
          <p:cNvPr id="25" name="TextBox 24">
            <a:extLst>
              <a:ext uri="{FF2B5EF4-FFF2-40B4-BE49-F238E27FC236}">
                <a16:creationId xmlns:a16="http://schemas.microsoft.com/office/drawing/2014/main" id="{FDAE5E4D-F8B3-45CE-95AF-F8373E5F7C40}"/>
              </a:ext>
            </a:extLst>
          </p:cNvPr>
          <p:cNvSpPr txBox="1"/>
          <p:nvPr/>
        </p:nvSpPr>
        <p:spPr>
          <a:xfrm>
            <a:off x="6539386" y="3744374"/>
            <a:ext cx="1459054" cy="369332"/>
          </a:xfrm>
          <a:prstGeom prst="rect">
            <a:avLst/>
          </a:prstGeom>
          <a:noFill/>
        </p:spPr>
        <p:txBody>
          <a:bodyPr wrap="none" rtlCol="0">
            <a:spAutoFit/>
          </a:bodyPr>
          <a:lstStyle/>
          <a:p>
            <a:r>
              <a:rPr lang="en-US" dirty="0"/>
              <a:t>User Service</a:t>
            </a:r>
          </a:p>
        </p:txBody>
      </p:sp>
      <p:pic>
        <p:nvPicPr>
          <p:cNvPr id="26" name="Picture 25">
            <a:extLst>
              <a:ext uri="{FF2B5EF4-FFF2-40B4-BE49-F238E27FC236}">
                <a16:creationId xmlns:a16="http://schemas.microsoft.com/office/drawing/2014/main" id="{3A42C8AA-7B75-4647-B136-A8AEF3F960C6}"/>
              </a:ext>
            </a:extLst>
          </p:cNvPr>
          <p:cNvPicPr>
            <a:picLocks noChangeAspect="1"/>
          </p:cNvPicPr>
          <p:nvPr/>
        </p:nvPicPr>
        <p:blipFill>
          <a:blip r:embed="rId6"/>
          <a:stretch>
            <a:fillRect/>
          </a:stretch>
        </p:blipFill>
        <p:spPr>
          <a:xfrm>
            <a:off x="150196" y="5313339"/>
            <a:ext cx="3286125" cy="1000125"/>
          </a:xfrm>
          <a:prstGeom prst="rect">
            <a:avLst/>
          </a:prstGeom>
          <a:ln>
            <a:noFill/>
          </a:ln>
          <a:effectLst>
            <a:outerShdw blurRad="190500" algn="tl" rotWithShape="0">
              <a:srgbClr val="000000">
                <a:alpha val="70000"/>
              </a:srgbClr>
            </a:outerShdw>
          </a:effectLst>
        </p:spPr>
      </p:pic>
      <p:cxnSp>
        <p:nvCxnSpPr>
          <p:cNvPr id="27" name="Straight Arrow Connector 26">
            <a:extLst>
              <a:ext uri="{FF2B5EF4-FFF2-40B4-BE49-F238E27FC236}">
                <a16:creationId xmlns:a16="http://schemas.microsoft.com/office/drawing/2014/main" id="{AA9D2FCD-2285-4871-96AE-F9C363988409}"/>
              </a:ext>
            </a:extLst>
          </p:cNvPr>
          <p:cNvCxnSpPr>
            <a:cxnSpLocks/>
          </p:cNvCxnSpPr>
          <p:nvPr/>
        </p:nvCxnSpPr>
        <p:spPr>
          <a:xfrm>
            <a:off x="2180706" y="4306875"/>
            <a:ext cx="0" cy="12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9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6D77-7126-42E7-AD36-478056B7C348}"/>
              </a:ext>
            </a:extLst>
          </p:cNvPr>
          <p:cNvSpPr>
            <a:spLocks noGrp="1"/>
          </p:cNvSpPr>
          <p:nvPr>
            <p:ph type="title"/>
          </p:nvPr>
        </p:nvSpPr>
        <p:spPr/>
        <p:txBody>
          <a:bodyPr/>
          <a:lstStyle/>
          <a:p>
            <a:r>
              <a:rPr lang="en-US" dirty="0"/>
              <a:t>Controller/Service/Repository</a:t>
            </a:r>
          </a:p>
        </p:txBody>
      </p:sp>
      <p:sp>
        <p:nvSpPr>
          <p:cNvPr id="3" name="Content Placeholder 2">
            <a:extLst>
              <a:ext uri="{FF2B5EF4-FFF2-40B4-BE49-F238E27FC236}">
                <a16:creationId xmlns:a16="http://schemas.microsoft.com/office/drawing/2014/main" id="{1F6E92CE-0125-47D0-912D-39B36DB92A92}"/>
              </a:ext>
            </a:extLst>
          </p:cNvPr>
          <p:cNvSpPr>
            <a:spLocks noGrp="1"/>
          </p:cNvSpPr>
          <p:nvPr>
            <p:ph idx="1"/>
          </p:nvPr>
        </p:nvSpPr>
        <p:spPr>
          <a:xfrm>
            <a:off x="677334" y="1661826"/>
            <a:ext cx="8596668" cy="3880773"/>
          </a:xfrm>
        </p:spPr>
        <p:txBody>
          <a:bodyPr>
            <a:normAutofit/>
          </a:bodyPr>
          <a:lstStyle/>
          <a:p>
            <a:r>
              <a:rPr lang="en-US" dirty="0"/>
              <a:t>In REST applications controllers are responsible of request mapping. Controllers are by default singletons and should be stateless!</a:t>
            </a:r>
          </a:p>
          <a:p>
            <a:r>
              <a:rPr lang="en-US" dirty="0"/>
              <a:t>Service layer provides code modularity, the business logic and rules are specified here. Typical roles:</a:t>
            </a:r>
          </a:p>
          <a:p>
            <a:pPr lvl="1"/>
            <a:r>
              <a:rPr lang="en-US" dirty="0"/>
              <a:t>Data validation</a:t>
            </a:r>
          </a:p>
          <a:p>
            <a:pPr lvl="1"/>
            <a:r>
              <a:rPr lang="en-US" dirty="0"/>
              <a:t>Data transformation between DTO &amp; Model Entities</a:t>
            </a:r>
          </a:p>
          <a:p>
            <a:pPr lvl="1"/>
            <a:r>
              <a:rPr lang="en-US" dirty="0"/>
              <a:t>Business decision-making</a:t>
            </a:r>
          </a:p>
          <a:p>
            <a:pPr lvl="1"/>
            <a:r>
              <a:rPr lang="en-US" dirty="0"/>
              <a:t>Process routing (work-flow logic)</a:t>
            </a:r>
          </a:p>
          <a:p>
            <a:r>
              <a:rPr lang="en-US" dirty="0"/>
              <a:t>DAO &amp; Repository encapsulates the details of the persistence layer and provide a CRUD interface for entities.</a:t>
            </a:r>
          </a:p>
          <a:p>
            <a:endParaRPr lang="en-US" dirty="0"/>
          </a:p>
          <a:p>
            <a:endParaRPr lang="en-US" dirty="0"/>
          </a:p>
        </p:txBody>
      </p:sp>
    </p:spTree>
    <p:extLst>
      <p:ext uri="{BB962C8B-B14F-4D97-AF65-F5344CB8AC3E}">
        <p14:creationId xmlns:p14="http://schemas.microsoft.com/office/powerpoint/2010/main" val="176075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0871-215F-4971-AA06-93C726CB0998}"/>
              </a:ext>
            </a:extLst>
          </p:cNvPr>
          <p:cNvSpPr>
            <a:spLocks noGrp="1"/>
          </p:cNvSpPr>
          <p:nvPr>
            <p:ph type="title"/>
          </p:nvPr>
        </p:nvSpPr>
        <p:spPr/>
        <p:txBody>
          <a:bodyPr/>
          <a:lstStyle/>
          <a:p>
            <a:r>
              <a:rPr lang="en-US"/>
              <a:t>Controller </a:t>
            </a:r>
            <a:r>
              <a:rPr lang="en-US" dirty="0"/>
              <a:t>annotations</a:t>
            </a:r>
          </a:p>
        </p:txBody>
      </p:sp>
      <p:sp>
        <p:nvSpPr>
          <p:cNvPr id="3" name="Content Placeholder 2">
            <a:extLst>
              <a:ext uri="{FF2B5EF4-FFF2-40B4-BE49-F238E27FC236}">
                <a16:creationId xmlns:a16="http://schemas.microsoft.com/office/drawing/2014/main" id="{745D2F36-2461-4558-9D7A-1BE3F9D33C66}"/>
              </a:ext>
            </a:extLst>
          </p:cNvPr>
          <p:cNvSpPr>
            <a:spLocks noGrp="1"/>
          </p:cNvSpPr>
          <p:nvPr>
            <p:ph idx="1"/>
          </p:nvPr>
        </p:nvSpPr>
        <p:spPr>
          <a:xfrm>
            <a:off x="612679" y="1488613"/>
            <a:ext cx="8004848" cy="3880773"/>
          </a:xfrm>
        </p:spPr>
        <p:txBody>
          <a:bodyPr/>
          <a:lstStyle/>
          <a:p>
            <a:r>
              <a:rPr lang="en-US" dirty="0"/>
              <a:t>Lets break down some of the Spring annotations.</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RestController</a:t>
            </a:r>
            <a:r>
              <a:rPr lang="en-US" dirty="0"/>
              <a:t> – combines </a:t>
            </a:r>
            <a:r>
              <a:rPr lang="en-US" dirty="0">
                <a:latin typeface="Courier New" panose="02070309020205020404" pitchFamily="49" charset="0"/>
                <a:cs typeface="Courier New" panose="02070309020205020404" pitchFamily="49" charset="0"/>
              </a:rPr>
              <a:t>@Controller</a:t>
            </a:r>
            <a:r>
              <a:rPr lang="en-US" dirty="0"/>
              <a:t> and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ResponseBody</a:t>
            </a:r>
            <a:r>
              <a:rPr lang="en-US" dirty="0"/>
              <a:t>. Identifies that all methods in said controller return objects as opposed to views.</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RequestMapping</a:t>
            </a:r>
            <a:r>
              <a:rPr lang="en-US" dirty="0"/>
              <a:t> – maps HTTP requests to the given endpoint into the method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RequestParam</a:t>
            </a:r>
            <a:r>
              <a:rPr lang="en-US" dirty="0"/>
              <a:t> – pulls a parameter from the request (in this case ‘name’) into a String that can be manipulated in the method</a:t>
            </a:r>
          </a:p>
          <a:p>
            <a:endParaRPr lang="en-US" dirty="0"/>
          </a:p>
        </p:txBody>
      </p:sp>
      <p:pic>
        <p:nvPicPr>
          <p:cNvPr id="5" name="Picture 4">
            <a:extLst>
              <a:ext uri="{FF2B5EF4-FFF2-40B4-BE49-F238E27FC236}">
                <a16:creationId xmlns:a16="http://schemas.microsoft.com/office/drawing/2014/main" id="{5028798F-C8BA-4423-8B39-F841348EE5EF}"/>
              </a:ext>
            </a:extLst>
          </p:cNvPr>
          <p:cNvPicPr>
            <a:picLocks noChangeAspect="1"/>
          </p:cNvPicPr>
          <p:nvPr/>
        </p:nvPicPr>
        <p:blipFill>
          <a:blip r:embed="rId2"/>
          <a:stretch>
            <a:fillRect/>
          </a:stretch>
        </p:blipFill>
        <p:spPr>
          <a:xfrm>
            <a:off x="2828181" y="4459748"/>
            <a:ext cx="5972175" cy="18192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295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5956D-DF74-4E71-B46C-ADEA15C33D88}"/>
              </a:ext>
            </a:extLst>
          </p:cNvPr>
          <p:cNvPicPr>
            <a:picLocks noChangeAspect="1"/>
          </p:cNvPicPr>
          <p:nvPr/>
        </p:nvPicPr>
        <p:blipFill>
          <a:blip r:embed="rId2"/>
          <a:stretch>
            <a:fillRect/>
          </a:stretch>
        </p:blipFill>
        <p:spPr>
          <a:xfrm>
            <a:off x="1889568" y="5023910"/>
            <a:ext cx="3086100" cy="11811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6601C7A3-5E61-41C5-B743-62A3B3057D67}"/>
              </a:ext>
            </a:extLst>
          </p:cNvPr>
          <p:cNvPicPr>
            <a:picLocks noChangeAspect="1"/>
          </p:cNvPicPr>
          <p:nvPr/>
        </p:nvPicPr>
        <p:blipFill>
          <a:blip r:embed="rId3"/>
          <a:stretch>
            <a:fillRect/>
          </a:stretch>
        </p:blipFill>
        <p:spPr>
          <a:xfrm>
            <a:off x="8386123" y="433429"/>
            <a:ext cx="2952750" cy="193357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48FD5CF6-6DC8-4091-81B1-9749BE2B5B9F}"/>
              </a:ext>
            </a:extLst>
          </p:cNvPr>
          <p:cNvSpPr>
            <a:spLocks noGrp="1"/>
          </p:cNvSpPr>
          <p:nvPr>
            <p:ph type="title"/>
          </p:nvPr>
        </p:nvSpPr>
        <p:spPr/>
        <p:txBody>
          <a:bodyPr/>
          <a:lstStyle/>
          <a:p>
            <a:r>
              <a:rPr lang="en-US" dirty="0"/>
              <a:t>Lombok</a:t>
            </a:r>
          </a:p>
        </p:txBody>
      </p:sp>
      <p:sp>
        <p:nvSpPr>
          <p:cNvPr id="3" name="Content Placeholder 2">
            <a:extLst>
              <a:ext uri="{FF2B5EF4-FFF2-40B4-BE49-F238E27FC236}">
                <a16:creationId xmlns:a16="http://schemas.microsoft.com/office/drawing/2014/main" id="{0F73DE5A-CCA8-43A0-BE7F-F40F097747D1}"/>
              </a:ext>
            </a:extLst>
          </p:cNvPr>
          <p:cNvSpPr>
            <a:spLocks noGrp="1"/>
          </p:cNvSpPr>
          <p:nvPr>
            <p:ph idx="1"/>
          </p:nvPr>
        </p:nvSpPr>
        <p:spPr/>
        <p:txBody>
          <a:bodyPr/>
          <a:lstStyle/>
          <a:p>
            <a:r>
              <a:rPr lang="en-US" b="1" dirty="0"/>
              <a:t>Getters/Setters, Constructors</a:t>
            </a:r>
          </a:p>
          <a:p>
            <a:r>
              <a:rPr lang="en-US" b="1" dirty="0"/>
              <a:t>Lazy Getter</a:t>
            </a:r>
          </a:p>
          <a:p>
            <a:r>
              <a:rPr lang="en-US" b="1" i="1" u="sng" dirty="0" err="1">
                <a:hlinkClick r:id="rId4"/>
              </a:rPr>
              <a:t>ToString</a:t>
            </a:r>
            <a:r>
              <a:rPr lang="en-US" dirty="0"/>
              <a:t>:</a:t>
            </a:r>
          </a:p>
          <a:p>
            <a:r>
              <a:rPr lang="en-US" b="1" i="1" u="sng" dirty="0" err="1">
                <a:hlinkClick r:id="rId5"/>
              </a:rPr>
              <a:t>EqualsAndHashCode</a:t>
            </a:r>
            <a:r>
              <a:rPr lang="en-US" dirty="0"/>
              <a:t>:</a:t>
            </a:r>
          </a:p>
          <a:p>
            <a:endParaRPr lang="en-US" dirty="0"/>
          </a:p>
        </p:txBody>
      </p:sp>
      <p:pic>
        <p:nvPicPr>
          <p:cNvPr id="10" name="Picture 9">
            <a:extLst>
              <a:ext uri="{FF2B5EF4-FFF2-40B4-BE49-F238E27FC236}">
                <a16:creationId xmlns:a16="http://schemas.microsoft.com/office/drawing/2014/main" id="{7FAFBF0C-F200-4D4F-9C67-401921E39B8E}"/>
              </a:ext>
            </a:extLst>
          </p:cNvPr>
          <p:cNvPicPr>
            <a:picLocks noChangeAspect="1"/>
          </p:cNvPicPr>
          <p:nvPr/>
        </p:nvPicPr>
        <p:blipFill>
          <a:blip r:embed="rId6"/>
          <a:stretch>
            <a:fillRect/>
          </a:stretch>
        </p:blipFill>
        <p:spPr>
          <a:xfrm>
            <a:off x="5490018" y="217433"/>
            <a:ext cx="3000375" cy="240982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182A6EB5-5C59-4902-8E63-67D465CCDAE9}"/>
              </a:ext>
            </a:extLst>
          </p:cNvPr>
          <p:cNvPicPr>
            <a:picLocks noChangeAspect="1"/>
          </p:cNvPicPr>
          <p:nvPr/>
        </p:nvPicPr>
        <p:blipFill>
          <a:blip r:embed="rId7"/>
          <a:stretch>
            <a:fillRect/>
          </a:stretch>
        </p:blipFill>
        <p:spPr>
          <a:xfrm>
            <a:off x="4975668" y="2573420"/>
            <a:ext cx="7029450" cy="31908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D4C339C-B0DF-4B08-A17B-A9E2E5115B36}"/>
              </a:ext>
            </a:extLst>
          </p:cNvPr>
          <p:cNvPicPr>
            <a:picLocks noChangeAspect="1"/>
          </p:cNvPicPr>
          <p:nvPr/>
        </p:nvPicPr>
        <p:blipFill>
          <a:blip r:embed="rId8"/>
          <a:stretch>
            <a:fillRect/>
          </a:stretch>
        </p:blipFill>
        <p:spPr>
          <a:xfrm>
            <a:off x="4585498" y="5720768"/>
            <a:ext cx="7019925" cy="7334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498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Run Application</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a:xfrm>
            <a:off x="677333" y="1817652"/>
            <a:ext cx="7656769" cy="1320800"/>
          </a:xfrm>
        </p:spPr>
        <p:txBody>
          <a:bodyPr/>
          <a:lstStyle/>
          <a:p>
            <a:r>
              <a:rPr lang="en-US" dirty="0"/>
              <a:t>You can use Maven 3 or Gradle to build and run the application</a:t>
            </a:r>
          </a:p>
          <a:p>
            <a:r>
              <a:rPr lang="en-US" dirty="0"/>
              <a:t>Also you can run it from your IDE as standard main application</a:t>
            </a:r>
          </a:p>
          <a:p>
            <a:r>
              <a:rPr lang="en-US" dirty="0"/>
              <a:t>Call </a:t>
            </a:r>
            <a:r>
              <a:rPr lang="en-US" sz="1400" dirty="0" err="1">
                <a:latin typeface="Courier New" panose="02070309020205020404" pitchFamily="49" charset="0"/>
                <a:cs typeface="Courier New" panose="02070309020205020404" pitchFamily="49" charset="0"/>
              </a:rPr>
              <a:t>gradle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bootRun</a:t>
            </a:r>
            <a:r>
              <a:rPr lang="en-US" sz="1400" dirty="0">
                <a:latin typeface="Courier New" panose="02070309020205020404" pitchFamily="49" charset="0"/>
                <a:cs typeface="Courier New" panose="02070309020205020404" pitchFamily="49" charset="0"/>
              </a:rPr>
              <a:t> </a:t>
            </a:r>
            <a:r>
              <a:rPr lang="en-US" dirty="0"/>
              <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mvn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spring-boot:run</a:t>
            </a:r>
            <a:endParaRPr lang="en-US" sz="14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F3D3AC30-0EF0-4AF3-8384-3FD59A59B12A}"/>
              </a:ext>
            </a:extLst>
          </p:cNvPr>
          <p:cNvSpPr txBox="1"/>
          <p:nvPr/>
        </p:nvSpPr>
        <p:spPr>
          <a:xfrm>
            <a:off x="4505718" y="4050501"/>
            <a:ext cx="6008914" cy="2308324"/>
          </a:xfrm>
          <a:prstGeom prst="rect">
            <a:avLst/>
          </a:prstGeom>
          <a:solidFill>
            <a:schemeClr val="tx1">
              <a:lumMod val="85000"/>
              <a:lumOff val="15000"/>
            </a:schemeClr>
          </a:solidFill>
        </p:spPr>
        <p:txBody>
          <a:bodyPr wrap="square" rtlCol="0">
            <a:spAutoFit/>
          </a:bodyPr>
          <a:lstStyle/>
          <a:p>
            <a:r>
              <a:rPr lang="en-US" sz="800" b="1" dirty="0">
                <a:solidFill>
                  <a:schemeClr val="bg1"/>
                </a:solidFill>
                <a:latin typeface="Courier New" panose="02070309020205020404" pitchFamily="49" charset="0"/>
                <a:cs typeface="Courier New" panose="02070309020205020404" pitchFamily="49" charset="0"/>
              </a:rPr>
              <a:t> .   ____          _            __ _ _</a:t>
            </a:r>
          </a:p>
          <a:p>
            <a:r>
              <a:rPr lang="en-US" sz="800" b="1" dirty="0">
                <a:solidFill>
                  <a:schemeClr val="bg1"/>
                </a:solidFill>
                <a:latin typeface="Courier New" panose="02070309020205020404" pitchFamily="49" charset="0"/>
                <a:cs typeface="Courier New" panose="02070309020205020404" pitchFamily="49" charset="0"/>
              </a:rPr>
              <a:t> /\\ / ___'_ __ _ _(_)_ __  __ _ \ \ \ \</a:t>
            </a:r>
          </a:p>
          <a:p>
            <a:r>
              <a:rPr lang="en-US" sz="800" b="1" dirty="0">
                <a:solidFill>
                  <a:schemeClr val="bg1"/>
                </a:solidFill>
                <a:latin typeface="Courier New" panose="02070309020205020404" pitchFamily="49" charset="0"/>
                <a:cs typeface="Courier New" panose="02070309020205020404" pitchFamily="49" charset="0"/>
              </a:rPr>
              <a:t>( ( )\___ | '_ | '_| | '_ \/ _` | \ \ \ \</a:t>
            </a:r>
          </a:p>
          <a:p>
            <a:r>
              <a:rPr lang="en-US" sz="800" b="1" dirty="0">
                <a:solidFill>
                  <a:schemeClr val="bg1"/>
                </a:solidFill>
                <a:latin typeface="Courier New" panose="02070309020205020404" pitchFamily="49" charset="0"/>
                <a:cs typeface="Courier New" panose="02070309020205020404" pitchFamily="49" charset="0"/>
              </a:rPr>
              <a:t> \\/  ___)| |_)| | | | | || (_| |  ) ) ) )</a:t>
            </a:r>
          </a:p>
          <a:p>
            <a:r>
              <a:rPr lang="en-US" sz="800" b="1" dirty="0">
                <a:solidFill>
                  <a:schemeClr val="bg1"/>
                </a:solidFill>
                <a:latin typeface="Courier New" panose="02070309020205020404" pitchFamily="49" charset="0"/>
                <a:cs typeface="Courier New" panose="02070309020205020404" pitchFamily="49" charset="0"/>
              </a:rPr>
              <a:t>  '  |____| .__|_| |_|_| |_\__, | / / / /</a:t>
            </a:r>
          </a:p>
          <a:p>
            <a:r>
              <a:rPr lang="en-US" sz="800" b="1" dirty="0">
                <a:solidFill>
                  <a:schemeClr val="bg1"/>
                </a:solidFill>
                <a:latin typeface="Courier New" panose="02070309020205020404" pitchFamily="49" charset="0"/>
                <a:cs typeface="Courier New" panose="02070309020205020404" pitchFamily="49" charset="0"/>
              </a:rPr>
              <a:t> =========|_|==============|___/=/_/_/_/</a:t>
            </a:r>
          </a:p>
          <a:p>
            <a:r>
              <a:rPr lang="en-US" sz="800" b="1" dirty="0">
                <a:solidFill>
                  <a:schemeClr val="bg1"/>
                </a:solidFill>
                <a:latin typeface="Courier New" panose="02070309020205020404" pitchFamily="49" charset="0"/>
                <a:cs typeface="Courier New" panose="02070309020205020404" pitchFamily="49" charset="0"/>
              </a:rPr>
              <a:t> :: Spring Boot ::        (v2.1.6.RELEASE)</a:t>
            </a:r>
          </a:p>
          <a:p>
            <a:endParaRPr lang="en-US" sz="800" b="1" dirty="0">
              <a:solidFill>
                <a:schemeClr val="bg1"/>
              </a:solidFill>
              <a:latin typeface="Courier New" panose="02070309020205020404" pitchFamily="49" charset="0"/>
              <a:cs typeface="Courier New" panose="02070309020205020404" pitchFamily="49" charset="0"/>
            </a:endParaRPr>
          </a:p>
          <a:p>
            <a:r>
              <a:rPr lang="en-US" sz="800" b="1" dirty="0">
                <a:solidFill>
                  <a:schemeClr val="bg1"/>
                </a:solidFill>
                <a:latin typeface="Courier New" panose="02070309020205020404" pitchFamily="49" charset="0"/>
                <a:cs typeface="Courier New" panose="02070309020205020404" pitchFamily="49" charset="0"/>
              </a:rPr>
              <a:t>2019-07-19 22:03:29.903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 Starting Main on DESKTOP-C5N7SHO with PID 3448 (C:\projects\springboot-cloud-demo-one\user-service\target\classes started by user in C:\projects\springboot-cloud-demo-one\user-service)</a:t>
            </a:r>
          </a:p>
          <a:p>
            <a:r>
              <a:rPr lang="en-US" sz="800" b="1" dirty="0">
                <a:solidFill>
                  <a:schemeClr val="bg1"/>
                </a:solidFill>
                <a:latin typeface="Courier New" panose="02070309020205020404" pitchFamily="49" charset="0"/>
                <a:cs typeface="Courier New" panose="02070309020205020404" pitchFamily="49" charset="0"/>
              </a:rPr>
              <a:t>2019-07-19 22:03:29.942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a:t>
            </a:r>
          </a:p>
          <a:p>
            <a:r>
              <a:rPr lang="en-US" sz="800" b="1" dirty="0">
                <a:solidFill>
                  <a:schemeClr val="bg1"/>
                </a:solidFill>
                <a:latin typeface="Courier New" panose="02070309020205020404" pitchFamily="49" charset="0"/>
                <a:cs typeface="Courier New" panose="02070309020205020404" pitchFamily="49" charset="0"/>
              </a:rPr>
              <a:t>2019-07-19 22:03:54.466  INFO 3448 --- [ main] </a:t>
            </a:r>
            <a:r>
              <a:rPr lang="en-US" sz="800" b="1" dirty="0" err="1">
                <a:solidFill>
                  <a:schemeClr val="bg1"/>
                </a:solidFill>
                <a:latin typeface="Courier New" panose="02070309020205020404" pitchFamily="49" charset="0"/>
                <a:cs typeface="Courier New" panose="02070309020205020404" pitchFamily="49" charset="0"/>
              </a:rPr>
              <a:t>o.s.b.w.embedded.tomcat.TomcatWebServer</a:t>
            </a:r>
            <a:r>
              <a:rPr lang="en-US" sz="800" b="1" dirty="0">
                <a:solidFill>
                  <a:schemeClr val="bg1"/>
                </a:solidFill>
                <a:latin typeface="Courier New" panose="02070309020205020404" pitchFamily="49" charset="0"/>
                <a:cs typeface="Courier New" panose="02070309020205020404" pitchFamily="49" charset="0"/>
              </a:rPr>
              <a:t>  : Tomcat started on port(s): 8081 (http) with context path ''</a:t>
            </a:r>
          </a:p>
          <a:p>
            <a:r>
              <a:rPr lang="en-US" sz="800" b="1" dirty="0">
                <a:solidFill>
                  <a:schemeClr val="bg1"/>
                </a:solidFill>
                <a:latin typeface="Courier New" panose="02070309020205020404" pitchFamily="49" charset="0"/>
                <a:cs typeface="Courier New" panose="02070309020205020404" pitchFamily="49" charset="0"/>
              </a:rPr>
              <a:t>2019-07-19 22:03:54.477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 Started Main in 26.751 seconds (JVM running for 29.685)</a:t>
            </a:r>
          </a:p>
          <a:p>
            <a:endParaRPr lang="en-US" sz="800" b="1" dirty="0">
              <a:solidFill>
                <a:schemeClr val="bg1"/>
              </a:solidFill>
              <a:latin typeface="Courier New" panose="02070309020205020404" pitchFamily="49" charset="0"/>
              <a:cs typeface="Courier New" panose="02070309020205020404" pitchFamily="49" charset="0"/>
            </a:endParaRPr>
          </a:p>
          <a:p>
            <a:endParaRPr lang="en-US" sz="800" b="1" dirty="0">
              <a:solidFill>
                <a:schemeClr val="bg1"/>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58587356-A282-4DEE-A6EB-6CA9CCE0F97C}"/>
              </a:ext>
            </a:extLst>
          </p:cNvPr>
          <p:cNvSpPr txBox="1">
            <a:spLocks/>
          </p:cNvSpPr>
          <p:nvPr/>
        </p:nvSpPr>
        <p:spPr>
          <a:xfrm>
            <a:off x="677333" y="3429000"/>
            <a:ext cx="505290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To test application you can use some REST client like </a:t>
            </a:r>
            <a:r>
              <a:rPr lang="en-US" dirty="0" err="1">
                <a:hlinkClick r:id="rId2"/>
              </a:rPr>
              <a:t>Restlet</a:t>
            </a:r>
            <a:r>
              <a:rPr lang="en-US" dirty="0">
                <a:hlinkClick r:id="rId2"/>
              </a:rPr>
              <a:t> Client</a:t>
            </a:r>
            <a:endParaRPr lang="en-US" dirty="0"/>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052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2E70-9826-481B-A315-5B22F9D02955}"/>
              </a:ext>
            </a:extLst>
          </p:cNvPr>
          <p:cNvSpPr>
            <a:spLocks noGrp="1"/>
          </p:cNvSpPr>
          <p:nvPr>
            <p:ph type="title"/>
          </p:nvPr>
        </p:nvSpPr>
        <p:spPr>
          <a:xfrm>
            <a:off x="677334" y="609600"/>
            <a:ext cx="8596668" cy="1320800"/>
          </a:xfrm>
        </p:spPr>
        <p:txBody>
          <a:bodyPr/>
          <a:lstStyle/>
          <a:p>
            <a:r>
              <a:rPr lang="en-US" dirty="0"/>
              <a:t>Test Application</a:t>
            </a:r>
            <a:endParaRPr lang="pl-PL" dirty="0"/>
          </a:p>
        </p:txBody>
      </p:sp>
      <p:pic>
        <p:nvPicPr>
          <p:cNvPr id="4" name="Content Placeholder 3">
            <a:extLst>
              <a:ext uri="{FF2B5EF4-FFF2-40B4-BE49-F238E27FC236}">
                <a16:creationId xmlns:a16="http://schemas.microsoft.com/office/drawing/2014/main" id="{06F1DB90-0E27-4D02-82B2-622E0AB5DAD9}"/>
              </a:ext>
            </a:extLst>
          </p:cNvPr>
          <p:cNvPicPr>
            <a:picLocks noGrp="1" noChangeAspect="1"/>
          </p:cNvPicPr>
          <p:nvPr>
            <p:ph idx="1"/>
          </p:nvPr>
        </p:nvPicPr>
        <p:blipFill>
          <a:blip r:embed="rId2"/>
          <a:stretch>
            <a:fillRect/>
          </a:stretch>
        </p:blipFill>
        <p:spPr>
          <a:xfrm>
            <a:off x="677334" y="2366963"/>
            <a:ext cx="4944291" cy="3881437"/>
          </a:xfrm>
          <a:prstGeom prst="rect">
            <a:avLst/>
          </a:prstGeom>
        </p:spPr>
      </p:pic>
      <p:sp>
        <p:nvSpPr>
          <p:cNvPr id="6" name="Rectangle 5">
            <a:extLst>
              <a:ext uri="{FF2B5EF4-FFF2-40B4-BE49-F238E27FC236}">
                <a16:creationId xmlns:a16="http://schemas.microsoft.com/office/drawing/2014/main" id="{DFAB90F5-3004-4245-93FC-B04390459554}"/>
              </a:ext>
            </a:extLst>
          </p:cNvPr>
          <p:cNvSpPr/>
          <p:nvPr/>
        </p:nvSpPr>
        <p:spPr>
          <a:xfrm>
            <a:off x="677334" y="1345624"/>
            <a:ext cx="4906794" cy="892552"/>
          </a:xfrm>
          <a:prstGeom prst="rect">
            <a:avLst/>
          </a:prstGeom>
        </p:spPr>
        <p:txBody>
          <a:bodyPr wrap="square">
            <a:spAutoFit/>
          </a:bodyPr>
          <a:lstStyle/>
          <a:p>
            <a:r>
              <a:rPr lang="en-US" dirty="0">
                <a:solidFill>
                  <a:schemeClr val="tx1">
                    <a:lumMod val="75000"/>
                    <a:lumOff val="25000"/>
                  </a:schemeClr>
                </a:solidFill>
              </a:rPr>
              <a:t>To create user you should send HTTP POST to:</a:t>
            </a:r>
          </a:p>
          <a:p>
            <a:r>
              <a:rPr lang="en-US" sz="1200" u="sng" dirty="0">
                <a:hlinkClick r:id="rId3"/>
              </a:rPr>
              <a:t>http://localhost:8081/users/</a:t>
            </a:r>
            <a:r>
              <a:rPr lang="en-US" sz="1200" dirty="0"/>
              <a:t> </a:t>
            </a:r>
            <a:br>
              <a:rPr lang="pl-PL" sz="1400" dirty="0">
                <a:latin typeface="Courier New" panose="02070309020205020404" pitchFamily="49" charset="0"/>
                <a:cs typeface="Courier New" panose="02070309020205020404" pitchFamily="49" charset="0"/>
              </a:rPr>
            </a:br>
            <a:r>
              <a:rPr lang="pl-PL" sz="1000" dirty="0">
                <a:solidFill>
                  <a:srgbClr val="1A1A1A"/>
                </a:solidFill>
                <a:latin typeface="Courier New" panose="02070309020205020404" pitchFamily="49" charset="0"/>
                <a:cs typeface="Courier New" panose="02070309020205020404" pitchFamily="49" charset="0"/>
              </a:rPr>
              <a:t>{"username":"testy_testerson", "password":"pa$$W0rd", "firstName":"Testy", "lastName":"Testerson"}</a:t>
            </a:r>
            <a:endParaRPr lang="pl-PL"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F78E487-AD4E-4E7C-B626-EA293D87A15A}"/>
              </a:ext>
            </a:extLst>
          </p:cNvPr>
          <p:cNvSpPr/>
          <p:nvPr/>
        </p:nvSpPr>
        <p:spPr>
          <a:xfrm>
            <a:off x="6029265" y="1345624"/>
            <a:ext cx="4906794" cy="553998"/>
          </a:xfrm>
          <a:prstGeom prst="rect">
            <a:avLst/>
          </a:prstGeom>
        </p:spPr>
        <p:txBody>
          <a:bodyPr wrap="square">
            <a:spAutoFit/>
          </a:bodyPr>
          <a:lstStyle/>
          <a:p>
            <a:r>
              <a:rPr lang="en-US" dirty="0">
                <a:solidFill>
                  <a:schemeClr val="tx1">
                    <a:lumMod val="75000"/>
                    <a:lumOff val="25000"/>
                  </a:schemeClr>
                </a:solidFill>
              </a:rPr>
              <a:t>To list all users you should send HTTP GET to:</a:t>
            </a:r>
          </a:p>
          <a:p>
            <a:r>
              <a:rPr lang="en-US" sz="1200" u="sng" dirty="0">
                <a:hlinkClick r:id="rId3"/>
              </a:rPr>
              <a:t>http://localhost:8081/users/</a:t>
            </a:r>
            <a:r>
              <a:rPr lang="en-US" sz="1200" dirty="0"/>
              <a:t> </a:t>
            </a:r>
            <a:endParaRPr lang="pl-PL" sz="10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96CBAADB-A6DF-4B14-86C9-C5251D46650B}"/>
              </a:ext>
            </a:extLst>
          </p:cNvPr>
          <p:cNvPicPr>
            <a:picLocks noChangeAspect="1"/>
          </p:cNvPicPr>
          <p:nvPr/>
        </p:nvPicPr>
        <p:blipFill>
          <a:blip r:embed="rId4"/>
          <a:stretch>
            <a:fillRect/>
          </a:stretch>
        </p:blipFill>
        <p:spPr>
          <a:xfrm>
            <a:off x="6029265" y="2366962"/>
            <a:ext cx="5091412" cy="3881437"/>
          </a:xfrm>
          <a:prstGeom prst="rect">
            <a:avLst/>
          </a:prstGeom>
        </p:spPr>
      </p:pic>
    </p:spTree>
    <p:extLst>
      <p:ext uri="{BB962C8B-B14F-4D97-AF65-F5344CB8AC3E}">
        <p14:creationId xmlns:p14="http://schemas.microsoft.com/office/powerpoint/2010/main" val="439255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87BB-98D1-4CED-A99D-ED9C1A902C15}"/>
              </a:ext>
            </a:extLst>
          </p:cNvPr>
          <p:cNvSpPr>
            <a:spLocks noGrp="1"/>
          </p:cNvSpPr>
          <p:nvPr>
            <p:ph type="title"/>
          </p:nvPr>
        </p:nvSpPr>
        <p:spPr/>
        <p:txBody>
          <a:bodyPr/>
          <a:lstStyle/>
          <a:p>
            <a:r>
              <a:rPr lang="en-US" dirty="0"/>
              <a:t>Actuator</a:t>
            </a:r>
          </a:p>
        </p:txBody>
      </p:sp>
      <p:pic>
        <p:nvPicPr>
          <p:cNvPr id="4" name="Content Placeholder 3">
            <a:extLst>
              <a:ext uri="{FF2B5EF4-FFF2-40B4-BE49-F238E27FC236}">
                <a16:creationId xmlns:a16="http://schemas.microsoft.com/office/drawing/2014/main" id="{1A0803BB-FC91-4B3D-B92A-DBBD75F7D9AD}"/>
              </a:ext>
            </a:extLst>
          </p:cNvPr>
          <p:cNvPicPr>
            <a:picLocks noGrp="1" noChangeAspect="1"/>
          </p:cNvPicPr>
          <p:nvPr>
            <p:ph idx="1"/>
          </p:nvPr>
        </p:nvPicPr>
        <p:blipFill>
          <a:blip r:embed="rId2"/>
          <a:stretch>
            <a:fillRect/>
          </a:stretch>
        </p:blipFill>
        <p:spPr>
          <a:xfrm>
            <a:off x="338324" y="1930400"/>
            <a:ext cx="3784817" cy="2603429"/>
          </a:xfrm>
          <a:prstGeom prst="rect">
            <a:avLst/>
          </a:prstGeom>
        </p:spPr>
      </p:pic>
      <p:pic>
        <p:nvPicPr>
          <p:cNvPr id="7" name="Picture 6">
            <a:extLst>
              <a:ext uri="{FF2B5EF4-FFF2-40B4-BE49-F238E27FC236}">
                <a16:creationId xmlns:a16="http://schemas.microsoft.com/office/drawing/2014/main" id="{717F4F32-0679-4AB3-BD66-F826AA30B372}"/>
              </a:ext>
            </a:extLst>
          </p:cNvPr>
          <p:cNvPicPr>
            <a:picLocks noChangeAspect="1"/>
          </p:cNvPicPr>
          <p:nvPr/>
        </p:nvPicPr>
        <p:blipFill>
          <a:blip r:embed="rId3"/>
          <a:stretch>
            <a:fillRect/>
          </a:stretch>
        </p:blipFill>
        <p:spPr>
          <a:xfrm>
            <a:off x="4975668" y="434109"/>
            <a:ext cx="3214255" cy="5444836"/>
          </a:xfrm>
          <a:prstGeom prst="rect">
            <a:avLst/>
          </a:prstGeom>
        </p:spPr>
      </p:pic>
      <p:pic>
        <p:nvPicPr>
          <p:cNvPr id="8" name="Picture 7">
            <a:extLst>
              <a:ext uri="{FF2B5EF4-FFF2-40B4-BE49-F238E27FC236}">
                <a16:creationId xmlns:a16="http://schemas.microsoft.com/office/drawing/2014/main" id="{D5EE05B7-1840-4F41-AE6E-312560ECD2AE}"/>
              </a:ext>
            </a:extLst>
          </p:cNvPr>
          <p:cNvPicPr>
            <a:picLocks noChangeAspect="1"/>
          </p:cNvPicPr>
          <p:nvPr/>
        </p:nvPicPr>
        <p:blipFill>
          <a:blip r:embed="rId4"/>
          <a:stretch>
            <a:fillRect/>
          </a:stretch>
        </p:blipFill>
        <p:spPr>
          <a:xfrm>
            <a:off x="8280400" y="1505527"/>
            <a:ext cx="3247310" cy="3976110"/>
          </a:xfrm>
          <a:prstGeom prst="rect">
            <a:avLst/>
          </a:prstGeom>
        </p:spPr>
      </p:pic>
    </p:spTree>
    <p:extLst>
      <p:ext uri="{BB962C8B-B14F-4D97-AF65-F5344CB8AC3E}">
        <p14:creationId xmlns:p14="http://schemas.microsoft.com/office/powerpoint/2010/main" val="4154602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6730-5296-4FC4-BDFC-A4FA36C3F543}"/>
              </a:ext>
            </a:extLst>
          </p:cNvPr>
          <p:cNvSpPr>
            <a:spLocks noGrp="1"/>
          </p:cNvSpPr>
          <p:nvPr>
            <p:ph type="title"/>
          </p:nvPr>
        </p:nvSpPr>
        <p:spPr/>
        <p:txBody>
          <a:bodyPr/>
          <a:lstStyle/>
          <a:p>
            <a:r>
              <a:rPr lang="en-US" dirty="0"/>
              <a:t>Unit Tests</a:t>
            </a:r>
          </a:p>
        </p:txBody>
      </p:sp>
      <p:sp>
        <p:nvSpPr>
          <p:cNvPr id="3" name="Content Placeholder 2">
            <a:extLst>
              <a:ext uri="{FF2B5EF4-FFF2-40B4-BE49-F238E27FC236}">
                <a16:creationId xmlns:a16="http://schemas.microsoft.com/office/drawing/2014/main" id="{7BA974A3-1D19-4E8E-B316-C120725102A7}"/>
              </a:ext>
            </a:extLst>
          </p:cNvPr>
          <p:cNvSpPr>
            <a:spLocks noGrp="1"/>
          </p:cNvSpPr>
          <p:nvPr>
            <p:ph idx="1"/>
          </p:nvPr>
        </p:nvSpPr>
        <p:spPr/>
        <p:txBody>
          <a:bodyPr/>
          <a:lstStyle/>
          <a:p>
            <a:r>
              <a:rPr lang="en-US" dirty="0"/>
              <a:t>TODO</a:t>
            </a:r>
          </a:p>
          <a:p>
            <a:endParaRPr lang="en-US" dirty="0"/>
          </a:p>
        </p:txBody>
      </p:sp>
      <p:pic>
        <p:nvPicPr>
          <p:cNvPr id="4" name="Picture 3">
            <a:extLst>
              <a:ext uri="{FF2B5EF4-FFF2-40B4-BE49-F238E27FC236}">
                <a16:creationId xmlns:a16="http://schemas.microsoft.com/office/drawing/2014/main" id="{CBF3C293-699A-4BDD-BC96-2728AB3E59AA}"/>
              </a:ext>
            </a:extLst>
          </p:cNvPr>
          <p:cNvPicPr>
            <a:picLocks noChangeAspect="1"/>
          </p:cNvPicPr>
          <p:nvPr/>
        </p:nvPicPr>
        <p:blipFill>
          <a:blip r:embed="rId2"/>
          <a:stretch>
            <a:fillRect/>
          </a:stretch>
        </p:blipFill>
        <p:spPr>
          <a:xfrm>
            <a:off x="3657600" y="2276937"/>
            <a:ext cx="4876800" cy="3648075"/>
          </a:xfrm>
          <a:prstGeom prst="rect">
            <a:avLst/>
          </a:prstGeom>
        </p:spPr>
      </p:pic>
    </p:spTree>
    <p:extLst>
      <p:ext uri="{BB962C8B-B14F-4D97-AF65-F5344CB8AC3E}">
        <p14:creationId xmlns:p14="http://schemas.microsoft.com/office/powerpoint/2010/main" val="83350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5AA6-9127-41CF-A842-BB7664BF5142}"/>
              </a:ext>
            </a:extLst>
          </p:cNvPr>
          <p:cNvSpPr>
            <a:spLocks noGrp="1"/>
          </p:cNvSpPr>
          <p:nvPr>
            <p:ph type="title"/>
          </p:nvPr>
        </p:nvSpPr>
        <p:spPr/>
        <p:txBody>
          <a:bodyPr/>
          <a:lstStyle/>
          <a:p>
            <a:r>
              <a:rPr lang="en-US" dirty="0"/>
              <a:t>What is Spring Boot?</a:t>
            </a:r>
            <a:br>
              <a:rPr lang="en-US" dirty="0"/>
            </a:br>
            <a:endParaRPr lang="en-US" dirty="0"/>
          </a:p>
        </p:txBody>
      </p:sp>
      <p:sp>
        <p:nvSpPr>
          <p:cNvPr id="3" name="Content Placeholder 2">
            <a:extLst>
              <a:ext uri="{FF2B5EF4-FFF2-40B4-BE49-F238E27FC236}">
                <a16:creationId xmlns:a16="http://schemas.microsoft.com/office/drawing/2014/main" id="{3C55FD48-4434-49F0-96C2-030AA2A1E932}"/>
              </a:ext>
            </a:extLst>
          </p:cNvPr>
          <p:cNvSpPr>
            <a:spLocks noGrp="1"/>
          </p:cNvSpPr>
          <p:nvPr>
            <p:ph idx="1"/>
          </p:nvPr>
        </p:nvSpPr>
        <p:spPr>
          <a:xfrm>
            <a:off x="677334" y="1660849"/>
            <a:ext cx="6310362" cy="4587551"/>
          </a:xfrm>
        </p:spPr>
        <p:txBody>
          <a:bodyPr>
            <a:normAutofit fontScale="92500"/>
          </a:bodyPr>
          <a:lstStyle/>
          <a:p>
            <a:r>
              <a:rPr lang="en-US" b="1" dirty="0"/>
              <a:t>Spring Boot </a:t>
            </a:r>
            <a:r>
              <a:rPr lang="en-US" dirty="0"/>
              <a:t>is a convention over configuration framework that allows us to set up a production-ready setup of a Spring project</a:t>
            </a:r>
          </a:p>
          <a:p>
            <a:r>
              <a:rPr lang="en-US" b="1" dirty="0"/>
              <a:t>Spring </a:t>
            </a:r>
            <a:r>
              <a:rPr lang="en-US" b="1" dirty="0" err="1"/>
              <a:t>Initializr</a:t>
            </a:r>
            <a:r>
              <a:rPr lang="en-US" b="1" dirty="0"/>
              <a:t> </a:t>
            </a:r>
            <a:r>
              <a:rPr lang="en-US" dirty="0"/>
              <a:t>– online wizard to generate production ready application skeletons</a:t>
            </a:r>
          </a:p>
          <a:p>
            <a:r>
              <a:rPr lang="en-US" b="1" dirty="0"/>
              <a:t>Starters:</a:t>
            </a:r>
            <a:r>
              <a:rPr lang="en-US" dirty="0"/>
              <a:t> provide the required dependencies according to project type and transitively resolves dependencies issues.</a:t>
            </a:r>
          </a:p>
          <a:p>
            <a:r>
              <a:rPr lang="en-US" b="1" dirty="0"/>
              <a:t>Automatic configuration: </a:t>
            </a:r>
            <a:r>
              <a:rPr lang="en-US" dirty="0"/>
              <a:t>Spring Boot enables you to quickly stand-up applications in an easy and clean fashion. Best of all, there is very little of the potentially tricky Spring configuration that could otherwise be required.</a:t>
            </a:r>
          </a:p>
          <a:p>
            <a:r>
              <a:rPr lang="en-US" dirty="0"/>
              <a:t>Each Spring Boot web application includes an embedded web server.</a:t>
            </a:r>
          </a:p>
          <a:p>
            <a:r>
              <a:rPr lang="en-US" dirty="0"/>
              <a:t>Monitoring &amp; Health check tools</a:t>
            </a:r>
          </a:p>
        </p:txBody>
      </p:sp>
      <p:pic>
        <p:nvPicPr>
          <p:cNvPr id="3074" name="Picture 2" descr="https://img.devrant.com/devrant/rant/r_1867059_KBtFw.gif">
            <a:extLst>
              <a:ext uri="{FF2B5EF4-FFF2-40B4-BE49-F238E27FC236}">
                <a16:creationId xmlns:a16="http://schemas.microsoft.com/office/drawing/2014/main" id="{125108F6-9C19-4C80-860B-1556B756EEC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55173" y="1660849"/>
            <a:ext cx="4936827" cy="411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15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2BA3-9F84-4636-8D52-44D8D91F8520}"/>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07C12C18-99A0-4498-BEC7-08C4E4B09C59}"/>
              </a:ext>
            </a:extLst>
          </p:cNvPr>
          <p:cNvSpPr>
            <a:spLocks noGrp="1"/>
          </p:cNvSpPr>
          <p:nvPr>
            <p:ph idx="1"/>
          </p:nvPr>
        </p:nvSpPr>
        <p:spPr/>
        <p:txBody>
          <a:bodyPr>
            <a:normAutofit lnSpcReduction="10000"/>
          </a:bodyPr>
          <a:lstStyle/>
          <a:p>
            <a:r>
              <a:rPr lang="en-US" b="1" dirty="0"/>
              <a:t>Make your database a detail – abstract it  from the core logic: </a:t>
            </a:r>
            <a:r>
              <a:rPr lang="en-US" dirty="0"/>
              <a:t>Database logic should be abstracted away from the Service. Ideally, you don’t want a Service to know what database it is talking to.</a:t>
            </a:r>
          </a:p>
          <a:p>
            <a:r>
              <a:rPr lang="en-US" b="1" dirty="0"/>
              <a:t>Keep your business logic free of Spring Boot code: </a:t>
            </a:r>
            <a:r>
              <a:rPr lang="en-US" dirty="0"/>
              <a:t>With the lessons from the “Clear Architecture” in mind, you should also protect your business logic. It is common for services to become libraries. These are much easier to create if you don’t have to remove a lot of Spring annotations from your code.</a:t>
            </a:r>
          </a:p>
          <a:p>
            <a:r>
              <a:rPr lang="en-US" b="1" dirty="0"/>
              <a:t>Constructor Injection: </a:t>
            </a:r>
            <a:r>
              <a:rPr lang="en-US" dirty="0"/>
              <a:t>One way to keep your business logic free from Spring Boot code is to rely on Constructor Injection. Not only is the </a:t>
            </a:r>
            <a:r>
              <a:rPr lang="en-US" i="1" dirty="0"/>
              <a:t>@</a:t>
            </a:r>
            <a:r>
              <a:rPr lang="en-US" i="1" dirty="0" err="1"/>
              <a:t>Autowired</a:t>
            </a:r>
            <a:r>
              <a:rPr lang="en-US" dirty="0"/>
              <a:t> annotation optional on constructors, you also get the benefit of being able to easily instantiate your bean without Spring.</a:t>
            </a:r>
          </a:p>
          <a:p>
            <a:r>
              <a:rPr lang="en-US" dirty="0"/>
              <a:t>In Spring Boot- Controllers and Services are by default Singletons. That introduces possible concurrency problems if you are not careful. </a:t>
            </a:r>
          </a:p>
          <a:p>
            <a:endParaRPr lang="en-US" b="1" dirty="0"/>
          </a:p>
          <a:p>
            <a:pPr marL="0" indent="0">
              <a:buNone/>
            </a:pPr>
            <a:endParaRPr lang="en-US" dirty="0"/>
          </a:p>
        </p:txBody>
      </p:sp>
    </p:spTree>
    <p:extLst>
      <p:ext uri="{BB962C8B-B14F-4D97-AF65-F5344CB8AC3E}">
        <p14:creationId xmlns:p14="http://schemas.microsoft.com/office/powerpoint/2010/main" val="9160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A54AC3C-79FB-4DB5-ABF6-BE25A839D076}"/>
              </a:ext>
            </a:extLst>
          </p:cNvPr>
          <p:cNvPicPr>
            <a:picLocks noChangeAspect="1"/>
          </p:cNvPicPr>
          <p:nvPr/>
        </p:nvPicPr>
        <p:blipFill>
          <a:blip r:embed="rId2"/>
          <a:stretch>
            <a:fillRect/>
          </a:stretch>
        </p:blipFill>
        <p:spPr>
          <a:xfrm>
            <a:off x="542665" y="1262233"/>
            <a:ext cx="6002000" cy="5589774"/>
          </a:xfrm>
          <a:prstGeom prst="rect">
            <a:avLst/>
          </a:prstGeom>
        </p:spPr>
      </p:pic>
      <p:sp>
        <p:nvSpPr>
          <p:cNvPr id="2" name="Title 1">
            <a:extLst>
              <a:ext uri="{FF2B5EF4-FFF2-40B4-BE49-F238E27FC236}">
                <a16:creationId xmlns:a16="http://schemas.microsoft.com/office/drawing/2014/main" id="{AB7CE2C2-C5E7-41FD-95A0-E166CE34F1A6}"/>
              </a:ext>
            </a:extLst>
          </p:cNvPr>
          <p:cNvSpPr>
            <a:spLocks noGrp="1"/>
          </p:cNvSpPr>
          <p:nvPr>
            <p:ph type="title"/>
          </p:nvPr>
        </p:nvSpPr>
        <p:spPr/>
        <p:txBody>
          <a:bodyPr/>
          <a:lstStyle/>
          <a:p>
            <a:r>
              <a:rPr lang="en-US" dirty="0"/>
              <a:t>Spring </a:t>
            </a:r>
            <a:r>
              <a:rPr lang="en-US" dirty="0" err="1"/>
              <a:t>Initializr</a:t>
            </a:r>
            <a:r>
              <a:rPr lang="en-US" dirty="0"/>
              <a:t>: </a:t>
            </a:r>
            <a:r>
              <a:rPr lang="en-US" u="sng" dirty="0"/>
              <a:t>start.spring.io</a:t>
            </a:r>
          </a:p>
        </p:txBody>
      </p:sp>
      <p:sp>
        <p:nvSpPr>
          <p:cNvPr id="5" name="Content Placeholder 2">
            <a:extLst>
              <a:ext uri="{FF2B5EF4-FFF2-40B4-BE49-F238E27FC236}">
                <a16:creationId xmlns:a16="http://schemas.microsoft.com/office/drawing/2014/main" id="{EFB67075-1E48-44D0-8C8E-F7C9C9A45F8A}"/>
              </a:ext>
            </a:extLst>
          </p:cNvPr>
          <p:cNvSpPr>
            <a:spLocks noGrp="1"/>
          </p:cNvSpPr>
          <p:nvPr>
            <p:ph idx="1"/>
          </p:nvPr>
        </p:nvSpPr>
        <p:spPr>
          <a:xfrm>
            <a:off x="5312123" y="1393631"/>
            <a:ext cx="4906075" cy="1979037"/>
          </a:xfrm>
        </p:spPr>
        <p:txBody>
          <a:bodyPr>
            <a:noAutofit/>
          </a:bodyPr>
          <a:lstStyle/>
          <a:p>
            <a:r>
              <a:rPr lang="en-US" sz="1600" dirty="0"/>
              <a:t>Creating your application with the </a:t>
            </a:r>
            <a:r>
              <a:rPr lang="en-US" sz="1600" dirty="0" err="1"/>
              <a:t>Initializr</a:t>
            </a:r>
            <a:r>
              <a:rPr lang="en-US" sz="1600" dirty="0"/>
              <a:t> ensures that you are picking up the tested and approved dependencies that will work well with Spring auto-configuration. </a:t>
            </a:r>
          </a:p>
          <a:p>
            <a:r>
              <a:rPr lang="en-US" sz="1600" dirty="0"/>
              <a:t>Setup project type maven/</a:t>
            </a:r>
            <a:r>
              <a:rPr lang="en-US" sz="1600" dirty="0" err="1"/>
              <a:t>gradle</a:t>
            </a:r>
            <a:r>
              <a:rPr lang="en-US" sz="1600" dirty="0"/>
              <a:t>/java/Kotlin…</a:t>
            </a:r>
          </a:p>
          <a:p>
            <a:r>
              <a:rPr lang="en-US" sz="1600" dirty="0"/>
              <a:t>Set project group and artifact</a:t>
            </a:r>
          </a:p>
          <a:p>
            <a:r>
              <a:rPr lang="en-US" sz="1600" dirty="0"/>
              <a:t>Generates maven or </a:t>
            </a:r>
            <a:r>
              <a:rPr lang="en-US" sz="1600" dirty="0" err="1"/>
              <a:t>gradle</a:t>
            </a:r>
            <a:r>
              <a:rPr lang="en-US" sz="1600" dirty="0"/>
              <a:t> project with all required dependencies</a:t>
            </a:r>
          </a:p>
        </p:txBody>
      </p:sp>
      <p:sp>
        <p:nvSpPr>
          <p:cNvPr id="7" name="Content Placeholder 2">
            <a:extLst>
              <a:ext uri="{FF2B5EF4-FFF2-40B4-BE49-F238E27FC236}">
                <a16:creationId xmlns:a16="http://schemas.microsoft.com/office/drawing/2014/main" id="{37FF95B7-4C6E-405E-BD41-58250ACB1F84}"/>
              </a:ext>
            </a:extLst>
          </p:cNvPr>
          <p:cNvSpPr txBox="1">
            <a:spLocks/>
          </p:cNvSpPr>
          <p:nvPr/>
        </p:nvSpPr>
        <p:spPr>
          <a:xfrm>
            <a:off x="6404822" y="3698985"/>
            <a:ext cx="3591273" cy="34397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Add dependencies</a:t>
            </a:r>
          </a:p>
          <a:p>
            <a:pPr lvl="1"/>
            <a:r>
              <a:rPr lang="en-US" dirty="0"/>
              <a:t>Spring web starter</a:t>
            </a:r>
          </a:p>
          <a:p>
            <a:pPr lvl="1"/>
            <a:r>
              <a:rPr lang="en-US" dirty="0"/>
              <a:t>Rest repositories</a:t>
            </a:r>
          </a:p>
          <a:p>
            <a:pPr lvl="1"/>
            <a:r>
              <a:rPr lang="en-US" dirty="0"/>
              <a:t>Spring Security</a:t>
            </a:r>
          </a:p>
          <a:p>
            <a:pPr lvl="1"/>
            <a:r>
              <a:rPr lang="en-US" dirty="0"/>
              <a:t>Spring Data JPA</a:t>
            </a:r>
          </a:p>
          <a:p>
            <a:pPr lvl="1"/>
            <a:r>
              <a:rPr lang="en-US" dirty="0"/>
              <a:t>Spring for Apache Kafka</a:t>
            </a:r>
          </a:p>
          <a:p>
            <a:pPr lvl="1"/>
            <a:r>
              <a:rPr lang="en-US" dirty="0"/>
              <a:t>Java Mail Sender</a:t>
            </a:r>
          </a:p>
          <a:p>
            <a:pPr lvl="1"/>
            <a:r>
              <a:rPr lang="en-US" dirty="0"/>
              <a:t>Spring Boot Actuator</a:t>
            </a:r>
          </a:p>
          <a:p>
            <a:endParaRPr lang="en-US" sz="1600" dirty="0"/>
          </a:p>
        </p:txBody>
      </p:sp>
    </p:spTree>
    <p:extLst>
      <p:ext uri="{BB962C8B-B14F-4D97-AF65-F5344CB8AC3E}">
        <p14:creationId xmlns:p14="http://schemas.microsoft.com/office/powerpoint/2010/main" val="307535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3DE8-DB4E-4C93-A90D-A3386B2318C9}"/>
              </a:ext>
            </a:extLst>
          </p:cNvPr>
          <p:cNvSpPr>
            <a:spLocks noGrp="1"/>
          </p:cNvSpPr>
          <p:nvPr>
            <p:ph type="title"/>
          </p:nvPr>
        </p:nvSpPr>
        <p:spPr/>
        <p:txBody>
          <a:bodyPr/>
          <a:lstStyle/>
          <a:p>
            <a:r>
              <a:rPr lang="en-US" dirty="0"/>
              <a:t>Spring Boot Starters</a:t>
            </a:r>
          </a:p>
        </p:txBody>
      </p:sp>
      <p:sp>
        <p:nvSpPr>
          <p:cNvPr id="3" name="Content Placeholder 2">
            <a:extLst>
              <a:ext uri="{FF2B5EF4-FFF2-40B4-BE49-F238E27FC236}">
                <a16:creationId xmlns:a16="http://schemas.microsoft.com/office/drawing/2014/main" id="{381CC9BD-3186-4465-B119-25CB49492FE1}"/>
              </a:ext>
            </a:extLst>
          </p:cNvPr>
          <p:cNvSpPr>
            <a:spLocks noGrp="1"/>
          </p:cNvSpPr>
          <p:nvPr>
            <p:ph idx="1"/>
          </p:nvPr>
        </p:nvSpPr>
        <p:spPr>
          <a:xfrm>
            <a:off x="517944" y="1338468"/>
            <a:ext cx="8596668" cy="3880773"/>
          </a:xfrm>
        </p:spPr>
        <p:txBody>
          <a:bodyPr/>
          <a:lstStyle/>
          <a:p>
            <a:r>
              <a:rPr lang="en-US" dirty="0"/>
              <a:t>Starters are a set of convenient dependency descriptors</a:t>
            </a:r>
          </a:p>
          <a:p>
            <a:r>
              <a:rPr lang="en-US" dirty="0"/>
              <a:t>Spring Boot provides built-in starters which makes development easier and rapid. For example, if we want to get started using Spring and JPA for database access, just include the </a:t>
            </a:r>
            <a:r>
              <a:rPr lang="en-US" b="1" dirty="0"/>
              <a:t>spring-boot-starter-data-</a:t>
            </a:r>
            <a:r>
              <a:rPr lang="en-US" b="1" dirty="0" err="1"/>
              <a:t>jpa</a:t>
            </a:r>
            <a:r>
              <a:rPr lang="en-US" dirty="0"/>
              <a:t> dependency in your project.</a:t>
            </a:r>
          </a:p>
          <a:p>
            <a:r>
              <a:rPr lang="en-US" dirty="0"/>
              <a:t>Starter should follow a naming pattern like: </a:t>
            </a:r>
            <a:r>
              <a:rPr lang="en-US" b="1" dirty="0"/>
              <a:t>spring-boot-starter</a:t>
            </a:r>
            <a:r>
              <a:rPr lang="en-US" dirty="0"/>
              <a:t>-*, where * is a particular type of application.</a:t>
            </a:r>
          </a:p>
          <a:p>
            <a:r>
              <a:rPr lang="en-US" dirty="0"/>
              <a:t>You can add starters manually to maven or </a:t>
            </a:r>
            <a:r>
              <a:rPr lang="en-US" dirty="0" err="1"/>
              <a:t>gradle</a:t>
            </a:r>
            <a:r>
              <a:rPr lang="en-US" dirty="0"/>
              <a:t> build file</a:t>
            </a:r>
          </a:p>
        </p:txBody>
      </p:sp>
      <p:pic>
        <p:nvPicPr>
          <p:cNvPr id="4" name="Picture 3">
            <a:extLst>
              <a:ext uri="{FF2B5EF4-FFF2-40B4-BE49-F238E27FC236}">
                <a16:creationId xmlns:a16="http://schemas.microsoft.com/office/drawing/2014/main" id="{0EE86D03-6093-406A-9C8C-F77912F63247}"/>
              </a:ext>
            </a:extLst>
          </p:cNvPr>
          <p:cNvPicPr>
            <a:picLocks noChangeAspect="1"/>
          </p:cNvPicPr>
          <p:nvPr/>
        </p:nvPicPr>
        <p:blipFill>
          <a:blip r:embed="rId3"/>
          <a:stretch>
            <a:fillRect/>
          </a:stretch>
        </p:blipFill>
        <p:spPr>
          <a:xfrm>
            <a:off x="963590" y="4936998"/>
            <a:ext cx="3800475" cy="752475"/>
          </a:xfrm>
          <a:prstGeom prst="rect">
            <a:avLst/>
          </a:prstGeom>
        </p:spPr>
      </p:pic>
      <p:pic>
        <p:nvPicPr>
          <p:cNvPr id="5" name="Picture 4">
            <a:extLst>
              <a:ext uri="{FF2B5EF4-FFF2-40B4-BE49-F238E27FC236}">
                <a16:creationId xmlns:a16="http://schemas.microsoft.com/office/drawing/2014/main" id="{927877B3-8BAA-43C3-A559-027779299A32}"/>
              </a:ext>
            </a:extLst>
          </p:cNvPr>
          <p:cNvPicPr>
            <a:picLocks noChangeAspect="1"/>
          </p:cNvPicPr>
          <p:nvPr/>
        </p:nvPicPr>
        <p:blipFill>
          <a:blip r:embed="rId4"/>
          <a:stretch>
            <a:fillRect/>
          </a:stretch>
        </p:blipFill>
        <p:spPr>
          <a:xfrm>
            <a:off x="1325260" y="5741803"/>
            <a:ext cx="3762375" cy="904875"/>
          </a:xfrm>
          <a:prstGeom prst="rect">
            <a:avLst/>
          </a:prstGeom>
        </p:spPr>
      </p:pic>
      <p:pic>
        <p:nvPicPr>
          <p:cNvPr id="6" name="Picture 5">
            <a:extLst>
              <a:ext uri="{FF2B5EF4-FFF2-40B4-BE49-F238E27FC236}">
                <a16:creationId xmlns:a16="http://schemas.microsoft.com/office/drawing/2014/main" id="{700F6E6F-0C48-44D1-9DD9-F9B4E486F784}"/>
              </a:ext>
            </a:extLst>
          </p:cNvPr>
          <p:cNvPicPr>
            <a:picLocks noChangeAspect="1"/>
          </p:cNvPicPr>
          <p:nvPr/>
        </p:nvPicPr>
        <p:blipFill>
          <a:blip r:embed="rId5"/>
          <a:stretch>
            <a:fillRect/>
          </a:stretch>
        </p:blipFill>
        <p:spPr>
          <a:xfrm>
            <a:off x="677334" y="4157463"/>
            <a:ext cx="3524250" cy="733425"/>
          </a:xfrm>
          <a:prstGeom prst="rect">
            <a:avLst/>
          </a:prstGeom>
        </p:spPr>
      </p:pic>
      <p:sp>
        <p:nvSpPr>
          <p:cNvPr id="7" name="Rectangle 6">
            <a:extLst>
              <a:ext uri="{FF2B5EF4-FFF2-40B4-BE49-F238E27FC236}">
                <a16:creationId xmlns:a16="http://schemas.microsoft.com/office/drawing/2014/main" id="{2717884E-5AB7-4FEB-9B41-54122A3EE3CB}"/>
              </a:ext>
            </a:extLst>
          </p:cNvPr>
          <p:cNvSpPr/>
          <p:nvPr/>
        </p:nvSpPr>
        <p:spPr>
          <a:xfrm>
            <a:off x="5087635" y="5871074"/>
            <a:ext cx="4475815" cy="523220"/>
          </a:xfrm>
          <a:prstGeom prst="rect">
            <a:avLst/>
          </a:prstGeom>
        </p:spPr>
        <p:txBody>
          <a:bodyPr wrap="square">
            <a:spAutoFit/>
          </a:bodyPr>
          <a:lstStyle/>
          <a:p>
            <a:r>
              <a:rPr lang="en-US" sz="1400" b="1" dirty="0">
                <a:solidFill>
                  <a:srgbClr val="22222A"/>
                </a:solidFill>
                <a:latin typeface="Roboto"/>
              </a:rPr>
              <a:t>A Starter for testing Spring Boot applications with libraries including JUnit, </a:t>
            </a:r>
            <a:r>
              <a:rPr lang="en-US" sz="1400" b="1" dirty="0" err="1">
                <a:solidFill>
                  <a:srgbClr val="22222A"/>
                </a:solidFill>
                <a:latin typeface="Roboto"/>
              </a:rPr>
              <a:t>Hamcrest</a:t>
            </a:r>
            <a:r>
              <a:rPr lang="en-US" sz="1400" b="1" dirty="0">
                <a:solidFill>
                  <a:srgbClr val="22222A"/>
                </a:solidFill>
                <a:latin typeface="Roboto"/>
              </a:rPr>
              <a:t>, and Mockito</a:t>
            </a:r>
            <a:endParaRPr lang="en-US" sz="1400" dirty="0"/>
          </a:p>
        </p:txBody>
      </p:sp>
      <p:sp>
        <p:nvSpPr>
          <p:cNvPr id="8" name="Rectangle 7">
            <a:extLst>
              <a:ext uri="{FF2B5EF4-FFF2-40B4-BE49-F238E27FC236}">
                <a16:creationId xmlns:a16="http://schemas.microsoft.com/office/drawing/2014/main" id="{1B7D2173-CC1F-4DD9-8C12-C8354AD6C148}"/>
              </a:ext>
            </a:extLst>
          </p:cNvPr>
          <p:cNvSpPr/>
          <p:nvPr/>
        </p:nvSpPr>
        <p:spPr>
          <a:xfrm>
            <a:off x="4816278" y="5150200"/>
            <a:ext cx="4293996" cy="307777"/>
          </a:xfrm>
          <a:prstGeom prst="rect">
            <a:avLst/>
          </a:prstGeom>
        </p:spPr>
        <p:txBody>
          <a:bodyPr wrap="none">
            <a:spAutoFit/>
          </a:bodyPr>
          <a:lstStyle/>
          <a:p>
            <a:r>
              <a:rPr lang="en-US" sz="1400" b="1" dirty="0">
                <a:solidFill>
                  <a:srgbClr val="22222A"/>
                </a:solidFill>
                <a:latin typeface="Roboto"/>
              </a:rPr>
              <a:t>Starter for using Spring Data JPA with Hibernate</a:t>
            </a:r>
            <a:endParaRPr lang="en-US" sz="1400" dirty="0"/>
          </a:p>
        </p:txBody>
      </p:sp>
      <p:sp>
        <p:nvSpPr>
          <p:cNvPr id="9" name="Rectangle 8">
            <a:extLst>
              <a:ext uri="{FF2B5EF4-FFF2-40B4-BE49-F238E27FC236}">
                <a16:creationId xmlns:a16="http://schemas.microsoft.com/office/drawing/2014/main" id="{891D49B7-1093-427F-B529-A9D2343D813E}"/>
              </a:ext>
            </a:extLst>
          </p:cNvPr>
          <p:cNvSpPr/>
          <p:nvPr/>
        </p:nvSpPr>
        <p:spPr>
          <a:xfrm>
            <a:off x="4217974" y="4201009"/>
            <a:ext cx="5269975" cy="738664"/>
          </a:xfrm>
          <a:prstGeom prst="rect">
            <a:avLst/>
          </a:prstGeom>
        </p:spPr>
        <p:txBody>
          <a:bodyPr wrap="square">
            <a:spAutoFit/>
          </a:bodyPr>
          <a:lstStyle/>
          <a:p>
            <a:r>
              <a:rPr lang="en-US" sz="1400" b="1" dirty="0">
                <a:solidFill>
                  <a:srgbClr val="22222A"/>
                </a:solidFill>
                <a:latin typeface="Roboto"/>
              </a:rPr>
              <a:t>A Starter for building web, including RESTful, applications using Spring MVC. Uses Tomcat as the default embedded container</a:t>
            </a:r>
            <a:endParaRPr lang="en-US" sz="1400" dirty="0"/>
          </a:p>
        </p:txBody>
      </p:sp>
    </p:spTree>
    <p:extLst>
      <p:ext uri="{BB962C8B-B14F-4D97-AF65-F5344CB8AC3E}">
        <p14:creationId xmlns:p14="http://schemas.microsoft.com/office/powerpoint/2010/main" val="249379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23C1-125E-4A45-A405-7F2E58A78B9D}"/>
              </a:ext>
            </a:extLst>
          </p:cNvPr>
          <p:cNvSpPr>
            <a:spLocks noGrp="1"/>
          </p:cNvSpPr>
          <p:nvPr>
            <p:ph type="title"/>
          </p:nvPr>
        </p:nvSpPr>
        <p:spPr/>
        <p:txBody>
          <a:bodyPr/>
          <a:lstStyle/>
          <a:p>
            <a:r>
              <a:rPr lang="en-US" b="1"/>
              <a:t>Automatic Configuration</a:t>
            </a:r>
            <a:endParaRPr lang="en-US" dirty="0"/>
          </a:p>
        </p:txBody>
      </p:sp>
      <p:sp>
        <p:nvSpPr>
          <p:cNvPr id="3" name="Content Placeholder 2">
            <a:extLst>
              <a:ext uri="{FF2B5EF4-FFF2-40B4-BE49-F238E27FC236}">
                <a16:creationId xmlns:a16="http://schemas.microsoft.com/office/drawing/2014/main" id="{068835D6-E114-45DB-B4D3-27AA8C279662}"/>
              </a:ext>
            </a:extLst>
          </p:cNvPr>
          <p:cNvSpPr>
            <a:spLocks noGrp="1"/>
          </p:cNvSpPr>
          <p:nvPr>
            <p:ph idx="1"/>
          </p:nvPr>
        </p:nvSpPr>
        <p:spPr>
          <a:xfrm>
            <a:off x="677334" y="1334966"/>
            <a:ext cx="8596668" cy="2955182"/>
          </a:xfrm>
        </p:spPr>
        <p:txBody>
          <a:bodyPr>
            <a:noAutofit/>
          </a:bodyPr>
          <a:lstStyle/>
          <a:p>
            <a:r>
              <a:rPr lang="en-US" sz="1600" dirty="0"/>
              <a:t>One of the flagship features of Spring Boot is its use of Auto-configuration. This is the part of Spring Boot that makes your code simply work. It gets activated when a particular </a:t>
            </a:r>
            <a:r>
              <a:rPr lang="en-US" sz="1600" i="1" dirty="0"/>
              <a:t>jar</a:t>
            </a:r>
            <a:r>
              <a:rPr lang="en-US" sz="1600" dirty="0"/>
              <a:t> file is detected on the </a:t>
            </a:r>
            <a:r>
              <a:rPr lang="en-US" sz="1600" dirty="0" err="1"/>
              <a:t>classpath</a:t>
            </a:r>
            <a:r>
              <a:rPr lang="en-US" sz="1600" dirty="0"/>
              <a:t>.</a:t>
            </a:r>
          </a:p>
          <a:p>
            <a:r>
              <a:rPr lang="en-US" sz="1600" dirty="0"/>
              <a:t>That feature is crucial for starters. Because they are activated and configured by Spring Boot automatically if you add dependencies to maven or </a:t>
            </a:r>
            <a:r>
              <a:rPr lang="en-US" sz="1600" dirty="0" err="1"/>
              <a:t>gradle</a:t>
            </a:r>
            <a:r>
              <a:rPr lang="en-US" sz="1600" dirty="0"/>
              <a:t>.</a:t>
            </a:r>
          </a:p>
          <a:p>
            <a:r>
              <a:rPr lang="en-US" sz="1600" dirty="0"/>
              <a:t>You can create your own auto configuration that will be activated if your module is added to project dependencies</a:t>
            </a:r>
          </a:p>
          <a:p>
            <a:r>
              <a:rPr lang="en-US" sz="1600" dirty="0"/>
              <a:t>Spring Boot checks for the presence of a META-INF/</a:t>
            </a:r>
            <a:r>
              <a:rPr lang="en-US" sz="1600" dirty="0" err="1"/>
              <a:t>spring.factories</a:t>
            </a:r>
            <a:r>
              <a:rPr lang="en-US" sz="1600" dirty="0"/>
              <a:t> file within your published jar. The file should list your configuration classes under the </a:t>
            </a:r>
            <a:r>
              <a:rPr lang="en-US" sz="1600" dirty="0" err="1"/>
              <a:t>EnableAutoConfiguration</a:t>
            </a:r>
            <a:r>
              <a:rPr lang="en-US" sz="1600" dirty="0"/>
              <a:t> key, as shown in the following example:</a:t>
            </a:r>
            <a:endParaRPr lang="en-US" dirty="0"/>
          </a:p>
          <a:p>
            <a:pPr marL="0" indent="0">
              <a:buNone/>
            </a:pPr>
            <a:endParaRPr lang="en-US" sz="1600" dirty="0"/>
          </a:p>
          <a:p>
            <a:endParaRPr lang="en-US" sz="1600" dirty="0"/>
          </a:p>
        </p:txBody>
      </p:sp>
      <p:sp>
        <p:nvSpPr>
          <p:cNvPr id="8" name="TextBox 7">
            <a:extLst>
              <a:ext uri="{FF2B5EF4-FFF2-40B4-BE49-F238E27FC236}">
                <a16:creationId xmlns:a16="http://schemas.microsoft.com/office/drawing/2014/main" id="{C87F4ECC-1CBE-40D9-9E4F-28FF97BAE473}"/>
              </a:ext>
            </a:extLst>
          </p:cNvPr>
          <p:cNvSpPr txBox="1"/>
          <p:nvPr/>
        </p:nvSpPr>
        <p:spPr>
          <a:xfrm>
            <a:off x="677334" y="4290147"/>
            <a:ext cx="9017212" cy="646331"/>
          </a:xfrm>
          <a:prstGeom prst="rect">
            <a:avLst/>
          </a:prstGeom>
          <a:noFill/>
        </p:spPr>
        <p:txBody>
          <a:bodyPr wrap="none" rtlCol="0">
            <a:spAutoFit/>
          </a:bodyPr>
          <a:lstStyle/>
          <a:p>
            <a:r>
              <a:rPr lang="en-US" sz="1200" dirty="0" err="1">
                <a:latin typeface="Courier New" panose="02070309020205020404" pitchFamily="49" charset="0"/>
                <a:cs typeface="Courier New" panose="02070309020205020404" pitchFamily="49" charset="0"/>
              </a:rPr>
              <a:t>org.springframework.boot.autoconfigure.EnableAutoConfiguration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com.app.config.AutoConfiguration</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3853DFF0-9DE8-44EF-A4ED-DC4953CAC137}"/>
              </a:ext>
            </a:extLst>
          </p:cNvPr>
          <p:cNvSpPr txBox="1"/>
          <p:nvPr/>
        </p:nvSpPr>
        <p:spPr>
          <a:xfrm>
            <a:off x="5539666" y="4936478"/>
            <a:ext cx="4572000" cy="954107"/>
          </a:xfrm>
          <a:prstGeom prst="rect">
            <a:avLst/>
          </a:prstGeom>
          <a:noFill/>
        </p:spPr>
        <p:txBody>
          <a:bodyPr wrap="square" rtlCol="0">
            <a:spAutoFit/>
          </a:bodyPr>
          <a:lstStyle/>
          <a:p>
            <a:r>
              <a:rPr lang="en-US" sz="1400" dirty="0">
                <a:solidFill>
                  <a:schemeClr val="tx1">
                    <a:lumMod val="75000"/>
                    <a:lumOff val="25000"/>
                  </a:schemeClr>
                </a:solidFill>
              </a:rPr>
              <a:t>The </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a:t>
            </a:r>
            <a:r>
              <a:rPr lang="en-US" sz="1400" dirty="0" err="1">
                <a:solidFill>
                  <a:schemeClr val="tx1">
                    <a:lumMod val="75000"/>
                    <a:lumOff val="25000"/>
                  </a:schemeClr>
                </a:solidFill>
                <a:latin typeface="Courier New" panose="02070309020205020404" pitchFamily="49" charset="0"/>
                <a:cs typeface="Courier New" panose="02070309020205020404" pitchFamily="49" charset="0"/>
              </a:rPr>
              <a:t>ConditionalOnClass</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 </a:t>
            </a:r>
            <a:r>
              <a:rPr lang="en-US" sz="1400" dirty="0">
                <a:solidFill>
                  <a:schemeClr val="tx1">
                    <a:lumMod val="75000"/>
                    <a:lumOff val="25000"/>
                  </a:schemeClr>
                </a:solidFill>
              </a:rPr>
              <a:t>and </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a:t>
            </a:r>
            <a:r>
              <a:rPr lang="en-US" sz="1400" dirty="0" err="1">
                <a:solidFill>
                  <a:schemeClr val="tx1">
                    <a:lumMod val="75000"/>
                    <a:lumOff val="25000"/>
                  </a:schemeClr>
                </a:solidFill>
                <a:latin typeface="Courier New" panose="02070309020205020404" pitchFamily="49" charset="0"/>
                <a:cs typeface="Courier New" panose="02070309020205020404" pitchFamily="49" charset="0"/>
              </a:rPr>
              <a:t>ConditionalOnMissingClass</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 </a:t>
            </a:r>
            <a:r>
              <a:rPr lang="en-US" sz="1400" dirty="0">
                <a:solidFill>
                  <a:schemeClr val="tx1">
                    <a:lumMod val="75000"/>
                    <a:lumOff val="25000"/>
                  </a:schemeClr>
                </a:solidFill>
              </a:rPr>
              <a:t>annotations let </a:t>
            </a:r>
            <a:r>
              <a:rPr lang="en-US" sz="1400" dirty="0">
                <a:solidFill>
                  <a:schemeClr val="tx1">
                    <a:lumMod val="75000"/>
                    <a:lumOff val="25000"/>
                  </a:schemeClr>
                </a:solidFill>
                <a:latin typeface="Courier New" panose="02070309020205020404" pitchFamily="49" charset="0"/>
                <a:cs typeface="Courier New" panose="02070309020205020404" pitchFamily="49" charset="0"/>
              </a:rPr>
              <a:t>@Configuration </a:t>
            </a:r>
            <a:r>
              <a:rPr lang="en-US" sz="1400" dirty="0">
                <a:solidFill>
                  <a:schemeClr val="tx1">
                    <a:lumMod val="75000"/>
                    <a:lumOff val="25000"/>
                  </a:schemeClr>
                </a:solidFill>
              </a:rPr>
              <a:t>classes be included based on the presence or absence of specific classes.</a:t>
            </a:r>
          </a:p>
        </p:txBody>
      </p:sp>
      <p:pic>
        <p:nvPicPr>
          <p:cNvPr id="17" name="Picture 16">
            <a:extLst>
              <a:ext uri="{FF2B5EF4-FFF2-40B4-BE49-F238E27FC236}">
                <a16:creationId xmlns:a16="http://schemas.microsoft.com/office/drawing/2014/main" id="{FA01F193-E301-4631-B001-9D5A2E44917D}"/>
              </a:ext>
            </a:extLst>
          </p:cNvPr>
          <p:cNvPicPr>
            <a:picLocks noChangeAspect="1"/>
          </p:cNvPicPr>
          <p:nvPr/>
        </p:nvPicPr>
        <p:blipFill>
          <a:blip r:embed="rId3"/>
          <a:stretch>
            <a:fillRect/>
          </a:stretch>
        </p:blipFill>
        <p:spPr>
          <a:xfrm>
            <a:off x="1308543" y="4754420"/>
            <a:ext cx="3667125" cy="1895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108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9485-5168-4759-8B1B-7F8810A4160B}"/>
              </a:ext>
            </a:extLst>
          </p:cNvPr>
          <p:cNvSpPr>
            <a:spLocks noGrp="1"/>
          </p:cNvSpPr>
          <p:nvPr>
            <p:ph type="title"/>
          </p:nvPr>
        </p:nvSpPr>
        <p:spPr/>
        <p:txBody>
          <a:bodyPr/>
          <a:lstStyle/>
          <a:p>
            <a:r>
              <a:rPr lang="en-US" dirty="0"/>
              <a:t>Embedded Server</a:t>
            </a:r>
          </a:p>
        </p:txBody>
      </p:sp>
      <p:sp>
        <p:nvSpPr>
          <p:cNvPr id="3" name="Content Placeholder 2">
            <a:extLst>
              <a:ext uri="{FF2B5EF4-FFF2-40B4-BE49-F238E27FC236}">
                <a16:creationId xmlns:a16="http://schemas.microsoft.com/office/drawing/2014/main" id="{69B0F2B8-A638-4892-A3FD-FF42C53A42C5}"/>
              </a:ext>
            </a:extLst>
          </p:cNvPr>
          <p:cNvSpPr>
            <a:spLocks noGrp="1"/>
          </p:cNvSpPr>
          <p:nvPr>
            <p:ph idx="1"/>
          </p:nvPr>
        </p:nvSpPr>
        <p:spPr>
          <a:xfrm>
            <a:off x="677333" y="1488613"/>
            <a:ext cx="8662609" cy="3880773"/>
          </a:xfrm>
        </p:spPr>
        <p:txBody>
          <a:bodyPr>
            <a:normAutofit fontScale="70000" lnSpcReduction="20000"/>
          </a:bodyPr>
          <a:lstStyle/>
          <a:p>
            <a:r>
              <a:rPr lang="en-US" dirty="0"/>
              <a:t>Each Spring Boot web application includes an embedded web server. </a:t>
            </a:r>
          </a:p>
          <a:p>
            <a:r>
              <a:rPr lang="en-US" dirty="0"/>
              <a:t>For servlet stack applications you can explicitly select server: </a:t>
            </a:r>
          </a:p>
          <a:p>
            <a:pPr lvl="1"/>
            <a:r>
              <a:rPr lang="en-US" dirty="0"/>
              <a:t>spring-boot-starter-tomcat</a:t>
            </a:r>
          </a:p>
          <a:p>
            <a:pPr lvl="1"/>
            <a:r>
              <a:rPr lang="en-US" dirty="0"/>
              <a:t>spring-boot-starter-jetty</a:t>
            </a:r>
          </a:p>
          <a:p>
            <a:r>
              <a:rPr lang="en-US" dirty="0"/>
              <a:t>For reactive stack applications:</a:t>
            </a:r>
          </a:p>
          <a:p>
            <a:pPr lvl="1"/>
            <a:r>
              <a:rPr lang="en-US" dirty="0"/>
              <a:t>spring-boot-starter-</a:t>
            </a:r>
            <a:r>
              <a:rPr lang="en-US" dirty="0" err="1"/>
              <a:t>webflux</a:t>
            </a:r>
            <a:endParaRPr lang="en-US" dirty="0"/>
          </a:p>
          <a:p>
            <a:pPr lvl="1"/>
            <a:r>
              <a:rPr lang="en-US" dirty="0"/>
              <a:t>spring-boot-starter-reactor-</a:t>
            </a:r>
            <a:r>
              <a:rPr lang="en-US" dirty="0" err="1"/>
              <a:t>netty</a:t>
            </a:r>
            <a:endParaRPr lang="en-US" dirty="0"/>
          </a:p>
          <a:p>
            <a:r>
              <a:rPr lang="en-US" dirty="0"/>
              <a:t>In main standalone applications, the main HTTP port defaults to 8080; we can easily configure Boot to use a different port: </a:t>
            </a:r>
          </a:p>
          <a:p>
            <a:pPr lvl="1"/>
            <a:r>
              <a:rPr lang="en-US" dirty="0" err="1"/>
              <a:t>server.port</a:t>
            </a:r>
            <a:r>
              <a:rPr lang="en-US" dirty="0"/>
              <a:t>=8083</a:t>
            </a:r>
          </a:p>
          <a:p>
            <a:r>
              <a:rPr lang="en-US" dirty="0"/>
              <a:t>You can easily tune the logging levels in the main properties file:</a:t>
            </a:r>
          </a:p>
          <a:p>
            <a:pPr lvl="1"/>
            <a:r>
              <a:rPr lang="en-US" dirty="0" err="1"/>
              <a:t>logging.level.org.springframework.web</a:t>
            </a:r>
            <a:r>
              <a:rPr lang="en-US" dirty="0"/>
              <a:t>: DEBUG</a:t>
            </a:r>
          </a:p>
          <a:p>
            <a:pPr lvl="1"/>
            <a:r>
              <a:rPr lang="en-US" dirty="0" err="1"/>
              <a:t>logging.level.org.hibernate</a:t>
            </a:r>
            <a:r>
              <a:rPr lang="en-US" dirty="0"/>
              <a:t>: ERROR</a:t>
            </a:r>
          </a:p>
          <a:p>
            <a:r>
              <a:rPr lang="en-US" dirty="0"/>
              <a:t>You can even deploy Spring Boot application to existing J2EE server and remove embedded Tomcat from war:</a:t>
            </a:r>
          </a:p>
          <a:p>
            <a:endParaRPr lang="en-US" dirty="0"/>
          </a:p>
        </p:txBody>
      </p:sp>
      <p:pic>
        <p:nvPicPr>
          <p:cNvPr id="4" name="Picture 3">
            <a:extLst>
              <a:ext uri="{FF2B5EF4-FFF2-40B4-BE49-F238E27FC236}">
                <a16:creationId xmlns:a16="http://schemas.microsoft.com/office/drawing/2014/main" id="{A63A9446-7115-440C-B251-1D3F36A2DBFB}"/>
              </a:ext>
            </a:extLst>
          </p:cNvPr>
          <p:cNvPicPr>
            <a:picLocks noChangeAspect="1"/>
          </p:cNvPicPr>
          <p:nvPr/>
        </p:nvPicPr>
        <p:blipFill>
          <a:blip r:embed="rId2"/>
          <a:stretch>
            <a:fillRect/>
          </a:stretch>
        </p:blipFill>
        <p:spPr>
          <a:xfrm>
            <a:off x="1303412" y="5369386"/>
            <a:ext cx="3705225" cy="11144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57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F8C-94AC-4D15-99D3-2C84B8989B9B}"/>
              </a:ext>
            </a:extLst>
          </p:cNvPr>
          <p:cNvSpPr>
            <a:spLocks noGrp="1"/>
          </p:cNvSpPr>
          <p:nvPr>
            <p:ph type="title"/>
          </p:nvPr>
        </p:nvSpPr>
        <p:spPr/>
        <p:txBody>
          <a:bodyPr/>
          <a:lstStyle/>
          <a:p>
            <a:r>
              <a:rPr lang="en-US" dirty="0"/>
              <a:t>Application Configuration variants</a:t>
            </a:r>
          </a:p>
        </p:txBody>
      </p:sp>
      <p:sp>
        <p:nvSpPr>
          <p:cNvPr id="3" name="Content Placeholder 2">
            <a:extLst>
              <a:ext uri="{FF2B5EF4-FFF2-40B4-BE49-F238E27FC236}">
                <a16:creationId xmlns:a16="http://schemas.microsoft.com/office/drawing/2014/main" id="{B05FFCEA-3EEB-4291-90CB-FDCF80AC85F3}"/>
              </a:ext>
            </a:extLst>
          </p:cNvPr>
          <p:cNvSpPr>
            <a:spLocks noGrp="1"/>
          </p:cNvSpPr>
          <p:nvPr>
            <p:ph idx="1"/>
          </p:nvPr>
        </p:nvSpPr>
        <p:spPr>
          <a:xfrm>
            <a:off x="537374" y="1322365"/>
            <a:ext cx="8736627" cy="5290878"/>
          </a:xfrm>
        </p:spPr>
        <p:txBody>
          <a:bodyPr>
            <a:normAutofit fontScale="92500" lnSpcReduction="20000"/>
          </a:bodyPr>
          <a:lstStyle/>
          <a:p>
            <a:r>
              <a:rPr lang="en-US" sz="1600" b="1" dirty="0"/>
              <a:t>Properties file</a:t>
            </a:r>
            <a:r>
              <a:rPr lang="en-US" sz="1600" dirty="0"/>
              <a:t>: </a:t>
            </a:r>
            <a:r>
              <a:rPr lang="en-US" sz="1600" dirty="0" err="1"/>
              <a:t>application.properties</a:t>
            </a:r>
            <a:r>
              <a:rPr lang="en-US" sz="1600" dirty="0"/>
              <a:t> or YAML format files: </a:t>
            </a:r>
            <a:r>
              <a:rPr lang="en-US" sz="1600" dirty="0" err="1"/>
              <a:t>application.yml</a:t>
            </a:r>
            <a:endParaRPr lang="en-US" sz="1600" dirty="0"/>
          </a:p>
          <a:p>
            <a:r>
              <a:rPr lang="en-US" sz="1600" b="1" dirty="0"/>
              <a:t>Profile-specific Properties:</a:t>
            </a:r>
            <a:r>
              <a:rPr lang="en-US" sz="1600" dirty="0"/>
              <a:t> allow us to map our beans to different environments: </a:t>
            </a:r>
          </a:p>
          <a:p>
            <a:pPr lvl="1"/>
            <a:r>
              <a:rPr lang="en-US" sz="1400" dirty="0">
                <a:latin typeface="Courier New" panose="02070309020205020404" pitchFamily="49" charset="0"/>
                <a:cs typeface="Courier New" panose="02070309020205020404" pitchFamily="49" charset="0"/>
              </a:rPr>
              <a:t>dev</a:t>
            </a:r>
          </a:p>
          <a:p>
            <a:pPr lvl="1"/>
            <a:r>
              <a:rPr lang="en-US" sz="1400" dirty="0">
                <a:latin typeface="Courier New" panose="02070309020205020404" pitchFamily="49" charset="0"/>
                <a:cs typeface="Courier New" panose="02070309020205020404" pitchFamily="49" charset="0"/>
              </a:rPr>
              <a:t>test</a:t>
            </a:r>
          </a:p>
          <a:p>
            <a:pPr lvl="1"/>
            <a:r>
              <a:rPr lang="en-US" sz="1400" dirty="0">
                <a:latin typeface="Courier New" panose="02070309020205020404" pitchFamily="49" charset="0"/>
                <a:cs typeface="Courier New" panose="02070309020205020404" pitchFamily="49" charset="0"/>
              </a:rPr>
              <a:t>prod</a:t>
            </a:r>
          </a:p>
          <a:p>
            <a:r>
              <a:rPr lang="en-US" sz="1600" dirty="0"/>
              <a:t>Profiles can be activated:</a:t>
            </a:r>
          </a:p>
          <a:p>
            <a:pPr lvl="1"/>
            <a:r>
              <a:rPr lang="en-US" sz="1400" dirty="0"/>
              <a:t>Command line: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Dspring.profiles.active</a:t>
            </a:r>
            <a:r>
              <a:rPr lang="en-US" sz="1400" dirty="0">
                <a:latin typeface="Courier New" panose="02070309020205020404" pitchFamily="49" charset="0"/>
                <a:cs typeface="Courier New" panose="02070309020205020404" pitchFamily="49" charset="0"/>
              </a:rPr>
              <a:t>=dev</a:t>
            </a:r>
          </a:p>
          <a:p>
            <a:pPr lvl="1"/>
            <a:r>
              <a:rPr lang="en-US" sz="1400" dirty="0"/>
              <a:t>Environment variable: </a:t>
            </a:r>
            <a:r>
              <a:rPr lang="en-US" sz="1400" dirty="0">
                <a:latin typeface="Courier New" panose="02070309020205020404" pitchFamily="49" charset="0"/>
                <a:cs typeface="Courier New" panose="02070309020205020404" pitchFamily="49" charset="0"/>
              </a:rPr>
              <a:t>export </a:t>
            </a:r>
            <a:r>
              <a:rPr lang="en-US" sz="1400" dirty="0" err="1">
                <a:latin typeface="Courier New" panose="02070309020205020404" pitchFamily="49" charset="0"/>
                <a:cs typeface="Courier New" panose="02070309020205020404" pitchFamily="49" charset="0"/>
              </a:rPr>
              <a:t>spring_profiles_active</a:t>
            </a:r>
            <a:r>
              <a:rPr lang="en-US" sz="1400" dirty="0">
                <a:latin typeface="Courier New" panose="02070309020205020404" pitchFamily="49" charset="0"/>
                <a:cs typeface="Courier New" panose="02070309020205020404" pitchFamily="49" charset="0"/>
              </a:rPr>
              <a:t>=dev</a:t>
            </a:r>
          </a:p>
          <a:p>
            <a:pPr lvl="1"/>
            <a:r>
              <a:rPr lang="en-US" sz="1400" dirty="0"/>
              <a:t>Maven profile: </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spring.profiles.active</a:t>
            </a:r>
            <a:r>
              <a:rPr lang="en-US" sz="1400" dirty="0">
                <a:latin typeface="Courier New" panose="02070309020205020404" pitchFamily="49" charset="0"/>
                <a:cs typeface="Courier New" panose="02070309020205020404" pitchFamily="49" charset="0"/>
              </a:rPr>
              <a:t>&gt;dev&lt;/</a:t>
            </a:r>
            <a:r>
              <a:rPr lang="en-US" sz="1400" dirty="0" err="1">
                <a:latin typeface="Courier New" panose="02070309020205020404" pitchFamily="49" charset="0"/>
                <a:cs typeface="Courier New" panose="02070309020205020404" pitchFamily="49" charset="0"/>
              </a:rPr>
              <a:t>spring.profiles.active</a:t>
            </a:r>
            <a:r>
              <a:rPr lang="en-US" sz="1400" dirty="0">
                <a:latin typeface="Courier New" panose="02070309020205020404" pitchFamily="49" charset="0"/>
                <a:cs typeface="Courier New" panose="02070309020205020404" pitchFamily="49" charset="0"/>
              </a:rPr>
              <a:t>&gt;</a:t>
            </a:r>
          </a:p>
          <a:p>
            <a:r>
              <a:rPr lang="en-US" sz="1600" dirty="0"/>
              <a:t>Configurations are loaded in very particular order to allow overriding of values. Properties are considered in the following order:</a:t>
            </a:r>
          </a:p>
          <a:p>
            <a:pPr lvl="1"/>
            <a:r>
              <a:rPr lang="en-US" sz="1400" dirty="0"/>
              <a:t>Properties attribute on your tests: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TestPropertySource</a:t>
            </a:r>
            <a:r>
              <a:rPr lang="en-US" sz="1400" dirty="0">
                <a:latin typeface="Courier New" panose="02070309020205020404" pitchFamily="49" charset="0"/>
                <a:cs typeface="Courier New" panose="02070309020205020404" pitchFamily="49" charset="0"/>
              </a:rPr>
              <a:t>(locations="</a:t>
            </a:r>
            <a:r>
              <a:rPr lang="en-US" sz="1400" dirty="0" err="1">
                <a:latin typeface="Courier New" panose="02070309020205020404" pitchFamily="49" charset="0"/>
                <a:cs typeface="Courier New" panose="02070309020205020404" pitchFamily="49" charset="0"/>
              </a:rPr>
              <a:t>classpath:test.properties</a:t>
            </a:r>
            <a:r>
              <a:rPr lang="en-US" sz="1400" dirty="0">
                <a:latin typeface="Courier New" panose="02070309020205020404" pitchFamily="49" charset="0"/>
                <a:cs typeface="Courier New" panose="02070309020205020404" pitchFamily="49" charset="0"/>
              </a:rPr>
              <a:t>")</a:t>
            </a:r>
          </a:p>
          <a:p>
            <a:pPr lvl="1"/>
            <a:r>
              <a:rPr lang="en-US" sz="1400" dirty="0"/>
              <a:t>Command line arguments: </a:t>
            </a:r>
            <a:r>
              <a:rPr lang="en-US" sz="1400" dirty="0">
                <a:latin typeface="Courier New" panose="02070309020205020404" pitchFamily="49" charset="0"/>
                <a:cs typeface="Courier New" panose="02070309020205020404" pitchFamily="49" charset="0"/>
              </a:rPr>
              <a:t>java -jar app.jar –</a:t>
            </a:r>
            <a:r>
              <a:rPr lang="en-US" sz="1400" dirty="0" err="1">
                <a:latin typeface="Courier New" panose="02070309020205020404" pitchFamily="49" charset="0"/>
                <a:cs typeface="Courier New" panose="02070309020205020404" pitchFamily="49" charset="0"/>
              </a:rPr>
              <a:t>myParam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MyParamValue</a:t>
            </a:r>
            <a:r>
              <a:rPr lang="en-US" sz="1400" dirty="0">
                <a:latin typeface="Courier New" panose="02070309020205020404" pitchFamily="49" charset="0"/>
                <a:cs typeface="Courier New" panose="02070309020205020404" pitchFamily="49" charset="0"/>
              </a:rPr>
              <a:t>"</a:t>
            </a:r>
          </a:p>
          <a:p>
            <a:pPr lvl="1"/>
            <a:r>
              <a:rPr lang="en-US" sz="1400" dirty="0"/>
              <a:t>Java System properties: </a:t>
            </a:r>
            <a:r>
              <a:rPr lang="en-US" sz="1400" dirty="0" err="1">
                <a:latin typeface="Courier New" panose="02070309020205020404" pitchFamily="49" charset="0"/>
                <a:cs typeface="Courier New" panose="02070309020205020404" pitchFamily="49" charset="0"/>
              </a:rPr>
              <a:t>System.getProperties</a:t>
            </a:r>
            <a:r>
              <a:rPr lang="en-US" sz="1400" dirty="0">
                <a:latin typeface="Courier New" panose="02070309020205020404" pitchFamily="49" charset="0"/>
                <a:cs typeface="Courier New" panose="02070309020205020404" pitchFamily="49" charset="0"/>
              </a:rPr>
              <a:t>()</a:t>
            </a:r>
          </a:p>
          <a:p>
            <a:pPr lvl="1"/>
            <a:r>
              <a:rPr lang="en-US" sz="1400" dirty="0"/>
              <a:t>Profile-specific outside of your packaged jar: </a:t>
            </a:r>
            <a:r>
              <a:rPr lang="en-US" sz="1400" dirty="0">
                <a:latin typeface="Courier New" panose="02070309020205020404" pitchFamily="49" charset="0"/>
                <a:cs typeface="Courier New" panose="02070309020205020404" pitchFamily="49" charset="0"/>
              </a:rPr>
              <a:t>application-{profile}.properties</a:t>
            </a:r>
          </a:p>
          <a:p>
            <a:pPr lvl="1"/>
            <a:r>
              <a:rPr lang="en-US" sz="1400" dirty="0"/>
              <a:t>Profile-specific inside jar:  </a:t>
            </a:r>
            <a:r>
              <a:rPr lang="en-US" sz="1400" dirty="0">
                <a:latin typeface="Courier New" panose="02070309020205020404" pitchFamily="49" charset="0"/>
                <a:cs typeface="Courier New" panose="02070309020205020404" pitchFamily="49" charset="0"/>
              </a:rPr>
              <a:t>application-{profile}.properties</a:t>
            </a:r>
          </a:p>
          <a:p>
            <a:pPr lvl="1"/>
            <a:r>
              <a:rPr lang="en-US" sz="1400" dirty="0"/>
              <a:t>Properties outside of jar:   </a:t>
            </a:r>
            <a:r>
              <a:rPr lang="en-US" sz="1400" dirty="0" err="1">
                <a:latin typeface="Courier New" panose="02070309020205020404" pitchFamily="49" charset="0"/>
                <a:cs typeface="Courier New" panose="02070309020205020404" pitchFamily="49" charset="0"/>
              </a:rPr>
              <a:t>application.properties</a:t>
            </a:r>
            <a:endParaRPr lang="en-US" sz="1400" dirty="0"/>
          </a:p>
          <a:p>
            <a:pPr lvl="1"/>
            <a:r>
              <a:rPr lang="en-US" sz="1400" dirty="0"/>
              <a:t>Properties inside of jar:     </a:t>
            </a:r>
            <a:r>
              <a:rPr lang="en-US" sz="1400" dirty="0" err="1">
                <a:latin typeface="Courier New" panose="02070309020205020404" pitchFamily="49" charset="0"/>
                <a:cs typeface="Courier New" panose="02070309020205020404" pitchFamily="49" charset="0"/>
              </a:rPr>
              <a:t>application.properties</a:t>
            </a:r>
            <a:endParaRPr lang="en-US" sz="1400" dirty="0"/>
          </a:p>
        </p:txBody>
      </p:sp>
    </p:spTree>
    <p:extLst>
      <p:ext uri="{BB962C8B-B14F-4D97-AF65-F5344CB8AC3E}">
        <p14:creationId xmlns:p14="http://schemas.microsoft.com/office/powerpoint/2010/main" val="193629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B762-F986-444B-8764-D4F13A774456}"/>
              </a:ext>
            </a:extLst>
          </p:cNvPr>
          <p:cNvSpPr>
            <a:spLocks noGrp="1"/>
          </p:cNvSpPr>
          <p:nvPr>
            <p:ph type="title"/>
          </p:nvPr>
        </p:nvSpPr>
        <p:spPr/>
        <p:txBody>
          <a:bodyPr/>
          <a:lstStyle/>
          <a:p>
            <a:r>
              <a:rPr lang="en-US" dirty="0"/>
              <a:t>Application Configuration locations</a:t>
            </a:r>
          </a:p>
        </p:txBody>
      </p:sp>
      <p:sp>
        <p:nvSpPr>
          <p:cNvPr id="3" name="Content Placeholder 2">
            <a:extLst>
              <a:ext uri="{FF2B5EF4-FFF2-40B4-BE49-F238E27FC236}">
                <a16:creationId xmlns:a16="http://schemas.microsoft.com/office/drawing/2014/main" id="{3E4D4252-2AEC-4364-8304-EB1667B2126C}"/>
              </a:ext>
            </a:extLst>
          </p:cNvPr>
          <p:cNvSpPr>
            <a:spLocks noGrp="1"/>
          </p:cNvSpPr>
          <p:nvPr>
            <p:ph idx="1"/>
          </p:nvPr>
        </p:nvSpPr>
        <p:spPr>
          <a:xfrm>
            <a:off x="677334" y="1689534"/>
            <a:ext cx="8596668" cy="3880773"/>
          </a:xfrm>
        </p:spPr>
        <p:txBody>
          <a:bodyPr>
            <a:normAutofit/>
          </a:bodyPr>
          <a:lstStyle/>
          <a:p>
            <a:r>
              <a:rPr lang="en-US" sz="1600" dirty="0" err="1"/>
              <a:t>SpringApplication</a:t>
            </a:r>
            <a:r>
              <a:rPr lang="en-US" sz="1600" dirty="0"/>
              <a:t> loads properties from files in the following locations and adds them to the Spring Environment</a:t>
            </a:r>
          </a:p>
          <a:p>
            <a:pPr lvl="1"/>
            <a:r>
              <a:rPr lang="en-US" sz="1400" dirty="0"/>
              <a:t>file: </a:t>
            </a:r>
            <a:r>
              <a:rPr lang="en-US" sz="1400" u="sng" dirty="0">
                <a:latin typeface="Courier New" panose="02070309020205020404" pitchFamily="49" charset="0"/>
                <a:cs typeface="Courier New" panose="02070309020205020404" pitchFamily="49" charset="0"/>
              </a:rPr>
              <a:t>./config/</a:t>
            </a:r>
            <a:r>
              <a:rPr lang="en-US" sz="1400" u="sng" dirty="0" err="1">
                <a:latin typeface="Courier New" panose="02070309020205020404" pitchFamily="49" charset="0"/>
                <a:cs typeface="Courier New" panose="02070309020205020404" pitchFamily="49" charset="0"/>
              </a:rPr>
              <a:t>application.properties</a:t>
            </a:r>
            <a:endParaRPr lang="en-US" sz="1400" u="sng" dirty="0">
              <a:latin typeface="Courier New" panose="02070309020205020404" pitchFamily="49" charset="0"/>
              <a:cs typeface="Courier New" panose="02070309020205020404" pitchFamily="49" charset="0"/>
            </a:endParaRPr>
          </a:p>
          <a:p>
            <a:pPr lvl="1"/>
            <a:r>
              <a:rPr lang="en-US" sz="1400" dirty="0"/>
              <a:t>file: </a:t>
            </a:r>
            <a:r>
              <a:rPr lang="en-US" sz="1400" u="sng" dirty="0">
                <a:latin typeface="Courier New" panose="02070309020205020404" pitchFamily="49" charset="0"/>
                <a:cs typeface="Courier New" panose="02070309020205020404" pitchFamily="49" charset="0"/>
              </a:rPr>
              <a:t>./</a:t>
            </a:r>
            <a:r>
              <a:rPr lang="en-US" sz="1400" u="sng" dirty="0" err="1">
                <a:latin typeface="Courier New" panose="02070309020205020404" pitchFamily="49" charset="0"/>
                <a:cs typeface="Courier New" panose="02070309020205020404" pitchFamily="49" charset="0"/>
              </a:rPr>
              <a:t>application.properties</a:t>
            </a:r>
            <a:endParaRPr lang="en-US" sz="1400" u="sng" dirty="0">
              <a:latin typeface="Courier New" panose="02070309020205020404" pitchFamily="49" charset="0"/>
              <a:cs typeface="Courier New" panose="02070309020205020404" pitchFamily="49" charset="0"/>
            </a:endParaRPr>
          </a:p>
          <a:p>
            <a:pPr lvl="1"/>
            <a:r>
              <a:rPr lang="en-US" sz="1400" dirty="0" err="1"/>
              <a:t>classpath</a:t>
            </a:r>
            <a:r>
              <a:rPr lang="en-US" sz="1400" dirty="0"/>
              <a:t> root: </a:t>
            </a:r>
            <a:r>
              <a:rPr lang="en-US" sz="1400" u="sng" dirty="0">
                <a:latin typeface="Courier New" panose="02070309020205020404" pitchFamily="49" charset="0"/>
                <a:cs typeface="Courier New" panose="02070309020205020404" pitchFamily="49" charset="0"/>
              </a:rPr>
              <a:t>/config/</a:t>
            </a:r>
            <a:r>
              <a:rPr lang="en-US" sz="1400" u="sng" dirty="0" err="1">
                <a:latin typeface="Courier New" panose="02070309020205020404" pitchFamily="49" charset="0"/>
                <a:cs typeface="Courier New" panose="02070309020205020404" pitchFamily="49" charset="0"/>
              </a:rPr>
              <a:t>application.properties</a:t>
            </a:r>
            <a:r>
              <a:rPr lang="en-US" sz="1400" u="sng" dirty="0">
                <a:latin typeface="Courier New" panose="02070309020205020404" pitchFamily="49" charset="0"/>
                <a:cs typeface="Courier New" panose="02070309020205020404" pitchFamily="49" charset="0"/>
              </a:rPr>
              <a:t> </a:t>
            </a:r>
          </a:p>
          <a:p>
            <a:pPr lvl="1"/>
            <a:r>
              <a:rPr lang="en-US" sz="1400" dirty="0" err="1"/>
              <a:t>classpath</a:t>
            </a:r>
            <a:r>
              <a:rPr lang="en-US" sz="1400" dirty="0"/>
              <a:t> root: </a:t>
            </a:r>
            <a:r>
              <a:rPr lang="en-US" sz="1400" u="sng" dirty="0" err="1">
                <a:latin typeface="Courier New" panose="02070309020205020404" pitchFamily="49" charset="0"/>
                <a:cs typeface="Courier New" panose="02070309020205020404" pitchFamily="49" charset="0"/>
              </a:rPr>
              <a:t>application.properties</a:t>
            </a:r>
            <a:endParaRPr lang="en-US" sz="1400" u="sng" dirty="0">
              <a:latin typeface="Courier New" panose="02070309020205020404" pitchFamily="49" charset="0"/>
              <a:cs typeface="Courier New" panose="02070309020205020404" pitchFamily="49" charset="0"/>
            </a:endParaRPr>
          </a:p>
          <a:p>
            <a:r>
              <a:rPr lang="en-US" sz="1600" dirty="0"/>
              <a:t>If you do not like </a:t>
            </a:r>
            <a:r>
              <a:rPr lang="en-US" sz="1600" dirty="0" err="1"/>
              <a:t>application.properties</a:t>
            </a:r>
            <a:r>
              <a:rPr lang="en-US" sz="1600" dirty="0"/>
              <a:t> as the configuration file name, you can switch to another file name by specifying a </a:t>
            </a:r>
            <a:r>
              <a:rPr lang="en-US" sz="1600" dirty="0">
                <a:latin typeface="Courier New" panose="02070309020205020404" pitchFamily="49" charset="0"/>
                <a:cs typeface="Courier New" panose="02070309020205020404" pitchFamily="49" charset="0"/>
              </a:rPr>
              <a:t>spring.config.name </a:t>
            </a:r>
            <a:r>
              <a:rPr lang="en-US" sz="1600" dirty="0"/>
              <a:t>environment property:</a:t>
            </a:r>
          </a:p>
          <a:p>
            <a:pPr lvl="1"/>
            <a:r>
              <a:rPr lang="en-US" sz="1400" dirty="0">
                <a:latin typeface="Courier New" panose="02070309020205020404" pitchFamily="49" charset="0"/>
                <a:cs typeface="Courier New" panose="02070309020205020404" pitchFamily="49" charset="0"/>
              </a:rPr>
              <a:t>java -jar myproject.jar --spring.config.name=</a:t>
            </a:r>
            <a:r>
              <a:rPr lang="en-US" sz="1400" dirty="0" err="1">
                <a:latin typeface="Courier New" panose="02070309020205020404" pitchFamily="49" charset="0"/>
                <a:cs typeface="Courier New" panose="02070309020205020404" pitchFamily="49" charset="0"/>
              </a:rPr>
              <a:t>myproject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233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29427E-4176-42BB-A047-383C7AA34BB6}"/>
              </a:ext>
            </a:extLst>
          </p:cNvPr>
          <p:cNvPicPr>
            <a:picLocks noChangeAspect="1"/>
          </p:cNvPicPr>
          <p:nvPr/>
        </p:nvPicPr>
        <p:blipFill>
          <a:blip r:embed="rId2"/>
          <a:stretch>
            <a:fillRect/>
          </a:stretch>
        </p:blipFill>
        <p:spPr>
          <a:xfrm>
            <a:off x="6794160" y="4134859"/>
            <a:ext cx="1857375" cy="1390650"/>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55AA9A2B-FA55-49AD-9048-D639AABC612A}"/>
              </a:ext>
            </a:extLst>
          </p:cNvPr>
          <p:cNvPicPr>
            <a:picLocks noChangeAspect="1"/>
          </p:cNvPicPr>
          <p:nvPr/>
        </p:nvPicPr>
        <p:blipFill>
          <a:blip r:embed="rId3"/>
          <a:stretch>
            <a:fillRect/>
          </a:stretch>
        </p:blipFill>
        <p:spPr>
          <a:xfrm>
            <a:off x="1103615" y="4125623"/>
            <a:ext cx="4943475" cy="171450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F5C9753E-C30E-4A6D-841C-112CEF422823}"/>
              </a:ext>
            </a:extLst>
          </p:cNvPr>
          <p:cNvSpPr>
            <a:spLocks noGrp="1"/>
          </p:cNvSpPr>
          <p:nvPr>
            <p:ph type="title"/>
          </p:nvPr>
        </p:nvSpPr>
        <p:spPr/>
        <p:txBody>
          <a:bodyPr/>
          <a:lstStyle/>
          <a:p>
            <a:r>
              <a:rPr lang="en-US" dirty="0"/>
              <a:t>Application Configuration Example</a:t>
            </a:r>
          </a:p>
        </p:txBody>
      </p:sp>
      <p:sp>
        <p:nvSpPr>
          <p:cNvPr id="6" name="TextBox 5">
            <a:extLst>
              <a:ext uri="{FF2B5EF4-FFF2-40B4-BE49-F238E27FC236}">
                <a16:creationId xmlns:a16="http://schemas.microsoft.com/office/drawing/2014/main" id="{CFF1C7B0-1A59-4A93-9C33-4CEF231902D9}"/>
              </a:ext>
            </a:extLst>
          </p:cNvPr>
          <p:cNvSpPr txBox="1"/>
          <p:nvPr/>
        </p:nvSpPr>
        <p:spPr>
          <a:xfrm>
            <a:off x="2768417" y="5513964"/>
            <a:ext cx="6655166" cy="276999"/>
          </a:xfrm>
          <a:prstGeom prst="rect">
            <a:avLst/>
          </a:prstGeom>
          <a:noFill/>
        </p:spPr>
        <p:txBody>
          <a:bodyPr wrap="square" rtlCol="0">
            <a:spAutoFit/>
          </a:bodyPr>
          <a:lstStyle/>
          <a:p>
            <a:endParaRPr lang="en-US" sz="1200" dirty="0"/>
          </a:p>
        </p:txBody>
      </p:sp>
      <p:cxnSp>
        <p:nvCxnSpPr>
          <p:cNvPr id="15" name="Straight Arrow Connector 14">
            <a:extLst>
              <a:ext uri="{FF2B5EF4-FFF2-40B4-BE49-F238E27FC236}">
                <a16:creationId xmlns:a16="http://schemas.microsoft.com/office/drawing/2014/main" id="{99911C1B-3BFE-4C2B-8664-1DB6718DCF3D}"/>
              </a:ext>
            </a:extLst>
          </p:cNvPr>
          <p:cNvCxnSpPr/>
          <p:nvPr/>
        </p:nvCxnSpPr>
        <p:spPr>
          <a:xfrm flipH="1">
            <a:off x="3962400" y="4230255"/>
            <a:ext cx="2868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20E0D7-DEC0-4217-8AE9-EEB534CFE900}"/>
              </a:ext>
            </a:extLst>
          </p:cNvPr>
          <p:cNvCxnSpPr/>
          <p:nvPr/>
        </p:nvCxnSpPr>
        <p:spPr>
          <a:xfrm flipH="1">
            <a:off x="4729018" y="4378036"/>
            <a:ext cx="2262909" cy="76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82B469-1E1C-481D-80DF-41E887A9BDC0}"/>
              </a:ext>
            </a:extLst>
          </p:cNvPr>
          <p:cNvCxnSpPr>
            <a:cxnSpLocks/>
          </p:cNvCxnSpPr>
          <p:nvPr/>
        </p:nvCxnSpPr>
        <p:spPr>
          <a:xfrm flipH="1">
            <a:off x="5200073" y="4599565"/>
            <a:ext cx="1791855" cy="784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F339E48-D6DE-4FCA-A3F0-11E08C8CF0F6}"/>
              </a:ext>
            </a:extLst>
          </p:cNvPr>
          <p:cNvCxnSpPr>
            <a:cxnSpLocks/>
          </p:cNvCxnSpPr>
          <p:nvPr/>
        </p:nvCxnSpPr>
        <p:spPr>
          <a:xfrm flipH="1">
            <a:off x="5200073" y="4991628"/>
            <a:ext cx="1791856" cy="59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F78055A-51C3-430E-8B41-692582160E02}"/>
              </a:ext>
            </a:extLst>
          </p:cNvPr>
          <p:cNvSpPr>
            <a:spLocks noGrp="1"/>
          </p:cNvSpPr>
          <p:nvPr>
            <p:ph idx="1"/>
          </p:nvPr>
        </p:nvSpPr>
        <p:spPr>
          <a:xfrm>
            <a:off x="677334" y="1689534"/>
            <a:ext cx="8596668" cy="3880773"/>
          </a:xfrm>
        </p:spPr>
        <p:txBody>
          <a:bodyPr>
            <a:normAutofit/>
          </a:bodyPr>
          <a:lstStyle/>
          <a:p>
            <a:r>
              <a:rPr lang="en-US" sz="1600" dirty="0"/>
              <a:t>Direct access to config parameter from component</a:t>
            </a:r>
          </a:p>
          <a:p>
            <a:endParaRPr lang="en-US" sz="1600" u="sng" dirty="0">
              <a:latin typeface="Courier New" panose="02070309020205020404" pitchFamily="49" charset="0"/>
              <a:cs typeface="Courier New" panose="02070309020205020404" pitchFamily="49" charset="0"/>
            </a:endParaRPr>
          </a:p>
          <a:p>
            <a:endParaRPr lang="en-US" sz="1600" u="sng" dirty="0">
              <a:latin typeface="Courier New" panose="02070309020205020404" pitchFamily="49" charset="0"/>
              <a:cs typeface="Courier New" panose="02070309020205020404" pitchFamily="49" charset="0"/>
            </a:endParaRPr>
          </a:p>
          <a:p>
            <a:endParaRPr lang="en-US" sz="1600" u="sng" dirty="0">
              <a:latin typeface="Courier New" panose="02070309020205020404" pitchFamily="49" charset="0"/>
              <a:cs typeface="Courier New" panose="02070309020205020404" pitchFamily="49" charset="0"/>
            </a:endParaRPr>
          </a:p>
          <a:p>
            <a:endParaRPr lang="en-US" sz="1400" u="sng" dirty="0">
              <a:latin typeface="Courier New" panose="02070309020205020404" pitchFamily="49" charset="0"/>
              <a:cs typeface="Courier New" panose="02070309020205020404" pitchFamily="49" charset="0"/>
            </a:endParaRPr>
          </a:p>
          <a:p>
            <a:r>
              <a:rPr lang="en-US" sz="1600" dirty="0"/>
              <a:t>Type-safe Configuration: </a:t>
            </a:r>
            <a:r>
              <a:rPr lang="en-US" sz="1200" dirty="0"/>
              <a:t>Spring Boot provides an alternative method of working with properties that lets strongly typed beans govern and validate the configuration of your application</a:t>
            </a:r>
            <a:endParaRPr lang="en-US" sz="1050" dirty="0">
              <a:latin typeface="Courier New" panose="02070309020205020404" pitchFamily="49" charset="0"/>
              <a:cs typeface="Courier New" panose="02070309020205020404" pitchFamily="49" charset="0"/>
            </a:endParaRPr>
          </a:p>
        </p:txBody>
      </p:sp>
      <p:pic>
        <p:nvPicPr>
          <p:cNvPr id="29" name="Picture 28">
            <a:extLst>
              <a:ext uri="{FF2B5EF4-FFF2-40B4-BE49-F238E27FC236}">
                <a16:creationId xmlns:a16="http://schemas.microsoft.com/office/drawing/2014/main" id="{86D86A09-EFE5-42A7-B021-06200E50FCD0}"/>
              </a:ext>
            </a:extLst>
          </p:cNvPr>
          <p:cNvPicPr>
            <a:picLocks noChangeAspect="1"/>
          </p:cNvPicPr>
          <p:nvPr/>
        </p:nvPicPr>
        <p:blipFill>
          <a:blip r:embed="rId4"/>
          <a:stretch>
            <a:fillRect/>
          </a:stretch>
        </p:blipFill>
        <p:spPr>
          <a:xfrm>
            <a:off x="1103615" y="2256127"/>
            <a:ext cx="2667000" cy="952500"/>
          </a:xfrm>
          <a:prstGeom prst="rect">
            <a:avLst/>
          </a:prstGeom>
          <a:ln>
            <a:noFill/>
          </a:ln>
          <a:effectLst>
            <a:outerShdw blurRad="190500" algn="tl" rotWithShape="0">
              <a:srgbClr val="000000">
                <a:alpha val="70000"/>
              </a:srgbClr>
            </a:outerShdw>
          </a:effectLst>
        </p:spPr>
      </p:pic>
      <p:cxnSp>
        <p:nvCxnSpPr>
          <p:cNvPr id="26" name="Straight Arrow Connector 25">
            <a:extLst>
              <a:ext uri="{FF2B5EF4-FFF2-40B4-BE49-F238E27FC236}">
                <a16:creationId xmlns:a16="http://schemas.microsoft.com/office/drawing/2014/main" id="{380206E4-B6B4-4517-B4FF-723205F1CD51}"/>
              </a:ext>
            </a:extLst>
          </p:cNvPr>
          <p:cNvCxnSpPr>
            <a:cxnSpLocks/>
          </p:cNvCxnSpPr>
          <p:nvPr/>
        </p:nvCxnSpPr>
        <p:spPr>
          <a:xfrm flipH="1" flipV="1">
            <a:off x="3575352" y="2869851"/>
            <a:ext cx="3333448" cy="130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425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974</TotalTime>
  <Words>1359</Words>
  <Application>Microsoft Office PowerPoint</Application>
  <PresentationFormat>Widescreen</PresentationFormat>
  <Paragraphs>179</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Roboto</vt:lpstr>
      <vt:lpstr>Trebuchet MS</vt:lpstr>
      <vt:lpstr>Wingdings 3</vt:lpstr>
      <vt:lpstr>Facet</vt:lpstr>
      <vt:lpstr>Introduction to  Java Microservices Part 2 : Spring Boot</vt:lpstr>
      <vt:lpstr>What is Spring Boot? </vt:lpstr>
      <vt:lpstr>Spring Initializr: start.spring.io</vt:lpstr>
      <vt:lpstr>Spring Boot Starters</vt:lpstr>
      <vt:lpstr>Automatic Configuration</vt:lpstr>
      <vt:lpstr>Embedded Server</vt:lpstr>
      <vt:lpstr>Application Configuration variants</vt:lpstr>
      <vt:lpstr>Application Configuration locations</vt:lpstr>
      <vt:lpstr>Application Configuration Example</vt:lpstr>
      <vt:lpstr>Simple Demo Monolith Application</vt:lpstr>
      <vt:lpstr>Application Structure</vt:lpstr>
      <vt:lpstr>Application Structure</vt:lpstr>
      <vt:lpstr>Controller/Service/Repository</vt:lpstr>
      <vt:lpstr>Controller annotations</vt:lpstr>
      <vt:lpstr>Lombok</vt:lpstr>
      <vt:lpstr>Run Application</vt:lpstr>
      <vt:lpstr>Test Application</vt:lpstr>
      <vt:lpstr>Actuator</vt:lpstr>
      <vt:lpstr>Unit Tests</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89</cp:revision>
  <dcterms:created xsi:type="dcterms:W3CDTF">2019-07-17T19:57:14Z</dcterms:created>
  <dcterms:modified xsi:type="dcterms:W3CDTF">2019-07-28T22:07:39Z</dcterms:modified>
</cp:coreProperties>
</file>