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4" r:id="rId3"/>
    <p:sldId id="275" r:id="rId4"/>
    <p:sldId id="260" r:id="rId5"/>
    <p:sldId id="276" r:id="rId6"/>
    <p:sldId id="281" r:id="rId7"/>
    <p:sldId id="282" r:id="rId8"/>
    <p:sldId id="283" r:id="rId9"/>
    <p:sldId id="278" r:id="rId10"/>
    <p:sldId id="284" r:id="rId11"/>
    <p:sldId id="285" r:id="rId12"/>
    <p:sldId id="286" r:id="rId13"/>
    <p:sldId id="277" r:id="rId14"/>
    <p:sldId id="291" r:id="rId15"/>
    <p:sldId id="288" r:id="rId16"/>
    <p:sldId id="289" r:id="rId17"/>
    <p:sldId id="292" r:id="rId18"/>
    <p:sldId id="279" r:id="rId19"/>
    <p:sldId id="290"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69" autoAdjust="0"/>
  </p:normalViewPr>
  <p:slideViewPr>
    <p:cSldViewPr snapToGrid="0">
      <p:cViewPr varScale="1">
        <p:scale>
          <a:sx n="103" d="100"/>
          <a:sy n="103" d="100"/>
        </p:scale>
        <p:origin x="8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F23A-0794-4AF6-8931-826AE2291CB6}"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DED0-827B-4672-BD27-2B18B91C8AB8}" type="slidenum">
              <a:rPr lang="en-US" smtClean="0"/>
              <a:t>‹#›</a:t>
            </a:fld>
            <a:endParaRPr lang="en-US"/>
          </a:p>
        </p:txBody>
      </p:sp>
    </p:spTree>
    <p:extLst>
      <p:ext uri="{BB962C8B-B14F-4D97-AF65-F5344CB8AC3E}">
        <p14:creationId xmlns:p14="http://schemas.microsoft.com/office/powerpoint/2010/main" val="344574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refraction-tech-everything/how-netflix-works-the-hugely-simplified-complex-stuff-that-happens-every-time-you-hit-play-3a40c9be254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server.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medium.com/@danismaz.furkan/spring-cloud-config-with-file-system-backend-c18ae16b7ad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loud.spring.io/spring-cloud-config/referenc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sonwilder.com/blog/2014/02/04/service-discovery-in-the-clou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coding4carnage/duplicate-cors-headers-with-zuul-proxy-and-spring-boot-security-205f85a7fef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baeldung.com/zuul-load-balancing"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ppsdeveloperblog.com/zuul-api-gateway-tutoria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https://medium.com/refraction-tech-everything/how-netflix-works-the-hugely-simplified-complex-stuff-that-happens-every-time-you-hit-play-3a40c9be254b</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2</a:t>
            </a:fld>
            <a:endParaRPr lang="en-US"/>
          </a:p>
        </p:txBody>
      </p:sp>
    </p:spTree>
    <p:extLst>
      <p:ext uri="{BB962C8B-B14F-4D97-AF65-F5344CB8AC3E}">
        <p14:creationId xmlns:p14="http://schemas.microsoft.com/office/powerpoint/2010/main" val="196856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Beginner’s Guide To Spring Cloud: </a:t>
            </a:r>
            <a:r>
              <a:rPr lang="pl-PL" dirty="0">
                <a:hlinkClick r:id="rId3"/>
              </a:rPr>
              <a:t>https://www.youtube.com/watch?v=aO3W-lYnw-o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8DDDED0-827B-4672-BD27-2B18B91C8AB8}" type="slidenum">
              <a:rPr lang="en-US" smtClean="0"/>
              <a:t>3</a:t>
            </a:fld>
            <a:endParaRPr lang="en-US"/>
          </a:p>
        </p:txBody>
      </p:sp>
    </p:spTree>
    <p:extLst>
      <p:ext uri="{BB962C8B-B14F-4D97-AF65-F5344CB8AC3E}">
        <p14:creationId xmlns:p14="http://schemas.microsoft.com/office/powerpoint/2010/main" val="890073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https://cloud.spring.io/spring-cloud-config/multi/multi__spring_cloud_config_server.html</a:t>
            </a:r>
            <a:endParaRPr lang="en-US" dirty="0">
              <a:hlinkClick r:id="rId4"/>
            </a:endParaRPr>
          </a:p>
          <a:p>
            <a:r>
              <a:rPr lang="pl-PL" dirty="0">
                <a:hlinkClick r:id="rId4"/>
              </a:rPr>
              <a:t>https://medium.com/@danismaz.furkan/spring-cloud-config-with-file-system-backend-c18ae16b7ad5</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5</a:t>
            </a:fld>
            <a:endParaRPr lang="en-US"/>
          </a:p>
        </p:txBody>
      </p:sp>
    </p:spTree>
    <p:extLst>
      <p:ext uri="{BB962C8B-B14F-4D97-AF65-F5344CB8AC3E}">
        <p14:creationId xmlns:p14="http://schemas.microsoft.com/office/powerpoint/2010/main" val="85462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https://cloud.spring.io/spring-cloud-config/reference/html/</a:t>
            </a:r>
            <a:endParaRPr lang="en-US" dirty="0"/>
          </a:p>
        </p:txBody>
      </p:sp>
      <p:sp>
        <p:nvSpPr>
          <p:cNvPr id="4" name="Slide Number Placeholder 3"/>
          <p:cNvSpPr>
            <a:spLocks noGrp="1"/>
          </p:cNvSpPr>
          <p:nvPr>
            <p:ph type="sldNum" sz="quarter" idx="10"/>
          </p:nvPr>
        </p:nvSpPr>
        <p:spPr/>
        <p:txBody>
          <a:bodyPr/>
          <a:lstStyle/>
          <a:p>
            <a:fld id="{18DDDED0-827B-4672-BD27-2B18B91C8AB8}" type="slidenum">
              <a:rPr lang="en-US" smtClean="0"/>
              <a:t>7</a:t>
            </a:fld>
            <a:endParaRPr lang="en-US"/>
          </a:p>
        </p:txBody>
      </p:sp>
    </p:spTree>
    <p:extLst>
      <p:ext uri="{BB962C8B-B14F-4D97-AF65-F5344CB8AC3E}">
        <p14:creationId xmlns:p14="http://schemas.microsoft.com/office/powerpoint/2010/main" val="110142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8</a:t>
            </a:fld>
            <a:endParaRPr lang="en-US"/>
          </a:p>
        </p:txBody>
      </p:sp>
    </p:spTree>
    <p:extLst>
      <p:ext uri="{BB962C8B-B14F-4D97-AF65-F5344CB8AC3E}">
        <p14:creationId xmlns:p14="http://schemas.microsoft.com/office/powerpoint/2010/main" val="375735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http://jasonwilder.com/blog/2014/02/04/service-discovery-in-the-cloud/</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9</a:t>
            </a:fld>
            <a:endParaRPr lang="en-US"/>
          </a:p>
        </p:txBody>
      </p:sp>
    </p:spTree>
    <p:extLst>
      <p:ext uri="{BB962C8B-B14F-4D97-AF65-F5344CB8AC3E}">
        <p14:creationId xmlns:p14="http://schemas.microsoft.com/office/powerpoint/2010/main" val="371482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https://medium.com/@coding4carnage/duplicate-cors-headers-with-zuul-proxy-and-spring-boot-security-205f85a7fefe</a:t>
            </a:r>
            <a:endParaRPr lang="en-US" dirty="0"/>
          </a:p>
          <a:p>
            <a:r>
              <a:rPr lang="pl-PL" dirty="0">
                <a:hlinkClick r:id="rId4"/>
              </a:rPr>
              <a:t>https://www.baeldung.com/zuul-load-balancing</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13</a:t>
            </a:fld>
            <a:endParaRPr lang="en-US"/>
          </a:p>
        </p:txBody>
      </p:sp>
    </p:spTree>
    <p:extLst>
      <p:ext uri="{BB962C8B-B14F-4D97-AF65-F5344CB8AC3E}">
        <p14:creationId xmlns:p14="http://schemas.microsoft.com/office/powerpoint/2010/main" val="315716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http://appsdeveloperblog.com/zuul-api-gateway-tutorial/</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16</a:t>
            </a:fld>
            <a:endParaRPr lang="en-US"/>
          </a:p>
        </p:txBody>
      </p:sp>
    </p:spTree>
    <p:extLst>
      <p:ext uri="{BB962C8B-B14F-4D97-AF65-F5344CB8AC3E}">
        <p14:creationId xmlns:p14="http://schemas.microsoft.com/office/powerpoint/2010/main" val="48737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user-service/users/id" TargetMode="External"/><Relationship Id="rId2" Type="http://schemas.openxmlformats.org/officeDocument/2006/relationships/hyperlink" Target="http://localhost:8124/users/id"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localhost/api/user/users/i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1/user-service/user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localhost:8081/email-servic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localhost:1111/user-service-dev.y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3 : Spring Cloud Services</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t>
            </a:r>
            <a:r>
              <a:rPr lang="pl-PL" dirty="0"/>
              <a:t>Discovery Server</a:t>
            </a:r>
            <a:r>
              <a:rPr lang="en-US" dirty="0"/>
              <a:t>?</a:t>
            </a:r>
            <a:endParaRPr lang="pl-PL" dirty="0"/>
          </a:p>
        </p:txBody>
      </p:sp>
      <p:sp>
        <p:nvSpPr>
          <p:cNvPr id="5" name="Content Placeholder 2"/>
          <p:cNvSpPr>
            <a:spLocks noGrp="1"/>
          </p:cNvSpPr>
          <p:nvPr>
            <p:ph idx="1"/>
          </p:nvPr>
        </p:nvSpPr>
        <p:spPr>
          <a:xfrm>
            <a:off x="677334" y="1360489"/>
            <a:ext cx="9238562" cy="3880773"/>
          </a:xfrm>
        </p:spPr>
        <p:txBody>
          <a:bodyPr>
            <a:normAutofit/>
          </a:bodyPr>
          <a:lstStyle/>
          <a:p>
            <a:r>
              <a:rPr lang="en-US" dirty="0"/>
              <a:t>First of all you have to create Discovery Server application:</a:t>
            </a:r>
          </a:p>
          <a:p>
            <a:pPr lvl="1"/>
            <a:r>
              <a:rPr lang="en-US" dirty="0"/>
              <a:t>Dependencies:</a:t>
            </a:r>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None/>
            </a:pPr>
            <a:r>
              <a:rPr lang="en-US" dirty="0"/>
              <a:t>Configuration: </a:t>
            </a:r>
            <a:r>
              <a:rPr lang="en-US" dirty="0" err="1"/>
              <a:t>application.yml</a:t>
            </a:r>
            <a:r>
              <a:rPr lang="en-US" dirty="0"/>
              <a:t>        </a:t>
            </a:r>
            <a:endParaRPr lang="pl-PL" dirty="0"/>
          </a:p>
        </p:txBody>
      </p:sp>
      <p:pic>
        <p:nvPicPr>
          <p:cNvPr id="6" name="Picture 5"/>
          <p:cNvPicPr>
            <a:picLocks noChangeAspect="1"/>
          </p:cNvPicPr>
          <p:nvPr/>
        </p:nvPicPr>
        <p:blipFill>
          <a:blip r:embed="rId2"/>
          <a:stretch>
            <a:fillRect/>
          </a:stretch>
        </p:blipFill>
        <p:spPr>
          <a:xfrm>
            <a:off x="958215" y="2262189"/>
            <a:ext cx="6915150" cy="8382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3449002" y="3361661"/>
            <a:ext cx="4105275" cy="107632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4415790" y="4859596"/>
            <a:ext cx="2895600" cy="12858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3144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26936" cy="1320800"/>
          </a:xfrm>
        </p:spPr>
        <p:txBody>
          <a:bodyPr/>
          <a:lstStyle/>
          <a:p>
            <a:r>
              <a:rPr lang="en-US" dirty="0"/>
              <a:t>How to configure clients to connect to Eureka</a:t>
            </a:r>
            <a:endParaRPr lang="pl-PL" dirty="0"/>
          </a:p>
        </p:txBody>
      </p:sp>
      <p:sp>
        <p:nvSpPr>
          <p:cNvPr id="4" name="Content Placeholder 2"/>
          <p:cNvSpPr txBox="1">
            <a:spLocks/>
          </p:cNvSpPr>
          <p:nvPr/>
        </p:nvSpPr>
        <p:spPr>
          <a:xfrm>
            <a:off x="677334" y="1360489"/>
            <a:ext cx="923856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First of all you have to create Discovery Server application:</a:t>
            </a:r>
          </a:p>
          <a:p>
            <a:pPr lvl="1"/>
            <a:r>
              <a:rPr lang="en-US" dirty="0"/>
              <a:t>Dependencies:</a:t>
            </a:r>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Font typeface="Wingdings 3" charset="2"/>
              <a:buNone/>
            </a:pPr>
            <a:r>
              <a:rPr lang="en-US" dirty="0"/>
              <a:t>Configuration: </a:t>
            </a:r>
            <a:r>
              <a:rPr lang="en-US" dirty="0" err="1"/>
              <a:t>application.properties</a:t>
            </a:r>
            <a:r>
              <a:rPr lang="en-US" dirty="0"/>
              <a:t>        </a:t>
            </a:r>
            <a:endParaRPr lang="pl-PL" dirty="0"/>
          </a:p>
        </p:txBody>
      </p:sp>
      <p:pic>
        <p:nvPicPr>
          <p:cNvPr id="5" name="Picture 4"/>
          <p:cNvPicPr>
            <a:picLocks noChangeAspect="1"/>
          </p:cNvPicPr>
          <p:nvPr/>
        </p:nvPicPr>
        <p:blipFill>
          <a:blip r:embed="rId2"/>
          <a:stretch>
            <a:fillRect/>
          </a:stretch>
        </p:blipFill>
        <p:spPr>
          <a:xfrm>
            <a:off x="1314450" y="2168842"/>
            <a:ext cx="6934200" cy="8286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263027" y="3154046"/>
            <a:ext cx="4067175" cy="1371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1314450" y="5241262"/>
            <a:ext cx="7591425" cy="438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804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Eureka Service Discovery</a:t>
            </a:r>
            <a:endParaRPr lang="pl-PL" dirty="0"/>
          </a:p>
        </p:txBody>
      </p:sp>
      <p:sp>
        <p:nvSpPr>
          <p:cNvPr id="3" name="Content Placeholder 2"/>
          <p:cNvSpPr>
            <a:spLocks noGrp="1"/>
          </p:cNvSpPr>
          <p:nvPr>
            <p:ph idx="1"/>
          </p:nvPr>
        </p:nvSpPr>
        <p:spPr>
          <a:xfrm>
            <a:off x="483024" y="1406209"/>
            <a:ext cx="4043256" cy="3880773"/>
          </a:xfrm>
        </p:spPr>
        <p:txBody>
          <a:bodyPr/>
          <a:lstStyle/>
          <a:p>
            <a:r>
              <a:rPr lang="en-US" dirty="0"/>
              <a:t>Run as normal Spring Boot application</a:t>
            </a:r>
          </a:p>
          <a:p>
            <a:r>
              <a:rPr lang="en-US" dirty="0"/>
              <a:t>Check Eureka using your browser. Navigate to </a:t>
            </a:r>
            <a:r>
              <a:rPr lang="en-US" u="sng" dirty="0"/>
              <a:t>localhost:8888</a:t>
            </a:r>
          </a:p>
          <a:p>
            <a:r>
              <a:rPr lang="en-US" dirty="0"/>
              <a:t>If other services started and registered you will see them in the list:</a:t>
            </a:r>
            <a:endParaRPr lang="pl-PL" dirty="0"/>
          </a:p>
        </p:txBody>
      </p:sp>
      <p:pic>
        <p:nvPicPr>
          <p:cNvPr id="6" name="Picture 5"/>
          <p:cNvPicPr>
            <a:picLocks noChangeAspect="1"/>
          </p:cNvPicPr>
          <p:nvPr/>
        </p:nvPicPr>
        <p:blipFill>
          <a:blip r:embed="rId2"/>
          <a:stretch>
            <a:fillRect/>
          </a:stretch>
        </p:blipFill>
        <p:spPr>
          <a:xfrm>
            <a:off x="4763452" y="1484616"/>
            <a:ext cx="6505575" cy="4248150"/>
          </a:xfrm>
          <a:prstGeom prst="rect">
            <a:avLst/>
          </a:prstGeom>
        </p:spPr>
      </p:pic>
    </p:spTree>
    <p:extLst>
      <p:ext uri="{BB962C8B-B14F-4D97-AF65-F5344CB8AC3E}">
        <p14:creationId xmlns:p14="http://schemas.microsoft.com/office/powerpoint/2010/main" val="344135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60F-92A2-459E-96F2-91D24662FFB9}"/>
              </a:ext>
            </a:extLst>
          </p:cNvPr>
          <p:cNvSpPr>
            <a:spLocks noGrp="1"/>
          </p:cNvSpPr>
          <p:nvPr>
            <p:ph type="title"/>
          </p:nvPr>
        </p:nvSpPr>
        <p:spPr>
          <a:xfrm>
            <a:off x="677334" y="609600"/>
            <a:ext cx="8596668" cy="1320800"/>
          </a:xfrm>
        </p:spPr>
        <p:txBody>
          <a:bodyPr/>
          <a:lstStyle/>
          <a:p>
            <a:r>
              <a:rPr lang="en-US" dirty="0" err="1"/>
              <a:t>Zuul</a:t>
            </a:r>
            <a:r>
              <a:rPr lang="en-US" dirty="0"/>
              <a:t> – API gateway proxy</a:t>
            </a:r>
            <a:endParaRPr lang="pl-PL" dirty="0"/>
          </a:p>
        </p:txBody>
      </p:sp>
      <p:sp>
        <p:nvSpPr>
          <p:cNvPr id="3" name="Content Placeholder 2">
            <a:extLst>
              <a:ext uri="{FF2B5EF4-FFF2-40B4-BE49-F238E27FC236}">
                <a16:creationId xmlns:a16="http://schemas.microsoft.com/office/drawing/2014/main" id="{1E7E60BE-EB15-49B6-9406-97B447849426}"/>
              </a:ext>
            </a:extLst>
          </p:cNvPr>
          <p:cNvSpPr>
            <a:spLocks noGrp="1"/>
          </p:cNvSpPr>
          <p:nvPr>
            <p:ph idx="1"/>
          </p:nvPr>
        </p:nvSpPr>
        <p:spPr>
          <a:xfrm>
            <a:off x="677334" y="1532097"/>
            <a:ext cx="6115353" cy="5400675"/>
          </a:xfrm>
        </p:spPr>
        <p:txBody>
          <a:bodyPr>
            <a:normAutofit/>
          </a:bodyPr>
          <a:lstStyle/>
          <a:p>
            <a:r>
              <a:rPr lang="en-US" sz="2000" dirty="0" err="1"/>
              <a:t>Zuul</a:t>
            </a:r>
            <a:r>
              <a:rPr lang="en-US" sz="2000" dirty="0"/>
              <a:t> is a JVM-based router and server-side load balancer from Netflix.</a:t>
            </a:r>
          </a:p>
          <a:p>
            <a:r>
              <a:rPr lang="en-US" sz="2000" dirty="0" err="1"/>
              <a:t>Zuul</a:t>
            </a:r>
            <a:r>
              <a:rPr lang="en-US" sz="2000" dirty="0"/>
              <a:t> looks-up for all instances of requested service from the Eureka discovery server and does server-side load balancing.</a:t>
            </a:r>
          </a:p>
          <a:p>
            <a:r>
              <a:rPr lang="en-US" sz="2000" dirty="0"/>
              <a:t>When </a:t>
            </a:r>
            <a:r>
              <a:rPr lang="en-US" sz="2000" dirty="0" err="1"/>
              <a:t>Zuul</a:t>
            </a:r>
            <a:r>
              <a:rPr lang="en-US" sz="2000" dirty="0"/>
              <a:t> receives a request, it picks up one of the physical locations available and forwards requests to the actual service instance.</a:t>
            </a:r>
          </a:p>
          <a:p>
            <a:r>
              <a:rPr lang="en-US" sz="2000" dirty="0" err="1"/>
              <a:t>Zuul</a:t>
            </a:r>
            <a:r>
              <a:rPr lang="en-US" sz="2000" dirty="0"/>
              <a:t> can be used to check authentication &amp; authorization before forward request to the services</a:t>
            </a:r>
            <a:endParaRPr lang="pl-PL" sz="2000" dirty="0"/>
          </a:p>
        </p:txBody>
      </p:sp>
      <p:pic>
        <p:nvPicPr>
          <p:cNvPr id="5" name="Picture 4"/>
          <p:cNvPicPr>
            <a:picLocks noChangeAspect="1"/>
          </p:cNvPicPr>
          <p:nvPr/>
        </p:nvPicPr>
        <p:blipFill>
          <a:blip r:embed="rId3"/>
          <a:stretch>
            <a:fillRect/>
          </a:stretch>
        </p:blipFill>
        <p:spPr>
          <a:xfrm>
            <a:off x="7206356" y="1133793"/>
            <a:ext cx="4562475" cy="5400675"/>
          </a:xfrm>
          <a:prstGeom prst="rect">
            <a:avLst/>
          </a:prstGeom>
        </p:spPr>
      </p:pic>
    </p:spTree>
    <p:extLst>
      <p:ext uri="{BB962C8B-B14F-4D97-AF65-F5344CB8AC3E}">
        <p14:creationId xmlns:p14="http://schemas.microsoft.com/office/powerpoint/2010/main" val="198210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6FE6-7A8E-4E5C-8320-765F39EE35B1}"/>
              </a:ext>
            </a:extLst>
          </p:cNvPr>
          <p:cNvSpPr>
            <a:spLocks noGrp="1"/>
          </p:cNvSpPr>
          <p:nvPr>
            <p:ph type="title"/>
          </p:nvPr>
        </p:nvSpPr>
        <p:spPr/>
        <p:txBody>
          <a:bodyPr/>
          <a:lstStyle/>
          <a:p>
            <a:r>
              <a:rPr lang="en-US" dirty="0" err="1"/>
              <a:t>Zuul</a:t>
            </a:r>
            <a:r>
              <a:rPr lang="en-US" dirty="0"/>
              <a:t> – API gateway proxy</a:t>
            </a:r>
            <a:endParaRPr lang="pl-PL" dirty="0"/>
          </a:p>
        </p:txBody>
      </p:sp>
      <p:sp>
        <p:nvSpPr>
          <p:cNvPr id="5" name="Content Placeholder 4">
            <a:extLst>
              <a:ext uri="{FF2B5EF4-FFF2-40B4-BE49-F238E27FC236}">
                <a16:creationId xmlns:a16="http://schemas.microsoft.com/office/drawing/2014/main" id="{238B6CD2-705E-4908-9AD1-55AA58703E36}"/>
              </a:ext>
            </a:extLst>
          </p:cNvPr>
          <p:cNvSpPr>
            <a:spLocks noGrp="1"/>
          </p:cNvSpPr>
          <p:nvPr>
            <p:ph idx="1"/>
          </p:nvPr>
        </p:nvSpPr>
        <p:spPr>
          <a:xfrm>
            <a:off x="677334" y="1556656"/>
            <a:ext cx="8270723" cy="5301343"/>
          </a:xfrm>
        </p:spPr>
        <p:txBody>
          <a:bodyPr>
            <a:normAutofit/>
          </a:bodyPr>
          <a:lstStyle/>
          <a:p>
            <a:r>
              <a:rPr lang="en-US" dirty="0"/>
              <a:t>By default all applications registered with Eureka will be able to be used on the </a:t>
            </a:r>
            <a:r>
              <a:rPr lang="en-US" dirty="0" err="1"/>
              <a:t>Zuul</a:t>
            </a:r>
            <a:r>
              <a:rPr lang="en-US" dirty="0"/>
              <a:t> gateway service by using the same path but prepending it with the name of the application. </a:t>
            </a:r>
          </a:p>
          <a:p>
            <a:r>
              <a:rPr lang="en-US" dirty="0"/>
              <a:t>For example, if </a:t>
            </a:r>
            <a:r>
              <a:rPr lang="en-US" dirty="0" err="1"/>
              <a:t>zuul</a:t>
            </a:r>
            <a:r>
              <a:rPr lang="en-US" dirty="0"/>
              <a:t> is configured to start using port 80 and we have a service endpoint like </a:t>
            </a:r>
            <a:r>
              <a:rPr lang="en-US" u="sng" dirty="0">
                <a:hlinkClick r:id="rId2"/>
              </a:rPr>
              <a:t>http://localhost:8124/users/id</a:t>
            </a:r>
            <a:r>
              <a:rPr lang="en-US" u="sng" dirty="0"/>
              <a:t> </a:t>
            </a:r>
            <a:r>
              <a:rPr lang="en-US" dirty="0"/>
              <a:t>on user-service, then you’ll be able to call it </a:t>
            </a:r>
            <a:r>
              <a:rPr lang="en-US" u="sng" dirty="0">
                <a:hlinkClick r:id="rId3"/>
              </a:rPr>
              <a:t>http://localhost/user-service/users/id</a:t>
            </a:r>
            <a:endParaRPr lang="en-US" u="sng" dirty="0"/>
          </a:p>
          <a:p>
            <a:r>
              <a:rPr lang="en-US" dirty="0"/>
              <a:t>You can make custom routing. For example config like:</a:t>
            </a:r>
          </a:p>
          <a:p>
            <a:endParaRPr lang="en-US" dirty="0"/>
          </a:p>
          <a:p>
            <a:endParaRPr lang="en-US" dirty="0"/>
          </a:p>
          <a:p>
            <a:endParaRPr lang="en-US" dirty="0"/>
          </a:p>
          <a:p>
            <a:pPr marL="0" indent="0">
              <a:buNone/>
            </a:pPr>
            <a:r>
              <a:rPr lang="en-US" dirty="0"/>
              <a:t>      Will route request </a:t>
            </a:r>
            <a:r>
              <a:rPr lang="en-US" u="sng" dirty="0">
                <a:hlinkClick r:id="rId4"/>
              </a:rPr>
              <a:t>http://localhost/api/user/users/id</a:t>
            </a:r>
            <a:r>
              <a:rPr lang="en-US" u="sng" dirty="0"/>
              <a:t> </a:t>
            </a:r>
            <a:r>
              <a:rPr lang="en-US" dirty="0"/>
              <a:t> to the user-service</a:t>
            </a:r>
          </a:p>
          <a:p>
            <a:endParaRPr lang="en-US" dirty="0"/>
          </a:p>
          <a:p>
            <a:endParaRPr lang="pl-PL" dirty="0"/>
          </a:p>
        </p:txBody>
      </p:sp>
      <p:pic>
        <p:nvPicPr>
          <p:cNvPr id="8" name="Picture 7">
            <a:extLst>
              <a:ext uri="{FF2B5EF4-FFF2-40B4-BE49-F238E27FC236}">
                <a16:creationId xmlns:a16="http://schemas.microsoft.com/office/drawing/2014/main" id="{BFD0E369-D9A2-411C-B8DD-9721DC9A1348}"/>
              </a:ext>
            </a:extLst>
          </p:cNvPr>
          <p:cNvPicPr>
            <a:picLocks noChangeAspect="1"/>
          </p:cNvPicPr>
          <p:nvPr/>
        </p:nvPicPr>
        <p:blipFill>
          <a:blip r:embed="rId5"/>
          <a:stretch>
            <a:fillRect/>
          </a:stretch>
        </p:blipFill>
        <p:spPr>
          <a:xfrm>
            <a:off x="1191931" y="3992118"/>
            <a:ext cx="3190875" cy="704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734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ZUUL API Gateway?</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r>
              <a:rPr lang="en-US" dirty="0"/>
              <a:t>First of all you have to create API Gateway Boot application:</a:t>
            </a:r>
          </a:p>
          <a:p>
            <a:pPr lvl="1"/>
            <a:r>
              <a:rPr lang="en-US" dirty="0"/>
              <a:t>Dependencies:</a:t>
            </a:r>
          </a:p>
          <a:p>
            <a:pPr lvl="1"/>
            <a:endParaRPr lang="en-US" dirty="0"/>
          </a:p>
          <a:p>
            <a:pPr lvl="1"/>
            <a:endParaRPr lang="en-US" dirty="0"/>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None/>
            </a:pPr>
            <a:r>
              <a:rPr lang="en-US" dirty="0"/>
              <a:t>Configuration: </a:t>
            </a:r>
            <a:r>
              <a:rPr lang="en-US" dirty="0" err="1"/>
              <a:t>application.yml</a:t>
            </a:r>
            <a:r>
              <a:rPr lang="en-US" dirty="0"/>
              <a:t>        </a:t>
            </a:r>
            <a:endParaRPr lang="pl-PL" dirty="0"/>
          </a:p>
        </p:txBody>
      </p:sp>
      <p:pic>
        <p:nvPicPr>
          <p:cNvPr id="4" name="Picture 3"/>
          <p:cNvPicPr>
            <a:picLocks noChangeAspect="1"/>
          </p:cNvPicPr>
          <p:nvPr/>
        </p:nvPicPr>
        <p:blipFill>
          <a:blip r:embed="rId2"/>
          <a:stretch>
            <a:fillRect/>
          </a:stretch>
        </p:blipFill>
        <p:spPr>
          <a:xfrm>
            <a:off x="3105521" y="1807831"/>
            <a:ext cx="6810375" cy="1676400"/>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3"/>
          <a:stretch>
            <a:fillRect/>
          </a:stretch>
        </p:blipFill>
        <p:spPr>
          <a:xfrm>
            <a:off x="3554729" y="3648043"/>
            <a:ext cx="4095750" cy="1390650"/>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4251007" y="5263497"/>
            <a:ext cx="5838825" cy="1266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955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ZUUL API Gateway</a:t>
            </a:r>
            <a:endParaRPr lang="pl-PL" dirty="0"/>
          </a:p>
        </p:txBody>
      </p:sp>
      <p:sp>
        <p:nvSpPr>
          <p:cNvPr id="3" name="Content Placeholder 2"/>
          <p:cNvSpPr>
            <a:spLocks noGrp="1"/>
          </p:cNvSpPr>
          <p:nvPr>
            <p:ph idx="1"/>
          </p:nvPr>
        </p:nvSpPr>
        <p:spPr>
          <a:xfrm>
            <a:off x="483024" y="1406209"/>
            <a:ext cx="5860626" cy="4594541"/>
          </a:xfrm>
        </p:spPr>
        <p:txBody>
          <a:bodyPr/>
          <a:lstStyle/>
          <a:p>
            <a:r>
              <a:rPr lang="en-US" dirty="0"/>
              <a:t>Run as normal Spring Boot application</a:t>
            </a:r>
          </a:p>
          <a:p>
            <a:r>
              <a:rPr lang="en-US" dirty="0"/>
              <a:t>Now when you have your RESTful Web Services registered with Eureka Discovery Server you should be able to send HTTP requests to any of the two web services registered and receive expected response.</a:t>
            </a:r>
          </a:p>
          <a:p>
            <a:pPr lvl="1"/>
            <a:r>
              <a:rPr lang="pl-PL" dirty="0">
                <a:hlinkClick r:id="rId3"/>
              </a:rPr>
              <a:t>http://localhost:80</a:t>
            </a:r>
            <a:r>
              <a:rPr lang="en-US" dirty="0">
                <a:hlinkClick r:id="rId3"/>
              </a:rPr>
              <a:t>8</a:t>
            </a:r>
            <a:r>
              <a:rPr lang="pl-PL" dirty="0">
                <a:hlinkClick r:id="rId3"/>
              </a:rPr>
              <a:t>1/</a:t>
            </a:r>
            <a:r>
              <a:rPr lang="en-US" dirty="0">
                <a:hlinkClick r:id="rId3"/>
              </a:rPr>
              <a:t>user-service</a:t>
            </a:r>
            <a:r>
              <a:rPr lang="pl-PL" dirty="0">
                <a:hlinkClick r:id="rId3"/>
              </a:rPr>
              <a:t>/users/</a:t>
            </a:r>
            <a:endParaRPr lang="en-US" dirty="0"/>
          </a:p>
          <a:p>
            <a:pPr lvl="1"/>
            <a:r>
              <a:rPr lang="pl-PL" dirty="0">
                <a:hlinkClick r:id="rId4"/>
              </a:rPr>
              <a:t>http://localhost:80</a:t>
            </a:r>
            <a:r>
              <a:rPr lang="en-US" dirty="0">
                <a:hlinkClick r:id="rId4"/>
              </a:rPr>
              <a:t>8</a:t>
            </a:r>
            <a:r>
              <a:rPr lang="pl-PL" dirty="0">
                <a:hlinkClick r:id="rId4"/>
              </a:rPr>
              <a:t>1/</a:t>
            </a:r>
            <a:r>
              <a:rPr lang="en-US" dirty="0">
                <a:hlinkClick r:id="rId4"/>
              </a:rPr>
              <a:t>email-service</a:t>
            </a:r>
            <a:r>
              <a:rPr lang="pl-PL" dirty="0">
                <a:hlinkClick r:id="rId4"/>
              </a:rPr>
              <a:t>/</a:t>
            </a:r>
            <a:endParaRPr lang="en-US" dirty="0"/>
          </a:p>
          <a:p>
            <a:r>
              <a:rPr lang="en-US" dirty="0"/>
              <a:t>As you see you can access all services using same host and port.</a:t>
            </a:r>
          </a:p>
          <a:p>
            <a:r>
              <a:rPr lang="en-US" dirty="0"/>
              <a:t>You don’t need to bother about assigned IP and ports, the job is done by </a:t>
            </a:r>
            <a:r>
              <a:rPr lang="en-US" dirty="0" err="1"/>
              <a:t>Zuul</a:t>
            </a:r>
            <a:r>
              <a:rPr lang="en-US" dirty="0"/>
              <a:t> and Eureka</a:t>
            </a:r>
          </a:p>
        </p:txBody>
      </p:sp>
      <p:pic>
        <p:nvPicPr>
          <p:cNvPr id="6146" name="Picture 2" descr="Image result for zuul api gatew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536" y="1406209"/>
            <a:ext cx="4849735" cy="448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76AF-EF0D-49FD-A612-983F09B78487}"/>
              </a:ext>
            </a:extLst>
          </p:cNvPr>
          <p:cNvSpPr>
            <a:spLocks noGrp="1"/>
          </p:cNvSpPr>
          <p:nvPr>
            <p:ph type="title"/>
          </p:nvPr>
        </p:nvSpPr>
        <p:spPr/>
        <p:txBody>
          <a:bodyPr/>
          <a:lstStyle/>
          <a:p>
            <a:r>
              <a:rPr lang="en-US" dirty="0"/>
              <a:t>Feign Client</a:t>
            </a:r>
            <a:endParaRPr lang="pl-PL" dirty="0"/>
          </a:p>
        </p:txBody>
      </p:sp>
      <p:sp>
        <p:nvSpPr>
          <p:cNvPr id="3" name="Content Placeholder 2">
            <a:extLst>
              <a:ext uri="{FF2B5EF4-FFF2-40B4-BE49-F238E27FC236}">
                <a16:creationId xmlns:a16="http://schemas.microsoft.com/office/drawing/2014/main" id="{608A366A-4FE9-4A10-835C-2377ECF08971}"/>
              </a:ext>
            </a:extLst>
          </p:cNvPr>
          <p:cNvSpPr>
            <a:spLocks noGrp="1"/>
          </p:cNvSpPr>
          <p:nvPr>
            <p:ph idx="1"/>
          </p:nvPr>
        </p:nvSpPr>
        <p:spPr>
          <a:xfrm>
            <a:off x="677335" y="1327054"/>
            <a:ext cx="5144968" cy="4921346"/>
          </a:xfrm>
        </p:spPr>
        <p:txBody>
          <a:bodyPr>
            <a:normAutofit lnSpcReduction="10000"/>
          </a:bodyPr>
          <a:lstStyle/>
          <a:p>
            <a:r>
              <a:rPr lang="en-US" dirty="0"/>
              <a:t>Without Feign</a:t>
            </a:r>
            <a:r>
              <a:rPr lang="pl-PL" dirty="0"/>
              <a:t> you sould</a:t>
            </a:r>
            <a:r>
              <a:rPr lang="en-US" dirty="0"/>
              <a:t> </a:t>
            </a:r>
            <a:r>
              <a:rPr lang="pl-PL" dirty="0"/>
              <a:t>use</a:t>
            </a:r>
            <a:r>
              <a:rPr lang="en-US" dirty="0"/>
              <a:t> </a:t>
            </a:r>
            <a:r>
              <a:rPr lang="en-US" dirty="0" err="1"/>
              <a:t>RestTemplate</a:t>
            </a:r>
            <a:r>
              <a:rPr lang="en-US" dirty="0"/>
              <a:t> to call </a:t>
            </a:r>
            <a:r>
              <a:rPr lang="pl-PL" dirty="0"/>
              <a:t>other services</a:t>
            </a:r>
            <a:r>
              <a:rPr lang="en-US" dirty="0"/>
              <a:t>.</a:t>
            </a:r>
            <a:r>
              <a:rPr lang="pl-PL" dirty="0"/>
              <a:t> </a:t>
            </a:r>
          </a:p>
          <a:p>
            <a:r>
              <a:rPr lang="pl-PL" dirty="0"/>
              <a:t>That requires a lot of boilerplate coding and configurations to build service url</a:t>
            </a:r>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r>
              <a:rPr lang="pl-PL" dirty="0"/>
              <a:t>Feign </a:t>
            </a:r>
            <a:r>
              <a:rPr lang="en-US" dirty="0"/>
              <a:t>makes writing web service clients easier. </a:t>
            </a:r>
            <a:endParaRPr lang="pl-PL" dirty="0"/>
          </a:p>
          <a:p>
            <a:endParaRPr lang="pl-PL" dirty="0"/>
          </a:p>
          <a:p>
            <a:endParaRPr lang="pl-PL" dirty="0"/>
          </a:p>
        </p:txBody>
      </p:sp>
      <p:pic>
        <p:nvPicPr>
          <p:cNvPr id="4" name="Picture 3">
            <a:extLst>
              <a:ext uri="{FF2B5EF4-FFF2-40B4-BE49-F238E27FC236}">
                <a16:creationId xmlns:a16="http://schemas.microsoft.com/office/drawing/2014/main" id="{069966DD-8798-417D-B50F-A5AAC2DBB00F}"/>
              </a:ext>
            </a:extLst>
          </p:cNvPr>
          <p:cNvPicPr>
            <a:picLocks noChangeAspect="1"/>
          </p:cNvPicPr>
          <p:nvPr/>
        </p:nvPicPr>
        <p:blipFill>
          <a:blip r:embed="rId2"/>
          <a:stretch>
            <a:fillRect/>
          </a:stretch>
        </p:blipFill>
        <p:spPr>
          <a:xfrm>
            <a:off x="6456118" y="723522"/>
            <a:ext cx="5363323" cy="2705478"/>
          </a:xfrm>
          <a:prstGeom prst="rect">
            <a:avLst/>
          </a:prstGeom>
        </p:spPr>
      </p:pic>
    </p:spTree>
    <p:extLst>
      <p:ext uri="{BB962C8B-B14F-4D97-AF65-F5344CB8AC3E}">
        <p14:creationId xmlns:p14="http://schemas.microsoft.com/office/powerpoint/2010/main" val="1845038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EF37-E8EB-4FAE-92E0-573668930DAF}"/>
              </a:ext>
            </a:extLst>
          </p:cNvPr>
          <p:cNvSpPr>
            <a:spLocks noGrp="1"/>
          </p:cNvSpPr>
          <p:nvPr>
            <p:ph type="title"/>
          </p:nvPr>
        </p:nvSpPr>
        <p:spPr/>
        <p:txBody>
          <a:bodyPr/>
          <a:lstStyle/>
          <a:p>
            <a:r>
              <a:rPr lang="en-US" dirty="0"/>
              <a:t>Feign Client</a:t>
            </a:r>
            <a:br>
              <a:rPr lang="pl-PL" dirty="0"/>
            </a:br>
            <a:endParaRPr lang="pl-PL" dirty="0"/>
          </a:p>
        </p:txBody>
      </p:sp>
      <p:sp>
        <p:nvSpPr>
          <p:cNvPr id="3" name="Content Placeholder 2">
            <a:extLst>
              <a:ext uri="{FF2B5EF4-FFF2-40B4-BE49-F238E27FC236}">
                <a16:creationId xmlns:a16="http://schemas.microsoft.com/office/drawing/2014/main" id="{C47B833C-26CC-4E09-949F-E54AE88429A5}"/>
              </a:ext>
            </a:extLst>
          </p:cNvPr>
          <p:cNvSpPr>
            <a:spLocks noGrp="1"/>
          </p:cNvSpPr>
          <p:nvPr>
            <p:ph idx="1"/>
          </p:nvPr>
        </p:nvSpPr>
        <p:spPr>
          <a:xfrm>
            <a:off x="642430" y="1569264"/>
            <a:ext cx="5666316" cy="3880773"/>
          </a:xfrm>
        </p:spPr>
        <p:txBody>
          <a:bodyPr>
            <a:noAutofit/>
          </a:bodyPr>
          <a:lstStyle/>
          <a:p>
            <a:r>
              <a:rPr lang="en-US" sz="2000" dirty="0"/>
              <a:t>Without Feign</a:t>
            </a:r>
            <a:r>
              <a:rPr lang="pl-PL" sz="2000" dirty="0"/>
              <a:t> you sould</a:t>
            </a:r>
            <a:r>
              <a:rPr lang="en-US" sz="2000" dirty="0"/>
              <a:t> </a:t>
            </a:r>
            <a:r>
              <a:rPr lang="pl-PL" sz="2000" dirty="0"/>
              <a:t>use</a:t>
            </a:r>
            <a:r>
              <a:rPr lang="en-US" sz="2000" dirty="0"/>
              <a:t> </a:t>
            </a:r>
            <a:r>
              <a:rPr lang="en-US" sz="2000" dirty="0" err="1"/>
              <a:t>RestTemplate</a:t>
            </a:r>
            <a:r>
              <a:rPr lang="en-US" sz="2000" dirty="0"/>
              <a:t> to call </a:t>
            </a:r>
            <a:r>
              <a:rPr lang="pl-PL" sz="2000" dirty="0"/>
              <a:t>other services</a:t>
            </a:r>
            <a:r>
              <a:rPr lang="en-US" sz="2000" dirty="0"/>
              <a:t>.</a:t>
            </a:r>
            <a:r>
              <a:rPr lang="pl-PL" sz="2000" dirty="0"/>
              <a:t> </a:t>
            </a:r>
          </a:p>
          <a:p>
            <a:r>
              <a:rPr lang="pl-PL" sz="2000" dirty="0"/>
              <a:t>That requires a lot of boilerplate coding and configurations to build service URL</a:t>
            </a:r>
          </a:p>
          <a:p>
            <a:endParaRPr lang="pl-PL" sz="2000" dirty="0"/>
          </a:p>
          <a:p>
            <a:endParaRPr lang="pl-PL" sz="2000" dirty="0"/>
          </a:p>
          <a:p>
            <a:r>
              <a:rPr lang="en-US" sz="2000" dirty="0"/>
              <a:t>Feign is a Java to HTTP client binder. </a:t>
            </a:r>
          </a:p>
          <a:p>
            <a:r>
              <a:rPr lang="en-US" sz="2000" dirty="0"/>
              <a:t>Developers can use declarative annotations to call rest </a:t>
            </a:r>
            <a:r>
              <a:rPr lang="en-US" sz="2000" dirty="0" err="1"/>
              <a:t>servic</a:t>
            </a:r>
            <a:r>
              <a:rPr lang="pl-PL" sz="2000" dirty="0"/>
              <a:t>e</a:t>
            </a:r>
            <a:r>
              <a:rPr lang="en-US" sz="2000" dirty="0"/>
              <a:t>s instead of writing repetitive boilerplate code.</a:t>
            </a:r>
          </a:p>
          <a:p>
            <a:r>
              <a:rPr lang="en-US" sz="2000" dirty="0"/>
              <a:t>Feign uses Eureka to find other services by name.</a:t>
            </a:r>
            <a:r>
              <a:rPr lang="pl-PL" sz="2000" dirty="0"/>
              <a:t> Don’t need to build URL anymore.</a:t>
            </a:r>
          </a:p>
        </p:txBody>
      </p:sp>
      <p:grpSp>
        <p:nvGrpSpPr>
          <p:cNvPr id="4" name="Group 3"/>
          <p:cNvGrpSpPr/>
          <p:nvPr/>
        </p:nvGrpSpPr>
        <p:grpSpPr>
          <a:xfrm>
            <a:off x="7560852" y="3930637"/>
            <a:ext cx="3368887" cy="2151671"/>
            <a:chOff x="677334" y="3031472"/>
            <a:chExt cx="3368887" cy="2151671"/>
          </a:xfrm>
        </p:grpSpPr>
        <p:grpSp>
          <p:nvGrpSpPr>
            <p:cNvPr id="6" name="Group 5">
              <a:extLst>
                <a:ext uri="{FF2B5EF4-FFF2-40B4-BE49-F238E27FC236}">
                  <a16:creationId xmlns:a16="http://schemas.microsoft.com/office/drawing/2014/main" id="{FDAAA1AD-6951-4DB6-A56C-16714CEE5790}"/>
                </a:ext>
              </a:extLst>
            </p:cNvPr>
            <p:cNvGrpSpPr/>
            <p:nvPr/>
          </p:nvGrpSpPr>
          <p:grpSpPr>
            <a:xfrm>
              <a:off x="792698" y="3031472"/>
              <a:ext cx="3253523" cy="2151671"/>
              <a:chOff x="5022071" y="2917117"/>
              <a:chExt cx="937512" cy="2418294"/>
            </a:xfrm>
          </p:grpSpPr>
          <p:sp>
            <p:nvSpPr>
              <p:cNvPr id="21" name="Cube 20">
                <a:extLst>
                  <a:ext uri="{FF2B5EF4-FFF2-40B4-BE49-F238E27FC236}">
                    <a16:creationId xmlns:a16="http://schemas.microsoft.com/office/drawing/2014/main" id="{F70D70D6-4072-4C76-8103-F6A6B7BCC014}"/>
                  </a:ext>
                </a:extLst>
              </p:cNvPr>
              <p:cNvSpPr/>
              <p:nvPr/>
            </p:nvSpPr>
            <p:spPr>
              <a:xfrm>
                <a:off x="5022071" y="2917117"/>
                <a:ext cx="937512" cy="2418294"/>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2338911-D166-4CC7-A012-BAE1E5B174C7}"/>
                  </a:ext>
                </a:extLst>
              </p:cNvPr>
              <p:cNvSpPr txBox="1"/>
              <p:nvPr/>
            </p:nvSpPr>
            <p:spPr>
              <a:xfrm>
                <a:off x="5155169" y="3127952"/>
                <a:ext cx="635410" cy="726421"/>
              </a:xfrm>
              <a:prstGeom prst="rect">
                <a:avLst/>
              </a:prstGeom>
              <a:noFill/>
            </p:spPr>
            <p:txBody>
              <a:bodyPr wrap="square" rtlCol="0">
                <a:spAutoFit/>
              </a:bodyPr>
              <a:lstStyle/>
              <a:p>
                <a:pPr algn="ctr"/>
                <a:r>
                  <a:rPr lang="en-US" dirty="0">
                    <a:solidFill>
                      <a:schemeClr val="bg1">
                        <a:lumMod val="95000"/>
                      </a:schemeClr>
                    </a:solidFill>
                  </a:rPr>
                  <a:t>Eureka </a:t>
                </a:r>
              </a:p>
              <a:p>
                <a:pPr algn="ctr"/>
                <a:r>
                  <a:rPr lang="en-US" dirty="0">
                    <a:solidFill>
                      <a:schemeClr val="bg1">
                        <a:lumMod val="95000"/>
                      </a:schemeClr>
                    </a:solidFill>
                  </a:rPr>
                  <a:t>Services Registry</a:t>
                </a:r>
                <a:endParaRPr lang="en-US" sz="2000" dirty="0">
                  <a:solidFill>
                    <a:schemeClr val="bg1">
                      <a:lumMod val="95000"/>
                    </a:schemeClr>
                  </a:solidFill>
                </a:endParaRPr>
              </a:p>
            </p:txBody>
          </p:sp>
        </p:grpSp>
        <p:sp>
          <p:nvSpPr>
            <p:cNvPr id="11" name="Cube 10">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1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Cube 14">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20" name="TextBox 19">
              <a:extLst>
                <a:ext uri="{FF2B5EF4-FFF2-40B4-BE49-F238E27FC236}">
                  <a16:creationId xmlns:a16="http://schemas.microsoft.com/office/drawing/2014/main" id="{B30DE005-D4E8-4C3A-8D31-3A896258A4D8}"/>
                </a:ext>
              </a:extLst>
            </p:cNvPr>
            <p:cNvSpPr txBox="1"/>
            <p:nvPr/>
          </p:nvSpPr>
          <p:spPr>
            <a:xfrm>
              <a:off x="1460306" y="4013349"/>
              <a:ext cx="2148426" cy="307777"/>
            </a:xfrm>
            <a:prstGeom prst="rect">
              <a:avLst/>
            </a:prstGeom>
            <a:noFill/>
          </p:spPr>
          <p:txBody>
            <a:bodyPr wrap="square" rtlCol="0">
              <a:spAutoFit/>
            </a:bodyPr>
            <a:lstStyle/>
            <a:p>
              <a:r>
                <a:rPr lang="en-US" sz="1400" dirty="0"/>
                <a:t>Feign REST client</a:t>
              </a:r>
              <a:endParaRPr lang="en-US" sz="1600" dirty="0"/>
            </a:p>
          </p:txBody>
        </p:sp>
      </p:grpSp>
      <p:pic>
        <p:nvPicPr>
          <p:cNvPr id="7" name="Picture 6">
            <a:extLst>
              <a:ext uri="{FF2B5EF4-FFF2-40B4-BE49-F238E27FC236}">
                <a16:creationId xmlns:a16="http://schemas.microsoft.com/office/drawing/2014/main" id="{5A2C2F1B-86E7-423F-8C1B-781E365A9769}"/>
              </a:ext>
            </a:extLst>
          </p:cNvPr>
          <p:cNvPicPr>
            <a:picLocks noChangeAspect="1"/>
          </p:cNvPicPr>
          <p:nvPr/>
        </p:nvPicPr>
        <p:blipFill>
          <a:blip r:embed="rId2"/>
          <a:stretch>
            <a:fillRect/>
          </a:stretch>
        </p:blipFill>
        <p:spPr>
          <a:xfrm>
            <a:off x="6495868" y="705734"/>
            <a:ext cx="5277587" cy="2448267"/>
          </a:xfrm>
          <a:prstGeom prst="rect">
            <a:avLst/>
          </a:prstGeom>
        </p:spPr>
      </p:pic>
    </p:spTree>
    <p:extLst>
      <p:ext uri="{BB962C8B-B14F-4D97-AF65-F5344CB8AC3E}">
        <p14:creationId xmlns:p14="http://schemas.microsoft.com/office/powerpoint/2010/main" val="768806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enable Feign Client</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pPr lvl="1"/>
            <a:r>
              <a:rPr lang="en-US" dirty="0"/>
              <a:t>Dependencies:</a:t>
            </a:r>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lvl="1"/>
            <a:r>
              <a:rPr lang="en-US" dirty="0"/>
              <a:t>Configuration: </a:t>
            </a:r>
            <a:r>
              <a:rPr lang="en-US" dirty="0" err="1"/>
              <a:t>application.yml</a:t>
            </a:r>
            <a:r>
              <a:rPr lang="en-US" dirty="0"/>
              <a:t> </a:t>
            </a:r>
          </a:p>
          <a:p>
            <a:pPr lvl="1"/>
            <a:endParaRPr lang="en-US" dirty="0"/>
          </a:p>
          <a:p>
            <a:pPr lvl="1"/>
            <a:r>
              <a:rPr lang="en-US" dirty="0"/>
              <a:t>Interface to another </a:t>
            </a:r>
            <a:r>
              <a:rPr lang="en-US" dirty="0" err="1"/>
              <a:t>microservice</a:t>
            </a:r>
            <a:r>
              <a:rPr lang="en-US" dirty="0"/>
              <a:t>:       </a:t>
            </a:r>
            <a:endParaRPr lang="pl-PL" dirty="0"/>
          </a:p>
        </p:txBody>
      </p:sp>
      <p:pic>
        <p:nvPicPr>
          <p:cNvPr id="3" name="Picture 2"/>
          <p:cNvPicPr>
            <a:picLocks noChangeAspect="1"/>
          </p:cNvPicPr>
          <p:nvPr/>
        </p:nvPicPr>
        <p:blipFill>
          <a:blip r:embed="rId2"/>
          <a:stretch>
            <a:fillRect/>
          </a:stretch>
        </p:blipFill>
        <p:spPr>
          <a:xfrm>
            <a:off x="3120852" y="1362002"/>
            <a:ext cx="6153150" cy="8572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993832" y="2278548"/>
            <a:ext cx="4067175" cy="13525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4483417" y="3853180"/>
            <a:ext cx="5648325" cy="59055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5"/>
          <a:stretch>
            <a:fillRect/>
          </a:stretch>
        </p:blipFill>
        <p:spPr>
          <a:xfrm>
            <a:off x="1302067" y="5111432"/>
            <a:ext cx="9086850" cy="1133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31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0351-1C05-4D0D-90B7-8E1401663B66}"/>
              </a:ext>
            </a:extLst>
          </p:cNvPr>
          <p:cNvSpPr>
            <a:spLocks noGrp="1"/>
          </p:cNvSpPr>
          <p:nvPr>
            <p:ph type="title"/>
          </p:nvPr>
        </p:nvSpPr>
        <p:spPr/>
        <p:txBody>
          <a:bodyPr/>
          <a:lstStyle/>
          <a:p>
            <a:r>
              <a:rPr lang="en-US" dirty="0"/>
              <a:t>Pain of decomposition</a:t>
            </a:r>
            <a:endParaRPr lang="pl-PL" dirty="0"/>
          </a:p>
        </p:txBody>
      </p:sp>
      <p:sp>
        <p:nvSpPr>
          <p:cNvPr id="3" name="Content Placeholder 2">
            <a:extLst>
              <a:ext uri="{FF2B5EF4-FFF2-40B4-BE49-F238E27FC236}">
                <a16:creationId xmlns:a16="http://schemas.microsoft.com/office/drawing/2014/main" id="{5DDDF78E-AE51-4567-979F-9800715067C8}"/>
              </a:ext>
            </a:extLst>
          </p:cNvPr>
          <p:cNvSpPr>
            <a:spLocks noGrp="1"/>
          </p:cNvSpPr>
          <p:nvPr>
            <p:ph idx="1"/>
          </p:nvPr>
        </p:nvSpPr>
        <p:spPr>
          <a:xfrm>
            <a:off x="350385" y="1372525"/>
            <a:ext cx="8596668" cy="1917430"/>
          </a:xfrm>
        </p:spPr>
        <p:txBody>
          <a:bodyPr>
            <a:normAutofit/>
          </a:bodyPr>
          <a:lstStyle/>
          <a:p>
            <a:r>
              <a:rPr lang="en-US" sz="2000" dirty="0"/>
              <a:t>Netflix estimates that it uses around 700 microservices to control each of the many parts of what makes up the entire Netflix service for around 98 million paying subscribers in 190 countries.</a:t>
            </a:r>
            <a:endParaRPr lang="pl-PL" sz="2000" dirty="0"/>
          </a:p>
        </p:txBody>
      </p:sp>
      <p:sp>
        <p:nvSpPr>
          <p:cNvPr id="8" name="Content Placeholder 2">
            <a:extLst>
              <a:ext uri="{FF2B5EF4-FFF2-40B4-BE49-F238E27FC236}">
                <a16:creationId xmlns:a16="http://schemas.microsoft.com/office/drawing/2014/main" id="{A49D44EF-9BFD-4A3A-9ACE-8010A18C12BE}"/>
              </a:ext>
            </a:extLst>
          </p:cNvPr>
          <p:cNvSpPr txBox="1">
            <a:spLocks/>
          </p:cNvSpPr>
          <p:nvPr/>
        </p:nvSpPr>
        <p:spPr>
          <a:xfrm>
            <a:off x="350385" y="2470450"/>
            <a:ext cx="5826555" cy="4110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Each service exposes some REST endpoints available to other services and UI</a:t>
            </a:r>
          </a:p>
          <a:p>
            <a:r>
              <a:rPr lang="en-US" sz="2000" dirty="0"/>
              <a:t>Imagine you should keep all those IP addresses &amp; exposed ports in some configuration file</a:t>
            </a:r>
          </a:p>
          <a:p>
            <a:r>
              <a:rPr lang="en-US" sz="2000" dirty="0"/>
              <a:t>Imagine you tells your Angular developer he should integrate 15 of exposed services from different servers…</a:t>
            </a:r>
          </a:p>
          <a:p>
            <a:r>
              <a:rPr lang="en-US" sz="2000" dirty="0"/>
              <a:t>Imagine you have 3 environments like </a:t>
            </a:r>
          </a:p>
          <a:p>
            <a:pPr marL="0" indent="0">
              <a:buNone/>
            </a:pPr>
            <a:r>
              <a:rPr lang="en-US" sz="2000" dirty="0"/>
              <a:t>     DEV / QA / PROD …</a:t>
            </a:r>
          </a:p>
          <a:p>
            <a:endParaRPr lang="pl-PL" sz="2000" dirty="0"/>
          </a:p>
        </p:txBody>
      </p:sp>
      <p:pic>
        <p:nvPicPr>
          <p:cNvPr id="9" name="Picture 8">
            <a:extLst>
              <a:ext uri="{FF2B5EF4-FFF2-40B4-BE49-F238E27FC236}">
                <a16:creationId xmlns:a16="http://schemas.microsoft.com/office/drawing/2014/main" id="{476FAC28-743A-451F-90AA-5B4AB29776AF}"/>
              </a:ext>
            </a:extLst>
          </p:cNvPr>
          <p:cNvPicPr>
            <a:picLocks noChangeAspect="1"/>
          </p:cNvPicPr>
          <p:nvPr/>
        </p:nvPicPr>
        <p:blipFill>
          <a:blip r:embed="rId3"/>
          <a:stretch>
            <a:fillRect/>
          </a:stretch>
        </p:blipFill>
        <p:spPr>
          <a:xfrm>
            <a:off x="6346728" y="2693325"/>
            <a:ext cx="5200650" cy="3590925"/>
          </a:xfrm>
          <a:prstGeom prst="rect">
            <a:avLst/>
          </a:prstGeom>
        </p:spPr>
      </p:pic>
    </p:spTree>
    <p:extLst>
      <p:ext uri="{BB962C8B-B14F-4D97-AF65-F5344CB8AC3E}">
        <p14:creationId xmlns:p14="http://schemas.microsoft.com/office/powerpoint/2010/main" val="4168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Work - Task 1</a:t>
            </a:r>
            <a:endParaRPr lang="pl-PL" dirty="0"/>
          </a:p>
        </p:txBody>
      </p:sp>
      <p:sp>
        <p:nvSpPr>
          <p:cNvPr id="3" name="Content Placeholder 2"/>
          <p:cNvSpPr>
            <a:spLocks noGrp="1"/>
          </p:cNvSpPr>
          <p:nvPr>
            <p:ph idx="1"/>
          </p:nvPr>
        </p:nvSpPr>
        <p:spPr>
          <a:xfrm>
            <a:off x="677334" y="1302241"/>
            <a:ext cx="9940944" cy="3880773"/>
          </a:xfrm>
        </p:spPr>
        <p:txBody>
          <a:bodyPr/>
          <a:lstStyle/>
          <a:p>
            <a:r>
              <a:rPr lang="en-US" dirty="0"/>
              <a:t>Try to run </a:t>
            </a:r>
          </a:p>
          <a:p>
            <a:pPr lvl="1"/>
            <a:r>
              <a:rPr lang="en-US" dirty="0" err="1"/>
              <a:t>configserver</a:t>
            </a:r>
            <a:endParaRPr lang="en-US" dirty="0"/>
          </a:p>
          <a:p>
            <a:pPr lvl="1"/>
            <a:r>
              <a:rPr lang="en-US" dirty="0"/>
              <a:t>registry-service</a:t>
            </a:r>
          </a:p>
          <a:p>
            <a:pPr lvl="1"/>
            <a:r>
              <a:rPr lang="en-US" dirty="0"/>
              <a:t>user-service</a:t>
            </a:r>
          </a:p>
          <a:p>
            <a:pPr lvl="1"/>
            <a:r>
              <a:rPr lang="en-US" dirty="0"/>
              <a:t>email-service.</a:t>
            </a:r>
          </a:p>
          <a:p>
            <a:r>
              <a:rPr lang="en-US" dirty="0"/>
              <a:t>Navigate to Eureka endpoint localhost:8888 and check assigned addresses and ports.</a:t>
            </a:r>
          </a:p>
          <a:p>
            <a:r>
              <a:rPr lang="en-US" dirty="0"/>
              <a:t>Now shut-down everything and run only registry-service, user-service and email-service.</a:t>
            </a:r>
          </a:p>
          <a:p>
            <a:r>
              <a:rPr lang="en-US" dirty="0"/>
              <a:t>Navigate to Eureka and check assigned ports. Why they are changed?</a:t>
            </a:r>
          </a:p>
          <a:p>
            <a:endParaRPr lang="pl-PL" dirty="0"/>
          </a:p>
        </p:txBody>
      </p:sp>
      <p:pic>
        <p:nvPicPr>
          <p:cNvPr id="4" name="Picture 3"/>
          <p:cNvPicPr>
            <a:picLocks noChangeAspect="1"/>
          </p:cNvPicPr>
          <p:nvPr/>
        </p:nvPicPr>
        <p:blipFill>
          <a:blip r:embed="rId2"/>
          <a:stretch>
            <a:fillRect/>
          </a:stretch>
        </p:blipFill>
        <p:spPr>
          <a:xfrm>
            <a:off x="1407795" y="4680585"/>
            <a:ext cx="7639050" cy="1657350"/>
          </a:xfrm>
          <a:prstGeom prst="rect">
            <a:avLst/>
          </a:prstGeom>
        </p:spPr>
      </p:pic>
    </p:spTree>
    <p:extLst>
      <p:ext uri="{BB962C8B-B14F-4D97-AF65-F5344CB8AC3E}">
        <p14:creationId xmlns:p14="http://schemas.microsoft.com/office/powerpoint/2010/main" val="257799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D90-00BE-4BBE-BA39-2CEF182211B6}"/>
              </a:ext>
            </a:extLst>
          </p:cNvPr>
          <p:cNvSpPr>
            <a:spLocks noGrp="1"/>
          </p:cNvSpPr>
          <p:nvPr>
            <p:ph type="title"/>
          </p:nvPr>
        </p:nvSpPr>
        <p:spPr/>
        <p:txBody>
          <a:bodyPr/>
          <a:lstStyle/>
          <a:p>
            <a:r>
              <a:rPr lang="en-US" dirty="0"/>
              <a:t>Spring Cloud to the rescue</a:t>
            </a:r>
            <a:endParaRPr lang="pl-PL" dirty="0"/>
          </a:p>
        </p:txBody>
      </p:sp>
      <p:pic>
        <p:nvPicPr>
          <p:cNvPr id="4" name="Picture 3">
            <a:extLst>
              <a:ext uri="{FF2B5EF4-FFF2-40B4-BE49-F238E27FC236}">
                <a16:creationId xmlns:a16="http://schemas.microsoft.com/office/drawing/2014/main" id="{3EED9DE8-943F-46F1-BE6F-3B5C4FB5736C}"/>
              </a:ext>
            </a:extLst>
          </p:cNvPr>
          <p:cNvPicPr>
            <a:picLocks noChangeAspect="1"/>
          </p:cNvPicPr>
          <p:nvPr/>
        </p:nvPicPr>
        <p:blipFill>
          <a:blip r:embed="rId3"/>
          <a:stretch>
            <a:fillRect/>
          </a:stretch>
        </p:blipFill>
        <p:spPr>
          <a:xfrm>
            <a:off x="5638801" y="2547680"/>
            <a:ext cx="6007946" cy="3824036"/>
          </a:xfrm>
          <a:prstGeom prst="rect">
            <a:avLst/>
          </a:prstGeom>
        </p:spPr>
      </p:pic>
      <p:sp>
        <p:nvSpPr>
          <p:cNvPr id="8" name="Content Placeholder 2">
            <a:extLst>
              <a:ext uri="{FF2B5EF4-FFF2-40B4-BE49-F238E27FC236}">
                <a16:creationId xmlns:a16="http://schemas.microsoft.com/office/drawing/2014/main" id="{9A4E8CD4-6626-4AC0-BD41-4773C00EDDA0}"/>
              </a:ext>
            </a:extLst>
          </p:cNvPr>
          <p:cNvSpPr txBox="1">
            <a:spLocks/>
          </p:cNvSpPr>
          <p:nvPr/>
        </p:nvSpPr>
        <p:spPr>
          <a:xfrm>
            <a:off x="545253" y="1493520"/>
            <a:ext cx="9601200" cy="42534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b="1" dirty="0"/>
              <a:t>Spring Cloud Config </a:t>
            </a:r>
            <a:r>
              <a:rPr lang="en-US" sz="2200" dirty="0"/>
              <a:t>– distributed configuration</a:t>
            </a:r>
          </a:p>
          <a:p>
            <a:r>
              <a:rPr lang="en-US" sz="2200" b="1" dirty="0"/>
              <a:t>Netflix </a:t>
            </a:r>
            <a:r>
              <a:rPr lang="en-US" sz="2200" b="1" dirty="0" err="1"/>
              <a:t>Zuul</a:t>
            </a:r>
            <a:r>
              <a:rPr lang="en-US" sz="2200" b="1" dirty="0"/>
              <a:t> </a:t>
            </a:r>
            <a:r>
              <a:rPr lang="en-US" sz="2200" dirty="0"/>
              <a:t>– API gateway proxy – single access point</a:t>
            </a:r>
          </a:p>
          <a:p>
            <a:r>
              <a:rPr lang="en-US" sz="2200" b="1" dirty="0"/>
              <a:t>Netflix Eureka </a:t>
            </a:r>
            <a:r>
              <a:rPr lang="en-US" sz="2200" dirty="0"/>
              <a:t>- service discovery</a:t>
            </a:r>
          </a:p>
          <a:p>
            <a:r>
              <a:rPr lang="en-US" sz="2200" b="1" dirty="0"/>
              <a:t>Feign Clients </a:t>
            </a:r>
            <a:r>
              <a:rPr lang="en-US" sz="2200" dirty="0"/>
              <a:t>– simple REST calls </a:t>
            </a:r>
          </a:p>
          <a:p>
            <a:pPr marL="0" indent="0">
              <a:buNone/>
            </a:pPr>
            <a:r>
              <a:rPr lang="en-US" sz="2200" dirty="0"/>
              <a:t>                   between </a:t>
            </a:r>
            <a:r>
              <a:rPr lang="en-US" sz="2200" dirty="0" err="1"/>
              <a:t>microservices</a:t>
            </a:r>
            <a:endParaRPr lang="en-US" sz="2200" dirty="0"/>
          </a:p>
          <a:p>
            <a:endParaRPr lang="en-US" sz="2200" dirty="0"/>
          </a:p>
          <a:p>
            <a:r>
              <a:rPr lang="en-US" sz="2200" dirty="0"/>
              <a:t>And many other cloud features…</a:t>
            </a:r>
            <a:endParaRPr lang="pl-PL" sz="2200" dirty="0"/>
          </a:p>
        </p:txBody>
      </p:sp>
    </p:spTree>
    <p:extLst>
      <p:ext uri="{BB962C8B-B14F-4D97-AF65-F5344CB8AC3E}">
        <p14:creationId xmlns:p14="http://schemas.microsoft.com/office/powerpoint/2010/main" val="396423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564519"/>
            <a:ext cx="9803976" cy="1320800"/>
          </a:xfrm>
        </p:spPr>
        <p:txBody>
          <a:bodyPr/>
          <a:lstStyle/>
          <a:p>
            <a:r>
              <a:rPr lang="en-US" dirty="0"/>
              <a:t>Simple Demo Monolith Application</a:t>
            </a:r>
          </a:p>
        </p:txBody>
      </p:sp>
      <p:grpSp>
        <p:nvGrpSpPr>
          <p:cNvPr id="3" name="Group 2"/>
          <p:cNvGrpSpPr/>
          <p:nvPr/>
        </p:nvGrpSpPr>
        <p:grpSpPr>
          <a:xfrm>
            <a:off x="7181004" y="1640705"/>
            <a:ext cx="4382346" cy="4345382"/>
            <a:chOff x="677334" y="1732145"/>
            <a:chExt cx="4382346" cy="4345382"/>
          </a:xfrm>
        </p:grpSpPr>
        <p:grpSp>
          <p:nvGrpSpPr>
            <p:cNvPr id="19" name="Group 18">
              <a:extLst>
                <a:ext uri="{FF2B5EF4-FFF2-40B4-BE49-F238E27FC236}">
                  <a16:creationId xmlns:a16="http://schemas.microsoft.com/office/drawing/2014/main" id="{46254905-6D50-493C-A305-6692EEA37F95}"/>
                </a:ext>
              </a:extLst>
            </p:cNvPr>
            <p:cNvGrpSpPr/>
            <p:nvPr/>
          </p:nvGrpSpPr>
          <p:grpSpPr>
            <a:xfrm>
              <a:off x="1324680" y="1936303"/>
              <a:ext cx="3735000" cy="3418017"/>
              <a:chOff x="5043916" y="1641490"/>
              <a:chExt cx="1020819" cy="3215606"/>
            </a:xfrm>
          </p:grpSpPr>
          <p:sp>
            <p:nvSpPr>
              <p:cNvPr id="36" name="Cube 35">
                <a:extLst>
                  <a:ext uri="{FF2B5EF4-FFF2-40B4-BE49-F238E27FC236}">
                    <a16:creationId xmlns:a16="http://schemas.microsoft.com/office/drawing/2014/main" id="{CC8E477D-C8F5-45EE-B56D-D6A779DB45C1}"/>
                  </a:ext>
                </a:extLst>
              </p:cNvPr>
              <p:cNvSpPr/>
              <p:nvPr/>
            </p:nvSpPr>
            <p:spPr>
              <a:xfrm>
                <a:off x="5043916" y="1641490"/>
                <a:ext cx="1020819" cy="3215606"/>
              </a:xfrm>
              <a:prstGeom prst="cube">
                <a:avLst>
                  <a:gd name="adj" fmla="val 6479"/>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CE87D200-B614-45F6-990E-D888CFA555D0}"/>
                  </a:ext>
                </a:extLst>
              </p:cNvPr>
              <p:cNvSpPr txBox="1"/>
              <p:nvPr/>
            </p:nvSpPr>
            <p:spPr>
              <a:xfrm rot="16200000">
                <a:off x="4783500" y="3213586"/>
                <a:ext cx="2303845" cy="1009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solidFill>
                      <a:schemeClr val="tx1"/>
                    </a:solidFill>
                  </a:rPr>
                  <a:t>Cloud Configuration</a:t>
                </a:r>
                <a:endParaRPr lang="en-US" sz="2000" dirty="0">
                  <a:solidFill>
                    <a:schemeClr val="tx1"/>
                  </a:solidFill>
                </a:endParaRPr>
              </a:p>
            </p:txBody>
          </p:sp>
        </p:grpSp>
        <p:grpSp>
          <p:nvGrpSpPr>
            <p:cNvPr id="22" name="Group 21">
              <a:extLst>
                <a:ext uri="{FF2B5EF4-FFF2-40B4-BE49-F238E27FC236}">
                  <a16:creationId xmlns:a16="http://schemas.microsoft.com/office/drawing/2014/main" id="{FDAAA1AD-6951-4DB6-A56C-16714CEE5790}"/>
                </a:ext>
              </a:extLst>
            </p:cNvPr>
            <p:cNvGrpSpPr/>
            <p:nvPr/>
          </p:nvGrpSpPr>
          <p:grpSpPr>
            <a:xfrm>
              <a:off x="792694" y="2322067"/>
              <a:ext cx="3571534" cy="2861077"/>
              <a:chOff x="5022071" y="2119806"/>
              <a:chExt cx="1029148" cy="3215606"/>
            </a:xfrm>
          </p:grpSpPr>
          <p:sp>
            <p:nvSpPr>
              <p:cNvPr id="23" name="Cube 22">
                <a:extLst>
                  <a:ext uri="{FF2B5EF4-FFF2-40B4-BE49-F238E27FC236}">
                    <a16:creationId xmlns:a16="http://schemas.microsoft.com/office/drawing/2014/main" id="{F70D70D6-4072-4C76-8103-F6A6B7BCC014}"/>
                  </a:ext>
                </a:extLst>
              </p:cNvPr>
              <p:cNvSpPr/>
              <p:nvPr/>
            </p:nvSpPr>
            <p:spPr>
              <a:xfrm>
                <a:off x="5022071" y="2119806"/>
                <a:ext cx="1020819" cy="3215606"/>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F2338911-D166-4CC7-A012-BAE1E5B174C7}"/>
                  </a:ext>
                </a:extLst>
              </p:cNvPr>
              <p:cNvSpPr txBox="1"/>
              <p:nvPr/>
            </p:nvSpPr>
            <p:spPr>
              <a:xfrm rot="16200000">
                <a:off x="4800798" y="3634926"/>
                <a:ext cx="2305731" cy="195111"/>
              </a:xfrm>
              <a:prstGeom prst="rect">
                <a:avLst/>
              </a:prstGeom>
              <a:noFill/>
            </p:spPr>
            <p:txBody>
              <a:bodyPr wrap="square" rtlCol="0">
                <a:spAutoFit/>
              </a:bodyPr>
              <a:lstStyle/>
              <a:p>
                <a:r>
                  <a:rPr lang="en-US" dirty="0">
                    <a:solidFill>
                      <a:schemeClr val="bg1">
                        <a:lumMod val="95000"/>
                      </a:schemeClr>
                    </a:solidFill>
                  </a:rPr>
                  <a:t>Services Registry</a:t>
                </a:r>
              </a:p>
              <a:p>
                <a:endParaRPr lang="en-US" sz="2000" dirty="0">
                  <a:solidFill>
                    <a:schemeClr val="bg1">
                      <a:lumMod val="95000"/>
                    </a:schemeClr>
                  </a:solidFill>
                </a:endParaRPr>
              </a:p>
            </p:txBody>
          </p:sp>
        </p:grpSp>
        <p:sp>
          <p:nvSpPr>
            <p:cNvPr id="20" name="Flowchart: Magnetic Disk 19">
              <a:extLst>
                <a:ext uri="{FF2B5EF4-FFF2-40B4-BE49-F238E27FC236}">
                  <a16:creationId xmlns:a16="http://schemas.microsoft.com/office/drawing/2014/main" id="{7C631CDC-342C-4F60-B45C-2504BB24495A}"/>
                </a:ext>
              </a:extLst>
            </p:cNvPr>
            <p:cNvSpPr/>
            <p:nvPr/>
          </p:nvSpPr>
          <p:spPr>
            <a:xfrm>
              <a:off x="2471068"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1" name="Arrow: Up-Down 20">
              <a:extLst>
                <a:ext uri="{FF2B5EF4-FFF2-40B4-BE49-F238E27FC236}">
                  <a16:creationId xmlns:a16="http://schemas.microsoft.com/office/drawing/2014/main" id="{97C0E7B2-C1A6-419D-A5A1-98E7D3406FD9}"/>
                </a:ext>
              </a:extLst>
            </p:cNvPr>
            <p:cNvSpPr/>
            <p:nvPr/>
          </p:nvSpPr>
          <p:spPr>
            <a:xfrm>
              <a:off x="2694327" y="4981141"/>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 name="Flowchart: Magnetic Disk 24">
              <a:extLst>
                <a:ext uri="{FF2B5EF4-FFF2-40B4-BE49-F238E27FC236}">
                  <a16:creationId xmlns:a16="http://schemas.microsoft.com/office/drawing/2014/main" id="{F033EAC5-FD0D-48BE-AF1C-E9FCF820BA67}"/>
                </a:ext>
              </a:extLst>
            </p:cNvPr>
            <p:cNvSpPr/>
            <p:nvPr/>
          </p:nvSpPr>
          <p:spPr>
            <a:xfrm>
              <a:off x="986767"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6" name="Arrow: Up-Down 25">
              <a:extLst>
                <a:ext uri="{FF2B5EF4-FFF2-40B4-BE49-F238E27FC236}">
                  <a16:creationId xmlns:a16="http://schemas.microsoft.com/office/drawing/2014/main" id="{4F748307-FE0A-409C-BB22-A62B84301758}"/>
                </a:ext>
              </a:extLst>
            </p:cNvPr>
            <p:cNvSpPr/>
            <p:nvPr/>
          </p:nvSpPr>
          <p:spPr>
            <a:xfrm>
              <a:off x="1210026" y="5000485"/>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7" name="Cube 26">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32" name="Arrow: Up-Down 31">
              <a:extLst>
                <a:ext uri="{FF2B5EF4-FFF2-40B4-BE49-F238E27FC236}">
                  <a16:creationId xmlns:a16="http://schemas.microsoft.com/office/drawing/2014/main" id="{BCC1B9FD-70A6-4E69-B0C7-4CCC7CF45CCE}"/>
                </a:ext>
              </a:extLst>
            </p:cNvPr>
            <p:cNvSpPr/>
            <p:nvPr/>
          </p:nvSpPr>
          <p:spPr>
            <a:xfrm>
              <a:off x="1210026" y="3655501"/>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4" name="TextBox 33">
              <a:extLst>
                <a:ext uri="{FF2B5EF4-FFF2-40B4-BE49-F238E27FC236}">
                  <a16:creationId xmlns:a16="http://schemas.microsoft.com/office/drawing/2014/main" id="{F4436F26-BDFB-4FD0-92AD-6D5855C49DDD}"/>
                </a:ext>
              </a:extLst>
            </p:cNvPr>
            <p:cNvSpPr txBox="1"/>
            <p:nvPr/>
          </p:nvSpPr>
          <p:spPr>
            <a:xfrm>
              <a:off x="1001419" y="2763978"/>
              <a:ext cx="2103325" cy="338554"/>
            </a:xfrm>
            <a:prstGeom prst="rect">
              <a:avLst/>
            </a:prstGeom>
            <a:noFill/>
          </p:spPr>
          <p:txBody>
            <a:bodyPr wrap="square" rtlCol="0">
              <a:spAutoFit/>
            </a:bodyPr>
            <a:lstStyle/>
            <a:p>
              <a:r>
                <a:rPr lang="en-US" sz="1600" dirty="0">
                  <a:solidFill>
                    <a:schemeClr val="tx1">
                      <a:lumMod val="95000"/>
                      <a:lumOff val="5000"/>
                    </a:schemeClr>
                  </a:solidFill>
                </a:rPr>
                <a:t>Exposed      REST</a:t>
              </a:r>
              <a:endParaRPr lang="en-US" dirty="0">
                <a:solidFill>
                  <a:schemeClr val="tx1">
                    <a:lumMod val="95000"/>
                    <a:lumOff val="5000"/>
                  </a:schemeClr>
                </a:solidFill>
              </a:endParaRPr>
            </a:p>
          </p:txBody>
        </p:sp>
        <p:sp>
          <p:nvSpPr>
            <p:cNvPr id="28" name="Cube 27">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38" name="Arrow: Up-Down 37">
              <a:extLst>
                <a:ext uri="{FF2B5EF4-FFF2-40B4-BE49-F238E27FC236}">
                  <a16:creationId xmlns:a16="http://schemas.microsoft.com/office/drawing/2014/main" id="{956D8625-5D3C-405B-AA49-5F6F07064E91}"/>
                </a:ext>
              </a:extLst>
            </p:cNvPr>
            <p:cNvSpPr/>
            <p:nvPr/>
          </p:nvSpPr>
          <p:spPr>
            <a:xfrm>
              <a:off x="2678347" y="3673865"/>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9" name="Cube 28">
              <a:extLst>
                <a:ext uri="{FF2B5EF4-FFF2-40B4-BE49-F238E27FC236}">
                  <a16:creationId xmlns:a16="http://schemas.microsoft.com/office/drawing/2014/main" id="{50949CE4-8FF3-44A3-9FD8-F9D416D22A51}"/>
                </a:ext>
              </a:extLst>
            </p:cNvPr>
            <p:cNvSpPr/>
            <p:nvPr/>
          </p:nvSpPr>
          <p:spPr>
            <a:xfrm>
              <a:off x="677334" y="2729505"/>
              <a:ext cx="2915488" cy="1023101"/>
            </a:xfrm>
            <a:prstGeom prst="cube">
              <a:avLst>
                <a:gd name="adj" fmla="val 510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API Gateway</a:t>
              </a:r>
            </a:p>
          </p:txBody>
        </p:sp>
        <p:sp>
          <p:nvSpPr>
            <p:cNvPr id="30" name="Arrow: Up-Down 29">
              <a:extLst>
                <a:ext uri="{FF2B5EF4-FFF2-40B4-BE49-F238E27FC236}">
                  <a16:creationId xmlns:a16="http://schemas.microsoft.com/office/drawing/2014/main" id="{B13E7735-79F5-4564-9BBD-F918926CBDBB}"/>
                </a:ext>
              </a:extLst>
            </p:cNvPr>
            <p:cNvSpPr/>
            <p:nvPr/>
          </p:nvSpPr>
          <p:spPr>
            <a:xfrm>
              <a:off x="1855512" y="2679784"/>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Cube 30">
              <a:extLst>
                <a:ext uri="{FF2B5EF4-FFF2-40B4-BE49-F238E27FC236}">
                  <a16:creationId xmlns:a16="http://schemas.microsoft.com/office/drawing/2014/main" id="{8C66FECE-5B15-48F8-BD5F-B8FD21B796C1}"/>
                </a:ext>
              </a:extLst>
            </p:cNvPr>
            <p:cNvSpPr/>
            <p:nvPr/>
          </p:nvSpPr>
          <p:spPr>
            <a:xfrm>
              <a:off x="739883" y="1732145"/>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Layer</a:t>
              </a:r>
            </a:p>
          </p:txBody>
        </p:sp>
        <p:sp>
          <p:nvSpPr>
            <p:cNvPr id="35" name="TextBox 34">
              <a:extLst>
                <a:ext uri="{FF2B5EF4-FFF2-40B4-BE49-F238E27FC236}">
                  <a16:creationId xmlns:a16="http://schemas.microsoft.com/office/drawing/2014/main" id="{B30DE005-D4E8-4C3A-8D31-3A896258A4D8}"/>
                </a:ext>
              </a:extLst>
            </p:cNvPr>
            <p:cNvSpPr txBox="1"/>
            <p:nvPr/>
          </p:nvSpPr>
          <p:spPr>
            <a:xfrm>
              <a:off x="1344371" y="4149236"/>
              <a:ext cx="2148426" cy="307777"/>
            </a:xfrm>
            <a:prstGeom prst="rect">
              <a:avLst/>
            </a:prstGeom>
            <a:noFill/>
          </p:spPr>
          <p:txBody>
            <a:bodyPr wrap="square" rtlCol="0">
              <a:spAutoFit/>
            </a:bodyPr>
            <a:lstStyle/>
            <a:p>
              <a:r>
                <a:rPr lang="en-US" sz="1400" dirty="0">
                  <a:solidFill>
                    <a:schemeClr val="bg1"/>
                  </a:solidFill>
                </a:rPr>
                <a:t>Feign REST client</a:t>
              </a:r>
              <a:endParaRPr lang="en-US" sz="1600" dirty="0">
                <a:solidFill>
                  <a:schemeClr val="bg1"/>
                </a:solidFill>
              </a:endParaRPr>
            </a:p>
          </p:txBody>
        </p:sp>
      </p:grpSp>
      <p:sp>
        <p:nvSpPr>
          <p:cNvPr id="39"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101" y="1434141"/>
            <a:ext cx="6419885" cy="5172399"/>
          </a:xfrm>
        </p:spPr>
        <p:txBody>
          <a:bodyPr>
            <a:noAutofit/>
          </a:bodyPr>
          <a:lstStyle/>
          <a:p>
            <a:r>
              <a:rPr lang="en-US" sz="2000" dirty="0"/>
              <a:t>After decomposition to </a:t>
            </a:r>
            <a:r>
              <a:rPr lang="en-US" sz="2000" dirty="0" err="1"/>
              <a:t>microservices</a:t>
            </a:r>
            <a:r>
              <a:rPr lang="en-US" sz="2000" dirty="0"/>
              <a:t> our monolith application will looks like:</a:t>
            </a:r>
          </a:p>
          <a:p>
            <a:pPr lvl="1"/>
            <a:r>
              <a:rPr lang="en-US" sz="1800" dirty="0"/>
              <a:t>API gateway is single exposed access point. Which could protect from unauthorized requests to services that not expected to be exposed.</a:t>
            </a:r>
          </a:p>
          <a:p>
            <a:pPr lvl="1"/>
            <a:r>
              <a:rPr lang="en-US" sz="1800" dirty="0"/>
              <a:t>All configurations are centralized in </a:t>
            </a:r>
            <a:r>
              <a:rPr lang="en-US" sz="1800" dirty="0" err="1"/>
              <a:t>Config</a:t>
            </a:r>
            <a:r>
              <a:rPr lang="en-US" sz="1800" dirty="0"/>
              <a:t> Server</a:t>
            </a:r>
          </a:p>
          <a:p>
            <a:pPr lvl="1"/>
            <a:r>
              <a:rPr lang="en-US" sz="1800" dirty="0"/>
              <a:t>Services Registry helps </a:t>
            </a:r>
            <a:r>
              <a:rPr lang="en-US" sz="1800" dirty="0" err="1"/>
              <a:t>microservices</a:t>
            </a:r>
            <a:r>
              <a:rPr lang="en-US" sz="1800" dirty="0"/>
              <a:t> to find each other.</a:t>
            </a:r>
          </a:p>
          <a:p>
            <a:pPr lvl="1"/>
            <a:r>
              <a:rPr lang="en-US" sz="1800" dirty="0"/>
              <a:t>Feign Client allows simple REST communication between </a:t>
            </a:r>
            <a:r>
              <a:rPr lang="en-US" sz="1800" dirty="0" err="1"/>
              <a:t>microservices</a:t>
            </a:r>
            <a:r>
              <a:rPr lang="en-US" sz="1800" dirty="0"/>
              <a:t> with minimum coding efforts. It also uses Services Registry to find services by their names (zero configuration approach)</a:t>
            </a:r>
            <a:endParaRPr lang="pl-PL" sz="2000" dirty="0"/>
          </a:p>
        </p:txBody>
      </p:sp>
      <p:sp>
        <p:nvSpPr>
          <p:cNvPr id="4" name="TextBox 3"/>
          <p:cNvSpPr txBox="1"/>
          <p:nvPr/>
        </p:nvSpPr>
        <p:spPr>
          <a:xfrm>
            <a:off x="8701297" y="2620441"/>
            <a:ext cx="1636650" cy="523220"/>
          </a:xfrm>
          <a:prstGeom prst="rect">
            <a:avLst/>
          </a:prstGeom>
          <a:noFill/>
        </p:spPr>
        <p:txBody>
          <a:bodyPr wrap="square" rtlCol="0">
            <a:spAutoFit/>
          </a:bodyPr>
          <a:lstStyle/>
          <a:p>
            <a:r>
              <a:rPr lang="en-US" sz="1400" dirty="0">
                <a:solidFill>
                  <a:schemeClr val="bg1"/>
                </a:solidFill>
              </a:rPr>
              <a:t>Single endpoint exposed</a:t>
            </a:r>
            <a:endParaRPr lang="pl-PL" sz="1400" dirty="0">
              <a:solidFill>
                <a:schemeClr val="bg1"/>
              </a:solidFill>
            </a:endParaRPr>
          </a:p>
        </p:txBody>
      </p:sp>
    </p:spTree>
    <p:extLst>
      <p:ext uri="{BB962C8B-B14F-4D97-AF65-F5344CB8AC3E}">
        <p14:creationId xmlns:p14="http://schemas.microsoft.com/office/powerpoint/2010/main" val="13081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EF91-2EE5-418C-8962-2EB251A799A7}"/>
              </a:ext>
            </a:extLst>
          </p:cNvPr>
          <p:cNvSpPr>
            <a:spLocks noGrp="1"/>
          </p:cNvSpPr>
          <p:nvPr>
            <p:ph type="title"/>
          </p:nvPr>
        </p:nvSpPr>
        <p:spPr/>
        <p:txBody>
          <a:bodyPr/>
          <a:lstStyle/>
          <a:p>
            <a:r>
              <a:rPr lang="en-US" b="1" dirty="0"/>
              <a:t>Spring Cloud </a:t>
            </a:r>
            <a:r>
              <a:rPr lang="en-US" b="1" dirty="0" err="1"/>
              <a:t>Config</a:t>
            </a:r>
            <a:r>
              <a:rPr lang="en-US" b="1" dirty="0"/>
              <a:t> Server</a:t>
            </a:r>
            <a:endParaRPr lang="pl-PL" dirty="0"/>
          </a:p>
        </p:txBody>
      </p:sp>
      <p:sp>
        <p:nvSpPr>
          <p:cNvPr id="3"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750" y="1392033"/>
            <a:ext cx="9495366" cy="1714181"/>
          </a:xfrm>
        </p:spPr>
        <p:txBody>
          <a:bodyPr>
            <a:normAutofit/>
          </a:bodyPr>
          <a:lstStyle/>
          <a:p>
            <a:r>
              <a:rPr lang="en-US" dirty="0"/>
              <a:t>Spring Cloud </a:t>
            </a:r>
            <a:r>
              <a:rPr lang="en-US" dirty="0" err="1"/>
              <a:t>Config</a:t>
            </a:r>
            <a:r>
              <a:rPr lang="en-US" dirty="0"/>
              <a:t> provides server-side and client-side support for externalized configuration in a distributed system. </a:t>
            </a:r>
          </a:p>
          <a:p>
            <a:r>
              <a:rPr lang="en-US" dirty="0"/>
              <a:t>With the </a:t>
            </a:r>
            <a:r>
              <a:rPr lang="en-US" dirty="0" err="1"/>
              <a:t>Config</a:t>
            </a:r>
            <a:r>
              <a:rPr lang="en-US" dirty="0"/>
              <a:t> Server, you have a central place to manage external properties for applications across all environments. </a:t>
            </a:r>
          </a:p>
          <a:p>
            <a:pPr lvl="1"/>
            <a:endParaRPr lang="pl-PL" dirty="0"/>
          </a:p>
        </p:txBody>
      </p:sp>
      <p:sp>
        <p:nvSpPr>
          <p:cNvPr id="4" name="AutoShape 4" descr="Image result for spring cloud config serve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5" name="Picture 4"/>
          <p:cNvPicPr>
            <a:picLocks noChangeAspect="1"/>
          </p:cNvPicPr>
          <p:nvPr/>
        </p:nvPicPr>
        <p:blipFill>
          <a:blip r:embed="rId3"/>
          <a:stretch>
            <a:fillRect/>
          </a:stretch>
        </p:blipFill>
        <p:spPr>
          <a:xfrm>
            <a:off x="7937863" y="3247660"/>
            <a:ext cx="3838746" cy="2855960"/>
          </a:xfrm>
          <a:prstGeom prst="rect">
            <a:avLst/>
          </a:prstGeom>
        </p:spPr>
      </p:pic>
      <p:sp>
        <p:nvSpPr>
          <p:cNvPr id="8" name="Content Placeholder 2">
            <a:extLst>
              <a:ext uri="{FF2B5EF4-FFF2-40B4-BE49-F238E27FC236}">
                <a16:creationId xmlns:a16="http://schemas.microsoft.com/office/drawing/2014/main" id="{01987EAE-7EFD-4341-86D8-102C6A8515E7}"/>
              </a:ext>
            </a:extLst>
          </p:cNvPr>
          <p:cNvSpPr txBox="1">
            <a:spLocks/>
          </p:cNvSpPr>
          <p:nvPr/>
        </p:nvSpPr>
        <p:spPr>
          <a:xfrm>
            <a:off x="544750" y="2854754"/>
            <a:ext cx="7175076" cy="5040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It supports following features:</a:t>
            </a:r>
          </a:p>
          <a:p>
            <a:pPr lvl="1"/>
            <a:r>
              <a:rPr lang="en-US" sz="1800" dirty="0"/>
              <a:t>Keep configurations at GIT / SVN / </a:t>
            </a:r>
            <a:r>
              <a:rPr lang="en-US" sz="1800" dirty="0" err="1"/>
              <a:t>Classpath</a:t>
            </a:r>
            <a:r>
              <a:rPr lang="en-US" sz="1800" dirty="0"/>
              <a:t> / File system</a:t>
            </a:r>
          </a:p>
          <a:p>
            <a:pPr lvl="1"/>
            <a:r>
              <a:rPr lang="en-US" sz="1800" dirty="0"/>
              <a:t>Supports multiple configuration profiles like </a:t>
            </a:r>
          </a:p>
          <a:p>
            <a:pPr lvl="2"/>
            <a:r>
              <a:rPr lang="en-US" sz="1600" dirty="0"/>
              <a:t>DEV</a:t>
            </a:r>
          </a:p>
          <a:p>
            <a:pPr lvl="2"/>
            <a:r>
              <a:rPr lang="en-US" sz="1600" dirty="0"/>
              <a:t>QA</a:t>
            </a:r>
          </a:p>
          <a:p>
            <a:pPr lvl="2"/>
            <a:r>
              <a:rPr lang="en-US" sz="1600" dirty="0"/>
              <a:t>PROD</a:t>
            </a:r>
          </a:p>
          <a:p>
            <a:pPr lvl="1"/>
            <a:r>
              <a:rPr lang="en-US" sz="1800" dirty="0"/>
              <a:t>Supports many </a:t>
            </a:r>
            <a:r>
              <a:rPr lang="en-US" sz="1800" dirty="0" err="1"/>
              <a:t>configs</a:t>
            </a:r>
            <a:r>
              <a:rPr lang="en-US" sz="1800" dirty="0"/>
              <a:t> like one/many unique configuration file per </a:t>
            </a:r>
            <a:r>
              <a:rPr lang="en-US" sz="1800" dirty="0" err="1"/>
              <a:t>microservice</a:t>
            </a:r>
            <a:endParaRPr lang="en-US" sz="1800" dirty="0"/>
          </a:p>
          <a:p>
            <a:pPr lvl="1"/>
            <a:r>
              <a:rPr lang="en-US" sz="1800" dirty="0"/>
              <a:t>Various of authentication mechanisms to protect the configuration data when retrieving.</a:t>
            </a:r>
          </a:p>
          <a:p>
            <a:pPr lvl="1"/>
            <a:endParaRPr lang="pl-PL" sz="1800" dirty="0"/>
          </a:p>
        </p:txBody>
      </p:sp>
    </p:spTree>
    <p:extLst>
      <p:ext uri="{BB962C8B-B14F-4D97-AF65-F5344CB8AC3E}">
        <p14:creationId xmlns:p14="http://schemas.microsoft.com/office/powerpoint/2010/main" val="294747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Cloud </a:t>
            </a:r>
            <a:r>
              <a:rPr lang="en-US" b="1" dirty="0" err="1"/>
              <a:t>Config</a:t>
            </a:r>
            <a:r>
              <a:rPr lang="en-US" b="1" dirty="0"/>
              <a:t> Server</a:t>
            </a:r>
            <a:endParaRPr lang="pl-PL" dirty="0"/>
          </a:p>
        </p:txBody>
      </p:sp>
      <p:sp>
        <p:nvSpPr>
          <p:cNvPr id="3" name="Content Placeholder 2"/>
          <p:cNvSpPr>
            <a:spLocks noGrp="1"/>
          </p:cNvSpPr>
          <p:nvPr>
            <p:ph idx="1"/>
          </p:nvPr>
        </p:nvSpPr>
        <p:spPr>
          <a:xfrm>
            <a:off x="677334" y="1463359"/>
            <a:ext cx="8596668" cy="3880773"/>
          </a:xfrm>
        </p:spPr>
        <p:txBody>
          <a:bodyPr/>
          <a:lstStyle/>
          <a:p>
            <a:r>
              <a:rPr lang="en-US" dirty="0"/>
              <a:t>Update the configuration in GitHub for example and </a:t>
            </a:r>
            <a:r>
              <a:rPr lang="en-US" dirty="0" err="1"/>
              <a:t>Config</a:t>
            </a:r>
            <a:r>
              <a:rPr lang="en-US" dirty="0"/>
              <a:t> Server will automatically refresh the content. But client application wont refresh its configuration automatically without triggering the application to reload configurations.</a:t>
            </a:r>
          </a:p>
          <a:p>
            <a:endParaRPr lang="pl-PL" dirty="0"/>
          </a:p>
        </p:txBody>
      </p:sp>
      <p:pic>
        <p:nvPicPr>
          <p:cNvPr id="4" name="Picture 2" descr="Image result for spring cloud config serve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987502" y="2532671"/>
            <a:ext cx="6057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0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cloud </a:t>
            </a:r>
            <a:r>
              <a:rPr lang="en-US" dirty="0" err="1"/>
              <a:t>config</a:t>
            </a:r>
            <a:r>
              <a:rPr lang="en-US" dirty="0"/>
              <a:t> server?</a:t>
            </a:r>
            <a:endParaRPr lang="pl-PL" dirty="0"/>
          </a:p>
        </p:txBody>
      </p:sp>
      <p:sp>
        <p:nvSpPr>
          <p:cNvPr id="3" name="Content Placeholder 2"/>
          <p:cNvSpPr>
            <a:spLocks noGrp="1"/>
          </p:cNvSpPr>
          <p:nvPr>
            <p:ph idx="1"/>
          </p:nvPr>
        </p:nvSpPr>
        <p:spPr>
          <a:xfrm>
            <a:off x="677334" y="1360489"/>
            <a:ext cx="9238562" cy="3880773"/>
          </a:xfrm>
        </p:spPr>
        <p:txBody>
          <a:bodyPr/>
          <a:lstStyle/>
          <a:p>
            <a:r>
              <a:rPr lang="en-US" dirty="0"/>
              <a:t>First of all you have to create </a:t>
            </a:r>
            <a:r>
              <a:rPr lang="en-US" dirty="0" err="1"/>
              <a:t>config</a:t>
            </a:r>
            <a:r>
              <a:rPr lang="en-US" dirty="0"/>
              <a:t> server application:</a:t>
            </a:r>
          </a:p>
          <a:p>
            <a:endParaRPr lang="en-US" dirty="0"/>
          </a:p>
          <a:p>
            <a:endParaRPr lang="en-US" dirty="0"/>
          </a:p>
          <a:p>
            <a:endParaRPr lang="en-US" dirty="0"/>
          </a:p>
          <a:p>
            <a:endParaRPr lang="en-US" dirty="0"/>
          </a:p>
          <a:p>
            <a:endParaRPr lang="en-US" dirty="0"/>
          </a:p>
          <a:p>
            <a:endParaRPr lang="en-US" dirty="0"/>
          </a:p>
          <a:p>
            <a:r>
              <a:rPr lang="en-US" dirty="0"/>
              <a:t>Now let’s create </a:t>
            </a:r>
            <a:r>
              <a:rPr lang="en-US" dirty="0" err="1"/>
              <a:t>configs</a:t>
            </a:r>
            <a:r>
              <a:rPr lang="en-US" dirty="0"/>
              <a:t>. For example in </a:t>
            </a:r>
            <a:r>
              <a:rPr lang="en-US" dirty="0" err="1"/>
              <a:t>classpath</a:t>
            </a:r>
            <a:r>
              <a:rPr lang="en-US" dirty="0"/>
              <a:t>:</a:t>
            </a:r>
          </a:p>
          <a:p>
            <a:pPr marL="0" indent="0">
              <a:buNone/>
            </a:pPr>
            <a:r>
              <a:rPr lang="en-US" dirty="0"/>
              <a:t>                         </a:t>
            </a:r>
            <a:endParaRPr lang="pl-PL" dirty="0"/>
          </a:p>
        </p:txBody>
      </p:sp>
      <p:pic>
        <p:nvPicPr>
          <p:cNvPr id="4" name="Picture 3"/>
          <p:cNvPicPr>
            <a:picLocks noChangeAspect="1"/>
          </p:cNvPicPr>
          <p:nvPr/>
        </p:nvPicPr>
        <p:blipFill>
          <a:blip r:embed="rId3"/>
          <a:stretch>
            <a:fillRect/>
          </a:stretch>
        </p:blipFill>
        <p:spPr>
          <a:xfrm>
            <a:off x="5211660" y="1930400"/>
            <a:ext cx="5314950" cy="7905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71735" y="1898071"/>
            <a:ext cx="4600575" cy="14478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1908248" y="3251558"/>
            <a:ext cx="6467475" cy="48577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948908" y="4711664"/>
            <a:ext cx="2590800" cy="1438275"/>
          </a:xfrm>
          <a:prstGeom prst="rect">
            <a:avLst/>
          </a:prstGeom>
          <a:ln>
            <a:noFill/>
          </a:ln>
          <a:effectLst>
            <a:outerShdw blurRad="190500" algn="tl" rotWithShape="0">
              <a:srgbClr val="000000">
                <a:alpha val="70000"/>
              </a:srgbClr>
            </a:outerShdw>
          </a:effectLst>
        </p:spPr>
      </p:pic>
      <p:sp>
        <p:nvSpPr>
          <p:cNvPr id="10" name="Rectangle 9"/>
          <p:cNvSpPr/>
          <p:nvPr/>
        </p:nvSpPr>
        <p:spPr>
          <a:xfrm>
            <a:off x="3634710" y="4753692"/>
            <a:ext cx="7239747" cy="1354217"/>
          </a:xfrm>
          <a:prstGeom prst="rect">
            <a:avLst/>
          </a:prstGeom>
        </p:spPr>
        <p:txBody>
          <a:bodyPr wrap="square">
            <a:spAutoFit/>
          </a:bodyPr>
          <a:lstStyle/>
          <a:p>
            <a:pPr marL="285750" indent="-285750">
              <a:buFont typeface="Arial" panose="020B0604020202020204" pitchFamily="34" charset="0"/>
              <a:buChar char="•"/>
            </a:pPr>
            <a:r>
              <a:rPr lang="en-US" sz="1600" dirty="0" err="1"/>
              <a:t>application.yaml</a:t>
            </a:r>
            <a:r>
              <a:rPr lang="en-US" sz="1600" dirty="0"/>
              <a:t> is sent to clients if they not specify environment</a:t>
            </a:r>
          </a:p>
          <a:p>
            <a:pPr marL="285750" indent="-285750">
              <a:buFont typeface="Arial" panose="020B0604020202020204" pitchFamily="34" charset="0"/>
              <a:buChar char="•"/>
            </a:pPr>
            <a:r>
              <a:rPr lang="en-US" sz="1600" dirty="0"/>
              <a:t>application-</a:t>
            </a:r>
            <a:r>
              <a:rPr lang="en-US" sz="1600" dirty="0" err="1"/>
              <a:t>dev.yaml</a:t>
            </a:r>
            <a:r>
              <a:rPr lang="en-US" sz="1600" dirty="0"/>
              <a:t> is used if client started with profile specified:         Like: </a:t>
            </a:r>
            <a:r>
              <a:rPr lang="en-US" sz="1600" dirty="0" err="1"/>
              <a:t>mvn</a:t>
            </a:r>
            <a:r>
              <a:rPr lang="en-US" sz="1600" dirty="0"/>
              <a:t> clean </a:t>
            </a:r>
            <a:r>
              <a:rPr lang="en-US" sz="1600" dirty="0" err="1"/>
              <a:t>spring-boot:run</a:t>
            </a:r>
            <a:r>
              <a:rPr lang="en-US" sz="1600" dirty="0"/>
              <a:t> -</a:t>
            </a:r>
            <a:r>
              <a:rPr lang="en-US" sz="1600" dirty="0" err="1"/>
              <a:t>Dspring.profiles.active</a:t>
            </a:r>
            <a:r>
              <a:rPr lang="en-US" sz="1600" dirty="0"/>
              <a:t>=dev</a:t>
            </a:r>
          </a:p>
          <a:p>
            <a:pPr marL="285750" indent="-285750">
              <a:buFont typeface="Arial" panose="020B0604020202020204" pitchFamily="34" charset="0"/>
              <a:buChar char="•"/>
            </a:pPr>
            <a:r>
              <a:rPr lang="en-US" sz="1600" dirty="0"/>
              <a:t>user-service-</a:t>
            </a:r>
            <a:r>
              <a:rPr lang="en-US" sz="1600" dirty="0" err="1"/>
              <a:t>dev.yaml</a:t>
            </a:r>
            <a:r>
              <a:rPr lang="en-US" sz="1600" dirty="0"/>
              <a:t> is used for service user-service with dev profile</a:t>
            </a:r>
          </a:p>
          <a:p>
            <a:pPr marL="285750" indent="-285750">
              <a:buFont typeface="Arial" panose="020B0604020202020204" pitchFamily="34" charset="0"/>
              <a:buChar char="•"/>
            </a:pPr>
            <a:r>
              <a:rPr lang="en-US" sz="1600" dirty="0" err="1"/>
              <a:t>bootstrap.yaml</a:t>
            </a:r>
            <a:r>
              <a:rPr lang="en-US" sz="1600" dirty="0"/>
              <a:t> contains server </a:t>
            </a:r>
            <a:r>
              <a:rPr lang="en-US" sz="1600" dirty="0" err="1"/>
              <a:t>configs</a:t>
            </a:r>
            <a:endParaRPr lang="en-US" sz="1600" b="1" dirty="0"/>
          </a:p>
        </p:txBody>
      </p:sp>
    </p:spTree>
    <p:extLst>
      <p:ext uri="{BB962C8B-B14F-4D97-AF65-F5344CB8AC3E}">
        <p14:creationId xmlns:p14="http://schemas.microsoft.com/office/powerpoint/2010/main" val="84189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configure </a:t>
            </a:r>
            <a:r>
              <a:rPr lang="en-US" dirty="0" err="1"/>
              <a:t>microservice</a:t>
            </a:r>
            <a:r>
              <a:rPr lang="en-US" dirty="0"/>
              <a:t> client</a:t>
            </a:r>
            <a:endParaRPr lang="pl-PL" dirty="0"/>
          </a:p>
        </p:txBody>
      </p:sp>
      <p:sp>
        <p:nvSpPr>
          <p:cNvPr id="3" name="Content Placeholder 2"/>
          <p:cNvSpPr>
            <a:spLocks noGrp="1"/>
          </p:cNvSpPr>
          <p:nvPr>
            <p:ph idx="1"/>
          </p:nvPr>
        </p:nvSpPr>
        <p:spPr>
          <a:xfrm>
            <a:off x="677334" y="1361764"/>
            <a:ext cx="7586556" cy="5496236"/>
          </a:xfrm>
        </p:spPr>
        <p:txBody>
          <a:bodyPr>
            <a:normAutofit/>
          </a:bodyPr>
          <a:lstStyle/>
          <a:p>
            <a:r>
              <a:rPr lang="en-US" dirty="0"/>
              <a:t>Add </a:t>
            </a:r>
            <a:r>
              <a:rPr lang="en-US" dirty="0" err="1"/>
              <a:t>config</a:t>
            </a:r>
            <a:r>
              <a:rPr lang="en-US" dirty="0"/>
              <a:t>-server dependencies:</a:t>
            </a:r>
          </a:p>
          <a:p>
            <a:endParaRPr lang="en-US" dirty="0"/>
          </a:p>
          <a:p>
            <a:r>
              <a:rPr lang="en-US" dirty="0"/>
              <a:t>As you know usually configurations are stored in </a:t>
            </a:r>
            <a:r>
              <a:rPr lang="en-US" dirty="0" err="1"/>
              <a:t>application.properties</a:t>
            </a:r>
            <a:r>
              <a:rPr lang="en-US" dirty="0"/>
              <a:t> or </a:t>
            </a:r>
            <a:r>
              <a:rPr lang="en-US" dirty="0" err="1"/>
              <a:t>yaml</a:t>
            </a:r>
            <a:r>
              <a:rPr lang="en-US" dirty="0"/>
              <a:t>. But also spring supports </a:t>
            </a:r>
            <a:r>
              <a:rPr lang="en-US" dirty="0" err="1"/>
              <a:t>bootstrap.properties</a:t>
            </a:r>
            <a:r>
              <a:rPr lang="en-US" dirty="0"/>
              <a:t> &amp; </a:t>
            </a:r>
            <a:r>
              <a:rPr lang="en-US" dirty="0" err="1"/>
              <a:t>yaml</a:t>
            </a:r>
            <a:r>
              <a:rPr lang="en-US" dirty="0"/>
              <a:t> configuration file. Which is used like </a:t>
            </a:r>
            <a:r>
              <a:rPr lang="en-US" dirty="0" err="1"/>
              <a:t>application.properties</a:t>
            </a:r>
            <a:r>
              <a:rPr lang="en-US" dirty="0"/>
              <a:t> but starts before it.</a:t>
            </a:r>
          </a:p>
          <a:p>
            <a:r>
              <a:rPr lang="en-US" dirty="0"/>
              <a:t>It is advised to keep here local application specific configurations, which are not expected to be loaded by spring cloud </a:t>
            </a:r>
            <a:r>
              <a:rPr lang="en-US" dirty="0" err="1"/>
              <a:t>config</a:t>
            </a:r>
            <a:r>
              <a:rPr lang="en-US" dirty="0"/>
              <a:t>. For example application name and link to </a:t>
            </a:r>
            <a:r>
              <a:rPr lang="en-US" dirty="0" err="1"/>
              <a:t>config</a:t>
            </a:r>
            <a:r>
              <a:rPr lang="en-US" dirty="0"/>
              <a:t> server. Everything else might be loaded after connection to configuration server.</a:t>
            </a:r>
          </a:p>
          <a:p>
            <a:r>
              <a:rPr lang="en-US" dirty="0"/>
              <a:t>You can check what configurations will be loaded from server from your browser. Just navigate to one of </a:t>
            </a:r>
            <a:r>
              <a:rPr lang="en-US" dirty="0" err="1"/>
              <a:t>config</a:t>
            </a:r>
            <a:r>
              <a:rPr lang="en-US" dirty="0"/>
              <a:t> files like:</a:t>
            </a:r>
          </a:p>
          <a:p>
            <a:pPr lvl="1"/>
            <a:r>
              <a:rPr lang="en-US" dirty="0"/>
              <a:t>Where {application} is service name</a:t>
            </a:r>
          </a:p>
          <a:p>
            <a:pPr lvl="1"/>
            <a:r>
              <a:rPr lang="en-US" dirty="0"/>
              <a:t>{profile} is dev/</a:t>
            </a:r>
            <a:r>
              <a:rPr lang="en-US" dirty="0" err="1"/>
              <a:t>qa</a:t>
            </a:r>
            <a:r>
              <a:rPr lang="en-US" dirty="0"/>
              <a:t>/prod</a:t>
            </a:r>
          </a:p>
          <a:p>
            <a:pPr lvl="1"/>
            <a:r>
              <a:rPr lang="en-US" dirty="0"/>
              <a:t>Like: </a:t>
            </a:r>
            <a:r>
              <a:rPr lang="pl-PL" dirty="0">
                <a:hlinkClick r:id="rId3"/>
              </a:rPr>
              <a:t>http://localhost:1111/user-service-dev.yml</a:t>
            </a:r>
            <a:endParaRPr lang="en-US" dirty="0"/>
          </a:p>
          <a:p>
            <a:endParaRPr lang="pl-PL" dirty="0"/>
          </a:p>
        </p:txBody>
      </p:sp>
      <p:pic>
        <p:nvPicPr>
          <p:cNvPr id="4" name="Picture 3"/>
          <p:cNvPicPr>
            <a:picLocks noChangeAspect="1"/>
          </p:cNvPicPr>
          <p:nvPr/>
        </p:nvPicPr>
        <p:blipFill>
          <a:blip r:embed="rId4"/>
          <a:stretch>
            <a:fillRect/>
          </a:stretch>
        </p:blipFill>
        <p:spPr>
          <a:xfrm>
            <a:off x="6774411" y="5100337"/>
            <a:ext cx="4400550" cy="11239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8263890" y="2398887"/>
            <a:ext cx="3286125" cy="15049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6"/>
          <a:stretch>
            <a:fillRect/>
          </a:stretch>
        </p:blipFill>
        <p:spPr>
          <a:xfrm>
            <a:off x="4678488" y="1317314"/>
            <a:ext cx="5343525" cy="8001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80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184C-C925-403B-8365-3FC86FECD7FB}"/>
              </a:ext>
            </a:extLst>
          </p:cNvPr>
          <p:cNvSpPr>
            <a:spLocks noGrp="1"/>
          </p:cNvSpPr>
          <p:nvPr>
            <p:ph type="title"/>
          </p:nvPr>
        </p:nvSpPr>
        <p:spPr/>
        <p:txBody>
          <a:bodyPr/>
          <a:lstStyle/>
          <a:p>
            <a:r>
              <a:rPr lang="en-US" dirty="0"/>
              <a:t>Eureka </a:t>
            </a:r>
            <a:r>
              <a:rPr lang="pl-PL" dirty="0"/>
              <a:t>Discovery Server</a:t>
            </a:r>
          </a:p>
        </p:txBody>
      </p:sp>
      <p:sp>
        <p:nvSpPr>
          <p:cNvPr id="3" name="Content Placeholder 2">
            <a:extLst>
              <a:ext uri="{FF2B5EF4-FFF2-40B4-BE49-F238E27FC236}">
                <a16:creationId xmlns:a16="http://schemas.microsoft.com/office/drawing/2014/main" id="{3F13AC18-477F-46CF-B288-DD95A25C3952}"/>
              </a:ext>
            </a:extLst>
          </p:cNvPr>
          <p:cNvSpPr>
            <a:spLocks noGrp="1"/>
          </p:cNvSpPr>
          <p:nvPr>
            <p:ph idx="1"/>
          </p:nvPr>
        </p:nvSpPr>
        <p:spPr>
          <a:xfrm>
            <a:off x="597324" y="1478280"/>
            <a:ext cx="5643456" cy="4445951"/>
          </a:xfrm>
        </p:spPr>
        <p:txBody>
          <a:bodyPr>
            <a:normAutofit/>
          </a:bodyPr>
          <a:lstStyle/>
          <a:p>
            <a:r>
              <a:rPr lang="en-US" dirty="0"/>
              <a:t>The </a:t>
            </a:r>
            <a:r>
              <a:rPr lang="en-US" dirty="0" err="1"/>
              <a:t>microservice</a:t>
            </a:r>
            <a:r>
              <a:rPr lang="en-US" dirty="0"/>
              <a:t> style of architecture is not so much about building individual services so much as it is making the interactions between services reliable and failure-tolerant.</a:t>
            </a:r>
          </a:p>
          <a:p>
            <a:r>
              <a:rPr lang="en-US" dirty="0"/>
              <a:t>A service registry is a phone book for your </a:t>
            </a:r>
            <a:r>
              <a:rPr lang="en-US" dirty="0" err="1"/>
              <a:t>microservices</a:t>
            </a:r>
            <a:r>
              <a:rPr lang="en-US" dirty="0"/>
              <a:t>. Each service registers itself with the service registry and tells the registry where it lives (host, port, node name)</a:t>
            </a:r>
          </a:p>
          <a:p>
            <a:r>
              <a:rPr lang="en-US" dirty="0"/>
              <a:t>Service registration is handled by the Eureka client component. At runtime, the client registers the service and periodically sends heartbeats to renew its leases.</a:t>
            </a:r>
            <a:endParaRPr lang="pl-PL" dirty="0"/>
          </a:p>
        </p:txBody>
      </p:sp>
      <p:pic>
        <p:nvPicPr>
          <p:cNvPr id="5" name="Picture 4"/>
          <p:cNvPicPr>
            <a:picLocks noChangeAspect="1"/>
          </p:cNvPicPr>
          <p:nvPr/>
        </p:nvPicPr>
        <p:blipFill>
          <a:blip r:embed="rId3"/>
          <a:stretch>
            <a:fillRect/>
          </a:stretch>
        </p:blipFill>
        <p:spPr>
          <a:xfrm>
            <a:off x="6320790" y="1478280"/>
            <a:ext cx="4876800" cy="4152900"/>
          </a:xfrm>
          <a:prstGeom prst="rect">
            <a:avLst/>
          </a:prstGeom>
        </p:spPr>
      </p:pic>
    </p:spTree>
    <p:extLst>
      <p:ext uri="{BB962C8B-B14F-4D97-AF65-F5344CB8AC3E}">
        <p14:creationId xmlns:p14="http://schemas.microsoft.com/office/powerpoint/2010/main" val="2929138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3051</TotalTime>
  <Words>1431</Words>
  <Application>Microsoft Office PowerPoint</Application>
  <PresentationFormat>Widescreen</PresentationFormat>
  <Paragraphs>198</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Introduction to  Java Microservices Part 3 : Spring Cloud Services</vt:lpstr>
      <vt:lpstr>Pain of decomposition</vt:lpstr>
      <vt:lpstr>Spring Cloud to the rescue</vt:lpstr>
      <vt:lpstr>Simple Demo Monolith Application</vt:lpstr>
      <vt:lpstr>Spring Cloud Config Server</vt:lpstr>
      <vt:lpstr>Spring Cloud Config Server</vt:lpstr>
      <vt:lpstr>How to create cloud config server?</vt:lpstr>
      <vt:lpstr>How to configure microservice client</vt:lpstr>
      <vt:lpstr>Eureka Discovery Server</vt:lpstr>
      <vt:lpstr>How to create Discovery Server?</vt:lpstr>
      <vt:lpstr>How to configure clients to connect to Eureka</vt:lpstr>
      <vt:lpstr>Run Eureka Service Discovery</vt:lpstr>
      <vt:lpstr>Zuul – API gateway proxy</vt:lpstr>
      <vt:lpstr>Zuul – API gateway proxy</vt:lpstr>
      <vt:lpstr>How to create ZUUL API Gateway?</vt:lpstr>
      <vt:lpstr>Run ZUUL API Gateway</vt:lpstr>
      <vt:lpstr>Feign Client</vt:lpstr>
      <vt:lpstr>Feign Client </vt:lpstr>
      <vt:lpstr>How to enable Feign Client</vt:lpstr>
      <vt:lpstr>Home Work - Task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Victor</cp:lastModifiedBy>
  <cp:revision>145</cp:revision>
  <dcterms:created xsi:type="dcterms:W3CDTF">2019-07-17T19:57:14Z</dcterms:created>
  <dcterms:modified xsi:type="dcterms:W3CDTF">2020-02-05T12:09:02Z</dcterms:modified>
</cp:coreProperties>
</file>