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42648188" cy="321040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231"/>
    <p:restoredTop sz="94649"/>
  </p:normalViewPr>
  <p:slideViewPr>
    <p:cSldViewPr snapToGrid="0" snapToObjects="1">
      <p:cViewPr>
        <p:scale>
          <a:sx n="14" d="100"/>
          <a:sy n="14" d="100"/>
        </p:scale>
        <p:origin x="1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3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4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41" name="PlaceHolder 5"/>
          <p:cNvSpPr>
            <a:spLocks noGrp="1"/>
          </p:cNvSpPr>
          <p:nvPr>
            <p:ph type="sldNum"/>
          </p:nvPr>
        </p:nvSpPr>
        <p:spPr>
          <a:xfrm>
            <a:off x="4399200" y="9555480"/>
            <a:ext cx="3372840" cy="502560"/>
          </a:xfrm>
          <a:prstGeom prst="rect">
            <a:avLst/>
          </a:prstGeom>
        </p:spPr>
        <p:txBody>
          <a:bodyPr lIns="0" tIns="0" rIns="0" bIns="0" anchor="b"/>
          <a:lstStyle/>
          <a:p>
            <a:pPr algn="r"/>
            <a:fld id="{87111A1D-FD06-40CF-996E-504BFA4B1E84}"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4265640" y="15249600"/>
            <a:ext cx="34118280" cy="14445720"/>
          </a:xfrm>
          <a:prstGeom prst="rect">
            <a:avLst/>
          </a:prstGeom>
        </p:spPr>
        <p:txBody>
          <a:bodyPr lIns="427320" tIns="213480" rIns="427320" bIns="213480"/>
          <a:lstStyle/>
          <a:p>
            <a:endParaRPr lang="en-US" sz="2000" b="0" strike="noStrike" spc="-1">
              <a:solidFill>
                <a:srgbClr val="000000"/>
              </a:solidFill>
              <a:uFill>
                <a:solidFill>
                  <a:srgbClr val="FFFFFF"/>
                </a:solidFill>
              </a:uFill>
              <a:latin typeface="Arial"/>
            </a:endParaRPr>
          </a:p>
        </p:txBody>
      </p:sp>
      <p:sp>
        <p:nvSpPr>
          <p:cNvPr id="57" name="TextShape 2"/>
          <p:cNvSpPr txBox="1"/>
          <p:nvPr/>
        </p:nvSpPr>
        <p:spPr>
          <a:xfrm>
            <a:off x="24157080" y="30492720"/>
            <a:ext cx="18481320" cy="1604520"/>
          </a:xfrm>
          <a:prstGeom prst="rect">
            <a:avLst/>
          </a:prstGeom>
          <a:noFill/>
          <a:ln>
            <a:noFill/>
          </a:ln>
        </p:spPr>
        <p:txBody>
          <a:bodyPr lIns="427320" tIns="213480" rIns="427320" bIns="213480" anchor="b"/>
          <a:lstStyle/>
          <a:p>
            <a:pPr algn="r">
              <a:lnSpc>
                <a:spcPct val="100000"/>
              </a:lnSpc>
            </a:pPr>
            <a:fld id="{30A7A8FE-85D9-4898-99D7-91ED097196DA}" type="slidenum">
              <a:rPr lang="en-US" sz="5600" b="0" strike="noStrike" spc="-1">
                <a:solidFill>
                  <a:srgbClr val="000000"/>
                </a:solidFill>
                <a:uFill>
                  <a:solidFill>
                    <a:srgbClr val="FFFFFF"/>
                  </a:solidFill>
                </a:uFill>
                <a:latin typeface="Arial"/>
                <a:ea typeface="MS PGothic"/>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pic>
        <p:nvPicPr>
          <p:cNvPr id="35" name="Picture 34"/>
          <p:cNvPicPr/>
          <p:nvPr/>
        </p:nvPicPr>
        <p:blipFill>
          <a:blip r:embed="rId2"/>
          <a:stretch/>
        </p:blipFill>
        <p:spPr>
          <a:xfrm>
            <a:off x="9980640" y="7702560"/>
            <a:ext cx="23928840" cy="19092240"/>
          </a:xfrm>
          <a:prstGeom prst="rect">
            <a:avLst/>
          </a:prstGeom>
          <a:ln>
            <a:noFill/>
          </a:ln>
        </p:spPr>
      </p:pic>
      <p:pic>
        <p:nvPicPr>
          <p:cNvPr id="36" name="Picture 35"/>
          <p:cNvPicPr/>
          <p:nvPr/>
        </p:nvPicPr>
        <p:blipFill>
          <a:blip r:embed="rId2"/>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4"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dt"/>
          </p:nvPr>
        </p:nvSpPr>
        <p:spPr>
          <a:xfrm>
            <a:off x="2194920" y="29977560"/>
            <a:ext cx="10240200" cy="2285640"/>
          </a:xfrm>
          <a:prstGeom prst="rect">
            <a:avLst/>
          </a:prstGeom>
        </p:spPr>
        <p:txBody>
          <a:bodyPr lIns="438840" tIns="219600" rIns="438840" bIns="219600"/>
          <a:lstStyle/>
          <a:p>
            <a:endParaRPr lang="en-US" sz="2400" b="0" strike="noStrike" spc="-1">
              <a:solidFill>
                <a:srgbClr val="000000"/>
              </a:solidFill>
              <a:uFill>
                <a:solidFill>
                  <a:srgbClr val="FFFFFF"/>
                </a:solidFill>
              </a:uFill>
              <a:latin typeface="Times New Roman"/>
            </a:endParaRPr>
          </a:p>
        </p:txBody>
      </p:sp>
      <p:sp>
        <p:nvSpPr>
          <p:cNvPr id="4" name="PlaceHolder 2"/>
          <p:cNvSpPr>
            <a:spLocks noGrp="1"/>
          </p:cNvSpPr>
          <p:nvPr>
            <p:ph type="ftr"/>
          </p:nvPr>
        </p:nvSpPr>
        <p:spPr>
          <a:xfrm>
            <a:off x="14996520" y="29977560"/>
            <a:ext cx="13897800" cy="2285640"/>
          </a:xfrm>
          <a:prstGeom prst="rect">
            <a:avLst/>
          </a:prstGeom>
        </p:spPr>
        <p:txBody>
          <a:bodyPr lIns="438840" tIns="219600" rIns="438840" bIns="219600"/>
          <a:lstStyle/>
          <a:p>
            <a:endParaRPr lang="en-US" sz="2400" b="0" strike="noStrike" spc="-1">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31455720" y="29977560"/>
            <a:ext cx="10240200" cy="2285640"/>
          </a:xfrm>
          <a:prstGeom prst="rect">
            <a:avLst/>
          </a:prstGeom>
        </p:spPr>
        <p:txBody>
          <a:bodyPr lIns="438840" tIns="219600" rIns="438840" bIns="219600"/>
          <a:lstStyle/>
          <a:p>
            <a:pPr algn="r">
              <a:lnSpc>
                <a:spcPct val="100000"/>
              </a:lnSpc>
            </a:pPr>
            <a:fld id="{F242A4B0-ED9C-4480-B498-C4565D9F10D5}" type="slidenum">
              <a:rPr lang="en-US" sz="6700" b="0" strike="noStrike" spc="-1">
                <a:solidFill>
                  <a:srgbClr val="2F2B20"/>
                </a:solidFill>
                <a:uFill>
                  <a:solidFill>
                    <a:srgbClr val="FFFFFF"/>
                  </a:solidFill>
                </a:uFill>
                <a:latin typeface="Arial"/>
                <a:ea typeface="MS PGothic"/>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tiff"/><Relationship Id="rId6"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7226418" y="834839"/>
            <a:ext cx="31935600" cy="4055914"/>
          </a:xfrm>
          <a:prstGeom prst="rect">
            <a:avLst/>
          </a:prstGeom>
          <a:noFill/>
          <a:ln>
            <a:noFill/>
          </a:ln>
        </p:spPr>
        <p:style>
          <a:lnRef idx="0">
            <a:scrgbClr r="0" g="0" b="0"/>
          </a:lnRef>
          <a:fillRef idx="0">
            <a:scrgbClr r="0" g="0" b="0"/>
          </a:fillRef>
          <a:effectRef idx="0">
            <a:scrgbClr r="0" g="0" b="0"/>
          </a:effectRef>
          <a:fontRef idx="minor"/>
        </p:style>
        <p:txBody>
          <a:bodyPr lIns="94680" tIns="47520" rIns="94680" bIns="47520"/>
          <a:lstStyle/>
          <a:p>
            <a:pPr algn="ctr">
              <a:lnSpc>
                <a:spcPct val="100000"/>
              </a:lnSpc>
            </a:pPr>
            <a:r>
              <a:rPr lang="en-US" sz="8800" b="1" strike="noStrike" spc="-1" dirty="0">
                <a:solidFill>
                  <a:srgbClr val="2F2B20"/>
                </a:solidFill>
                <a:uFill>
                  <a:solidFill>
                    <a:srgbClr val="FFFFFF"/>
                  </a:solidFill>
                </a:uFill>
                <a:latin typeface="Arial Rounded MT Bold" charset="0"/>
                <a:ea typeface="Arial Rounded MT Bold" charset="0"/>
                <a:cs typeface="Arial Rounded MT Bold" charset="0"/>
              </a:rPr>
              <a:t>Tic-Tac-Toe </a:t>
            </a:r>
            <a:r>
              <a:rPr lang="en-US" sz="8800" b="1" spc="-1" dirty="0" smtClean="0">
                <a:solidFill>
                  <a:srgbClr val="2F2B20"/>
                </a:solidFill>
                <a:uFill>
                  <a:solidFill>
                    <a:srgbClr val="FFFFFF"/>
                  </a:solidFill>
                </a:uFill>
                <a:latin typeface="Arial Rounded MT Bold" charset="0"/>
                <a:ea typeface="Arial Rounded MT Bold" charset="0"/>
                <a:cs typeface="Arial Rounded MT Bold" charset="0"/>
              </a:rPr>
              <a:t>&amp; the </a:t>
            </a:r>
            <a:r>
              <a:rPr lang="en-US" sz="8800" b="1" strike="noStrike" spc="-1" dirty="0" smtClean="0">
                <a:solidFill>
                  <a:srgbClr val="2F2B20"/>
                </a:solidFill>
                <a:uFill>
                  <a:solidFill>
                    <a:srgbClr val="FFFFFF"/>
                  </a:solidFill>
                </a:uFill>
                <a:latin typeface="Arial Rounded MT Bold" charset="0"/>
                <a:ea typeface="Arial Rounded MT Bold" charset="0"/>
                <a:cs typeface="Arial Rounded MT Bold" charset="0"/>
              </a:rPr>
              <a:t>Transmission Control Protocol </a:t>
            </a:r>
            <a:endParaRPr lang="en-US" sz="8800" b="1" strike="noStrike" spc="-1" dirty="0">
              <a:solidFill>
                <a:srgbClr val="000000"/>
              </a:solidFill>
              <a:uFill>
                <a:solidFill>
                  <a:srgbClr val="FFFFFF"/>
                </a:solidFill>
              </a:uFill>
              <a:latin typeface="Arial Rounded MT Bold" charset="0"/>
              <a:ea typeface="Arial Rounded MT Bold" charset="0"/>
              <a:cs typeface="Arial Rounded MT Bold" charset="0"/>
            </a:endParaRPr>
          </a:p>
          <a:p>
            <a:pPr algn="ctr">
              <a:lnSpc>
                <a:spcPct val="100000"/>
              </a:lnSpc>
            </a:pPr>
            <a:r>
              <a:rPr lang="en-US" sz="7200" b="0" strike="noStrike" spc="-1" dirty="0" smtClean="0">
                <a:solidFill>
                  <a:srgbClr val="2F2B20"/>
                </a:solidFill>
                <a:uFill>
                  <a:solidFill>
                    <a:srgbClr val="FFFFFF"/>
                  </a:solidFill>
                </a:uFill>
                <a:latin typeface="Arial"/>
                <a:ea typeface="MS PGothic"/>
              </a:rPr>
              <a:t>Fujii </a:t>
            </a:r>
            <a:r>
              <a:rPr lang="en-US" sz="7200" b="0" strike="noStrike" spc="-1" dirty="0">
                <a:solidFill>
                  <a:srgbClr val="2F2B20"/>
                </a:solidFill>
                <a:uFill>
                  <a:solidFill>
                    <a:srgbClr val="FFFFFF"/>
                  </a:solidFill>
                </a:uFill>
                <a:latin typeface="Arial"/>
                <a:ea typeface="MS PGothic"/>
              </a:rPr>
              <a:t>Maika, </a:t>
            </a:r>
            <a:r>
              <a:rPr lang="en-US" sz="7200" b="0" strike="noStrike" spc="-1" dirty="0" smtClean="0">
                <a:solidFill>
                  <a:srgbClr val="2F2B20"/>
                </a:solidFill>
                <a:uFill>
                  <a:solidFill>
                    <a:srgbClr val="FFFFFF"/>
                  </a:solidFill>
                </a:uFill>
                <a:latin typeface="Arial"/>
                <a:ea typeface="MS PGothic"/>
              </a:rPr>
              <a:t>Madden </a:t>
            </a:r>
            <a:r>
              <a:rPr lang="en-US" sz="7200" b="0" strike="noStrike" spc="-1" dirty="0">
                <a:solidFill>
                  <a:srgbClr val="2F2B20"/>
                </a:solidFill>
                <a:uFill>
                  <a:solidFill>
                    <a:srgbClr val="FFFFFF"/>
                  </a:solidFill>
                </a:uFill>
                <a:latin typeface="Arial"/>
                <a:ea typeface="MS PGothic"/>
              </a:rPr>
              <a:t>Tommy, </a:t>
            </a:r>
            <a:r>
              <a:rPr lang="en-US" sz="7200" b="0" strike="noStrike" spc="-1" dirty="0" err="1" smtClean="0">
                <a:solidFill>
                  <a:srgbClr val="2F2B20"/>
                </a:solidFill>
                <a:uFill>
                  <a:solidFill>
                    <a:srgbClr val="FFFFFF"/>
                  </a:solidFill>
                </a:uFill>
                <a:latin typeface="Arial"/>
                <a:ea typeface="MS PGothic"/>
              </a:rPr>
              <a:t>Tidgewell</a:t>
            </a:r>
            <a:r>
              <a:rPr lang="en-US" sz="7200" b="0" strike="noStrike" spc="-1" dirty="0" smtClean="0">
                <a:solidFill>
                  <a:srgbClr val="2F2B20"/>
                </a:solidFill>
                <a:uFill>
                  <a:solidFill>
                    <a:srgbClr val="FFFFFF"/>
                  </a:solidFill>
                </a:uFill>
                <a:latin typeface="Arial"/>
                <a:ea typeface="MS PGothic"/>
              </a:rPr>
              <a:t> Dillon</a:t>
            </a:r>
            <a:endParaRPr lang="en-US" sz="7200" spc="-1" dirty="0">
              <a:solidFill>
                <a:srgbClr val="2F2B20"/>
              </a:solidFill>
              <a:uFill>
                <a:solidFill>
                  <a:srgbClr val="FFFFFF"/>
                </a:solidFill>
              </a:uFill>
              <a:latin typeface="Arial"/>
              <a:ea typeface="MS PGothic"/>
            </a:endParaRPr>
          </a:p>
          <a:p>
            <a:pPr algn="ctr">
              <a:lnSpc>
                <a:spcPct val="100000"/>
              </a:lnSpc>
            </a:pPr>
            <a:r>
              <a:rPr lang="en-US" sz="5400" dirty="0" err="1"/>
              <a:t>Schmid</a:t>
            </a:r>
            <a:r>
              <a:rPr lang="en-US" sz="5400" dirty="0"/>
              <a:t> College of Science and </a:t>
            </a:r>
            <a:r>
              <a:rPr lang="en-US" sz="5400" dirty="0" smtClean="0"/>
              <a:t>Technology, Chapman University, Orange, CA 92868</a:t>
            </a:r>
            <a:endParaRPr lang="en-US" sz="5400" b="0" strike="noStrike" spc="-1" dirty="0">
              <a:solidFill>
                <a:srgbClr val="000000"/>
              </a:solidFill>
              <a:uFill>
                <a:solidFill>
                  <a:srgbClr val="FFFFFF"/>
                </a:solidFill>
              </a:uFill>
              <a:latin typeface="Arial"/>
            </a:endParaRPr>
          </a:p>
        </p:txBody>
      </p:sp>
      <p:sp>
        <p:nvSpPr>
          <p:cNvPr id="43" name="CustomShape 2"/>
          <p:cNvSpPr/>
          <p:nvPr/>
        </p:nvSpPr>
        <p:spPr>
          <a:xfrm>
            <a:off x="11531160" y="24693840"/>
            <a:ext cx="448560" cy="429120"/>
          </a:xfrm>
          <a:prstGeom prst="rect">
            <a:avLst/>
          </a:prstGeom>
          <a:solidFill>
            <a:schemeClr val="bg1"/>
          </a:solidFill>
          <a:ln w="9360">
            <a:solidFill>
              <a:schemeClr val="bg1"/>
            </a:solidFill>
            <a:round/>
          </a:ln>
        </p:spPr>
        <p:style>
          <a:lnRef idx="0">
            <a:scrgbClr r="0" g="0" b="0"/>
          </a:lnRef>
          <a:fillRef idx="0">
            <a:scrgbClr r="0" g="0" b="0"/>
          </a:fillRef>
          <a:effectRef idx="0">
            <a:scrgbClr r="0" g="0" b="0"/>
          </a:effectRef>
          <a:fontRef idx="minor"/>
        </p:style>
      </p:sp>
      <p:sp>
        <p:nvSpPr>
          <p:cNvPr id="44" name="CustomShape 3"/>
          <p:cNvSpPr/>
          <p:nvPr/>
        </p:nvSpPr>
        <p:spPr>
          <a:xfrm>
            <a:off x="17815320" y="11835000"/>
            <a:ext cx="451080" cy="659160"/>
          </a:xfrm>
          <a:prstGeom prst="rect">
            <a:avLst/>
          </a:prstGeom>
          <a:noFill/>
          <a:ln>
            <a:noFill/>
          </a:ln>
        </p:spPr>
        <p:style>
          <a:lnRef idx="0">
            <a:scrgbClr r="0" g="0" b="0"/>
          </a:lnRef>
          <a:fillRef idx="0">
            <a:scrgbClr r="0" g="0" b="0"/>
          </a:fillRef>
          <a:effectRef idx="0">
            <a:scrgbClr r="0" g="0" b="0"/>
          </a:effectRef>
          <a:fontRef idx="minor"/>
        </p:style>
        <p:txBody>
          <a:bodyPr wrap="none" lIns="94680" tIns="47520" rIns="94680" bIns="47520"/>
          <a:lstStyle/>
          <a:p>
            <a:pPr>
              <a:lnSpc>
                <a:spcPct val="100000"/>
              </a:lnSpc>
            </a:pPr>
            <a:r>
              <a:rPr lang="en-US" sz="3700" b="0" strike="noStrike" spc="-1">
                <a:solidFill>
                  <a:srgbClr val="FFFFFF"/>
                </a:solidFill>
                <a:uFill>
                  <a:solidFill>
                    <a:srgbClr val="FFFFFF"/>
                  </a:solidFill>
                </a:uFill>
                <a:latin typeface="Arial"/>
                <a:ea typeface="MS PGothic"/>
              </a:rPr>
              <a:t>a</a:t>
            </a:r>
            <a:endParaRPr lang="en-US" sz="1800" b="0" strike="noStrike" spc="-1">
              <a:solidFill>
                <a:srgbClr val="000000"/>
              </a:solidFill>
              <a:uFill>
                <a:solidFill>
                  <a:srgbClr val="FFFFFF"/>
                </a:solidFill>
              </a:uFill>
              <a:latin typeface="Arial"/>
            </a:endParaRPr>
          </a:p>
        </p:txBody>
      </p:sp>
      <p:sp>
        <p:nvSpPr>
          <p:cNvPr id="45" name="CustomShape 4"/>
          <p:cNvSpPr/>
          <p:nvPr/>
        </p:nvSpPr>
        <p:spPr>
          <a:xfrm>
            <a:off x="17815320" y="17713080"/>
            <a:ext cx="451080" cy="659160"/>
          </a:xfrm>
          <a:prstGeom prst="rect">
            <a:avLst/>
          </a:prstGeom>
          <a:noFill/>
          <a:ln>
            <a:noFill/>
          </a:ln>
        </p:spPr>
        <p:style>
          <a:lnRef idx="0">
            <a:scrgbClr r="0" g="0" b="0"/>
          </a:lnRef>
          <a:fillRef idx="0">
            <a:scrgbClr r="0" g="0" b="0"/>
          </a:fillRef>
          <a:effectRef idx="0">
            <a:scrgbClr r="0" g="0" b="0"/>
          </a:effectRef>
          <a:fontRef idx="minor"/>
        </p:style>
        <p:txBody>
          <a:bodyPr wrap="none" lIns="94680" tIns="47520" rIns="94680" bIns="47520"/>
          <a:lstStyle/>
          <a:p>
            <a:pPr>
              <a:lnSpc>
                <a:spcPct val="100000"/>
              </a:lnSpc>
            </a:pPr>
            <a:r>
              <a:rPr lang="en-US" sz="3700" b="0" strike="noStrike" spc="-1">
                <a:solidFill>
                  <a:srgbClr val="FFFFFF"/>
                </a:solidFill>
                <a:uFill>
                  <a:solidFill>
                    <a:srgbClr val="FFFFFF"/>
                  </a:solidFill>
                </a:uFill>
                <a:latin typeface="Arial"/>
                <a:ea typeface="MS PGothic"/>
              </a:rPr>
              <a:t>b</a:t>
            </a:r>
            <a:endParaRPr lang="en-US" sz="1800" b="0" strike="noStrike" spc="-1">
              <a:solidFill>
                <a:srgbClr val="000000"/>
              </a:solidFill>
              <a:uFill>
                <a:solidFill>
                  <a:srgbClr val="FFFFFF"/>
                </a:solidFill>
              </a:uFill>
              <a:latin typeface="Arial"/>
            </a:endParaRPr>
          </a:p>
        </p:txBody>
      </p:sp>
      <p:pic>
        <p:nvPicPr>
          <p:cNvPr id="46" name="Picture 2"/>
          <p:cNvPicPr/>
          <p:nvPr/>
        </p:nvPicPr>
        <p:blipFill>
          <a:blip r:embed="rId3"/>
          <a:stretch/>
        </p:blipFill>
        <p:spPr>
          <a:xfrm>
            <a:off x="990720" y="1143000"/>
            <a:ext cx="4770360" cy="4702320"/>
          </a:xfrm>
          <a:prstGeom prst="rect">
            <a:avLst/>
          </a:prstGeom>
          <a:ln>
            <a:noFill/>
          </a:ln>
        </p:spPr>
      </p:pic>
      <p:sp>
        <p:nvSpPr>
          <p:cNvPr id="47" name="CustomShape 5"/>
          <p:cNvSpPr/>
          <p:nvPr/>
        </p:nvSpPr>
        <p:spPr>
          <a:xfrm>
            <a:off x="833005" y="7359494"/>
            <a:ext cx="12266494" cy="384068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2F2B20"/>
                </a:solidFill>
                <a:uFill>
                  <a:solidFill>
                    <a:srgbClr val="FFFFFF"/>
                  </a:solidFill>
                </a:uFill>
                <a:latin typeface="Arial"/>
                <a:ea typeface="MS PGothic"/>
              </a:rPr>
              <a:t>The aim of this project was to investigate the aspects </a:t>
            </a:r>
            <a:r>
              <a:rPr lang="en-US" sz="4800" b="0" strike="noStrike" spc="-1" dirty="0" smtClean="0">
                <a:solidFill>
                  <a:srgbClr val="2F2B20"/>
                </a:solidFill>
                <a:uFill>
                  <a:solidFill>
                    <a:srgbClr val="FFFFFF"/>
                  </a:solidFill>
                </a:uFill>
                <a:latin typeface="Arial"/>
                <a:ea typeface="MS PGothic"/>
              </a:rPr>
              <a:t>and use of the Transmission </a:t>
            </a:r>
            <a:r>
              <a:rPr lang="en-US" sz="4800" b="0" strike="noStrike" spc="-1" dirty="0">
                <a:solidFill>
                  <a:srgbClr val="2F2B20"/>
                </a:solidFill>
                <a:uFill>
                  <a:solidFill>
                    <a:srgbClr val="FFFFFF"/>
                  </a:solidFill>
                </a:uFill>
                <a:latin typeface="Arial"/>
                <a:ea typeface="MS PGothic"/>
              </a:rPr>
              <a:t>Control Protocol in a practical way by making a Tic Tac Toe game which matched up players randomly via a universal server.</a:t>
            </a:r>
            <a:endParaRPr lang="en-US" sz="4800" b="0" strike="noStrike" spc="-1" dirty="0">
              <a:solidFill>
                <a:srgbClr val="000000"/>
              </a:solidFill>
              <a:uFill>
                <a:solidFill>
                  <a:srgbClr val="FFFFFF"/>
                </a:solidFill>
              </a:uFill>
              <a:latin typeface="Arial"/>
            </a:endParaRPr>
          </a:p>
        </p:txBody>
      </p:sp>
      <p:sp>
        <p:nvSpPr>
          <p:cNvPr id="48" name="CustomShape 6"/>
          <p:cNvSpPr/>
          <p:nvPr/>
        </p:nvSpPr>
        <p:spPr>
          <a:xfrm>
            <a:off x="5064479" y="6229723"/>
            <a:ext cx="418320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Introduction</a:t>
            </a:r>
            <a:endParaRPr lang="en-US" sz="1800" b="0" strike="noStrike" spc="-1" dirty="0">
              <a:solidFill>
                <a:srgbClr val="000000"/>
              </a:solidFill>
              <a:uFill>
                <a:solidFill>
                  <a:srgbClr val="FFFFFF"/>
                </a:solidFill>
              </a:uFill>
              <a:latin typeface="Arial"/>
            </a:endParaRPr>
          </a:p>
        </p:txBody>
      </p:sp>
      <p:sp>
        <p:nvSpPr>
          <p:cNvPr id="49" name="CustomShape 7"/>
          <p:cNvSpPr/>
          <p:nvPr/>
        </p:nvSpPr>
        <p:spPr>
          <a:xfrm>
            <a:off x="14583025" y="7355491"/>
            <a:ext cx="14081760" cy="24669712"/>
          </a:xfrm>
          <a:prstGeom prst="rect">
            <a:avLst/>
          </a:prstGeom>
          <a:noFill/>
          <a:ln>
            <a:solidFill>
              <a:schemeClr val="accent1"/>
            </a:solidFill>
          </a:ln>
        </p:spPr>
        <p:style>
          <a:lnRef idx="0">
            <a:scrgbClr r="0" g="0" b="0"/>
          </a:lnRef>
          <a:fillRef idx="0">
            <a:scrgbClr r="0" g="0" b="0"/>
          </a:fillRef>
          <a:effectRef idx="0">
            <a:scrgbClr r="0" g="0" b="0"/>
          </a:effectRef>
          <a:fontRef idx="minor"/>
        </p:style>
      </p:sp>
      <p:sp>
        <p:nvSpPr>
          <p:cNvPr id="50" name="CustomShape 8"/>
          <p:cNvSpPr/>
          <p:nvPr/>
        </p:nvSpPr>
        <p:spPr>
          <a:xfrm>
            <a:off x="14193145" y="6226226"/>
            <a:ext cx="1447164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smtClean="0">
                <a:solidFill>
                  <a:srgbClr val="2F2B20"/>
                </a:solidFill>
                <a:uFill>
                  <a:solidFill>
                    <a:srgbClr val="FFFFFF"/>
                  </a:solidFill>
                </a:uFill>
                <a:latin typeface="Arial"/>
                <a:ea typeface="MS PGothic"/>
              </a:rPr>
              <a:t>The Transmission </a:t>
            </a:r>
            <a:r>
              <a:rPr lang="en-US" sz="5400" b="1" strike="noStrike" spc="-1" dirty="0">
                <a:solidFill>
                  <a:srgbClr val="2F2B20"/>
                </a:solidFill>
                <a:uFill>
                  <a:solidFill>
                    <a:srgbClr val="FFFFFF"/>
                  </a:solidFill>
                </a:uFill>
                <a:latin typeface="Arial"/>
                <a:ea typeface="MS PGothic"/>
              </a:rPr>
              <a:t>Control </a:t>
            </a:r>
            <a:r>
              <a:rPr lang="en-US" sz="5400" b="1" strike="noStrike" spc="-1" dirty="0" smtClean="0">
                <a:solidFill>
                  <a:srgbClr val="2F2B20"/>
                </a:solidFill>
                <a:uFill>
                  <a:solidFill>
                    <a:srgbClr val="FFFFFF"/>
                  </a:solidFill>
                </a:uFill>
                <a:latin typeface="Arial"/>
                <a:ea typeface="MS PGothic"/>
              </a:rPr>
              <a:t>Protocol</a:t>
            </a:r>
            <a:endParaRPr lang="en-US" sz="1800" b="0" strike="noStrike" spc="-1" dirty="0">
              <a:solidFill>
                <a:srgbClr val="000000"/>
              </a:solidFill>
              <a:uFill>
                <a:solidFill>
                  <a:srgbClr val="FFFFFF"/>
                </a:solidFill>
              </a:uFill>
              <a:latin typeface="Arial"/>
            </a:endParaRPr>
          </a:p>
        </p:txBody>
      </p:sp>
      <p:sp>
        <p:nvSpPr>
          <p:cNvPr id="51" name="CustomShape 9"/>
          <p:cNvSpPr/>
          <p:nvPr/>
        </p:nvSpPr>
        <p:spPr>
          <a:xfrm>
            <a:off x="30148311" y="15574387"/>
            <a:ext cx="12523570" cy="10100469"/>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0" strike="noStrike" spc="-1" dirty="0">
                <a:solidFill>
                  <a:srgbClr val="2F2B20"/>
                </a:solidFill>
                <a:uFill>
                  <a:solidFill>
                    <a:srgbClr val="FFFFFF"/>
                  </a:solidFill>
                </a:uFill>
                <a:latin typeface="Arial"/>
                <a:ea typeface="MS PGothic"/>
              </a:rPr>
              <a:t>First the </a:t>
            </a:r>
            <a:r>
              <a:rPr lang="en-US" sz="5400" b="0" strike="noStrike" spc="-1" dirty="0" err="1">
                <a:solidFill>
                  <a:srgbClr val="2F2B20"/>
                </a:solidFill>
                <a:uFill>
                  <a:solidFill>
                    <a:srgbClr val="FFFFFF"/>
                  </a:solidFill>
                </a:uFill>
                <a:latin typeface="Arial"/>
                <a:ea typeface="MS PGothic"/>
              </a:rPr>
              <a:t>GameServer</a:t>
            </a:r>
            <a:r>
              <a:rPr lang="en-US" sz="5400" b="0" strike="noStrike" spc="-1" dirty="0">
                <a:solidFill>
                  <a:srgbClr val="2F2B20"/>
                </a:solidFill>
                <a:uFill>
                  <a:solidFill>
                    <a:srgbClr val="FFFFFF"/>
                  </a:solidFill>
                </a:uFill>
                <a:latin typeface="Arial"/>
                <a:ea typeface="MS PGothic"/>
              </a:rPr>
              <a:t> must be running to ensure that there is a medium for the clients to communicate. Then, when a specified number of </a:t>
            </a:r>
            <a:r>
              <a:rPr lang="en-US" sz="5400" b="0" strike="noStrike" spc="-1" dirty="0" err="1">
                <a:solidFill>
                  <a:srgbClr val="2F2B20"/>
                </a:solidFill>
                <a:uFill>
                  <a:solidFill>
                    <a:srgbClr val="FFFFFF"/>
                  </a:solidFill>
                </a:uFill>
                <a:latin typeface="Arial"/>
                <a:ea typeface="MS PGothic"/>
              </a:rPr>
              <a:t>GameClients</a:t>
            </a:r>
            <a:r>
              <a:rPr lang="en-US" sz="5400" b="0" strike="noStrike" spc="-1" dirty="0">
                <a:solidFill>
                  <a:srgbClr val="2F2B20"/>
                </a:solidFill>
                <a:uFill>
                  <a:solidFill>
                    <a:srgbClr val="FFFFFF"/>
                  </a:solidFill>
                </a:uFill>
                <a:latin typeface="Arial"/>
                <a:ea typeface="MS PGothic"/>
              </a:rPr>
              <a:t> connect to that </a:t>
            </a:r>
            <a:r>
              <a:rPr lang="en-US" sz="5400" b="0" strike="noStrike" spc="-1" dirty="0" err="1">
                <a:solidFill>
                  <a:srgbClr val="2F2B20"/>
                </a:solidFill>
                <a:uFill>
                  <a:solidFill>
                    <a:srgbClr val="FFFFFF"/>
                  </a:solidFill>
                </a:uFill>
                <a:latin typeface="Arial"/>
                <a:ea typeface="MS PGothic"/>
              </a:rPr>
              <a:t>GameServer</a:t>
            </a:r>
            <a:r>
              <a:rPr lang="en-US" sz="5400" b="0" strike="noStrike" spc="-1" dirty="0">
                <a:solidFill>
                  <a:srgbClr val="2F2B20"/>
                </a:solidFill>
                <a:uFill>
                  <a:solidFill>
                    <a:srgbClr val="FFFFFF"/>
                  </a:solidFill>
                </a:uFill>
                <a:latin typeface="Arial"/>
                <a:ea typeface="MS PGothic"/>
              </a:rPr>
              <a:t>, the players are matched up randomly with other players who are connected to the server. Then, the GUI appears for each client, with a button saying, “Play”. When this is pressed, the </a:t>
            </a:r>
            <a:r>
              <a:rPr lang="en-US" sz="5400" b="0" strike="noStrike" spc="-1" dirty="0" err="1">
                <a:solidFill>
                  <a:srgbClr val="2F2B20"/>
                </a:solidFill>
                <a:uFill>
                  <a:solidFill>
                    <a:srgbClr val="FFFFFF"/>
                  </a:solidFill>
                </a:uFill>
                <a:latin typeface="Arial"/>
                <a:ea typeface="MS PGothic"/>
              </a:rPr>
              <a:t>TicTacToe</a:t>
            </a:r>
            <a:r>
              <a:rPr lang="en-US" sz="5400" b="0" strike="noStrike" spc="-1" dirty="0">
                <a:solidFill>
                  <a:srgbClr val="2F2B20"/>
                </a:solidFill>
                <a:uFill>
                  <a:solidFill>
                    <a:srgbClr val="FFFFFF"/>
                  </a:solidFill>
                </a:uFill>
                <a:latin typeface="Arial"/>
                <a:ea typeface="MS PGothic"/>
              </a:rPr>
              <a:t> game comes up, and the players take turns picking spaces on the board.</a:t>
            </a:r>
            <a:endParaRPr lang="en-US" sz="5400" b="0" strike="noStrike" spc="-1" dirty="0">
              <a:solidFill>
                <a:srgbClr val="000000"/>
              </a:solidFill>
              <a:uFill>
                <a:solidFill>
                  <a:srgbClr val="FFFFFF"/>
                </a:solidFill>
              </a:uFill>
              <a:latin typeface="Arial"/>
            </a:endParaRPr>
          </a:p>
        </p:txBody>
      </p:sp>
      <p:sp>
        <p:nvSpPr>
          <p:cNvPr id="52" name="CustomShape 10"/>
          <p:cNvSpPr/>
          <p:nvPr/>
        </p:nvSpPr>
        <p:spPr>
          <a:xfrm>
            <a:off x="34056651" y="14449270"/>
            <a:ext cx="407016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How to Play</a:t>
            </a:r>
            <a:endParaRPr lang="en-US" sz="1800" b="0" strike="noStrike" spc="-1" dirty="0">
              <a:solidFill>
                <a:srgbClr val="000000"/>
              </a:solidFill>
              <a:uFill>
                <a:solidFill>
                  <a:srgbClr val="FFFFFF"/>
                </a:solidFill>
              </a:uFill>
              <a:latin typeface="Arial"/>
            </a:endParaRPr>
          </a:p>
        </p:txBody>
      </p:sp>
      <p:sp>
        <p:nvSpPr>
          <p:cNvPr id="53" name="CustomShape 11"/>
          <p:cNvSpPr/>
          <p:nvPr/>
        </p:nvSpPr>
        <p:spPr>
          <a:xfrm>
            <a:off x="30148311" y="7355492"/>
            <a:ext cx="12523569" cy="688342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0" strike="noStrike" spc="-1" dirty="0">
                <a:solidFill>
                  <a:srgbClr val="2F2B20"/>
                </a:solidFill>
                <a:uFill>
                  <a:solidFill>
                    <a:srgbClr val="FFFFFF"/>
                  </a:solidFill>
                </a:uFill>
                <a:latin typeface="Arial"/>
                <a:ea typeface="MS PGothic"/>
              </a:rPr>
              <a:t>TCP, or Transmission Control Protocol, is a reliable form of communication, where a persistent connection is made between an initiator and a listener. This connection is made with a three way handshake, consisting of a SYN message, a SYN-ACK message, and an ACK. </a:t>
            </a:r>
            <a:endParaRPr lang="en-US" sz="5400" b="0" strike="noStrike" spc="-1" dirty="0">
              <a:solidFill>
                <a:srgbClr val="000000"/>
              </a:solidFill>
              <a:uFill>
                <a:solidFill>
                  <a:srgbClr val="FFFFFF"/>
                </a:solidFill>
              </a:uFill>
              <a:latin typeface="Arial"/>
            </a:endParaRPr>
          </a:p>
        </p:txBody>
      </p:sp>
      <p:sp>
        <p:nvSpPr>
          <p:cNvPr id="54" name="CustomShape 12"/>
          <p:cNvSpPr/>
          <p:nvPr/>
        </p:nvSpPr>
        <p:spPr>
          <a:xfrm>
            <a:off x="33366171" y="6226226"/>
            <a:ext cx="545112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How TCP Works</a:t>
            </a:r>
            <a:endParaRPr lang="en-US" sz="1800" b="0" strike="noStrike" spc="-1" dirty="0">
              <a:solidFill>
                <a:srgbClr val="000000"/>
              </a:solidFill>
              <a:uFill>
                <a:solidFill>
                  <a:srgbClr val="FFFFFF"/>
                </a:solidFill>
              </a:uFill>
              <a:latin typeface="Arial"/>
            </a:endParaRPr>
          </a:p>
        </p:txBody>
      </p:sp>
      <p:pic>
        <p:nvPicPr>
          <p:cNvPr id="55" name="Picture 54"/>
          <p:cNvPicPr/>
          <p:nvPr/>
        </p:nvPicPr>
        <p:blipFill>
          <a:blip r:embed="rId4"/>
          <a:stretch/>
        </p:blipFill>
        <p:spPr>
          <a:xfrm>
            <a:off x="15348295" y="8163647"/>
            <a:ext cx="12161340" cy="8341835"/>
          </a:xfrm>
          <a:prstGeom prst="rect">
            <a:avLst/>
          </a:prstGeom>
          <a:ln>
            <a:noFill/>
          </a:ln>
        </p:spPr>
      </p:pic>
      <p:sp>
        <p:nvSpPr>
          <p:cNvPr id="2" name="TextBox 1"/>
          <p:cNvSpPr txBox="1"/>
          <p:nvPr/>
        </p:nvSpPr>
        <p:spPr>
          <a:xfrm>
            <a:off x="833005" y="12403867"/>
            <a:ext cx="12266494" cy="10248960"/>
          </a:xfrm>
          <a:prstGeom prst="rect">
            <a:avLst/>
          </a:prstGeom>
          <a:noFill/>
          <a:ln>
            <a:solidFill>
              <a:schemeClr val="accent1"/>
            </a:solidFill>
          </a:ln>
        </p:spPr>
        <p:txBody>
          <a:bodyPr wrap="square" rtlCol="0">
            <a:spAutoFit/>
          </a:bodyPr>
          <a:lstStyle/>
          <a:p>
            <a:r>
              <a:rPr lang="en-US" sz="4400" dirty="0"/>
              <a:t>Can a Tic Tac Toe game be developed which allows for multiple games to be played on the same server, while on different sockets; and if so, how can this be done maintaining principles of reliability? As a team, we plan to build a Tic-Tac-Toe game that utilizes the networking concept of TCP socket connections to allow players to connect via the Internet. By housing an </a:t>
            </a:r>
            <a:r>
              <a:rPr lang="en-US" sz="4400" dirty="0" err="1"/>
              <a:t>ArrayList</a:t>
            </a:r>
            <a:r>
              <a:rPr lang="en-US" sz="4400" dirty="0"/>
              <a:t> of TCP Socket connections, a main </a:t>
            </a:r>
            <a:r>
              <a:rPr lang="en-US" sz="4400" dirty="0" err="1"/>
              <a:t>GameServer</a:t>
            </a:r>
            <a:r>
              <a:rPr lang="en-US" sz="4400" dirty="0"/>
              <a:t> will randomly pair users up and have them play a game of Tic Tac Toe. The game will not begin until they are all ready to play, so that players can engage in a tournament style competition to see who is the best of everyone </a:t>
            </a:r>
            <a:r>
              <a:rPr lang="en-US" sz="4400" dirty="0" smtClean="0"/>
              <a:t>involved. </a:t>
            </a:r>
            <a:endParaRPr lang="en-US" sz="4400" dirty="0"/>
          </a:p>
        </p:txBody>
      </p:sp>
      <p:sp>
        <p:nvSpPr>
          <p:cNvPr id="3" name="Rectangle 2"/>
          <p:cNvSpPr/>
          <p:nvPr/>
        </p:nvSpPr>
        <p:spPr>
          <a:xfrm>
            <a:off x="5469688" y="11373335"/>
            <a:ext cx="2993127"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Abstract</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833005" y="23930679"/>
            <a:ext cx="12266494" cy="8094524"/>
          </a:xfrm>
          <a:prstGeom prst="rect">
            <a:avLst/>
          </a:prstGeom>
          <a:noFill/>
          <a:ln>
            <a:solidFill>
              <a:schemeClr val="accent1"/>
            </a:solidFill>
          </a:ln>
        </p:spPr>
        <p:txBody>
          <a:bodyPr wrap="square" rtlCol="0">
            <a:spAutoFit/>
          </a:bodyPr>
          <a:lstStyle/>
          <a:p>
            <a:r>
              <a:rPr lang="en-US" sz="4000" dirty="0" smtClean="0"/>
              <a:t>By creating this Tic Tac Toe multiplayer game, our group aims to expand our personal horizons when it comes to how TCP connections are made. By allowing for multiple games to be played on the same network, but using different sockets, our group will give users the ability to compete to be the best Tic Tac Toe player on the Wi-Fi network. By developing this game, our group plans to learn more about the fundamentals of networking and learn how to utilize those TCP connections in a reliable way, validating input however necessary and allowing for the user to set their own preferences in our GUI system as well.</a:t>
            </a:r>
          </a:p>
          <a:p>
            <a:endParaRPr lang="en-US" sz="4000" dirty="0"/>
          </a:p>
        </p:txBody>
      </p:sp>
      <p:sp>
        <p:nvSpPr>
          <p:cNvPr id="5" name="Rectangle 4"/>
          <p:cNvSpPr/>
          <p:nvPr/>
        </p:nvSpPr>
        <p:spPr>
          <a:xfrm>
            <a:off x="4793893" y="22910415"/>
            <a:ext cx="4724371" cy="923330"/>
          </a:xfrm>
          <a:prstGeom prst="rect">
            <a:avLst/>
          </a:prstGeom>
          <a:noFill/>
        </p:spPr>
        <p:txBody>
          <a:bodyPr wrap="none" lIns="91440" tIns="45720" rIns="91440" bIns="45720">
            <a:spAutoFit/>
          </a:bodyPr>
          <a:lstStyle/>
          <a:p>
            <a:pPr algn="ctr"/>
            <a:r>
              <a:rPr lang="en-US" sz="5400" b="1" dirty="0" smtClean="0">
                <a:ln w="0"/>
                <a:effectLst>
                  <a:outerShdw blurRad="38100" dist="19050" dir="2700000" algn="tl" rotWithShape="0">
                    <a:schemeClr val="dk1">
                      <a:alpha val="40000"/>
                    </a:schemeClr>
                  </a:outerShdw>
                </a:effectLst>
              </a:rPr>
              <a:t>Contributions</a:t>
            </a:r>
            <a:endParaRPr lang="en-US" sz="5400" b="1"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rotWithShape="1">
          <a:blip r:embed="rId5"/>
          <a:srcRect l="8131" t="41592" r="6869" b="8258"/>
          <a:stretch/>
        </p:blipFill>
        <p:spPr>
          <a:xfrm>
            <a:off x="14646317" y="17081469"/>
            <a:ext cx="14018468" cy="5828946"/>
          </a:xfrm>
          <a:prstGeom prst="rect">
            <a:avLst/>
          </a:prstGeom>
        </p:spPr>
      </p:pic>
      <p:sp>
        <p:nvSpPr>
          <p:cNvPr id="9" name="TextBox 8"/>
          <p:cNvSpPr txBox="1"/>
          <p:nvPr/>
        </p:nvSpPr>
        <p:spPr>
          <a:xfrm>
            <a:off x="30148311" y="26517600"/>
            <a:ext cx="12523569" cy="4524315"/>
          </a:xfrm>
          <a:prstGeom prst="rect">
            <a:avLst/>
          </a:prstGeom>
          <a:noFill/>
          <a:ln>
            <a:solidFill>
              <a:schemeClr val="accent1"/>
            </a:solidFill>
          </a:ln>
        </p:spPr>
        <p:txBody>
          <a:bodyPr wrap="square" rtlCol="0">
            <a:spAutoFit/>
          </a:bodyPr>
          <a:lstStyle/>
          <a:p>
            <a:r>
              <a:rPr lang="en-US" sz="4800" dirty="0" smtClean="0"/>
              <a:t>In Summary, as a connection-orientated delivery service, it is necessary for a connection to be established between clients through the server. With TCP, a reliable service is provided and can be used for a host of different applications. </a:t>
            </a:r>
            <a:endParaRPr lang="en-US" sz="4800" dirty="0"/>
          </a:p>
        </p:txBody>
      </p:sp>
      <p:sp>
        <p:nvSpPr>
          <p:cNvPr id="10" name="Rectangle 9"/>
          <p:cNvSpPr/>
          <p:nvPr/>
        </p:nvSpPr>
        <p:spPr>
          <a:xfrm>
            <a:off x="34056651" y="25674856"/>
            <a:ext cx="3954930"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Conclusion</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8215" r="6304" b="9494"/>
          <a:stretch/>
        </p:blipFill>
        <p:spPr>
          <a:xfrm>
            <a:off x="15638474" y="22910415"/>
            <a:ext cx="11402185" cy="905431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2022</TotalTime>
  <Words>511</Words>
  <Application>Microsoft Macintosh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Rounded MT Bold</vt:lpstr>
      <vt:lpstr>DejaVu Sans</vt:lpstr>
      <vt:lpstr>MS PGothic</vt:lpstr>
      <vt:lpstr>Times New Roman</vt:lpstr>
      <vt:lpstr>Arial</vt:lpstr>
      <vt:lpstr>Office Theme</vt:lpstr>
      <vt:lpstr>PowerPoint Presentation</vt:lpstr>
    </vt:vector>
  </TitlesOfParts>
  <Company>ſ耀Ҥ⛼補뿿큠ٶ瀜]翘</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Christopher Kim</dc:creator>
  <dc:description/>
  <cp:lastModifiedBy>Maika Fujii</cp:lastModifiedBy>
  <cp:revision>138</cp:revision>
  <dcterms:created xsi:type="dcterms:W3CDTF">2005-11-21T23:23:44Z</dcterms:created>
  <dcterms:modified xsi:type="dcterms:W3CDTF">2017-11-29T02:44:46Z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15.0038</vt:lpwstr>
  </property>
  <property fmtid="{D5CDD505-2E9C-101B-9397-08002B2CF9AE}" pid="3" name="Company">
    <vt:lpwstr>ſ耀Ҥ⛼補뿿큠ٶ瀜]翘</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