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74" r:id="rId2"/>
    <p:sldId id="282" r:id="rId3"/>
    <p:sldId id="287" r:id="rId4"/>
    <p:sldId id="288" r:id="rId5"/>
    <p:sldId id="289" r:id="rId6"/>
    <p:sldId id="290" r:id="rId7"/>
    <p:sldId id="291" r:id="rId8"/>
    <p:sldId id="292" r:id="rId9"/>
  </p:sldIdLst>
  <p:sldSz cx="12192000" cy="6858000"/>
  <p:notesSz cx="7315200" cy="12344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par défaut" id="{DF6FFFFD-D1C5-2A41-8A50-489F0B8F59DE}">
          <p14:sldIdLst>
            <p14:sldId id="258"/>
          </p14:sldIdLst>
        </p14:section>
        <p14:section name="Section sans titre" id="{8CDAA8C9-5561-394C-B4C6-16E856A7C082}">
          <p14:sldIdLst>
            <p14:sldId id="261"/>
            <p14:sldId id="263"/>
            <p14:sldId id="264"/>
            <p14:sldId id="268"/>
            <p14:sldId id="265"/>
            <p14:sldId id="269"/>
            <p14:sldId id="271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5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A1A"/>
    <a:srgbClr val="241E20"/>
    <a:srgbClr val="85BF42"/>
    <a:srgbClr val="D7D7D7"/>
    <a:srgbClr val="FC961F"/>
    <a:srgbClr val="41AAE6"/>
    <a:srgbClr val="EAEAEA"/>
    <a:srgbClr val="1DA9E6"/>
    <a:srgbClr val="1DB6FE"/>
    <a:srgbClr val="A8D35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4666"/>
  </p:normalViewPr>
  <p:slideViewPr>
    <p:cSldViewPr snapToGrid="0" snapToObjects="1" showGuides="1">
      <p:cViewPr>
        <p:scale>
          <a:sx n="125" d="100"/>
          <a:sy n="125" d="100"/>
        </p:scale>
        <p:origin x="-306" y="258"/>
      </p:cViewPr>
      <p:guideLst>
        <p:guide orient="horz" pos="2205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2" d="100"/>
          <a:sy n="82" d="100"/>
        </p:scale>
        <p:origin x="3200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9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61936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61936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9EB105C-35EA-1640-97C3-38A1995AF5B8}" type="datetimeFigureOut">
              <a:rPr lang="fr-FR" smtClean="0"/>
              <a:pPr/>
              <a:t>27/10/2022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DA7432E-B973-FA4F-8A85-8BC19FA3115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9326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61936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61936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1235F4D-6435-B546-B0DF-5E663FE2CEE9}" type="datetimeFigureOut">
              <a:rPr lang="fr-FR" smtClean="0"/>
              <a:pPr/>
              <a:t>27/10/2022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5940743"/>
            <a:ext cx="5852160" cy="4860608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5260ADF-7449-CD4D-9F9E-E9479A861E9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3524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7435" y="852407"/>
            <a:ext cx="9686365" cy="480447"/>
          </a:xfrm>
        </p:spPr>
        <p:txBody>
          <a:bodyPr/>
          <a:lstStyle>
            <a:lvl1pPr>
              <a:defRPr>
                <a:latin typeface="Bell Gothic Black" panose="020B0706020202020204" pitchFamily="34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86" y="2474259"/>
            <a:ext cx="10299914" cy="3702704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E473-BC1F-6949-AA66-34BC94CEB966}" type="datetime1">
              <a:rPr lang="fr-CA" smtClean="0"/>
              <a:pPr/>
              <a:t>2022-10-27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BEF6-907E-8645-873D-F11A9D8DFB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>
          <a:xfrm>
            <a:off x="1685365" y="1595445"/>
            <a:ext cx="9663953" cy="4667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4"/>
          </p:nvPr>
        </p:nvSpPr>
        <p:spPr>
          <a:xfrm>
            <a:off x="4038600" y="6484827"/>
            <a:ext cx="4114800" cy="365125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0798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ll Gothic Black" panose="020B0706020202020204" pitchFamily="34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428A-8FA5-E440-922D-145DAD6BEAE5}" type="datetime1">
              <a:rPr lang="fr-CA" smtClean="0"/>
              <a:pPr/>
              <a:t>2022-10-27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85BEF6-907E-8645-873D-F11A9D8DFB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38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7072-DB21-074C-BBCE-35D96DEDE97F}" type="datetime1">
              <a:rPr lang="fr-CA" smtClean="0"/>
              <a:pPr/>
              <a:t>2022-10-27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85BEF6-907E-8645-873D-F11A9D8DFB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0107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10538391" y="6549129"/>
            <a:ext cx="1595034" cy="323420"/>
          </a:xfrm>
        </p:spPr>
        <p:txBody>
          <a:bodyPr/>
          <a:lstStyle>
            <a:lvl1pPr algn="r">
              <a:defRPr/>
            </a:lvl1pPr>
          </a:lstStyle>
          <a:p>
            <a:fld id="{A7E441BF-9668-8D41-935A-D4F7D4FB57BA}" type="datetime1">
              <a:rPr lang="fr-CA" smtClean="0"/>
              <a:pPr/>
              <a:t>2022-10-27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85099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268" y="743919"/>
            <a:ext cx="9230532" cy="58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89412"/>
            <a:ext cx="10515600" cy="32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</a:t>
            </a:r>
            <a:r>
              <a:rPr lang="fr-FR" smtClean="0"/>
              <a:t>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56283" y="6504501"/>
            <a:ext cx="1595034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0528F72-07FD-504F-BF9E-F9FA15D5E721}" type="datetime1">
              <a:rPr lang="fr-CA" smtClean="0"/>
              <a:pPr/>
              <a:t>2022-10-27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5" y="6496457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285BEF6-907E-8645-873D-F11A9D8DFB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380010" y="0"/>
            <a:ext cx="11811990" cy="64359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3"/>
          </p:nvPr>
        </p:nvSpPr>
        <p:spPr>
          <a:xfrm>
            <a:off x="4038600" y="648482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200" y="262800"/>
            <a:ext cx="1246869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975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697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AC2836"/>
          </a:solidFill>
          <a:latin typeface="Bell Gothic Black" panose="020B0706020202020204" pitchFamily="34" charset="0"/>
          <a:ea typeface="Bell Gothic Black" panose="020B0706020202020204" pitchFamily="34" charset="0"/>
          <a:cs typeface="Bell Gothic Black" panose="020B0706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duru/MEC8211_VetV/tree/main/Devoir2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7.jpe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774" y="743919"/>
            <a:ext cx="9038226" cy="1427781"/>
          </a:xfrm>
        </p:spPr>
        <p:txBody>
          <a:bodyPr/>
          <a:lstStyle/>
          <a:p>
            <a:r>
              <a:rPr lang="fr-CA" u="sng" cap="all" dirty="0" smtClean="0"/>
              <a:t>DEVOIR 2 – VÉRIFICATION DE CODE - MMS</a:t>
            </a:r>
            <a:endParaRPr lang="en-US" u="sng" cap="all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952500" y="6504501"/>
            <a:ext cx="11198817" cy="323420"/>
          </a:xfrm>
        </p:spPr>
        <p:txBody>
          <a:bodyPr/>
          <a:lstStyle/>
          <a:p>
            <a:pPr algn="ctr"/>
            <a:r>
              <a:rPr lang="fr-FR" dirty="0" smtClean="0"/>
              <a:t>MEC8211 – Vérification et Validation en modélisation numérique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93454" y="2074605"/>
            <a:ext cx="800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Diffusion du </a:t>
            </a:r>
            <a:r>
              <a:rPr lang="en-US" sz="2400" b="1" dirty="0" err="1" smtClean="0"/>
              <a:t>sel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dans</a:t>
            </a:r>
            <a:r>
              <a:rPr lang="en-US" sz="2400" b="1" dirty="0" smtClean="0"/>
              <a:t> un </a:t>
            </a:r>
            <a:r>
              <a:rPr lang="en-US" sz="2400" b="1" dirty="0" err="1" smtClean="0"/>
              <a:t>pilier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béton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poreux</a:t>
            </a:r>
            <a:endParaRPr lang="en-US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8755379" y="4597701"/>
            <a:ext cx="2910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Atchafalaya Basin Bridge, I-10, Whiskey Bay</a:t>
            </a:r>
          </a:p>
          <a:p>
            <a:r>
              <a:rPr lang="en-US" sz="800" dirty="0" smtClean="0"/>
              <a:t>[© MICHAELAT1, CC BY-SA 3.0, via Wikimedia Commons]</a:t>
            </a:r>
          </a:p>
          <a:p>
            <a:endParaRPr lang="en-US" sz="800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93454" y="3131820"/>
            <a:ext cx="7841886" cy="0"/>
          </a:xfrm>
          <a:prstGeom prst="line">
            <a:avLst/>
          </a:prstGeom>
          <a:ln w="19050">
            <a:solidFill>
              <a:srgbClr val="241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/>
          <p:cNvSpPr txBox="1">
            <a:spLocks/>
          </p:cNvSpPr>
          <p:nvPr/>
        </p:nvSpPr>
        <p:spPr>
          <a:xfrm>
            <a:off x="105774" y="3131820"/>
            <a:ext cx="9038226" cy="142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000" b="1" i="0" u="none" strike="noStrike" kern="1200" spc="0" normalizeH="0" noProof="0" dirty="0" err="1" smtClean="0">
                <a:ln>
                  <a:noFill/>
                </a:ln>
                <a:solidFill>
                  <a:srgbClr val="AC2836"/>
                </a:solidFill>
                <a:effectLst/>
                <a:uLnTx/>
                <a:uFillTx/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Eduards</a:t>
            </a:r>
            <a:r>
              <a:rPr kumimoji="0" lang="fr-CA" sz="2000" b="1" i="0" u="none" strike="noStrike" kern="1200" spc="0" normalizeH="0" noProof="0" dirty="0" smtClean="0">
                <a:ln>
                  <a:noFill/>
                </a:ln>
                <a:solidFill>
                  <a:srgbClr val="AC2836"/>
                </a:solidFill>
                <a:effectLst/>
                <a:uLnTx/>
                <a:uFillTx/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 Blandin 1893699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000" b="1" i="0" u="none" strike="noStrike" kern="1200" spc="0" normalizeH="0" noProof="0" dirty="0" smtClean="0">
                <a:ln>
                  <a:noFill/>
                </a:ln>
                <a:solidFill>
                  <a:srgbClr val="AC2836"/>
                </a:solidFill>
                <a:effectLst/>
                <a:uLnTx/>
                <a:uFillTx/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Jacques Desfossés 61902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000" b="1" dirty="0" smtClean="0">
                <a:solidFill>
                  <a:srgbClr val="AC2836"/>
                </a:solidFill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Timothée </a:t>
            </a:r>
            <a:r>
              <a:rPr lang="fr-CA" sz="2000" b="1" dirty="0" err="1" smtClean="0">
                <a:solidFill>
                  <a:srgbClr val="AC2836"/>
                </a:solidFill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Duruisseau</a:t>
            </a:r>
            <a:r>
              <a:rPr lang="fr-CA" sz="2000" b="1" dirty="0" smtClean="0">
                <a:solidFill>
                  <a:srgbClr val="AC2836"/>
                </a:solidFill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 1949883</a:t>
            </a:r>
            <a:endParaRPr kumimoji="0" lang="fr-CA" sz="2000" b="1" i="0" u="none" strike="noStrike" kern="1200" spc="0" normalizeH="0" noProof="0" dirty="0" smtClean="0">
              <a:ln>
                <a:noFill/>
              </a:ln>
              <a:solidFill>
                <a:srgbClr val="AC2836"/>
              </a:solidFill>
              <a:effectLst/>
              <a:uLnTx/>
              <a:uFillTx/>
              <a:latin typeface="Bell Gothic Black" panose="020B0706020202020204" pitchFamily="34" charset="0"/>
              <a:ea typeface="Bell Gothic Black" panose="020B0706020202020204" pitchFamily="34" charset="0"/>
              <a:cs typeface="Bell Gothic Black" panose="020B07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2636" y="4559601"/>
            <a:ext cx="602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hlinkClick r:id="rId3"/>
              </a:rPr>
              <a:t>https://github.com/tiduru/MEC8211_VetV/tree/main/Devoir2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A) COMPARAISON CODE À CODE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332854"/>
            <a:ext cx="106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TBD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B) MÉTHODE DES SOLUTIONS MANUFACTURÉES (MMS)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395600"/>
            <a:ext cx="10683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CA" b="1" u="sng" dirty="0" smtClean="0"/>
              <a:t>Étape 1</a:t>
            </a:r>
            <a:r>
              <a:rPr lang="fr-CA" dirty="0" smtClean="0"/>
              <a:t>: On écrit le modèle mathématique différentiel sous la forme </a:t>
            </a:r>
          </a:p>
          <a:p>
            <a:pPr marL="342900" indent="-342900"/>
            <a:endParaRPr lang="fr-CA" dirty="0" smtClean="0"/>
          </a:p>
          <a:p>
            <a:pPr marL="342900" indent="-342900"/>
            <a:endParaRPr lang="fr-CA" dirty="0" smtClean="0"/>
          </a:p>
          <a:p>
            <a:pPr marL="342900" indent="-342900"/>
            <a:endParaRPr lang="fr-CA" dirty="0" smtClean="0"/>
          </a:p>
          <a:p>
            <a:pPr marL="342900" indent="-342900"/>
            <a:endParaRPr lang="fr-CA" dirty="0" smtClean="0"/>
          </a:p>
          <a:p>
            <a:pPr marL="342900" indent="-342900"/>
            <a:r>
              <a:rPr lang="fr-CA" b="1" u="sng" dirty="0" smtClean="0"/>
              <a:t>Étape 2</a:t>
            </a:r>
            <a:r>
              <a:rPr lang="fr-CA" dirty="0" smtClean="0"/>
              <a:t>: On choisit la forme voulue d’une solution analytique </a:t>
            </a:r>
          </a:p>
          <a:p>
            <a:pPr marL="342900" indent="-342900"/>
            <a:endParaRPr lang="fr-CA" dirty="0" smtClean="0"/>
          </a:p>
          <a:p>
            <a:pPr marL="342900" indent="-342900"/>
            <a:r>
              <a:rPr lang="fr-CA" dirty="0" smtClean="0"/>
              <a:t>						        où		</a:t>
            </a:r>
          </a:p>
          <a:p>
            <a:pPr marL="342900" indent="-342900"/>
            <a:endParaRPr lang="fr-CA" dirty="0" smtClean="0"/>
          </a:p>
          <a:p>
            <a:pPr marL="342900" indent="-342900"/>
            <a:r>
              <a:rPr lang="fr-CA" b="1" dirty="0" smtClean="0"/>
              <a:t>		</a:t>
            </a:r>
          </a:p>
          <a:p>
            <a:pPr marL="342900" indent="-342900"/>
            <a:r>
              <a:rPr lang="fr-CA" b="1" dirty="0" smtClean="0"/>
              <a:t>		</a:t>
            </a:r>
            <a:endParaRPr lang="fr-CA" b="1" dirty="0" smtClean="0"/>
          </a:p>
          <a:p>
            <a:pPr marL="342900" indent="-342900"/>
            <a:r>
              <a:rPr lang="fr-CA" b="1" dirty="0" smtClean="0"/>
              <a:t>	</a:t>
            </a:r>
            <a:r>
              <a:rPr lang="fr-CA" b="1" dirty="0" smtClean="0"/>
              <a:t>	</a:t>
            </a:r>
            <a:r>
              <a:rPr lang="fr-CA" b="1" dirty="0" smtClean="0"/>
              <a:t>Dirichlet</a:t>
            </a:r>
            <a:r>
              <a:rPr lang="fr-CA" dirty="0" smtClean="0"/>
              <a:t>:</a:t>
            </a:r>
          </a:p>
          <a:p>
            <a:pPr marL="342900" indent="-342900"/>
            <a:endParaRPr lang="fr-CA" dirty="0" smtClean="0"/>
          </a:p>
          <a:p>
            <a:pPr marL="342900" indent="-342900"/>
            <a:r>
              <a:rPr lang="fr-CA" dirty="0" smtClean="0"/>
              <a:t>		</a:t>
            </a:r>
          </a:p>
          <a:p>
            <a:pPr marL="342900" indent="-342900"/>
            <a:r>
              <a:rPr lang="fr-CA" b="1" dirty="0" smtClean="0"/>
              <a:t>		Neumann</a:t>
            </a:r>
            <a:r>
              <a:rPr lang="fr-CA" dirty="0" smtClean="0"/>
              <a:t>:  </a:t>
            </a:r>
          </a:p>
          <a:p>
            <a:pPr marL="342900" indent="-342900"/>
            <a:endParaRPr lang="fr-CA" dirty="0" smtClean="0"/>
          </a:p>
          <a:p>
            <a:pPr marL="342900" indent="-342900"/>
            <a:r>
              <a:rPr lang="fr-CA" dirty="0" smtClean="0"/>
              <a:t>		</a:t>
            </a:r>
            <a:r>
              <a:rPr lang="fr-CA" b="1" dirty="0" smtClean="0"/>
              <a:t>Conditions initiales</a:t>
            </a:r>
            <a:r>
              <a:rPr lang="fr-CA" dirty="0" smtClean="0"/>
              <a:t>: </a:t>
            </a:r>
            <a:endParaRPr lang="fr-CA" dirty="0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/>
        </p:nvGraphicFramePr>
        <p:xfrm>
          <a:off x="7202488" y="1441320"/>
          <a:ext cx="876300" cy="342900"/>
        </p:xfrm>
        <a:graphic>
          <a:graphicData uri="http://schemas.openxmlformats.org/presentationml/2006/ole">
            <p:oleObj spid="_x0000_s21506" name="Equation" r:id="rId3" imgW="876240" imgH="34272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615916" y="1784220"/>
          <a:ext cx="4113213" cy="765175"/>
        </p:xfrm>
        <a:graphic>
          <a:graphicData uri="http://schemas.openxmlformats.org/presentationml/2006/ole">
            <p:oleObj spid="_x0000_s21507" name="Equation" r:id="rId4" imgW="2933640" imgH="545760" progId="Equation.DSMT4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6531928" y="2792730"/>
          <a:ext cx="647700" cy="368300"/>
        </p:xfrm>
        <a:graphic>
          <a:graphicData uri="http://schemas.openxmlformats.org/presentationml/2006/ole">
            <p:oleObj spid="_x0000_s21508" name="Equation" r:id="rId5" imgW="647640" imgH="368280" progId="Equation.DSMT4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616075" y="3116263"/>
          <a:ext cx="4000500" cy="1265237"/>
        </p:xfrm>
        <a:graphic>
          <a:graphicData uri="http://schemas.openxmlformats.org/presentationml/2006/ole">
            <p:oleObj spid="_x0000_s21509" name="Equation" r:id="rId6" imgW="2844720" imgH="901440" progId="Equation.DSMT4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632075" y="4389120"/>
          <a:ext cx="1498600" cy="409575"/>
        </p:xfrm>
        <a:graphic>
          <a:graphicData uri="http://schemas.openxmlformats.org/presentationml/2006/ole">
            <p:oleObj spid="_x0000_s21511" name="Equation" r:id="rId7" imgW="1066680" imgH="291960" progId="Equation.DSMT4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834005" y="5059680"/>
          <a:ext cx="1052513" cy="693737"/>
        </p:xfrm>
        <a:graphic>
          <a:graphicData uri="http://schemas.openxmlformats.org/presentationml/2006/ole">
            <p:oleObj spid="_x0000_s21512" name="Equation" r:id="rId8" imgW="749160" imgH="495000" progId="Equation.DSMT4">
              <p:embed/>
            </p:oleObj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672523" y="5787339"/>
          <a:ext cx="1462087" cy="409575"/>
        </p:xfrm>
        <a:graphic>
          <a:graphicData uri="http://schemas.openxmlformats.org/presentationml/2006/ole">
            <p:oleObj spid="_x0000_s21514" name="Equation" r:id="rId9" imgW="1041120" imgH="291960" progId="Equation.DSMT4">
              <p:embed/>
            </p:oleObj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6132512" y="3161030"/>
          <a:ext cx="4497388" cy="868363"/>
        </p:xfrm>
        <a:graphic>
          <a:graphicData uri="http://schemas.openxmlformats.org/presentationml/2006/ole">
            <p:oleObj spid="_x0000_s21516" name="Equation" r:id="rId10" imgW="3200400" imgH="622080" progId="Equation.DSMT4">
              <p:embed/>
            </p:oleObj>
          </a:graphicData>
        </a:graphic>
      </p:graphicFrame>
      <p:sp>
        <p:nvSpPr>
          <p:cNvPr id="16" name="Rectangle à coins arrondis 15"/>
          <p:cNvSpPr/>
          <p:nvPr/>
        </p:nvSpPr>
        <p:spPr>
          <a:xfrm>
            <a:off x="6132512" y="4137660"/>
            <a:ext cx="4687888" cy="22444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400" i="1" dirty="0" smtClean="0">
                <a:solidFill>
                  <a:srgbClr val="FF0000"/>
                </a:solidFill>
              </a:rPr>
              <a:t> C</a:t>
            </a:r>
            <a:r>
              <a:rPr lang="en-US" sz="1000" i="1" dirty="0" smtClean="0">
                <a:solidFill>
                  <a:srgbClr val="FF0000"/>
                </a:solidFill>
              </a:rPr>
              <a:t>0</a:t>
            </a:r>
            <a:r>
              <a:rPr lang="en-US" sz="1400" i="1" dirty="0" smtClean="0">
                <a:solidFill>
                  <a:srgbClr val="FF0000"/>
                </a:solidFill>
              </a:rPr>
              <a:t> et t</a:t>
            </a:r>
            <a:r>
              <a:rPr lang="en-US" sz="1000" i="1" dirty="0" smtClean="0">
                <a:solidFill>
                  <a:srgbClr val="FF0000"/>
                </a:solidFill>
              </a:rPr>
              <a:t>0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permettent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d’obtenir</a:t>
            </a:r>
            <a:r>
              <a:rPr lang="en-US" sz="1400" dirty="0" smtClean="0">
                <a:solidFill>
                  <a:srgbClr val="FF0000"/>
                </a:solidFill>
              </a:rPr>
              <a:t> les dimensions </a:t>
            </a:r>
            <a:r>
              <a:rPr lang="en-US" sz="1400" dirty="0" err="1" smtClean="0">
                <a:solidFill>
                  <a:srgbClr val="FF0000"/>
                </a:solidFill>
              </a:rPr>
              <a:t>appropriées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 La </a:t>
            </a:r>
            <a:r>
              <a:rPr lang="en-US" sz="1400" dirty="0" err="1" smtClean="0">
                <a:solidFill>
                  <a:srgbClr val="FF0000"/>
                </a:solidFill>
              </a:rPr>
              <a:t>fonction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b="1" i="1" dirty="0" err="1" smtClean="0">
                <a:solidFill>
                  <a:srgbClr val="FF0000"/>
                </a:solidFill>
              </a:rPr>
              <a:t>cos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facilite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l’imposition</a:t>
            </a:r>
            <a:r>
              <a:rPr lang="en-US" sz="1400" dirty="0" smtClean="0">
                <a:solidFill>
                  <a:srgbClr val="FF0000"/>
                </a:solidFill>
              </a:rPr>
              <a:t> de conditions </a:t>
            </a:r>
            <a:r>
              <a:rPr lang="en-US" sz="1400" dirty="0" err="1" smtClean="0">
                <a:solidFill>
                  <a:srgbClr val="FF0000"/>
                </a:solidFill>
              </a:rPr>
              <a:t>frontières</a:t>
            </a:r>
            <a:r>
              <a:rPr lang="en-US" sz="1400" dirty="0" smtClean="0">
                <a:solidFill>
                  <a:srgbClr val="FF0000"/>
                </a:solidFill>
              </a:rPr>
              <a:t> de type </a:t>
            </a:r>
            <a:r>
              <a:rPr lang="en-US" sz="1400" dirty="0" err="1" smtClean="0">
                <a:solidFill>
                  <a:srgbClr val="FF0000"/>
                </a:solidFill>
              </a:rPr>
              <a:t>Dirichlet</a:t>
            </a:r>
            <a:r>
              <a:rPr lang="en-US" sz="1400" dirty="0" smtClean="0">
                <a:solidFill>
                  <a:srgbClr val="FF0000"/>
                </a:solidFill>
              </a:rPr>
              <a:t> (</a:t>
            </a:r>
            <a:r>
              <a:rPr lang="en-US" sz="1400" dirty="0" err="1" smtClean="0">
                <a:solidFill>
                  <a:srgbClr val="FF0000"/>
                </a:solidFill>
              </a:rPr>
              <a:t>nulles</a:t>
            </a:r>
            <a:r>
              <a:rPr lang="en-US" sz="1400" dirty="0" smtClean="0">
                <a:solidFill>
                  <a:srgbClr val="FF0000"/>
                </a:solidFill>
              </a:rPr>
              <a:t>) et Neumann pour </a:t>
            </a:r>
            <a:r>
              <a:rPr lang="en-US" sz="1400" dirty="0" err="1" smtClean="0">
                <a:solidFill>
                  <a:srgbClr val="FF0000"/>
                </a:solidFill>
              </a:rPr>
              <a:t>toutes</a:t>
            </a:r>
            <a:r>
              <a:rPr lang="en-US" sz="1400" dirty="0" smtClean="0">
                <a:solidFill>
                  <a:srgbClr val="FF0000"/>
                </a:solidFill>
              </a:rPr>
              <a:t> les </a:t>
            </a:r>
            <a:r>
              <a:rPr lang="en-US" sz="1400" dirty="0" err="1" smtClean="0">
                <a:solidFill>
                  <a:srgbClr val="FF0000"/>
                </a:solidFill>
              </a:rPr>
              <a:t>valeurs</a:t>
            </a:r>
            <a:r>
              <a:rPr lang="en-US" sz="1400" dirty="0" smtClean="0">
                <a:solidFill>
                  <a:srgbClr val="FF0000"/>
                </a:solidFill>
              </a:rPr>
              <a:t> de </a:t>
            </a:r>
            <a:r>
              <a:rPr lang="en-US" sz="1400" i="1" dirty="0" smtClean="0">
                <a:solidFill>
                  <a:srgbClr val="FF0000"/>
                </a:solidFill>
              </a:rPr>
              <a:t>t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 La </a:t>
            </a:r>
            <a:r>
              <a:rPr lang="en-US" sz="1400" dirty="0" err="1" smtClean="0">
                <a:solidFill>
                  <a:srgbClr val="FF0000"/>
                </a:solidFill>
              </a:rPr>
              <a:t>fonction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i="1" dirty="0" smtClean="0">
                <a:solidFill>
                  <a:srgbClr val="FF0000"/>
                </a:solidFill>
              </a:rPr>
              <a:t>f(t)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est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choisie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afin</a:t>
            </a:r>
            <a:r>
              <a:rPr lang="en-US" sz="1400" dirty="0" smtClean="0">
                <a:solidFill>
                  <a:srgbClr val="FF0000"/>
                </a:solidFill>
              </a:rPr>
              <a:t> de </a:t>
            </a:r>
            <a:r>
              <a:rPr lang="en-US" sz="1400" dirty="0" err="1" smtClean="0">
                <a:solidFill>
                  <a:srgbClr val="FF0000"/>
                </a:solidFill>
              </a:rPr>
              <a:t>permettre</a:t>
            </a:r>
            <a:r>
              <a:rPr lang="en-US" sz="1400" dirty="0" smtClean="0">
                <a:solidFill>
                  <a:srgbClr val="FF0000"/>
                </a:solidFill>
              </a:rPr>
              <a:t> un régime </a:t>
            </a:r>
            <a:r>
              <a:rPr lang="en-US" sz="1400" dirty="0" err="1" smtClean="0">
                <a:solidFill>
                  <a:srgbClr val="FF0000"/>
                </a:solidFill>
              </a:rPr>
              <a:t>stationnaire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lorsque</a:t>
            </a:r>
            <a:r>
              <a:rPr lang="en-US" sz="1400" dirty="0" smtClean="0">
                <a:solidFill>
                  <a:srgbClr val="FF0000"/>
                </a:solidFill>
              </a:rPr>
              <a:t> t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1400" dirty="0" smtClean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∞ et des conditions </a:t>
            </a:r>
            <a:r>
              <a:rPr lang="en-US" sz="1400" dirty="0" err="1" smtClean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initiales</a:t>
            </a:r>
            <a:r>
              <a:rPr lang="en-US" sz="1400" dirty="0" smtClean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nulles</a:t>
            </a:r>
            <a:r>
              <a:rPr lang="en-US" sz="1400" dirty="0" smtClean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 pour </a:t>
            </a:r>
            <a:r>
              <a:rPr lang="en-US" sz="1400" i="1" dirty="0" smtClean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=0.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142,845 Check Mark Stock Photos, Pictures &amp; Royalty-Free Images - iSt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5220" y="2927668"/>
            <a:ext cx="1043940" cy="104394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B) MÉTHODE DES SOLUTIONS MANUFACTURÉES </a:t>
            </a:r>
            <a:r>
              <a:rPr lang="fr-CA" cap="all" dirty="0" smtClean="0"/>
              <a:t>(SUITE)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334640"/>
            <a:ext cx="10683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u="sng" dirty="0" smtClean="0"/>
              <a:t>Étape 3</a:t>
            </a:r>
            <a:r>
              <a:rPr lang="fr-CA" dirty="0" smtClean="0"/>
              <a:t>: </a:t>
            </a:r>
            <a:r>
              <a:rPr lang="fr-FR" dirty="0" smtClean="0"/>
              <a:t>Obtenir le terme source analytique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CA" dirty="0" smtClean="0"/>
          </a:p>
          <a:p>
            <a:pPr marL="342900" indent="-342900"/>
            <a:endParaRPr lang="fr-CA" dirty="0" smtClean="0"/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5016500" y="1334640"/>
          <a:ext cx="901700" cy="444500"/>
        </p:xfrm>
        <a:graphic>
          <a:graphicData uri="http://schemas.openxmlformats.org/presentationml/2006/ole">
            <p:oleObj spid="_x0000_s22536" name="Equation" r:id="rId4" imgW="901440" imgH="444240" progId="Equation.DSMT4">
              <p:embed/>
            </p:oleObj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1290638" y="1722784"/>
          <a:ext cx="5729287" cy="3305175"/>
        </p:xfrm>
        <a:graphic>
          <a:graphicData uri="http://schemas.openxmlformats.org/presentationml/2006/ole">
            <p:oleObj spid="_x0000_s22537" name="Equation" r:id="rId5" imgW="4076640" imgH="2361960" progId="Equation.DSMT4">
              <p:embed/>
            </p:oleObj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511550" y="3182938"/>
          <a:ext cx="179388" cy="266700"/>
        </p:xfrm>
        <a:graphic>
          <a:graphicData uri="http://schemas.openxmlformats.org/presentationml/2006/ole">
            <p:oleObj spid="_x0000_s22538" name="Equation" r:id="rId6" imgW="126720" imgH="190440" progId="Equation.DSMT4">
              <p:embed/>
            </p:oleObj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503613" y="3921125"/>
          <a:ext cx="177800" cy="266700"/>
        </p:xfrm>
        <a:graphic>
          <a:graphicData uri="http://schemas.openxmlformats.org/presentationml/2006/ole">
            <p:oleObj spid="_x0000_s22539" name="Equation" r:id="rId7" imgW="126720" imgH="190440" progId="Equation.DSMT4">
              <p:embed/>
            </p:oleObj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2357755" y="5500370"/>
          <a:ext cx="3952875" cy="908050"/>
        </p:xfrm>
        <a:graphic>
          <a:graphicData uri="http://schemas.openxmlformats.org/presentationml/2006/ole">
            <p:oleObj spid="_x0000_s22540" name="Equation" r:id="rId8" imgW="2819160" imgH="647640" progId="Equation.DSMT4">
              <p:embed/>
            </p:oleObj>
          </a:graphicData>
        </a:graphic>
      </p:graphicFrame>
      <p:sp>
        <p:nvSpPr>
          <p:cNvPr id="18" name="Flèche droite 17"/>
          <p:cNvSpPr/>
          <p:nvPr/>
        </p:nvSpPr>
        <p:spPr>
          <a:xfrm>
            <a:off x="495300" y="5454679"/>
            <a:ext cx="1574628" cy="9829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Terme</a:t>
            </a:r>
            <a:endParaRPr lang="en-US" dirty="0" smtClean="0"/>
          </a:p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Ellipse 20"/>
          <p:cNvSpPr/>
          <p:nvPr/>
        </p:nvSpPr>
        <p:spPr>
          <a:xfrm>
            <a:off x="3690938" y="3133249"/>
            <a:ext cx="199707" cy="23177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4305300" y="5974080"/>
            <a:ext cx="335280" cy="3505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6597333" y="5372100"/>
          <a:ext cx="4711700" cy="952500"/>
        </p:xfrm>
        <a:graphic>
          <a:graphicData uri="http://schemas.openxmlformats.org/presentationml/2006/ole">
            <p:oleObj spid="_x0000_s22541" name="Equation" r:id="rId9" imgW="4711680" imgH="952200" progId="Equation.DSMT4">
              <p:embed/>
            </p:oleObj>
          </a:graphicData>
        </a:graphic>
      </p:graphicFrame>
      <p:sp>
        <p:nvSpPr>
          <p:cNvPr id="19" name="Flèche gauche 18"/>
          <p:cNvSpPr/>
          <p:nvPr/>
        </p:nvSpPr>
        <p:spPr>
          <a:xfrm>
            <a:off x="5196840" y="3182938"/>
            <a:ext cx="1226820" cy="4984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Neumann</a:t>
            </a:r>
            <a:endParaRPr lang="en-US" dirty="0"/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6597333" y="3102769"/>
          <a:ext cx="1052512" cy="693737"/>
        </p:xfrm>
        <a:graphic>
          <a:graphicData uri="http://schemas.openxmlformats.org/presentationml/2006/ole">
            <p:oleObj spid="_x0000_s22542" name="Equation" r:id="rId10" imgW="749160" imgH="495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B) MÉTHODE DES SOLUTIONS MANUFACTURÉES </a:t>
            </a:r>
            <a:r>
              <a:rPr lang="fr-CA" cap="all" dirty="0" smtClean="0"/>
              <a:t>(SUITE)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517520"/>
            <a:ext cx="10683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u="sng" dirty="0" smtClean="0"/>
              <a:t>Étape 4</a:t>
            </a:r>
            <a:r>
              <a:rPr lang="fr-CA" dirty="0" smtClean="0"/>
              <a:t>: Équation modifiée à </a:t>
            </a:r>
            <a:r>
              <a:rPr lang="fr-CA" dirty="0" smtClean="0"/>
              <a:t>résoudre</a:t>
            </a:r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r>
              <a:rPr lang="fr-CA" b="1" u="sng" dirty="0" smtClean="0"/>
              <a:t>Solution stationnaire</a:t>
            </a:r>
            <a:r>
              <a:rPr lang="fr-CA" dirty="0" smtClean="0"/>
              <a:t>:</a:t>
            </a:r>
            <a:endParaRPr lang="fr-CA" dirty="0" smtClean="0"/>
          </a:p>
          <a:p>
            <a:endParaRPr lang="fr-CA" dirty="0" smtClean="0"/>
          </a:p>
          <a:p>
            <a:pPr marL="342900" indent="-342900"/>
            <a:endParaRPr lang="fr-CA" dirty="0" smtClean="0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511550" y="3182938"/>
          <a:ext cx="179388" cy="266700"/>
        </p:xfrm>
        <a:graphic>
          <a:graphicData uri="http://schemas.openxmlformats.org/presentationml/2006/ole">
            <p:oleObj spid="_x0000_s23556" name="Equation" r:id="rId3" imgW="126720" imgH="190440" progId="Equation.DSMT4">
              <p:embed/>
            </p:oleObj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503613" y="3921125"/>
          <a:ext cx="177800" cy="266700"/>
        </p:xfrm>
        <a:graphic>
          <a:graphicData uri="http://schemas.openxmlformats.org/presentationml/2006/ole">
            <p:oleObj spid="_x0000_s23557" name="Equation" r:id="rId4" imgW="126720" imgH="190440" progId="Equation.DSMT4">
              <p:embed/>
            </p:oleObj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4575493" y="1448940"/>
          <a:ext cx="3162300" cy="774700"/>
        </p:xfrm>
        <a:graphic>
          <a:graphicData uri="http://schemas.openxmlformats.org/presentationml/2006/ole">
            <p:oleObj spid="_x0000_s23559" name="Equation" r:id="rId5" imgW="3162240" imgH="774360" progId="Equation.DSMT4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049588" y="2417763"/>
          <a:ext cx="2751137" cy="765175"/>
        </p:xfrm>
        <a:graphic>
          <a:graphicData uri="http://schemas.openxmlformats.org/presentationml/2006/ole">
            <p:oleObj spid="_x0000_s23560" name="Equation" r:id="rId6" imgW="1955520" imgH="545760" progId="Equation.DSMT4">
              <p:embed/>
            </p:oleObj>
          </a:graphicData>
        </a:graphic>
      </p:graphicFrame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68625" y="3449638"/>
            <a:ext cx="3863526" cy="289591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ZoneTexte 13"/>
          <p:cNvSpPr txBox="1"/>
          <p:nvPr/>
        </p:nvSpPr>
        <p:spPr>
          <a:xfrm>
            <a:off x="7459980" y="3921124"/>
            <a:ext cx="4251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 solution </a:t>
            </a:r>
            <a:r>
              <a:rPr lang="en-US" dirty="0" err="1" smtClean="0">
                <a:solidFill>
                  <a:srgbClr val="FF0000"/>
                </a:solidFill>
              </a:rPr>
              <a:t>stationnaire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n’a</a:t>
            </a:r>
            <a:r>
              <a:rPr lang="en-US" dirty="0" smtClean="0">
                <a:solidFill>
                  <a:srgbClr val="FF0000"/>
                </a:solidFill>
              </a:rPr>
              <a:t> pas de </a:t>
            </a:r>
            <a:r>
              <a:rPr lang="en-US" dirty="0" err="1" smtClean="0">
                <a:solidFill>
                  <a:srgbClr val="FF0000"/>
                </a:solidFill>
              </a:rPr>
              <a:t>sens</a:t>
            </a:r>
            <a:r>
              <a:rPr lang="en-US" dirty="0" smtClean="0">
                <a:solidFill>
                  <a:srgbClr val="FF0000"/>
                </a:solidFill>
              </a:rPr>
              <a:t> physique, car la concentration </a:t>
            </a:r>
            <a:r>
              <a:rPr lang="en-US" dirty="0" err="1" smtClean="0">
                <a:solidFill>
                  <a:srgbClr val="FF0000"/>
                </a:solidFill>
              </a:rPr>
              <a:t>est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maximale</a:t>
            </a:r>
            <a:r>
              <a:rPr lang="en-US" dirty="0" smtClean="0">
                <a:solidFill>
                  <a:srgbClr val="FF0000"/>
                </a:solidFill>
              </a:rPr>
              <a:t> au centre du </a:t>
            </a:r>
            <a:r>
              <a:rPr lang="en-US" dirty="0" err="1" smtClean="0">
                <a:solidFill>
                  <a:srgbClr val="FF0000"/>
                </a:solidFill>
              </a:rPr>
              <a:t>pilier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142,845 Check Mark Stock Photos, Pictures &amp; Royalty-Free Images - iSt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530" y="1920875"/>
            <a:ext cx="1043940" cy="104394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B) MÉTHODE DES SOLUTIONS MANUFACTURÉES </a:t>
            </a:r>
            <a:r>
              <a:rPr lang="fr-CA" cap="all" dirty="0" smtClean="0"/>
              <a:t>(SUITE)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1483" y="1517520"/>
            <a:ext cx="1068324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u="sng" dirty="0" smtClean="0"/>
              <a:t>Convergence spatiale</a:t>
            </a:r>
            <a:r>
              <a:rPr lang="fr-CA" dirty="0" smtClean="0"/>
              <a:t>:</a:t>
            </a:r>
          </a:p>
          <a:p>
            <a:endParaRPr lang="fr-CA" dirty="0" smtClean="0"/>
          </a:p>
          <a:p>
            <a:endParaRPr lang="fr-CA" sz="1100" b="1" dirty="0" smtClean="0">
              <a:solidFill>
                <a:srgbClr val="FF0000"/>
              </a:solidFill>
            </a:endParaRPr>
          </a:p>
          <a:p>
            <a:endParaRPr lang="fr-CA" sz="1100" b="1" dirty="0" smtClean="0">
              <a:solidFill>
                <a:srgbClr val="FF0000"/>
              </a:solidFill>
            </a:endParaRPr>
          </a:p>
          <a:p>
            <a:endParaRPr lang="fr-CA" sz="1100" b="1" dirty="0" smtClean="0">
              <a:solidFill>
                <a:srgbClr val="FF0000"/>
              </a:solidFill>
            </a:endParaRPr>
          </a:p>
          <a:p>
            <a:endParaRPr lang="fr-CA" sz="1100" b="1" dirty="0" smtClean="0">
              <a:solidFill>
                <a:srgbClr val="FF0000"/>
              </a:solidFill>
            </a:endParaRPr>
          </a:p>
          <a:p>
            <a:endParaRPr lang="fr-CA" sz="1100" b="1" dirty="0" smtClean="0">
              <a:solidFill>
                <a:srgbClr val="FF0000"/>
              </a:solidFill>
            </a:endParaRPr>
          </a:p>
          <a:p>
            <a:endParaRPr lang="fr-CA" sz="1100" b="1" dirty="0" smtClean="0">
              <a:solidFill>
                <a:srgbClr val="FF0000"/>
              </a:solidFill>
            </a:endParaRPr>
          </a:p>
          <a:p>
            <a:r>
              <a:rPr lang="fr-CA" sz="1100" b="1" dirty="0" err="1" smtClean="0">
                <a:solidFill>
                  <a:srgbClr val="FF0000"/>
                </a:solidFill>
              </a:rPr>
              <a:t>Matlab</a:t>
            </a:r>
            <a:r>
              <a:rPr lang="fr-CA" sz="1100" b="1" dirty="0" smtClean="0">
                <a:solidFill>
                  <a:srgbClr val="FF0000"/>
                </a:solidFill>
              </a:rPr>
              <a:t>:</a:t>
            </a:r>
            <a:r>
              <a:rPr lang="fr-CA" sz="1100" dirty="0" smtClean="0"/>
              <a:t> 5 nœuds initialement, 5 raffinements pour </a:t>
            </a:r>
            <a:r>
              <a:rPr lang="fr-CA" sz="1100" i="1" dirty="0" smtClean="0"/>
              <a:t>h</a:t>
            </a:r>
            <a:r>
              <a:rPr lang="fr-CA" sz="1100" dirty="0" smtClean="0"/>
              <a:t>, 10 pas de temps de 10 ans</a:t>
            </a:r>
          </a:p>
          <a:p>
            <a:endParaRPr lang="fr-CA" sz="1100" dirty="0" smtClean="0"/>
          </a:p>
          <a:p>
            <a:r>
              <a:rPr lang="fr-CA" sz="1100" dirty="0" smtClean="0"/>
              <a:t>&gt;&gt; </a:t>
            </a:r>
            <a:r>
              <a:rPr lang="fr-CA" sz="1100" b="1" dirty="0" err="1" smtClean="0"/>
              <a:t>FickVerifSpatialMMS</a:t>
            </a:r>
            <a:r>
              <a:rPr lang="fr-CA" sz="1100" dirty="0" smtClean="0"/>
              <a:t>(5,5,10,10</a:t>
            </a:r>
            <a:r>
              <a:rPr lang="fr-CA" sz="1100" dirty="0" smtClean="0"/>
              <a:t>)</a:t>
            </a:r>
          </a:p>
          <a:p>
            <a:r>
              <a:rPr lang="fr-CA" sz="1100" dirty="0" smtClean="0"/>
              <a:t>pentes 1-2: L1=2.293037, L2=2.222791, </a:t>
            </a:r>
            <a:r>
              <a:rPr lang="fr-CA" sz="1100" dirty="0" err="1" smtClean="0"/>
              <a:t>Linf</a:t>
            </a:r>
            <a:r>
              <a:rPr lang="fr-CA" sz="1100" dirty="0" smtClean="0"/>
              <a:t>=2.122932</a:t>
            </a:r>
          </a:p>
          <a:p>
            <a:r>
              <a:rPr lang="fr-CA" sz="1100" dirty="0" smtClean="0">
                <a:solidFill>
                  <a:srgbClr val="FF0000"/>
                </a:solidFill>
              </a:rPr>
              <a:t>pentes 2-3: L1=2.049271, L2=2.013537, </a:t>
            </a:r>
            <a:r>
              <a:rPr lang="fr-CA" sz="1100" dirty="0" err="1" smtClean="0">
                <a:solidFill>
                  <a:srgbClr val="FF0000"/>
                </a:solidFill>
              </a:rPr>
              <a:t>Linf</a:t>
            </a:r>
            <a:r>
              <a:rPr lang="fr-CA" sz="1100" dirty="0" smtClean="0">
                <a:solidFill>
                  <a:srgbClr val="FF0000"/>
                </a:solidFill>
              </a:rPr>
              <a:t>=1.977311</a:t>
            </a:r>
          </a:p>
          <a:p>
            <a:r>
              <a:rPr lang="fr-CA" sz="1100" dirty="0" smtClean="0"/>
              <a:t>pentes 3-4: L1=1.984739, L2=2.002049, </a:t>
            </a:r>
            <a:r>
              <a:rPr lang="fr-CA" sz="1100" dirty="0" err="1" smtClean="0"/>
              <a:t>Linf</a:t>
            </a:r>
            <a:r>
              <a:rPr lang="fr-CA" sz="1100" dirty="0" smtClean="0"/>
              <a:t>=2.017040</a:t>
            </a:r>
          </a:p>
          <a:p>
            <a:r>
              <a:rPr lang="fr-CA" sz="1100" dirty="0" smtClean="0"/>
              <a:t>pentes 4-5: L1=2.028214, L2=2.041472, </a:t>
            </a:r>
            <a:r>
              <a:rPr lang="fr-CA" sz="1100" dirty="0" err="1" smtClean="0"/>
              <a:t>Linf</a:t>
            </a:r>
            <a:r>
              <a:rPr lang="fr-CA" sz="1100" dirty="0" smtClean="0"/>
              <a:t>=2.036549</a:t>
            </a:r>
          </a:p>
          <a:p>
            <a:r>
              <a:rPr lang="fr-CA" sz="1100" dirty="0" smtClean="0"/>
              <a:t>pentes 5-6: L1=2.078555, L2=2.153455, </a:t>
            </a:r>
            <a:r>
              <a:rPr lang="fr-CA" sz="1100" dirty="0" err="1" smtClean="0"/>
              <a:t>Linf</a:t>
            </a:r>
            <a:r>
              <a:rPr lang="fr-CA" sz="1100" dirty="0" smtClean="0"/>
              <a:t>=2.144497</a:t>
            </a:r>
          </a:p>
          <a:p>
            <a:endParaRPr lang="fr-CA" sz="1100" dirty="0" smtClean="0"/>
          </a:p>
          <a:p>
            <a:r>
              <a:rPr lang="fr-CA" sz="1100" u="sng" dirty="0" smtClean="0"/>
              <a:t>Note</a:t>
            </a:r>
            <a:r>
              <a:rPr lang="fr-CA" sz="1100" dirty="0" smtClean="0"/>
              <a:t>: </a:t>
            </a:r>
            <a:endParaRPr lang="fr-CA" sz="1100" dirty="0" smtClean="0"/>
          </a:p>
          <a:p>
            <a:endParaRPr lang="fr-CA" dirty="0" smtClean="0"/>
          </a:p>
          <a:p>
            <a:pPr marL="342900" indent="-342900"/>
            <a:endParaRPr lang="fr-CA" dirty="0" smtClean="0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511550" y="3182938"/>
          <a:ext cx="179388" cy="266700"/>
        </p:xfrm>
        <a:graphic>
          <a:graphicData uri="http://schemas.openxmlformats.org/presentationml/2006/ole">
            <p:oleObj spid="_x0000_s32770" name="Equation" r:id="rId4" imgW="126720" imgH="190440" progId="Equation.DSMT4">
              <p:embed/>
            </p:oleObj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503613" y="3921125"/>
          <a:ext cx="177800" cy="266700"/>
        </p:xfrm>
        <a:graphic>
          <a:graphicData uri="http://schemas.openxmlformats.org/presentationml/2006/ole">
            <p:oleObj spid="_x0000_s32771" name="Equation" r:id="rId5" imgW="126720" imgH="190440" progId="Equation.DSMT4">
              <p:embed/>
            </p:oleObj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1307783" y="2127349"/>
            <a:ext cx="4183380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L’ordre de convergence observé atteint l’ordre de convergence formel (ordre </a:t>
            </a:r>
            <a:r>
              <a:rPr lang="fr-FR" dirty="0" smtClean="0"/>
              <a:t>2)</a:t>
            </a:r>
            <a:endParaRPr lang="en-US" dirty="0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916292" y="4600416"/>
          <a:ext cx="874712" cy="496887"/>
        </p:xfrm>
        <a:graphic>
          <a:graphicData uri="http://schemas.openxmlformats.org/presentationml/2006/ole">
            <p:oleObj spid="_x0000_s32775" name="Equation" r:id="rId6" imgW="622080" imgH="355320" progId="Equation.DSMT4">
              <p:embed/>
            </p:oleObj>
          </a:graphicData>
        </a:graphic>
      </p:graphicFrame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29325" y="1925637"/>
            <a:ext cx="53244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142,845 Check Mark Stock Photos, Pictures &amp; Royalty-Free Images - iSt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530" y="1920875"/>
            <a:ext cx="1043940" cy="104394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B) MÉTHODE DES SOLUTIONS MANUFACTURÉES </a:t>
            </a:r>
            <a:r>
              <a:rPr lang="fr-CA" cap="all" dirty="0" smtClean="0"/>
              <a:t>(SUITE)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1483" y="1517520"/>
            <a:ext cx="5313997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u="sng" dirty="0" smtClean="0"/>
              <a:t>Convergence temporelle</a:t>
            </a:r>
            <a:r>
              <a:rPr lang="fr-CA" dirty="0" smtClean="0"/>
              <a:t>:</a:t>
            </a:r>
          </a:p>
          <a:p>
            <a:endParaRPr lang="fr-CA" dirty="0" smtClean="0"/>
          </a:p>
          <a:p>
            <a:endParaRPr lang="fr-CA" sz="1100" b="1" dirty="0" smtClean="0">
              <a:solidFill>
                <a:srgbClr val="FF0000"/>
              </a:solidFill>
            </a:endParaRPr>
          </a:p>
          <a:p>
            <a:endParaRPr lang="fr-CA" sz="1100" b="1" dirty="0" smtClean="0">
              <a:solidFill>
                <a:srgbClr val="FF0000"/>
              </a:solidFill>
            </a:endParaRPr>
          </a:p>
          <a:p>
            <a:endParaRPr lang="fr-CA" sz="1100" b="1" dirty="0" smtClean="0">
              <a:solidFill>
                <a:srgbClr val="FF0000"/>
              </a:solidFill>
            </a:endParaRPr>
          </a:p>
          <a:p>
            <a:endParaRPr lang="fr-CA" sz="1100" b="1" dirty="0" smtClean="0">
              <a:solidFill>
                <a:srgbClr val="FF0000"/>
              </a:solidFill>
            </a:endParaRPr>
          </a:p>
          <a:p>
            <a:endParaRPr lang="fr-CA" sz="1100" b="1" dirty="0" smtClean="0">
              <a:solidFill>
                <a:srgbClr val="FF0000"/>
              </a:solidFill>
            </a:endParaRPr>
          </a:p>
          <a:p>
            <a:r>
              <a:rPr lang="fr-CA" sz="1100" b="1" dirty="0" err="1" smtClean="0">
                <a:solidFill>
                  <a:srgbClr val="FF0000"/>
                </a:solidFill>
              </a:rPr>
              <a:t>Matlab</a:t>
            </a:r>
            <a:r>
              <a:rPr lang="fr-CA" sz="1100" b="1" dirty="0" smtClean="0">
                <a:solidFill>
                  <a:srgbClr val="FF0000"/>
                </a:solidFill>
              </a:rPr>
              <a:t>:</a:t>
            </a:r>
            <a:r>
              <a:rPr lang="fr-CA" sz="1100" dirty="0" smtClean="0"/>
              <a:t> 10 nœuds, 6 raffinements pour </a:t>
            </a:r>
            <a:r>
              <a:rPr lang="fr-CA" sz="1100" i="1" dirty="0" err="1" smtClean="0"/>
              <a:t>dt</a:t>
            </a:r>
            <a:r>
              <a:rPr lang="fr-CA" sz="1100" dirty="0" smtClean="0"/>
              <a:t>, pas de temps initial de 0.001 an, nombre initial de pas de temps de 20.</a:t>
            </a:r>
          </a:p>
          <a:p>
            <a:endParaRPr lang="fr-CA" sz="1100" dirty="0" smtClean="0"/>
          </a:p>
          <a:p>
            <a:r>
              <a:rPr lang="fr-CA" sz="1100" dirty="0" smtClean="0"/>
              <a:t>&gt;&gt; </a:t>
            </a:r>
            <a:r>
              <a:rPr lang="fr-CA" sz="1100" b="1" dirty="0" err="1" smtClean="0"/>
              <a:t>FickVerifTemporelMMS</a:t>
            </a:r>
            <a:r>
              <a:rPr lang="fr-CA" sz="1100" dirty="0" smtClean="0"/>
              <a:t>(10,6,0.001,20</a:t>
            </a:r>
            <a:r>
              <a:rPr lang="fr-CA" sz="1100" dirty="0" smtClean="0"/>
              <a:t>)</a:t>
            </a:r>
          </a:p>
          <a:p>
            <a:r>
              <a:rPr lang="fr-CA" sz="1100" dirty="0" smtClean="0"/>
              <a:t>pentes 1-2: L1=0.756780, L2=0.756797, </a:t>
            </a:r>
            <a:r>
              <a:rPr lang="fr-CA" sz="1100" dirty="0" err="1" smtClean="0"/>
              <a:t>Linf</a:t>
            </a:r>
            <a:r>
              <a:rPr lang="fr-CA" sz="1100" dirty="0" smtClean="0"/>
              <a:t>=0.756029</a:t>
            </a:r>
          </a:p>
          <a:p>
            <a:r>
              <a:rPr lang="fr-CA" sz="1100" dirty="0" smtClean="0"/>
              <a:t>pentes 2-3: L1=0.874392, L2=0.874425, </a:t>
            </a:r>
            <a:r>
              <a:rPr lang="fr-CA" sz="1100" dirty="0" err="1" smtClean="0"/>
              <a:t>Linf</a:t>
            </a:r>
            <a:r>
              <a:rPr lang="fr-CA" sz="1100" dirty="0" smtClean="0"/>
              <a:t>=0.872855</a:t>
            </a:r>
          </a:p>
          <a:p>
            <a:r>
              <a:rPr lang="fr-CA" sz="1100" dirty="0" smtClean="0"/>
              <a:t>pentes 3-4: L1=0.939901, L2=0.939947, </a:t>
            </a:r>
            <a:r>
              <a:rPr lang="fr-CA" sz="1100" dirty="0" err="1" smtClean="0"/>
              <a:t>Linf</a:t>
            </a:r>
            <a:r>
              <a:rPr lang="fr-CA" sz="1100" dirty="0" smtClean="0"/>
              <a:t>=0.936795</a:t>
            </a:r>
          </a:p>
          <a:p>
            <a:r>
              <a:rPr lang="fr-CA" sz="1100" dirty="0" smtClean="0"/>
              <a:t>pentes 4-5: L1=0.974713, L2=0.974726, </a:t>
            </a:r>
            <a:r>
              <a:rPr lang="fr-CA" sz="1100" dirty="0" err="1" smtClean="0"/>
              <a:t>Linf</a:t>
            </a:r>
            <a:r>
              <a:rPr lang="fr-CA" sz="1100" dirty="0" smtClean="0"/>
              <a:t>=0.968469</a:t>
            </a:r>
          </a:p>
          <a:p>
            <a:r>
              <a:rPr lang="fr-CA" sz="1100" dirty="0" smtClean="0">
                <a:solidFill>
                  <a:srgbClr val="FF0000"/>
                </a:solidFill>
              </a:rPr>
              <a:t>pentes 5-6: L1=0.996079, L2=0.995776, </a:t>
            </a:r>
            <a:r>
              <a:rPr lang="fr-CA" sz="1100" dirty="0" err="1" smtClean="0">
                <a:solidFill>
                  <a:srgbClr val="FF0000"/>
                </a:solidFill>
              </a:rPr>
              <a:t>Linf</a:t>
            </a:r>
            <a:r>
              <a:rPr lang="fr-CA" sz="1100" dirty="0" smtClean="0">
                <a:solidFill>
                  <a:srgbClr val="FF0000"/>
                </a:solidFill>
              </a:rPr>
              <a:t>=0.983517</a:t>
            </a:r>
          </a:p>
          <a:p>
            <a:r>
              <a:rPr lang="fr-CA" sz="1100" dirty="0" smtClean="0"/>
              <a:t>pentes 6-7: L1=1.015409, L2=1.013415, </a:t>
            </a:r>
            <a:r>
              <a:rPr lang="fr-CA" sz="1100" dirty="0" err="1" smtClean="0"/>
              <a:t>Linf</a:t>
            </a:r>
            <a:r>
              <a:rPr lang="fr-CA" sz="1100" dirty="0" smtClean="0"/>
              <a:t>=0.990011</a:t>
            </a:r>
            <a:endParaRPr lang="fr-CA" sz="1100" dirty="0" smtClean="0"/>
          </a:p>
          <a:p>
            <a:endParaRPr lang="fr-CA" sz="1100" dirty="0" smtClean="0"/>
          </a:p>
          <a:p>
            <a:r>
              <a:rPr lang="fr-CA" sz="1100" u="sng" dirty="0" smtClean="0"/>
              <a:t>Note</a:t>
            </a:r>
            <a:r>
              <a:rPr lang="fr-CA" sz="1100" dirty="0" smtClean="0"/>
              <a:t>: </a:t>
            </a:r>
            <a:endParaRPr lang="fr-CA" sz="1100" dirty="0" smtClean="0"/>
          </a:p>
          <a:p>
            <a:endParaRPr lang="fr-CA" dirty="0" smtClean="0"/>
          </a:p>
          <a:p>
            <a:pPr marL="342900" indent="-342900"/>
            <a:endParaRPr lang="fr-CA" dirty="0" smtClean="0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511550" y="3182938"/>
          <a:ext cx="179388" cy="266700"/>
        </p:xfrm>
        <a:graphic>
          <a:graphicData uri="http://schemas.openxmlformats.org/presentationml/2006/ole">
            <p:oleObj spid="_x0000_s33794" name="Equation" r:id="rId4" imgW="126720" imgH="190440" progId="Equation.DSMT4">
              <p:embed/>
            </p:oleObj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503613" y="3921125"/>
          <a:ext cx="177800" cy="266700"/>
        </p:xfrm>
        <a:graphic>
          <a:graphicData uri="http://schemas.openxmlformats.org/presentationml/2006/ole">
            <p:oleObj spid="_x0000_s33795" name="Equation" r:id="rId5" imgW="126720" imgH="190440" progId="Equation.DSMT4">
              <p:embed/>
            </p:oleObj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1307783" y="2127349"/>
            <a:ext cx="4183380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L’ordre de convergence observé atteint l’ordre de convergence formel (ordre </a:t>
            </a:r>
            <a:r>
              <a:rPr lang="fr-FR" dirty="0" smtClean="0"/>
              <a:t>1)</a:t>
            </a:r>
            <a:endParaRPr lang="en-US" dirty="0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915988" y="4752975"/>
          <a:ext cx="874712" cy="496888"/>
        </p:xfrm>
        <a:graphic>
          <a:graphicData uri="http://schemas.openxmlformats.org/presentationml/2006/ole">
            <p:oleObj spid="_x0000_s33800" name="Equation" r:id="rId6" imgW="622080" imgH="355320" progId="Equation.DSMT4">
              <p:embed/>
            </p:oleObj>
          </a:graphicData>
        </a:graphic>
      </p:graphicFrame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29325" y="1790783"/>
            <a:ext cx="53244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C) CONCLUSION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332854"/>
            <a:ext cx="106832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des </a:t>
            </a:r>
            <a:r>
              <a:rPr lang="en-US" b="1" dirty="0" smtClean="0">
                <a:solidFill>
                  <a:srgbClr val="FF0000"/>
                </a:solidFill>
              </a:rPr>
              <a:t>solutions </a:t>
            </a:r>
            <a:r>
              <a:rPr lang="en-US" b="1" dirty="0" err="1" smtClean="0">
                <a:solidFill>
                  <a:srgbClr val="FF0000"/>
                </a:solidFill>
              </a:rPr>
              <a:t>manufacturées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dirty="0" err="1" smtClean="0"/>
              <a:t>été</a:t>
            </a:r>
            <a:r>
              <a:rPr lang="en-US" dirty="0" smtClean="0"/>
              <a:t> plus simple à </a:t>
            </a:r>
            <a:r>
              <a:rPr lang="en-US" dirty="0" err="1" smtClean="0"/>
              <a:t>appliquer</a:t>
            </a:r>
            <a:r>
              <a:rPr lang="en-US" dirty="0" smtClean="0"/>
              <a:t> </a:t>
            </a:r>
            <a:r>
              <a:rPr lang="en-US" dirty="0" smtClean="0"/>
              <a:t>pour les raisons </a:t>
            </a:r>
            <a:r>
              <a:rPr lang="en-US" dirty="0" err="1" smtClean="0"/>
              <a:t>suivantes</a:t>
            </a:r>
            <a:r>
              <a:rPr lang="en-US" dirty="0" smtClean="0"/>
              <a:t>: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Tr</a:t>
            </a:r>
            <a:r>
              <a:rPr lang="fr-CA" dirty="0" smtClean="0"/>
              <a:t>ès grand éventail </a:t>
            </a:r>
            <a:r>
              <a:rPr lang="en-US" dirty="0" smtClean="0"/>
              <a:t>de solutions </a:t>
            </a:r>
            <a:r>
              <a:rPr lang="en-US" dirty="0" err="1" smtClean="0"/>
              <a:t>possibles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dirty="0" smtClean="0"/>
              <a:t>Permet d’obtenir une solution analytique.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CA" dirty="0" smtClean="0"/>
              <a:t>Permet l’obtention d’une solution stationnaire.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CA" dirty="0" smtClean="0"/>
              <a:t>Ne requiert </a:t>
            </a:r>
            <a:r>
              <a:rPr lang="fr-CA" dirty="0" err="1" smtClean="0"/>
              <a:t>nil’utilisation</a:t>
            </a:r>
            <a:r>
              <a:rPr lang="fr-CA" dirty="0" smtClean="0"/>
              <a:t> ni la connaissance d’un autre logiciel permettant d’effectuer les même calculs.</a:t>
            </a:r>
          </a:p>
          <a:p>
            <a:pPr marL="342900" indent="-342900">
              <a:buFont typeface="Arial" pitchFamily="34" charset="0"/>
              <a:buChar char="•"/>
            </a:pPr>
            <a:endParaRPr lang="fr-CA" dirty="0" smtClean="0"/>
          </a:p>
          <a:p>
            <a:pPr marL="342900" indent="-342900"/>
            <a:endParaRPr lang="fr-CA" dirty="0" smtClean="0"/>
          </a:p>
          <a:p>
            <a:pPr indent="-342900"/>
            <a:r>
              <a:rPr lang="fr-CA" dirty="0" smtClean="0"/>
              <a:t>La comparaison </a:t>
            </a:r>
            <a:r>
              <a:rPr lang="fr-CA" b="1" dirty="0" smtClean="0">
                <a:solidFill>
                  <a:srgbClr val="FF0000"/>
                </a:solidFill>
              </a:rPr>
              <a:t>code à code </a:t>
            </a:r>
            <a:r>
              <a:rPr lang="fr-CA" dirty="0" smtClean="0"/>
              <a:t>est intéressante, car elle permet l’obtention de la </a:t>
            </a:r>
            <a:r>
              <a:rPr lang="fr-CA" b="1" dirty="0" smtClean="0"/>
              <a:t>solution réelle </a:t>
            </a:r>
            <a:r>
              <a:rPr lang="fr-CA" dirty="0" smtClean="0"/>
              <a:t>du problème et ne nécessite pas la modification du code par l’ajout d’un terme source comme le requiert la MMS. Toutefois, cette approche comporte plusieurs </a:t>
            </a:r>
            <a:r>
              <a:rPr lang="fr-CA" b="1" dirty="0" smtClean="0"/>
              <a:t>désavantages</a:t>
            </a:r>
            <a:r>
              <a:rPr lang="fr-CA" dirty="0" smtClean="0"/>
              <a:t>:</a:t>
            </a:r>
          </a:p>
          <a:p>
            <a:pPr indent="-342900"/>
            <a:endParaRPr lang="fr-CA" dirty="0" smtClean="0"/>
          </a:p>
          <a:p>
            <a:pPr lvl="1" indent="-342900">
              <a:buFont typeface="Arial" pitchFamily="34" charset="0"/>
              <a:buChar char="•"/>
            </a:pPr>
            <a:r>
              <a:rPr lang="fr-CA" dirty="0" smtClean="0"/>
              <a:t>La solution obtenue n’est pas nécessairement exacte, car elle peut aussi contenir des erreurs de discrétisation, troncature, représentation des nombres, itératives, etc.</a:t>
            </a:r>
          </a:p>
          <a:p>
            <a:pPr lvl="1" indent="-342900">
              <a:buFont typeface="Arial" pitchFamily="34" charset="0"/>
              <a:buChar char="•"/>
            </a:pPr>
            <a:r>
              <a:rPr lang="fr-CA" dirty="0" smtClean="0"/>
              <a:t>On obtient de meilleurs résultats si le code de référence implémente aussi les mêmes méthodes numériques, mais il n’est pas toujours possible de confirmer que c’est le cas.</a:t>
            </a:r>
          </a:p>
          <a:p>
            <a:pPr lvl="1" indent="-342900">
              <a:buFont typeface="Arial" pitchFamily="34" charset="0"/>
              <a:buChar char="•"/>
            </a:pPr>
            <a:r>
              <a:rPr lang="fr-CA" dirty="0" smtClean="0"/>
              <a:t>En cas de disparité des résultats, il est possible, quoique moins probable, que les erreurs proviennent du code de référence.</a:t>
            </a:r>
          </a:p>
          <a:p>
            <a:pPr indent="-342900">
              <a:buFont typeface="Arial" pitchFamily="34" charset="0"/>
              <a:buChar char="•"/>
            </a:pPr>
            <a:endParaRPr lang="fr-CA" dirty="0" smtClean="0"/>
          </a:p>
          <a:p>
            <a:pPr indent="-34290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odèle présentation generale 2017-format16-9" id="{8F4B225D-2660-9140-9107-325B1674C396}" vid="{204DDDD0-4085-1544-BCC5-8AF5D01EBD9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15248</TotalTime>
  <Words>648</Words>
  <Application>Microsoft Office PowerPoint</Application>
  <PresentationFormat>Personnalisé</PresentationFormat>
  <Paragraphs>124</Paragraphs>
  <Slides>8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Thème Office</vt:lpstr>
      <vt:lpstr>Equation</vt:lpstr>
      <vt:lpstr>MathType 6.0 Equation</vt:lpstr>
      <vt:lpstr>DEVOIR 2 – VÉRIFICATION DE CODE - MMS</vt:lpstr>
      <vt:lpstr>A) COMPARAISON CODE À CODE</vt:lpstr>
      <vt:lpstr>B) MÉTHODE DES SOLUTIONS MANUFACTURÉES (MMS)</vt:lpstr>
      <vt:lpstr>B) MÉTHODE DES SOLUTIONS MANUFACTURÉES (SUITE)</vt:lpstr>
      <vt:lpstr>B) MÉTHODE DES SOLUTIONS MANUFACTURÉES (SUITE)</vt:lpstr>
      <vt:lpstr>B) MÉTHODE DES SOLUTIONS MANUFACTURÉES (SUITE)</vt:lpstr>
      <vt:lpstr>B) MÉTHODE DES SOLUTIONS MANUFACTURÉES (SUITE)</vt:lpstr>
      <vt:lpstr>C)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Jacques</cp:lastModifiedBy>
  <cp:revision>763</cp:revision>
  <cp:lastPrinted>2019-12-02T20:31:19Z</cp:lastPrinted>
  <dcterms:created xsi:type="dcterms:W3CDTF">2017-11-29T16:32:00Z</dcterms:created>
  <dcterms:modified xsi:type="dcterms:W3CDTF">2022-10-28T19:33:26Z</dcterms:modified>
</cp:coreProperties>
</file>