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74" r:id="rId2"/>
    <p:sldId id="282" r:id="rId3"/>
    <p:sldId id="287" r:id="rId4"/>
    <p:sldId id="288" r:id="rId5"/>
    <p:sldId id="289" r:id="rId6"/>
  </p:sldIdLst>
  <p:sldSz cx="12192000" cy="6858000"/>
  <p:notesSz cx="7315200" cy="12344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DF6FFFFD-D1C5-2A41-8A50-489F0B8F59DE}">
          <p14:sldIdLst>
            <p14:sldId id="258"/>
          </p14:sldIdLst>
        </p14:section>
        <p14:section name="Section sans titre" id="{8CDAA8C9-5561-394C-B4C6-16E856A7C082}">
          <p14:sldIdLst>
            <p14:sldId id="261"/>
            <p14:sldId id="263"/>
            <p14:sldId id="264"/>
            <p14:sldId id="268"/>
            <p14:sldId id="265"/>
            <p14:sldId id="269"/>
            <p14:sldId id="271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5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A1A"/>
    <a:srgbClr val="241E20"/>
    <a:srgbClr val="85BF42"/>
    <a:srgbClr val="D7D7D7"/>
    <a:srgbClr val="FC961F"/>
    <a:srgbClr val="41AAE6"/>
    <a:srgbClr val="EAEAEA"/>
    <a:srgbClr val="1DA9E6"/>
    <a:srgbClr val="1DB6FE"/>
    <a:srgbClr val="A8D35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6"/>
  </p:normalViewPr>
  <p:slideViewPr>
    <p:cSldViewPr snapToGrid="0" snapToObjects="1" showGuides="1">
      <p:cViewPr>
        <p:scale>
          <a:sx n="125" d="100"/>
          <a:sy n="125" d="100"/>
        </p:scale>
        <p:origin x="-306" y="258"/>
      </p:cViewPr>
      <p:guideLst>
        <p:guide orient="horz" pos="2205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2" d="100"/>
          <a:sy n="82" d="100"/>
        </p:scale>
        <p:origin x="3200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EB105C-35EA-1640-97C3-38A1995AF5B8}" type="datetimeFigureOut">
              <a:rPr lang="fr-FR" smtClean="0"/>
              <a:pPr/>
              <a:t>17/10/2022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DA7432E-B973-FA4F-8A85-8BC19FA3115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932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61936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1235F4D-6435-B546-B0DF-5E663FE2CEE9}" type="datetimeFigureOut">
              <a:rPr lang="fr-FR" smtClean="0"/>
              <a:pPr/>
              <a:t>17/10/2022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5940743"/>
            <a:ext cx="5852160" cy="486060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5260ADF-7449-CD4D-9F9E-E9479A861E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3524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7435" y="852407"/>
            <a:ext cx="9686365" cy="480447"/>
          </a:xfrm>
        </p:spPr>
        <p:txBody>
          <a:bodyPr/>
          <a:lstStyle>
            <a:lvl1pPr>
              <a:defRPr>
                <a:latin typeface="Bell Gothic Black" panose="020B0706020202020204" pitchFamily="34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86" y="2474259"/>
            <a:ext cx="10299914" cy="3702704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E473-BC1F-6949-AA66-34BC94CEB966}" type="datetime1">
              <a:rPr lang="fr-CA" smtClean="0"/>
              <a:pPr/>
              <a:t>2022-10-17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>
          <a:xfrm>
            <a:off x="1685365" y="1595445"/>
            <a:ext cx="9663953" cy="4667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4"/>
          </p:nvPr>
        </p:nvSpPr>
        <p:spPr>
          <a:xfrm>
            <a:off x="4038600" y="6484827"/>
            <a:ext cx="4114800" cy="36512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0798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ll Gothic Black" panose="020B0706020202020204" pitchFamily="34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428A-8FA5-E440-922D-145DAD6BEAE5}" type="datetime1">
              <a:rPr lang="fr-CA" smtClean="0"/>
              <a:pPr/>
              <a:t>2022-10-17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38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7072-DB21-074C-BBCE-35D96DEDE97F}" type="datetime1">
              <a:rPr lang="fr-CA" smtClean="0"/>
              <a:pPr/>
              <a:t>2022-10-17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0107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10538391" y="6549129"/>
            <a:ext cx="1595034" cy="323420"/>
          </a:xfrm>
        </p:spPr>
        <p:txBody>
          <a:bodyPr/>
          <a:lstStyle>
            <a:lvl1pPr algn="r">
              <a:defRPr/>
            </a:lvl1pPr>
          </a:lstStyle>
          <a:p>
            <a:fld id="{A7E441BF-9668-8D41-935A-D4F7D4FB57BA}" type="datetime1">
              <a:rPr lang="fr-CA" smtClean="0"/>
              <a:pPr/>
              <a:t>2022-10-17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8509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268" y="743919"/>
            <a:ext cx="9230532" cy="58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89412"/>
            <a:ext cx="10515600" cy="32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</a:t>
            </a:r>
            <a:r>
              <a:rPr lang="fr-FR" smtClean="0"/>
              <a:t>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56283" y="6504501"/>
            <a:ext cx="1595034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0528F72-07FD-504F-BF9E-F9FA15D5E721}" type="datetime1">
              <a:rPr lang="fr-CA" smtClean="0"/>
              <a:pPr/>
              <a:t>2022-10-17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5" y="6496457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285BEF6-907E-8645-873D-F11A9D8DFB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380010" y="0"/>
            <a:ext cx="11811990" cy="64359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3"/>
          </p:nvPr>
        </p:nvSpPr>
        <p:spPr>
          <a:xfrm>
            <a:off x="4038600" y="64848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200" y="262800"/>
            <a:ext cx="1246869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97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697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AC2836"/>
          </a:solidFill>
          <a:latin typeface="Bell Gothic Black" panose="020B0706020202020204" pitchFamily="34" charset="0"/>
          <a:ea typeface="Bell Gothic Black" panose="020B0706020202020204" pitchFamily="34" charset="0"/>
          <a:cs typeface="Bell Gothic Black" panose="020B0706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duru/MEC8211_VetV/tree/main/Devoir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774" y="743919"/>
            <a:ext cx="9038226" cy="1427781"/>
          </a:xfrm>
        </p:spPr>
        <p:txBody>
          <a:bodyPr/>
          <a:lstStyle/>
          <a:p>
            <a:r>
              <a:rPr lang="fr-CA" u="sng" cap="all" dirty="0" smtClean="0"/>
              <a:t>DEVOIR </a:t>
            </a:r>
            <a:r>
              <a:rPr lang="fr-CA" u="sng" cap="all" dirty="0" smtClean="0"/>
              <a:t>2 </a:t>
            </a:r>
            <a:r>
              <a:rPr lang="fr-CA" u="sng" cap="all" dirty="0" smtClean="0"/>
              <a:t>– VÉRIFICATION DE </a:t>
            </a:r>
            <a:r>
              <a:rPr lang="fr-CA" u="sng" cap="all" dirty="0" smtClean="0"/>
              <a:t>CODE - MMS</a:t>
            </a:r>
            <a:endParaRPr lang="en-US" u="sng" cap="all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952500" y="6504501"/>
            <a:ext cx="11198817" cy="323420"/>
          </a:xfrm>
        </p:spPr>
        <p:txBody>
          <a:bodyPr/>
          <a:lstStyle/>
          <a:p>
            <a:pPr algn="ctr"/>
            <a:r>
              <a:rPr lang="fr-FR" dirty="0" smtClean="0"/>
              <a:t>MEC8211 – Vérification et Validation en modélisation numérique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93454" y="2074605"/>
            <a:ext cx="800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Diffusion du </a:t>
            </a:r>
            <a:r>
              <a:rPr lang="en-US" sz="2400" b="1" dirty="0" err="1" smtClean="0"/>
              <a:t>sel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dans</a:t>
            </a:r>
            <a:r>
              <a:rPr lang="en-US" sz="2400" b="1" dirty="0" smtClean="0"/>
              <a:t> un </a:t>
            </a:r>
            <a:r>
              <a:rPr lang="en-US" sz="2400" b="1" dirty="0" err="1" smtClean="0"/>
              <a:t>pilier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béton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poreux</a:t>
            </a:r>
            <a:endParaRPr lang="en-US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755379" y="4597701"/>
            <a:ext cx="291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Atchafalaya Basin Bridge, I-10, Whiskey Bay</a:t>
            </a:r>
          </a:p>
          <a:p>
            <a:r>
              <a:rPr lang="en-US" sz="800" dirty="0" smtClean="0"/>
              <a:t>[© MICHAELAT1, CC BY-SA 3.0, via Wikimedia Commons]</a:t>
            </a:r>
          </a:p>
          <a:p>
            <a:endParaRPr lang="en-US" sz="8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93454" y="3131820"/>
            <a:ext cx="7841886" cy="0"/>
          </a:xfrm>
          <a:prstGeom prst="line">
            <a:avLst/>
          </a:prstGeom>
          <a:ln w="19050">
            <a:solidFill>
              <a:srgbClr val="241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/>
          <p:cNvSpPr txBox="1">
            <a:spLocks/>
          </p:cNvSpPr>
          <p:nvPr/>
        </p:nvSpPr>
        <p:spPr>
          <a:xfrm>
            <a:off x="105774" y="3131820"/>
            <a:ext cx="9038226" cy="14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000" b="1" i="0" u="none" strike="noStrike" kern="1200" spc="0" normalizeH="0" noProof="0" dirty="0" err="1" smtClean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Eduards</a:t>
            </a:r>
            <a:r>
              <a:rPr kumimoji="0" lang="fr-CA" sz="2000" b="1" i="0" u="none" strike="noStrike" kern="1200" spc="0" normalizeH="0" noProof="0" dirty="0" smtClean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 Blandin 1893699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000" b="1" i="0" u="none" strike="noStrike" kern="1200" spc="0" normalizeH="0" noProof="0" dirty="0" smtClean="0">
                <a:ln>
                  <a:noFill/>
                </a:ln>
                <a:solidFill>
                  <a:srgbClr val="AC2836"/>
                </a:solidFill>
                <a:effectLst/>
                <a:uLnTx/>
                <a:uFillTx/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Jacques Desfossés 61902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000" b="1" dirty="0" smtClean="0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Timothée </a:t>
            </a:r>
            <a:r>
              <a:rPr lang="fr-CA" sz="2000" b="1" dirty="0" err="1" smtClean="0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Duruisseau</a:t>
            </a:r>
            <a:r>
              <a:rPr lang="fr-CA" sz="2000" b="1" dirty="0" smtClean="0">
                <a:solidFill>
                  <a:srgbClr val="AC2836"/>
                </a:solidFill>
                <a:latin typeface="Bell Gothic Black" panose="020B0706020202020204" pitchFamily="34" charset="0"/>
                <a:ea typeface="Bell Gothic Black" panose="020B0706020202020204" pitchFamily="34" charset="0"/>
                <a:cs typeface="Bell Gothic Black" panose="020B0706020202020204" pitchFamily="34" charset="0"/>
              </a:rPr>
              <a:t> 1949883</a:t>
            </a:r>
            <a:endParaRPr kumimoji="0" lang="fr-CA" sz="2000" b="1" i="0" u="none" strike="noStrike" kern="1200" spc="0" normalizeH="0" noProof="0" dirty="0" smtClean="0">
              <a:ln>
                <a:noFill/>
              </a:ln>
              <a:solidFill>
                <a:srgbClr val="AC2836"/>
              </a:solidFill>
              <a:effectLst/>
              <a:uLnTx/>
              <a:uFillTx/>
              <a:latin typeface="Bell Gothic Black" panose="020B0706020202020204" pitchFamily="34" charset="0"/>
              <a:ea typeface="Bell Gothic Black" panose="020B0706020202020204" pitchFamily="34" charset="0"/>
              <a:cs typeface="Bell Gothic Black" panose="020B07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636" y="4559601"/>
            <a:ext cx="602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hlinkClick r:id="rId3"/>
              </a:rPr>
              <a:t>https://github.com/tiduru/MEC8211_VetV/tree/main/Devoir2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A) </a:t>
            </a:r>
            <a:r>
              <a:rPr lang="fr-CA" cap="all" dirty="0" smtClean="0"/>
              <a:t>COMPARAISON CODE À CODE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2854"/>
            <a:ext cx="106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TBD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B) MÉTHODE DES SOLUTIONS MANUFACTURÉES (MMS)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95600"/>
            <a:ext cx="10683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A" b="1" u="sng" dirty="0" smtClean="0"/>
              <a:t>Étape 1</a:t>
            </a:r>
            <a:r>
              <a:rPr lang="fr-CA" dirty="0" smtClean="0"/>
              <a:t>: On écrit le modèle mathématique différentiel sous la forme </a:t>
            </a:r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b="1" u="sng" dirty="0" smtClean="0"/>
              <a:t>Étape </a:t>
            </a:r>
            <a:r>
              <a:rPr lang="fr-CA" b="1" u="sng" dirty="0" smtClean="0"/>
              <a:t>2</a:t>
            </a:r>
            <a:r>
              <a:rPr lang="fr-CA" dirty="0" smtClean="0"/>
              <a:t>: On choisit la forme voulue d’une solution analytique </a:t>
            </a:r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b="1" dirty="0" smtClean="0"/>
              <a:t>		</a:t>
            </a:r>
          </a:p>
          <a:p>
            <a:pPr marL="342900" indent="-342900"/>
            <a:r>
              <a:rPr lang="fr-CA" b="1" dirty="0" smtClean="0"/>
              <a:t>	</a:t>
            </a:r>
            <a:r>
              <a:rPr lang="fr-CA" b="1" dirty="0" smtClean="0"/>
              <a:t>	</a:t>
            </a:r>
            <a:r>
              <a:rPr lang="fr-CA" b="1" dirty="0" smtClean="0"/>
              <a:t>Dirichlet</a:t>
            </a:r>
            <a:r>
              <a:rPr lang="fr-CA" dirty="0" smtClean="0"/>
              <a:t>:</a:t>
            </a:r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dirty="0" smtClean="0"/>
              <a:t>		</a:t>
            </a:r>
          </a:p>
          <a:p>
            <a:pPr marL="342900" indent="-342900"/>
            <a:r>
              <a:rPr lang="fr-CA" b="1" dirty="0" smtClean="0"/>
              <a:t>	</a:t>
            </a:r>
            <a:r>
              <a:rPr lang="fr-CA" b="1" dirty="0" smtClean="0"/>
              <a:t>	</a:t>
            </a:r>
            <a:r>
              <a:rPr lang="fr-CA" b="1" dirty="0" smtClean="0"/>
              <a:t>Neumann</a:t>
            </a:r>
            <a:r>
              <a:rPr lang="fr-CA" dirty="0" smtClean="0"/>
              <a:t>:  </a:t>
            </a:r>
          </a:p>
          <a:p>
            <a:pPr marL="342900" indent="-342900"/>
            <a:endParaRPr lang="fr-CA" dirty="0" smtClean="0"/>
          </a:p>
          <a:p>
            <a:pPr marL="342900" indent="-342900"/>
            <a:r>
              <a:rPr lang="fr-CA" dirty="0" smtClean="0"/>
              <a:t>	</a:t>
            </a:r>
            <a:r>
              <a:rPr lang="fr-CA" dirty="0" smtClean="0"/>
              <a:t>	</a:t>
            </a:r>
            <a:r>
              <a:rPr lang="fr-CA" b="1" dirty="0" smtClean="0"/>
              <a:t>Conditions initiales</a:t>
            </a:r>
            <a:r>
              <a:rPr lang="fr-CA" dirty="0" smtClean="0"/>
              <a:t>: </a:t>
            </a:r>
            <a:endParaRPr lang="fr-CA" dirty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/>
        </p:nvGraphicFramePr>
        <p:xfrm>
          <a:off x="7202488" y="1441320"/>
          <a:ext cx="876300" cy="342900"/>
        </p:xfrm>
        <a:graphic>
          <a:graphicData uri="http://schemas.openxmlformats.org/presentationml/2006/ole">
            <p:oleObj spid="_x0000_s21506" name="Equation" r:id="rId3" imgW="876240" imgH="34272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615916" y="1784220"/>
          <a:ext cx="4113213" cy="765175"/>
        </p:xfrm>
        <a:graphic>
          <a:graphicData uri="http://schemas.openxmlformats.org/presentationml/2006/ole">
            <p:oleObj spid="_x0000_s21507" name="Equation" r:id="rId4" imgW="2933640" imgH="545760" progId="Equation.DSMT4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531928" y="2792730"/>
          <a:ext cx="647700" cy="368300"/>
        </p:xfrm>
        <a:graphic>
          <a:graphicData uri="http://schemas.openxmlformats.org/presentationml/2006/ole">
            <p:oleObj spid="_x0000_s21508" name="Equation" r:id="rId5" imgW="647640" imgH="368280" progId="Equation.DSMT4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536700" y="3267075"/>
          <a:ext cx="3482975" cy="962025"/>
        </p:xfrm>
        <a:graphic>
          <a:graphicData uri="http://schemas.openxmlformats.org/presentationml/2006/ole">
            <p:oleObj spid="_x0000_s21509" name="Equation" r:id="rId6" imgW="2476440" imgH="685800" progId="Equation.DSMT4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632075" y="4411980"/>
          <a:ext cx="1498600" cy="409575"/>
        </p:xfrm>
        <a:graphic>
          <a:graphicData uri="http://schemas.openxmlformats.org/presentationml/2006/ole">
            <p:oleObj spid="_x0000_s21511" name="Equation" r:id="rId7" imgW="1066680" imgH="291960" progId="Equation.DSMT4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834005" y="5059680"/>
          <a:ext cx="1052513" cy="693737"/>
        </p:xfrm>
        <a:graphic>
          <a:graphicData uri="http://schemas.openxmlformats.org/presentationml/2006/ole">
            <p:oleObj spid="_x0000_s21512" name="Equation" r:id="rId8" imgW="749160" imgH="495000" progId="Equation.DSMT4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672523" y="5787339"/>
          <a:ext cx="1462087" cy="409575"/>
        </p:xfrm>
        <a:graphic>
          <a:graphicData uri="http://schemas.openxmlformats.org/presentationml/2006/ole">
            <p:oleObj spid="_x0000_s21514" name="Equation" r:id="rId9" imgW="1041120" imgH="291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B) MÉTHODE DES SOLUTIONS MANUFACTURÉES (MMS)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334640"/>
            <a:ext cx="10683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 smtClean="0"/>
              <a:t>Étape 3</a:t>
            </a:r>
            <a:r>
              <a:rPr lang="fr-CA" dirty="0" smtClean="0"/>
              <a:t>: </a:t>
            </a:r>
            <a:r>
              <a:rPr lang="fr-FR" dirty="0" smtClean="0"/>
              <a:t>Obtenir le terme source </a:t>
            </a:r>
            <a:r>
              <a:rPr lang="fr-FR" dirty="0" smtClean="0"/>
              <a:t>analytique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CA" dirty="0" smtClean="0"/>
          </a:p>
          <a:p>
            <a:pPr marL="342900" indent="-342900"/>
            <a:endParaRPr lang="fr-CA" dirty="0" smtClean="0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016500" y="1334640"/>
          <a:ext cx="901700" cy="444500"/>
        </p:xfrm>
        <a:graphic>
          <a:graphicData uri="http://schemas.openxmlformats.org/presentationml/2006/ole">
            <p:oleObj spid="_x0000_s22536" name="Equation" r:id="rId3" imgW="901440" imgH="444240" progId="Equation.DSMT4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477963" y="1903413"/>
          <a:ext cx="5354637" cy="2559050"/>
        </p:xfrm>
        <a:graphic>
          <a:graphicData uri="http://schemas.openxmlformats.org/presentationml/2006/ole">
            <p:oleObj spid="_x0000_s22537" name="Equation" r:id="rId4" imgW="3809880" imgH="1828800" progId="Equation.DSMT4">
              <p:embed/>
            </p:oleObj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11550" y="3182938"/>
          <a:ext cx="179388" cy="266700"/>
        </p:xfrm>
        <a:graphic>
          <a:graphicData uri="http://schemas.openxmlformats.org/presentationml/2006/ole">
            <p:oleObj spid="_x0000_s22538" name="Equation" r:id="rId5" imgW="126720" imgH="190440" progId="Equation.DSMT4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503613" y="3921125"/>
          <a:ext cx="177800" cy="266700"/>
        </p:xfrm>
        <a:graphic>
          <a:graphicData uri="http://schemas.openxmlformats.org/presentationml/2006/ole">
            <p:oleObj spid="_x0000_s22539" name="Equation" r:id="rId6" imgW="126720" imgH="190440" progId="Equation.DSMT4">
              <p:embed/>
            </p:oleObj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2357755" y="5500370"/>
          <a:ext cx="3952875" cy="908050"/>
        </p:xfrm>
        <a:graphic>
          <a:graphicData uri="http://schemas.openxmlformats.org/presentationml/2006/ole">
            <p:oleObj spid="_x0000_s22540" name="Equation" r:id="rId7" imgW="2819160" imgH="647640" progId="Equation.DSMT4">
              <p:embed/>
            </p:oleObj>
          </a:graphicData>
        </a:graphic>
      </p:graphicFrame>
      <p:sp>
        <p:nvSpPr>
          <p:cNvPr id="18" name="Flèche droite 17"/>
          <p:cNvSpPr/>
          <p:nvPr/>
        </p:nvSpPr>
        <p:spPr>
          <a:xfrm>
            <a:off x="495300" y="5454679"/>
            <a:ext cx="1574628" cy="9829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Terme</a:t>
            </a:r>
            <a:endParaRPr lang="en-US" dirty="0" smtClean="0"/>
          </a:p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Ellipse 20"/>
          <p:cNvSpPr/>
          <p:nvPr/>
        </p:nvSpPr>
        <p:spPr>
          <a:xfrm>
            <a:off x="3520599" y="2958783"/>
            <a:ext cx="199707" cy="23177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4305300" y="5974080"/>
            <a:ext cx="335280" cy="3505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6598920" y="5789414"/>
            <a:ext cx="522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terme</a:t>
            </a:r>
            <a:r>
              <a:rPr lang="en-US" dirty="0" smtClean="0">
                <a:solidFill>
                  <a:srgbClr val="FF0000"/>
                </a:solidFill>
              </a:rPr>
              <a:t> source </a:t>
            </a:r>
            <a:r>
              <a:rPr lang="en-US" dirty="0" err="1" smtClean="0">
                <a:solidFill>
                  <a:srgbClr val="FF0000"/>
                </a:solidFill>
              </a:rPr>
              <a:t>n’a</a:t>
            </a:r>
            <a:r>
              <a:rPr lang="en-US" dirty="0" smtClean="0">
                <a:solidFill>
                  <a:srgbClr val="FF0000"/>
                </a:solidFill>
              </a:rPr>
              <a:t> pas de </a:t>
            </a:r>
            <a:r>
              <a:rPr lang="en-US" dirty="0" err="1" smtClean="0">
                <a:solidFill>
                  <a:srgbClr val="FF0000"/>
                </a:solidFill>
              </a:rPr>
              <a:t>singularité</a:t>
            </a:r>
            <a:r>
              <a:rPr lang="en-US" dirty="0" smtClean="0">
                <a:solidFill>
                  <a:srgbClr val="FF0000"/>
                </a:solidFill>
              </a:rPr>
              <a:t> en r=0!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9368" y="743919"/>
            <a:ext cx="9230532" cy="588935"/>
          </a:xfrm>
        </p:spPr>
        <p:txBody>
          <a:bodyPr/>
          <a:lstStyle/>
          <a:p>
            <a:r>
              <a:rPr lang="fr-CA" cap="all" dirty="0" smtClean="0"/>
              <a:t>B) MÉTHODE DES SOLUTIONS MANUFACTURÉES (MMS)</a:t>
            </a:r>
            <a:endParaRPr lang="fr-CA" cap="all" dirty="0"/>
          </a:p>
        </p:txBody>
      </p:sp>
      <p:sp>
        <p:nvSpPr>
          <p:cNvPr id="8" name="Espace réservé de la date 2"/>
          <p:cNvSpPr txBox="1">
            <a:spLocks/>
          </p:cNvSpPr>
          <p:nvPr/>
        </p:nvSpPr>
        <p:spPr>
          <a:xfrm>
            <a:off x="952500" y="6504501"/>
            <a:ext cx="11198817" cy="32342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MEC8211 – Vérification et validation en modélisation numérique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1584338" y="6473505"/>
            <a:ext cx="566979" cy="35441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88620" y="1332854"/>
            <a:ext cx="10965180" cy="0"/>
          </a:xfrm>
          <a:prstGeom prst="line">
            <a:avLst/>
          </a:prstGeom>
          <a:ln w="12700">
            <a:solidFill>
              <a:srgbClr val="C4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70560" y="1517520"/>
            <a:ext cx="1068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 smtClean="0"/>
              <a:t>Étape 4</a:t>
            </a:r>
            <a:r>
              <a:rPr lang="fr-CA" dirty="0" smtClean="0"/>
              <a:t>: Équation modifiée à résoudre</a:t>
            </a:r>
            <a:endParaRPr lang="fr-CA" dirty="0" smtClean="0"/>
          </a:p>
          <a:p>
            <a:endParaRPr lang="fr-CA" dirty="0" smtClean="0"/>
          </a:p>
          <a:p>
            <a:pPr marL="342900" indent="-342900"/>
            <a:endParaRPr lang="fr-CA" dirty="0" smtClean="0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511550" y="3182938"/>
          <a:ext cx="179388" cy="266700"/>
        </p:xfrm>
        <a:graphic>
          <a:graphicData uri="http://schemas.openxmlformats.org/presentationml/2006/ole">
            <p:oleObj spid="_x0000_s23556" name="Equation" r:id="rId3" imgW="126720" imgH="190440" progId="Equation.DSMT4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503613" y="3921125"/>
          <a:ext cx="177800" cy="266700"/>
        </p:xfrm>
        <a:graphic>
          <a:graphicData uri="http://schemas.openxmlformats.org/presentationml/2006/ole">
            <p:oleObj spid="_x0000_s23557" name="Equation" r:id="rId4" imgW="126720" imgH="190440" progId="Equation.DSMT4">
              <p:embed/>
            </p:oleObj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575493" y="1448940"/>
          <a:ext cx="3162300" cy="774700"/>
        </p:xfrm>
        <a:graphic>
          <a:graphicData uri="http://schemas.openxmlformats.org/presentationml/2006/ole">
            <p:oleObj spid="_x0000_s23559" name="Equation" r:id="rId5" imgW="3162240" imgH="77436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dèle présentation generale 2017-format16-9" id="{8F4B225D-2660-9140-9107-325B1674C396}" vid="{204DDDD0-4085-1544-BCC5-8AF5D01EBD9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11183</TotalTime>
  <Words>176</Words>
  <Application>Microsoft Office PowerPoint</Application>
  <PresentationFormat>Personnalisé</PresentationFormat>
  <Paragraphs>54</Paragraphs>
  <Slides>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Thème Office</vt:lpstr>
      <vt:lpstr>MathType 6.0 Equation</vt:lpstr>
      <vt:lpstr>DEVOIR 2 – VÉRIFICATION DE CODE - MMS</vt:lpstr>
      <vt:lpstr>A) COMPARAISON CODE À CODE</vt:lpstr>
      <vt:lpstr>B) MÉTHODE DES SOLUTIONS MANUFACTURÉES (MMS)</vt:lpstr>
      <vt:lpstr>B) MÉTHODE DES SOLUTIONS MANUFACTURÉES (MMS)</vt:lpstr>
      <vt:lpstr>B) MÉTHODE DES SOLUTIONS MANUFACTURÉES (MMS)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Jacques</cp:lastModifiedBy>
  <cp:revision>640</cp:revision>
  <cp:lastPrinted>2019-12-02T20:31:19Z</cp:lastPrinted>
  <dcterms:created xsi:type="dcterms:W3CDTF">2017-11-29T16:32:00Z</dcterms:created>
  <dcterms:modified xsi:type="dcterms:W3CDTF">2022-10-19T22:37:14Z</dcterms:modified>
</cp:coreProperties>
</file>