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74" r:id="rId2"/>
    <p:sldId id="282" r:id="rId3"/>
    <p:sldId id="276" r:id="rId4"/>
    <p:sldId id="283" r:id="rId5"/>
    <p:sldId id="284" r:id="rId6"/>
    <p:sldId id="277" r:id="rId7"/>
    <p:sldId id="279" r:id="rId8"/>
    <p:sldId id="281" r:id="rId9"/>
    <p:sldId id="28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ction par défaut" id="{DF6FFFFD-D1C5-2A41-8A50-489F0B8F59DE}">
          <p14:sldIdLst>
            <p14:sldId id="258"/>
          </p14:sldIdLst>
        </p14:section>
        <p14:section name="Section sans titre" id="{8CDAA8C9-5561-394C-B4C6-16E856A7C082}">
          <p14:sldIdLst>
            <p14:sldId id="261"/>
            <p14:sldId id="263"/>
            <p14:sldId id="264"/>
            <p14:sldId id="268"/>
            <p14:sldId id="265"/>
            <p14:sldId id="269"/>
            <p14:sldId id="271"/>
            <p14:sldId id="266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54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A1A"/>
    <a:srgbClr val="241E20"/>
    <a:srgbClr val="85BF42"/>
    <a:srgbClr val="D7D7D7"/>
    <a:srgbClr val="FC961F"/>
    <a:srgbClr val="41AAE6"/>
    <a:srgbClr val="EAEAEA"/>
    <a:srgbClr val="1DA9E6"/>
    <a:srgbClr val="1DB6FE"/>
    <a:srgbClr val="A8D35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6"/>
  </p:normalViewPr>
  <p:slideViewPr>
    <p:cSldViewPr snapToGrid="0" snapToObjects="1" showGuides="1">
      <p:cViewPr>
        <p:scale>
          <a:sx n="125" d="100"/>
          <a:sy n="125" d="100"/>
        </p:scale>
        <p:origin x="-306" y="66"/>
      </p:cViewPr>
      <p:guideLst>
        <p:guide orient="horz" pos="2205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2" d="100"/>
          <a:sy n="82" d="100"/>
        </p:scale>
        <p:origin x="3200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B105C-35EA-1640-97C3-38A1995AF5B8}" type="datetimeFigureOut">
              <a:rPr lang="fr-FR" smtClean="0"/>
              <a:pPr/>
              <a:t>12/10/2022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432E-B973-FA4F-8A85-8BC19FA3115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932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35F4D-6435-B546-B0DF-5E663FE2CEE9}" type="datetimeFigureOut">
              <a:rPr lang="fr-FR" smtClean="0"/>
              <a:pPr/>
              <a:t>12/10/2022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60ADF-7449-CD4D-9F9E-E9479A861E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352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7435" y="852407"/>
            <a:ext cx="9686365" cy="480447"/>
          </a:xfrm>
        </p:spPr>
        <p:txBody>
          <a:bodyPr/>
          <a:lstStyle>
            <a:lvl1pPr>
              <a:defRPr>
                <a:latin typeface="Bell Gothic Black" panose="020B0706020202020204" pitchFamily="34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86" y="2474259"/>
            <a:ext cx="10299914" cy="3702704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E473-BC1F-6949-AA66-34BC94CEB966}" type="datetime1">
              <a:rPr lang="fr-CA" smtClean="0"/>
              <a:pPr/>
              <a:t>2022-10-12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1685365" y="1595445"/>
            <a:ext cx="9663953" cy="4667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4"/>
          </p:nvPr>
        </p:nvSpPr>
        <p:spPr>
          <a:xfrm>
            <a:off x="4038600" y="6484827"/>
            <a:ext cx="4114800" cy="36512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00798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ll Gothic Black" panose="020B0706020202020204" pitchFamily="34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28A-8FA5-E440-922D-145DAD6BEAE5}" type="datetime1">
              <a:rPr lang="fr-CA" smtClean="0"/>
              <a:pPr/>
              <a:t>2022-10-12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838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7072-DB21-074C-BBCE-35D96DEDE97F}" type="datetime1">
              <a:rPr lang="fr-CA" smtClean="0"/>
              <a:pPr/>
              <a:t>2022-10-12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0107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10538391" y="6549129"/>
            <a:ext cx="1595034" cy="323420"/>
          </a:xfrm>
        </p:spPr>
        <p:txBody>
          <a:bodyPr/>
          <a:lstStyle>
            <a:lvl1pPr algn="r">
              <a:defRPr/>
            </a:lvl1pPr>
          </a:lstStyle>
          <a:p>
            <a:fld id="{A7E441BF-9668-8D41-935A-D4F7D4FB57BA}" type="datetime1">
              <a:rPr lang="fr-CA" smtClean="0"/>
              <a:pPr/>
              <a:t>2022-10-12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8509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268" y="743919"/>
            <a:ext cx="9230532" cy="58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9412"/>
            <a:ext cx="10515600" cy="32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</a:t>
            </a:r>
            <a:r>
              <a:rPr lang="fr-FR" smtClean="0"/>
              <a:t>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56283" y="6504501"/>
            <a:ext cx="1595034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0528F72-07FD-504F-BF9E-F9FA15D5E721}" type="datetime1">
              <a:rPr lang="fr-CA" smtClean="0"/>
              <a:pPr/>
              <a:t>2022-10-12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5" y="6496457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380010" y="0"/>
            <a:ext cx="11811990" cy="64359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3"/>
          </p:nvPr>
        </p:nvSpPr>
        <p:spPr>
          <a:xfrm>
            <a:off x="4038600" y="64848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" y="262800"/>
            <a:ext cx="1246869" cy="51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97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697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AC2836"/>
          </a:solidFill>
          <a:latin typeface="Bell Gothic Black" panose="020B0706020202020204" pitchFamily="34" charset="0"/>
          <a:ea typeface="Bell Gothic Black" panose="020B0706020202020204" pitchFamily="34" charset="0"/>
          <a:cs typeface="Bell Gothic Black" panose="020B0706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duru/MEC8211_VetV/tree/main/Devoir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774" y="743919"/>
            <a:ext cx="9038226" cy="1427781"/>
          </a:xfrm>
        </p:spPr>
        <p:txBody>
          <a:bodyPr/>
          <a:lstStyle/>
          <a:p>
            <a:r>
              <a:rPr lang="fr-CA" u="sng" cap="all" dirty="0" smtClean="0"/>
              <a:t>DEVOIR 1 – VÉRIFICATION DE CODE</a:t>
            </a:r>
            <a:endParaRPr lang="en-US" u="sng" cap="all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952500" y="6504501"/>
            <a:ext cx="11198817" cy="323420"/>
          </a:xfrm>
        </p:spPr>
        <p:txBody>
          <a:bodyPr/>
          <a:lstStyle/>
          <a:p>
            <a:pPr algn="ctr"/>
            <a:r>
              <a:rPr lang="fr-FR" dirty="0" smtClean="0"/>
              <a:t>MEC8211 – Vérification et Validation en modélisation numérique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93454" y="2074605"/>
            <a:ext cx="800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Diffusion du </a:t>
            </a:r>
            <a:r>
              <a:rPr lang="en-US" sz="2400" b="1" dirty="0" err="1" smtClean="0"/>
              <a:t>sel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dans</a:t>
            </a:r>
            <a:r>
              <a:rPr lang="en-US" sz="2400" b="1" dirty="0" smtClean="0"/>
              <a:t> un </a:t>
            </a:r>
            <a:r>
              <a:rPr lang="en-US" sz="2400" b="1" dirty="0" err="1" smtClean="0"/>
              <a:t>pilier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béton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poreux</a:t>
            </a:r>
            <a:endParaRPr lang="en-US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755379" y="4597701"/>
            <a:ext cx="291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Atchafalaya Basin Bridge, I-10, Whiskey Bay</a:t>
            </a:r>
          </a:p>
          <a:p>
            <a:r>
              <a:rPr lang="en-US" sz="800" dirty="0" smtClean="0"/>
              <a:t>[© MICHAELAT1, CC BY-SA 3.0, via Wikimedia Commons]</a:t>
            </a:r>
          </a:p>
          <a:p>
            <a:endParaRPr lang="en-US" sz="8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93454" y="3131820"/>
            <a:ext cx="7841886" cy="0"/>
          </a:xfrm>
          <a:prstGeom prst="line">
            <a:avLst/>
          </a:prstGeom>
          <a:ln w="19050">
            <a:solidFill>
              <a:srgbClr val="241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/>
          <p:cNvSpPr txBox="1">
            <a:spLocks/>
          </p:cNvSpPr>
          <p:nvPr/>
        </p:nvSpPr>
        <p:spPr>
          <a:xfrm>
            <a:off x="105774" y="3131820"/>
            <a:ext cx="9038226" cy="14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000" b="1" i="0" u="none" strike="noStrike" kern="1200" spc="0" normalizeH="0" noProof="0" dirty="0" err="1" smtClean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Eduards</a:t>
            </a:r>
            <a:r>
              <a:rPr kumimoji="0" lang="fr-CA" sz="2000" b="1" i="0" u="none" strike="noStrike" kern="1200" spc="0" normalizeH="0" noProof="0" dirty="0" smtClean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 Blandin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000" b="1" i="0" u="none" strike="noStrike" kern="1200" spc="0" normalizeH="0" noProof="0" dirty="0" smtClean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Jacques Desfossés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000" b="1" dirty="0" smtClean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Timothée </a:t>
            </a:r>
            <a:r>
              <a:rPr lang="fr-CA" sz="2000" b="1" dirty="0" err="1" smtClean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Duruisseau</a:t>
            </a:r>
            <a:endParaRPr kumimoji="0" lang="fr-CA" sz="2000" b="1" i="0" u="none" strike="noStrike" kern="1200" spc="0" normalizeH="0" noProof="0" dirty="0" smtClean="0">
              <a:ln>
                <a:noFill/>
              </a:ln>
              <a:solidFill>
                <a:srgbClr val="AC2836"/>
              </a:solidFill>
              <a:effectLst/>
              <a:uLnTx/>
              <a:uFillTx/>
              <a:latin typeface="Bell Gothic Black" panose="020B0706020202020204" pitchFamily="34" charset="0"/>
              <a:ea typeface="Bell Gothic Black" panose="020B0706020202020204" pitchFamily="34" charset="0"/>
              <a:cs typeface="Bell Gothic Black" panose="020B07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636" y="4559601"/>
            <a:ext cx="602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hlinkClick r:id="rId3"/>
              </a:rPr>
              <a:t>https://github.com/tiduru/MEC8211_VetV/tree/main/Devoir1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A) SIMPLIFIER ET ÉTABLIR LE </a:t>
            </a:r>
            <a:r>
              <a:rPr lang="fr-CA" cap="all" dirty="0" err="1" smtClean="0"/>
              <a:t>PROBLèME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70560" y="1417320"/>
            <a:ext cx="10683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fr-CA" dirty="0" smtClean="0"/>
              <a:t>L’équation		     est de type </a:t>
            </a:r>
            <a:r>
              <a:rPr lang="fr-CA" b="1" dirty="0" smtClean="0">
                <a:solidFill>
                  <a:srgbClr val="FF0000"/>
                </a:solidFill>
              </a:rPr>
              <a:t>parabolique</a:t>
            </a:r>
            <a:endParaRPr lang="fr-CA" dirty="0" smtClean="0"/>
          </a:p>
          <a:p>
            <a:pPr marL="342900" indent="-342900">
              <a:buAutoNum type="alphaLcPeriod"/>
            </a:pPr>
            <a:endParaRPr lang="fr-CA" dirty="0" smtClean="0"/>
          </a:p>
          <a:p>
            <a:pPr marL="342900" indent="-342900">
              <a:buAutoNum type="alphaLcPeriod"/>
            </a:pPr>
            <a:r>
              <a:rPr lang="fr-CA" dirty="0" smtClean="0"/>
              <a:t>En coordonnées cylindriques, l’équation devient </a:t>
            </a:r>
          </a:p>
          <a:p>
            <a:pPr marL="342900" indent="-342900">
              <a:buAutoNum type="alphaLcPeriod"/>
            </a:pPr>
            <a:endParaRPr lang="fr-CA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fr-CA" dirty="0" smtClean="0"/>
              <a:t>Nous sommes en présence d’une </a:t>
            </a:r>
            <a:r>
              <a:rPr lang="fr-CA" b="1" dirty="0" smtClean="0">
                <a:solidFill>
                  <a:srgbClr val="FF0000"/>
                </a:solidFill>
              </a:rPr>
              <a:t>symétrie axiale de révolution</a:t>
            </a:r>
            <a:r>
              <a:rPr lang="fr-CA" dirty="0" smtClean="0"/>
              <a:t> </a:t>
            </a:r>
            <a:endParaRPr lang="fr-CA" dirty="0" smtClean="0"/>
          </a:p>
          <a:p>
            <a:pPr marL="800100" lvl="1" indent="-342900"/>
            <a:endParaRPr lang="fr-CA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fr-CA" dirty="0" smtClean="0"/>
              <a:t>On réduit le problème à une </a:t>
            </a:r>
            <a:r>
              <a:rPr lang="fr-CA" b="1" dirty="0" smtClean="0">
                <a:solidFill>
                  <a:srgbClr val="FF0000"/>
                </a:solidFill>
              </a:rPr>
              <a:t>diffusion radiale seulement</a:t>
            </a:r>
            <a:r>
              <a:rPr lang="fr-CA" dirty="0" smtClean="0"/>
              <a:t> , i.e.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CA" dirty="0" smtClean="0"/>
              <a:t>Cylindre infiniment haut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CA" dirty="0" smtClean="0"/>
              <a:t>Concentration constante       à la surface du pilier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CA" dirty="0" smtClean="0"/>
              <a:t>Flux nul en r=0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CA" dirty="0" smtClean="0"/>
              <a:t>Concentration initiale nulle à l’intérieur du pilier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fr-CA" dirty="0" smtClean="0"/>
          </a:p>
          <a:p>
            <a:pPr marL="800100" lvl="1" indent="-342900"/>
            <a:endParaRPr lang="fr-CA" dirty="0" smtClean="0"/>
          </a:p>
          <a:p>
            <a:pPr marL="800100" lvl="1" indent="-342900"/>
            <a:r>
              <a:rPr lang="fr-CA" dirty="0" smtClean="0"/>
              <a:t>L’équation simplifiée est</a:t>
            </a:r>
          </a:p>
          <a:p>
            <a:pPr marL="342900" indent="-342900">
              <a:buAutoNum type="alphaLcPeriod"/>
            </a:pPr>
            <a:endParaRPr lang="fr-CA" dirty="0" smtClean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/>
        </p:nvGraphicFramePr>
        <p:xfrm>
          <a:off x="2187258" y="1417320"/>
          <a:ext cx="1485900" cy="508000"/>
        </p:xfrm>
        <a:graphic>
          <a:graphicData uri="http://schemas.openxmlformats.org/presentationml/2006/ole">
            <p:oleObj spid="_x0000_s2050" name="Equation" r:id="rId3" imgW="1485720" imgH="50796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668010" y="1849120"/>
          <a:ext cx="3632200" cy="609600"/>
        </p:xfrm>
        <a:graphic>
          <a:graphicData uri="http://schemas.openxmlformats.org/presentationml/2006/ole">
            <p:oleObj spid="_x0000_s2051" name="Equation" r:id="rId4" imgW="3632040" imgH="60948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673475" y="5265420"/>
          <a:ext cx="5376863" cy="873125"/>
        </p:xfrm>
        <a:graphic>
          <a:graphicData uri="http://schemas.openxmlformats.org/presentationml/2006/ole">
            <p:oleObj spid="_x0000_s2052" name="Equation" r:id="rId5" imgW="3835080" imgH="622080" progId="Equation.DSMT4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4367213" y="3878263"/>
          <a:ext cx="228600" cy="279400"/>
        </p:xfrm>
        <a:graphic>
          <a:graphicData uri="http://schemas.openxmlformats.org/presentationml/2006/ole">
            <p:oleObj spid="_x0000_s2056" name="Equation" r:id="rId6" imgW="228600" imgH="27936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7391718" y="3142933"/>
          <a:ext cx="1612900" cy="254000"/>
        </p:xfrm>
        <a:graphic>
          <a:graphicData uri="http://schemas.openxmlformats.org/presentationml/2006/ole">
            <p:oleObj spid="_x0000_s2057" name="Equation" r:id="rId7" imgW="161280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A) SIMPLIFIER ET ÉTABLIR LE </a:t>
            </a:r>
            <a:r>
              <a:rPr lang="fr-CA" cap="all" dirty="0" err="1" smtClean="0"/>
              <a:t>PROBLèME</a:t>
            </a:r>
            <a:r>
              <a:rPr lang="fr-CA" cap="all" dirty="0" smtClean="0"/>
              <a:t> (suite)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70560" y="1645920"/>
            <a:ext cx="1068324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 startAt="3"/>
            </a:pPr>
            <a:r>
              <a:rPr lang="fr-CA" dirty="0" smtClean="0"/>
              <a:t>Discrétisation du domaine pour 5 nœuds</a:t>
            </a:r>
          </a:p>
          <a:p>
            <a:pPr marL="342900" indent="-342900">
              <a:buAutoNum type="alphaLcPeriod" startAt="3"/>
            </a:pPr>
            <a:endParaRPr lang="fr-CA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 smtClean="0"/>
              <a:t>Intervalles constants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 smtClean="0"/>
              <a:t>Position sur l’axe r:</a:t>
            </a:r>
          </a:p>
          <a:p>
            <a:pPr marL="342900" indent="-342900">
              <a:buAutoNum type="alphaLcPeriod"/>
            </a:pPr>
            <a:endParaRPr lang="fr-CA" dirty="0" smtClean="0"/>
          </a:p>
          <a:p>
            <a:pPr marL="342900" indent="-342900">
              <a:buAutoNum type="alphaLcPeriod" startAt="4"/>
            </a:pPr>
            <a:r>
              <a:rPr lang="fr-CA" dirty="0" smtClean="0"/>
              <a:t>i) Conditions frontières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 smtClean="0"/>
              <a:t>Condition frontière de </a:t>
            </a:r>
            <a:r>
              <a:rPr lang="fr-CA" b="1" dirty="0" smtClean="0">
                <a:solidFill>
                  <a:srgbClr val="FF0000"/>
                </a:solidFill>
              </a:rPr>
              <a:t>Dirichlet</a:t>
            </a:r>
            <a:r>
              <a:rPr lang="fr-CA" dirty="0" smtClean="0"/>
              <a:t>: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endParaRPr lang="fr-CA" dirty="0" smtClean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CA" dirty="0" smtClean="0"/>
              <a:t>Condition </a:t>
            </a:r>
            <a:r>
              <a:rPr lang="fr-CA" dirty="0" smtClean="0"/>
              <a:t>frontière de </a:t>
            </a:r>
            <a:r>
              <a:rPr lang="fr-CA" b="1" dirty="0" smtClean="0">
                <a:solidFill>
                  <a:srgbClr val="FF0000"/>
                </a:solidFill>
              </a:rPr>
              <a:t>Neumann</a:t>
            </a:r>
            <a:r>
              <a:rPr lang="fr-CA" dirty="0" smtClean="0"/>
              <a:t>: </a:t>
            </a:r>
            <a:endParaRPr lang="fr-CA" dirty="0" smtClean="0"/>
          </a:p>
          <a:p>
            <a:pPr marL="800100" lvl="1" indent="-342900">
              <a:buAutoNum type="alphaLcPeriod" startAt="4"/>
            </a:pPr>
            <a:endParaRPr lang="fr-CA" dirty="0" smtClean="0"/>
          </a:p>
          <a:p>
            <a:pPr marL="342900" indent="-342900"/>
            <a:r>
              <a:rPr lang="fr-CA" dirty="0" smtClean="0"/>
              <a:t>	ii) Conditions initiales</a:t>
            </a:r>
          </a:p>
          <a:p>
            <a:pPr marL="342900" indent="-342900"/>
            <a:endParaRPr lang="fr-CA" dirty="0" smtClean="0"/>
          </a:p>
          <a:p>
            <a:pPr marL="1257300" lvl="2" indent="-342900">
              <a:buFont typeface="Wingdings" pitchFamily="2" charset="2"/>
              <a:buChar char="§"/>
            </a:pPr>
            <a:r>
              <a:rPr lang="fr-CA" dirty="0" smtClean="0"/>
              <a:t> Concentration initiale nulle: </a:t>
            </a:r>
          </a:p>
          <a:p>
            <a:pPr marL="342900" indent="-342900"/>
            <a:r>
              <a:rPr lang="fr-CA" dirty="0" smtClean="0"/>
              <a:t>	</a:t>
            </a:r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>
              <a:buAutoNum type="alphaLcPeriod"/>
            </a:pPr>
            <a:endParaRPr lang="fr-CA" dirty="0" smtClean="0"/>
          </a:p>
          <a:p>
            <a:pPr marL="342900" indent="-342900">
              <a:buAutoNum type="alphaLcPeriod"/>
            </a:pP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448052" y="1806395"/>
            <a:ext cx="3916680" cy="3801745"/>
            <a:chOff x="5212080" y="1730375"/>
            <a:chExt cx="3916680" cy="3801745"/>
          </a:xfrm>
        </p:grpSpPr>
        <p:grpSp>
          <p:nvGrpSpPr>
            <p:cNvPr id="30" name="Groupe 29"/>
            <p:cNvGrpSpPr/>
            <p:nvPr/>
          </p:nvGrpSpPr>
          <p:grpSpPr>
            <a:xfrm>
              <a:off x="5212080" y="1730375"/>
              <a:ext cx="3916680" cy="3801745"/>
              <a:chOff x="5212080" y="1730375"/>
              <a:chExt cx="3916680" cy="380174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212080" y="1730375"/>
                <a:ext cx="3909060" cy="38017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/>
              <p:cNvSpPr>
                <a:spLocks noChangeAspect="1"/>
              </p:cNvSpPr>
              <p:nvPr/>
            </p:nvSpPr>
            <p:spPr>
              <a:xfrm>
                <a:off x="5844540" y="2263140"/>
                <a:ext cx="2729670" cy="27279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cxnSp>
            <p:nvCxnSpPr>
              <p:cNvPr id="14" name="Connecteur droit avec flèche 13"/>
              <p:cNvCxnSpPr>
                <a:endCxn id="10" idx="3"/>
              </p:cNvCxnSpPr>
              <p:nvPr/>
            </p:nvCxnSpPr>
            <p:spPr>
              <a:xfrm>
                <a:off x="7209375" y="3627120"/>
                <a:ext cx="191176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8822250" y="3560266"/>
                <a:ext cx="30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 smtClean="0"/>
                  <a:t>r</a:t>
                </a:r>
                <a:endParaRPr lang="en-US" dirty="0"/>
              </a:p>
            </p:txBody>
          </p:sp>
          <p:sp>
            <p:nvSpPr>
              <p:cNvPr id="19" name="Ellipse 18"/>
              <p:cNvSpPr>
                <a:spLocks noChangeAspect="1"/>
              </p:cNvSpPr>
              <p:nvPr/>
            </p:nvSpPr>
            <p:spPr>
              <a:xfrm>
                <a:off x="7177168" y="3590746"/>
                <a:ext cx="66854" cy="668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b" anchorCtr="0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Ellipse 19"/>
              <p:cNvSpPr>
                <a:spLocks noChangeAspect="1"/>
              </p:cNvSpPr>
              <p:nvPr/>
            </p:nvSpPr>
            <p:spPr>
              <a:xfrm>
                <a:off x="8542874" y="3598366"/>
                <a:ext cx="66854" cy="668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Ellipse 24"/>
              <p:cNvSpPr>
                <a:spLocks noChangeAspect="1"/>
              </p:cNvSpPr>
              <p:nvPr/>
            </p:nvSpPr>
            <p:spPr>
              <a:xfrm>
                <a:off x="7504828" y="3590746"/>
                <a:ext cx="66854" cy="668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/>
              <p:cNvSpPr>
                <a:spLocks noChangeAspect="1"/>
              </p:cNvSpPr>
              <p:nvPr/>
            </p:nvSpPr>
            <p:spPr>
              <a:xfrm>
                <a:off x="7847728" y="3590746"/>
                <a:ext cx="66854" cy="668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8190628" y="3590746"/>
                <a:ext cx="66854" cy="668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ZoneTexte 30"/>
            <p:cNvSpPr txBox="1"/>
            <p:nvPr/>
          </p:nvSpPr>
          <p:spPr>
            <a:xfrm>
              <a:off x="7042946" y="3313747"/>
              <a:ext cx="1887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 smtClean="0"/>
                <a:t>N1    N2     N3     N4     N5</a:t>
              </a:r>
            </a:p>
            <a:p>
              <a:endParaRPr lang="fr-CA" sz="1200" dirty="0" smtClean="0"/>
            </a:p>
            <a:p>
              <a:r>
                <a:rPr lang="fr-CA" sz="1200" dirty="0" smtClean="0"/>
                <a:t> 0     1/8    1/4    3/8    1/2</a:t>
              </a:r>
              <a:endParaRPr lang="en-US" sz="12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7209375" y="3952458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533582" y="3960078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5351838" y="1831975"/>
            <a:ext cx="647700" cy="279400"/>
          </p:xfrm>
          <a:graphic>
            <a:graphicData uri="http://schemas.openxmlformats.org/presentationml/2006/ole">
              <p:oleObj spid="_x0000_s3074" name="Equation" r:id="rId3" imgW="647640" imgH="279360" progId="Equation.DSMT4">
                <p:embed/>
              </p:oleObj>
            </a:graphicData>
          </a:graphic>
        </p:graphicFrame>
        <p:cxnSp>
          <p:nvCxnSpPr>
            <p:cNvPr id="37" name="Connecteur droit avec flèche 36"/>
            <p:cNvCxnSpPr/>
            <p:nvPr/>
          </p:nvCxnSpPr>
          <p:spPr>
            <a:xfrm>
              <a:off x="7209375" y="4076700"/>
              <a:ext cx="3242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7251642" y="4076700"/>
              <a:ext cx="260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 smtClean="0"/>
                <a:t>h</a:t>
              </a:r>
              <a:endParaRPr lang="en-US" sz="1200" dirty="0"/>
            </a:p>
          </p:txBody>
        </p:sp>
      </p:grpSp>
      <p:graphicFrame>
        <p:nvGraphicFramePr>
          <p:cNvPr id="41" name="Object 2"/>
          <p:cNvGraphicFramePr>
            <a:graphicFrameLocks noChangeAspect="1"/>
          </p:cNvGraphicFramePr>
          <p:nvPr/>
        </p:nvGraphicFramePr>
        <p:xfrm>
          <a:off x="3562350" y="2339160"/>
          <a:ext cx="1905000" cy="304800"/>
        </p:xfrm>
        <a:graphic>
          <a:graphicData uri="http://schemas.openxmlformats.org/presentationml/2006/ole">
            <p:oleObj spid="_x0000_s3075" name="Equation" r:id="rId4" imgW="1904760" imgH="30456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126673" y="3733838"/>
          <a:ext cx="1257300" cy="279400"/>
        </p:xfrm>
        <a:graphic>
          <a:graphicData uri="http://schemas.openxmlformats.org/presentationml/2006/ole">
            <p:oleObj spid="_x0000_s3076" name="Equation" r:id="rId5" imgW="1257120" imgH="279360" progId="Equation.DSMT4">
              <p:embed/>
            </p:oleObj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253038" y="4395788"/>
          <a:ext cx="1308100" cy="538163"/>
        </p:xfrm>
        <a:graphic>
          <a:graphicData uri="http://schemas.openxmlformats.org/presentationml/2006/ole">
            <p:oleObj spid="_x0000_s3077" name="Equation" r:id="rId6" imgW="1307880" imgH="507960" progId="Equation.DSMT4">
              <p:embed/>
            </p:oleObj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769168" y="5699760"/>
          <a:ext cx="1508125" cy="266700"/>
        </p:xfrm>
        <a:graphic>
          <a:graphicData uri="http://schemas.openxmlformats.org/presentationml/2006/ole">
            <p:oleObj spid="_x0000_s3079" name="Equation" r:id="rId7" imgW="1498320" imgH="253800" progId="Equation.DSMT4">
              <p:embed/>
            </p:oleObj>
          </a:graphicData>
        </a:graphic>
      </p:graphicFrame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3521393" y="2716213"/>
          <a:ext cx="1963737" cy="342900"/>
        </p:xfrm>
        <a:graphic>
          <a:graphicData uri="http://schemas.openxmlformats.org/presentationml/2006/ole">
            <p:oleObj spid="_x0000_s3081" name="Equation" r:id="rId8" imgW="1993680" imgH="304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DIFFÉRENCES FINIES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ZoneTexte 29"/>
          <p:cNvSpPr txBox="1"/>
          <p:nvPr/>
        </p:nvSpPr>
        <p:spPr>
          <a:xfrm>
            <a:off x="678180" y="1417320"/>
            <a:ext cx="106832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fr-CA" dirty="0" smtClean="0"/>
              <a:t> </a:t>
            </a:r>
            <a:r>
              <a:rPr lang="fr-CA" b="1" dirty="0" smtClean="0">
                <a:solidFill>
                  <a:srgbClr val="FF0000"/>
                </a:solidFill>
              </a:rPr>
              <a:t>Équations nodales</a:t>
            </a:r>
            <a:r>
              <a:rPr lang="fr-CA" dirty="0" smtClean="0"/>
              <a:t> pour Euler implicite en temps et				          en espace.</a:t>
            </a:r>
          </a:p>
          <a:p>
            <a:pPr marL="342900" indent="-342900">
              <a:buAutoNum type="alphaL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Dirichlet</a:t>
            </a:r>
            <a:r>
              <a:rPr lang="en-US" dirty="0" smtClean="0"/>
              <a:t> :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Neumann :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Noeuds</a:t>
            </a:r>
            <a:r>
              <a:rPr lang="en-US" dirty="0" smtClean="0"/>
              <a:t> 2 à 4:</a:t>
            </a:r>
            <a:endParaRPr lang="en-US" dirty="0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916238" y="2917825"/>
          <a:ext cx="6769100" cy="1398588"/>
        </p:xfrm>
        <a:graphic>
          <a:graphicData uri="http://schemas.openxmlformats.org/presentationml/2006/ole">
            <p:oleObj spid="_x0000_s16391" name="Equation" r:id="rId3" imgW="6794280" imgH="1384200" progId="Equation.DSMT4">
              <p:embed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927725" y="1379220"/>
          <a:ext cx="3530600" cy="533400"/>
        </p:xfrm>
        <a:graphic>
          <a:graphicData uri="http://schemas.openxmlformats.org/presentationml/2006/ole">
            <p:oleObj spid="_x0000_s16393" name="Equation" r:id="rId4" imgW="3530520" imgH="533160" progId="Equation.DSMT4">
              <p:embed/>
            </p:oleObj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525078" y="2117090"/>
          <a:ext cx="635000" cy="282575"/>
        </p:xfrm>
        <a:graphic>
          <a:graphicData uri="http://schemas.openxmlformats.org/presentationml/2006/ole">
            <p:oleObj spid="_x0000_s16394" name="Equation" r:id="rId5" imgW="634680" imgH="304560" progId="Equation.DSMT4">
              <p:embed/>
            </p:oleObj>
          </a:graphicData>
        </a:graphic>
      </p:graphicFrame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634298" y="2485708"/>
          <a:ext cx="2203450" cy="363537"/>
        </p:xfrm>
        <a:graphic>
          <a:graphicData uri="http://schemas.openxmlformats.org/presentationml/2006/ole">
            <p:oleObj spid="_x0000_s16396" name="Equation" r:id="rId6" imgW="2209680" imgH="355320" progId="Equation.DSMT4">
              <p:embed/>
            </p:oleObj>
          </a:graphicData>
        </a:graphic>
      </p:graphicFrame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156336" y="4695349"/>
          <a:ext cx="3681412" cy="1490662"/>
        </p:xfrm>
        <a:graphic>
          <a:graphicData uri="http://schemas.openxmlformats.org/presentationml/2006/ole">
            <p:oleObj spid="_x0000_s16398" name="Equation" r:id="rId7" imgW="3670200" imgH="1485720" progId="Equation.DSMT4">
              <p:embed/>
            </p:oleObj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5615338" y="4664869"/>
          <a:ext cx="5283200" cy="1358900"/>
        </p:xfrm>
        <a:graphic>
          <a:graphicData uri="http://schemas.openxmlformats.org/presentationml/2006/ole">
            <p:oleObj spid="_x0000_s16400" name="Equation" r:id="rId8" imgW="5283000" imgH="1358640" progId="Equation.DSMT4">
              <p:embed/>
            </p:oleObj>
          </a:graphicData>
        </a:graphic>
      </p:graphicFrame>
      <p:sp>
        <p:nvSpPr>
          <p:cNvPr id="42" name="Flèche droite 41"/>
          <p:cNvSpPr/>
          <p:nvPr/>
        </p:nvSpPr>
        <p:spPr>
          <a:xfrm>
            <a:off x="4837748" y="5200650"/>
            <a:ext cx="671512" cy="4191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ZoneTexte 43"/>
          <p:cNvSpPr txBox="1"/>
          <p:nvPr/>
        </p:nvSpPr>
        <p:spPr>
          <a:xfrm>
            <a:off x="5497906" y="6115209"/>
            <a:ext cx="582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Syst</a:t>
            </a:r>
            <a:r>
              <a:rPr lang="fr-CA" sz="1400" dirty="0" err="1" smtClean="0">
                <a:solidFill>
                  <a:srgbClr val="FF0000"/>
                </a:solidFill>
              </a:rPr>
              <a:t>ème</a:t>
            </a:r>
            <a:r>
              <a:rPr lang="fr-CA" sz="1400" dirty="0" smtClean="0">
                <a:solidFill>
                  <a:srgbClr val="FF0000"/>
                </a:solidFill>
              </a:rPr>
              <a:t> matriciel à résoudre à chaque pas de temps (</a:t>
            </a:r>
            <a:r>
              <a:rPr lang="en-US" sz="1400" dirty="0" err="1" smtClean="0">
                <a:solidFill>
                  <a:srgbClr val="FF0000"/>
                </a:solidFill>
              </a:rPr>
              <a:t>forme</a:t>
            </a:r>
            <a:r>
              <a:rPr lang="en-US" sz="1400" dirty="0" smtClean="0">
                <a:solidFill>
                  <a:srgbClr val="FF0000"/>
                </a:solidFill>
              </a:rPr>
              <a:t> non-</a:t>
            </a:r>
            <a:r>
              <a:rPr lang="en-US" sz="1400" dirty="0" err="1" smtClean="0">
                <a:solidFill>
                  <a:srgbClr val="FF0000"/>
                </a:solidFill>
              </a:rPr>
              <a:t>compacte</a:t>
            </a:r>
            <a:r>
              <a:rPr lang="fr-CA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Flèche courbée vers la droite 46"/>
          <p:cNvSpPr/>
          <p:nvPr/>
        </p:nvSpPr>
        <p:spPr>
          <a:xfrm>
            <a:off x="121920" y="2621280"/>
            <a:ext cx="1034416" cy="299847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DIFFÉRENCES </a:t>
            </a:r>
            <a:r>
              <a:rPr lang="fr-CA" cap="all" dirty="0" smtClean="0"/>
              <a:t>FINIES (SUITE)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ZoneTexte 29"/>
          <p:cNvSpPr txBox="1"/>
          <p:nvPr/>
        </p:nvSpPr>
        <p:spPr>
          <a:xfrm>
            <a:off x="678180" y="1417320"/>
            <a:ext cx="10683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 startAt="2"/>
            </a:pPr>
            <a:r>
              <a:rPr lang="fr-CA" dirty="0" smtClean="0"/>
              <a:t>Le système matriciel </a:t>
            </a:r>
            <a:r>
              <a:rPr lang="fr-CA" b="1" dirty="0" smtClean="0">
                <a:solidFill>
                  <a:srgbClr val="FF0000"/>
                </a:solidFill>
              </a:rPr>
              <a:t>linéaire</a:t>
            </a:r>
            <a:r>
              <a:rPr lang="fr-CA" dirty="0" smtClean="0"/>
              <a:t> est de la forme</a:t>
            </a:r>
          </a:p>
          <a:p>
            <a:pPr marL="342900" indent="-342900">
              <a:buAutoNum type="alphaLcPeriod" startAt="2"/>
            </a:pPr>
            <a:endParaRPr lang="fr-CA" dirty="0" smtClean="0"/>
          </a:p>
          <a:p>
            <a:pPr marL="342900" indent="-342900"/>
            <a:r>
              <a:rPr lang="fr-CA" dirty="0" smtClean="0"/>
              <a:t>	Il est résolu </a:t>
            </a:r>
            <a:r>
              <a:rPr lang="fr-CA" b="1" dirty="0" smtClean="0">
                <a:solidFill>
                  <a:srgbClr val="FF0000"/>
                </a:solidFill>
              </a:rPr>
              <a:t>à chaque pas de temps </a:t>
            </a:r>
            <a:r>
              <a:rPr lang="fr-CA" dirty="0" smtClean="0"/>
              <a:t>par une </a:t>
            </a:r>
            <a:r>
              <a:rPr lang="fr-CA" b="1" dirty="0" smtClean="0">
                <a:solidFill>
                  <a:srgbClr val="FF0000"/>
                </a:solidFill>
              </a:rPr>
              <a:t>méthode directe </a:t>
            </a:r>
            <a:r>
              <a:rPr lang="fr-CA" dirty="0" smtClean="0"/>
              <a:t>étant donné sa petite taille:</a:t>
            </a:r>
          </a:p>
          <a:p>
            <a:pPr marL="342900" indent="-342900"/>
            <a:endParaRPr lang="fr-CA" b="1" dirty="0" smtClean="0">
              <a:solidFill>
                <a:srgbClr val="FF0000"/>
              </a:solidFill>
            </a:endParaRPr>
          </a:p>
          <a:p>
            <a:pPr marL="342900" indent="-342900"/>
            <a:endParaRPr lang="fr-CA" b="1" dirty="0" smtClean="0">
              <a:solidFill>
                <a:srgbClr val="FF0000"/>
              </a:solidFill>
            </a:endParaRPr>
          </a:p>
          <a:p>
            <a:pPr marL="342900" indent="-342900">
              <a:buAutoNum type="alphaLcPeriod" startAt="3"/>
            </a:pPr>
            <a:r>
              <a:rPr lang="fr-CA" dirty="0" smtClean="0"/>
              <a:t>Les ordres de précision attendus du schéma global sont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fr-CA" dirty="0" smtClean="0"/>
              <a:t>Temps: ordre 1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fr-CA" dirty="0" smtClean="0"/>
              <a:t>Espace: ordre 1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fr-CA" dirty="0" smtClean="0"/>
          </a:p>
          <a:p>
            <a:pPr marL="800100" lvl="1" indent="-342900">
              <a:buFont typeface="Wingdings" pitchFamily="2" charset="2"/>
              <a:buChar char="§"/>
            </a:pPr>
            <a:endParaRPr lang="fr-CA" dirty="0" smtClean="0"/>
          </a:p>
          <a:p>
            <a:pPr marL="342900" indent="-342900"/>
            <a:r>
              <a:rPr lang="fr-CA" dirty="0" smtClean="0"/>
              <a:t>d.	Le schéma numérique est </a:t>
            </a:r>
            <a:r>
              <a:rPr lang="fr-CA" b="1" dirty="0" smtClean="0">
                <a:solidFill>
                  <a:srgbClr val="FF0000"/>
                </a:solidFill>
              </a:rPr>
              <a:t>inconditionnellement stable</a:t>
            </a:r>
            <a:r>
              <a:rPr lang="fr-CA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t 21"/>
          <p:cNvGraphicFramePr>
            <a:graphicFrameLocks noChangeAspect="1"/>
          </p:cNvGraphicFramePr>
          <p:nvPr/>
        </p:nvGraphicFramePr>
        <p:xfrm>
          <a:off x="5292408" y="1447800"/>
          <a:ext cx="1206500" cy="304800"/>
        </p:xfrm>
        <a:graphic>
          <a:graphicData uri="http://schemas.openxmlformats.org/presentationml/2006/ole">
            <p:oleObj spid="_x0000_s17416" name="Equation" r:id="rId3" imgW="1206360" imgH="304560" progId="Equation.DSMT4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9455150" y="1949450"/>
          <a:ext cx="1346200" cy="342900"/>
        </p:xfrm>
        <a:graphic>
          <a:graphicData uri="http://schemas.openxmlformats.org/presentationml/2006/ole">
            <p:oleObj spid="_x0000_s17417" name="Equation" r:id="rId4" imgW="1346040" imgH="342720" progId="Equation.DSMT4">
              <p:embed/>
            </p:oleObj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6331268" y="2854960"/>
          <a:ext cx="820738" cy="266700"/>
        </p:xfrm>
        <a:graphic>
          <a:graphicData uri="http://schemas.openxmlformats.org/presentationml/2006/ole">
            <p:oleObj spid="_x0000_s17418" name="Equation" r:id="rId5" imgW="81252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C) SOLUTION ANALYTIQUE DU RÉGIME STATIONNAIRE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78180" y="1501140"/>
            <a:ext cx="10683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dirty="0" smtClean="0"/>
              <a:t>L’équation </a:t>
            </a:r>
            <a:r>
              <a:rPr lang="fr-CA" b="1" dirty="0" smtClean="0">
                <a:solidFill>
                  <a:srgbClr val="FF0000"/>
                </a:solidFill>
              </a:rPr>
              <a:t>elliptique</a:t>
            </a:r>
            <a:r>
              <a:rPr lang="fr-CA" dirty="0" smtClean="0"/>
              <a:t> du régime </a:t>
            </a:r>
            <a:r>
              <a:rPr lang="fr-CA" b="1" dirty="0" smtClean="0">
                <a:solidFill>
                  <a:srgbClr val="FF0000"/>
                </a:solidFill>
              </a:rPr>
              <a:t>stationnaire</a:t>
            </a:r>
            <a:r>
              <a:rPr lang="fr-CA" dirty="0" smtClean="0"/>
              <a:t> est</a:t>
            </a:r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dirty="0" smtClean="0"/>
              <a:t>On intègre deux fois: </a:t>
            </a:r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dirty="0" smtClean="0"/>
              <a:t>On trouve les constantes d’intégration à l’aide des conditions frontières:</a:t>
            </a:r>
          </a:p>
          <a:p>
            <a:pPr marL="342900" indent="-342900"/>
            <a:endParaRPr lang="fr-CA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fr-CA" dirty="0" smtClean="0"/>
              <a:t>Dirichlet: 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fr-CA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fr-CA" dirty="0" smtClean="0"/>
              <a:t>Neumann: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fr-CA" dirty="0" smtClean="0"/>
          </a:p>
          <a:p>
            <a:pPr marL="800100" lvl="1" indent="-342900">
              <a:buFont typeface="Wingdings" pitchFamily="2" charset="2"/>
              <a:buChar char="§"/>
            </a:pPr>
            <a:endParaRPr lang="fr-CA" dirty="0" smtClean="0"/>
          </a:p>
          <a:p>
            <a:pPr marL="342900" indent="-342900"/>
            <a:r>
              <a:rPr lang="fr-CA" dirty="0" smtClean="0"/>
              <a:t>La solution analytique est  </a:t>
            </a:r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5293043" y="1360488"/>
          <a:ext cx="3632200" cy="698500"/>
        </p:xfrm>
        <a:graphic>
          <a:graphicData uri="http://schemas.openxmlformats.org/presentationml/2006/ole">
            <p:oleObj spid="_x0000_s8193" name="Equation" r:id="rId3" imgW="3632040" imgH="698400" progId="Equation.DSMT4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818765" y="2286000"/>
          <a:ext cx="4000500" cy="1181100"/>
        </p:xfrm>
        <a:graphic>
          <a:graphicData uri="http://schemas.openxmlformats.org/presentationml/2006/ole">
            <p:oleObj spid="_x0000_s8197" name="Equation" r:id="rId4" imgW="4000320" imgH="1180800" progId="Equation.DSMT4">
              <p:embed/>
            </p:oleObj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549525" y="4168775"/>
          <a:ext cx="3489325" cy="615950"/>
        </p:xfrm>
        <a:graphic>
          <a:graphicData uri="http://schemas.openxmlformats.org/presentationml/2006/ole">
            <p:oleObj spid="_x0000_s8198" name="Equation" r:id="rId5" imgW="3416040" imgH="609480" progId="Equation.DSMT4">
              <p:embed/>
            </p:oleObj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641918" y="4875530"/>
          <a:ext cx="1820862" cy="284163"/>
        </p:xfrm>
        <a:graphic>
          <a:graphicData uri="http://schemas.openxmlformats.org/presentationml/2006/ole">
            <p:oleObj spid="_x0000_s8200" name="Equation" r:id="rId6" imgW="1841400" imgH="279360" progId="Equation.DSMT4">
              <p:embed/>
            </p:oleObj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270250" y="5448300"/>
          <a:ext cx="4927600" cy="723900"/>
        </p:xfrm>
        <a:graphic>
          <a:graphicData uri="http://schemas.openxmlformats.org/presentationml/2006/ole">
            <p:oleObj spid="_x0000_s8202" name="Equation" r:id="rId7" imgW="4927320" imgH="723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D) CODE DE CALCUL GÉNÉRIQUE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E) SOLUTION NUMÉRIQUE DU RÉGIME STATIONNAIRE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F) SCHÉMAS DE DIFFÉRENCIATION D’ORDRE 2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dèle présentation generale 2017-format16-9" id="{8F4B225D-2660-9140-9107-325B1674C396}" vid="{204DDDD0-4085-1544-BCC5-8AF5D01EBD9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5624</TotalTime>
  <Words>280</Words>
  <Application>Microsoft Office PowerPoint</Application>
  <PresentationFormat>Personnalisé</PresentationFormat>
  <Paragraphs>100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Thème Office</vt:lpstr>
      <vt:lpstr>MathType 6.0 Equation</vt:lpstr>
      <vt:lpstr>DEVOIR 1 – VÉRIFICATION DE CODE</vt:lpstr>
      <vt:lpstr>A) SIMPLIFIER ET ÉTABLIR LE PROBLèME</vt:lpstr>
      <vt:lpstr>A) SIMPLIFIER ET ÉTABLIR LE PROBLèME (suite)</vt:lpstr>
      <vt:lpstr>B) DIFFÉRENCES FINIES</vt:lpstr>
      <vt:lpstr>B) DIFFÉRENCES FINIES (SUITE)</vt:lpstr>
      <vt:lpstr>C) SOLUTION ANALYTIQUE DU RÉGIME STATIONNAIRE</vt:lpstr>
      <vt:lpstr>D) CODE DE CALCUL GÉNÉRIQUE</vt:lpstr>
      <vt:lpstr>E) SOLUTION NUMÉRIQUE DU RÉGIME STATIONNAIRE</vt:lpstr>
      <vt:lpstr>F) SCHÉMAS DE DIFFÉRENCIATION D’ORDRE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Jacques</cp:lastModifiedBy>
  <cp:revision>499</cp:revision>
  <cp:lastPrinted>2019-12-02T20:31:19Z</cp:lastPrinted>
  <dcterms:created xsi:type="dcterms:W3CDTF">2017-11-29T16:32:00Z</dcterms:created>
  <dcterms:modified xsi:type="dcterms:W3CDTF">2022-10-12T22:18:36Z</dcterms:modified>
</cp:coreProperties>
</file>