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74" r:id="rId2"/>
    <p:sldId id="293" r:id="rId3"/>
    <p:sldId id="282" r:id="rId4"/>
    <p:sldId id="294" r:id="rId5"/>
    <p:sldId id="295" r:id="rId6"/>
    <p:sldId id="29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7315200" cy="12344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F6FFFFD-D1C5-2A41-8A50-489F0B8F59DE}">
          <p14:sldIdLst>
            <p14:sldId id="274"/>
            <p14:sldId id="293"/>
            <p14:sldId id="282"/>
            <p14:sldId id="294"/>
            <p14:sldId id="295"/>
            <p14:sldId id="29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ection sans titre" id="{8CDAA8C9-5561-394C-B4C6-16E856A7C08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A1A"/>
    <a:srgbClr val="241E20"/>
    <a:srgbClr val="85BF42"/>
    <a:srgbClr val="D7D7D7"/>
    <a:srgbClr val="FC961F"/>
    <a:srgbClr val="41AAE6"/>
    <a:srgbClr val="EAEAEA"/>
    <a:srgbClr val="1DA9E6"/>
    <a:srgbClr val="1DB6FE"/>
    <a:srgbClr val="A8D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4" autoAdjust="0"/>
    <p:restoredTop sz="94666"/>
  </p:normalViewPr>
  <p:slideViewPr>
    <p:cSldViewPr snapToGrid="0" snapToObjects="1" showGuides="1">
      <p:cViewPr varScale="1">
        <p:scale>
          <a:sx n="109" d="100"/>
          <a:sy n="109" d="100"/>
        </p:scale>
        <p:origin x="416" y="176"/>
      </p:cViewPr>
      <p:guideLst>
        <p:guide orient="horz" pos="2205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2" d="100"/>
          <a:sy n="82" d="100"/>
        </p:scale>
        <p:origin x="3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EB105C-35EA-1640-97C3-38A1995AF5B8}" type="datetimeFigureOut">
              <a:rPr lang="fr-FR" smtClean="0"/>
              <a:pPr/>
              <a:t>28/10/2022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DA7432E-B973-FA4F-8A85-8BC19FA3115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2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235F4D-6435-B546-B0DF-5E663FE2CEE9}" type="datetimeFigureOut">
              <a:rPr lang="fr-FR" smtClean="0"/>
              <a:pPr/>
              <a:t>28/10/2022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5940743"/>
            <a:ext cx="5852160" cy="486060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5260ADF-7449-CD4D-9F9E-E9479A861E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2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7435" y="852407"/>
            <a:ext cx="9686365" cy="480447"/>
          </a:xfrm>
        </p:spPr>
        <p:txBody>
          <a:bodyPr/>
          <a:lstStyle>
            <a:lvl1pPr>
              <a:defRPr>
                <a:latin typeface="Bell Gothic Black" panose="020B0706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86" y="2474259"/>
            <a:ext cx="10299914" cy="3702704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E473-BC1F-6949-AA66-34BC94CEB966}" type="datetime1">
              <a:rPr lang="fr-CA" smtClean="0"/>
              <a:pPr/>
              <a:t>2022-10-28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1685365" y="1595445"/>
            <a:ext cx="9663953" cy="4667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4"/>
          </p:nvPr>
        </p:nvSpPr>
        <p:spPr>
          <a:xfrm>
            <a:off x="4038600" y="6484827"/>
            <a:ext cx="4114800" cy="36512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9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ll Gothic Black" panose="020B0706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28A-8FA5-E440-922D-145DAD6BEAE5}" type="datetime1">
              <a:rPr lang="fr-CA" smtClean="0"/>
              <a:pPr/>
              <a:t>2022-10-28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7072-DB21-074C-BBCE-35D96DEDE97F}" type="datetime1">
              <a:rPr lang="fr-CA" smtClean="0"/>
              <a:pPr/>
              <a:t>2022-10-28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7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10538391" y="6549129"/>
            <a:ext cx="1595034" cy="323420"/>
          </a:xfrm>
        </p:spPr>
        <p:txBody>
          <a:bodyPr/>
          <a:lstStyle>
            <a:lvl1pPr algn="r">
              <a:defRPr/>
            </a:lvl1pPr>
          </a:lstStyle>
          <a:p>
            <a:fld id="{A7E441BF-9668-8D41-935A-D4F7D4FB57BA}" type="datetime1">
              <a:rPr lang="fr-CA" smtClean="0"/>
              <a:pPr/>
              <a:t>2022-10-28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09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268" y="743919"/>
            <a:ext cx="9230532" cy="58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9412"/>
            <a:ext cx="10515600" cy="32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</a:t>
            </a:r>
            <a:r>
              <a:rPr lang="fr-FR"/>
              <a:t>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56283" y="6504501"/>
            <a:ext cx="1595034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0528F72-07FD-504F-BF9E-F9FA15D5E721}" type="datetime1">
              <a:rPr lang="fr-CA" smtClean="0"/>
              <a:pPr/>
              <a:t>2022-10-28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5" y="6496457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285BEF6-907E-8645-873D-F11A9D8DFB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380010" y="0"/>
            <a:ext cx="11811990" cy="64359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3"/>
          </p:nvPr>
        </p:nvSpPr>
        <p:spPr>
          <a:xfrm>
            <a:off x="4038600" y="64848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" y="262800"/>
            <a:ext cx="1246869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697" r:id="rId4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AC2836"/>
          </a:solidFill>
          <a:latin typeface="Bell Gothic Black" panose="020B0706020202020204" pitchFamily="34" charset="0"/>
          <a:ea typeface="Bell Gothic Black" panose="020B0706020202020204" pitchFamily="34" charset="0"/>
          <a:cs typeface="Bell Gothic Black" panose="020B0706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duru/MEC8211_VetV/tree/main/Devoir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6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3.bin"/><Relationship Id="rId7" Type="http://schemas.openxmlformats.org/officeDocument/2006/relationships/image" Target="../media/image26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1.e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0.emf"/><Relationship Id="rId7" Type="http://schemas.openxmlformats.org/officeDocument/2006/relationships/oleObject" Target="../embeddings/oleObject19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774" y="743919"/>
            <a:ext cx="9038226" cy="1427781"/>
          </a:xfrm>
        </p:spPr>
        <p:txBody>
          <a:bodyPr/>
          <a:lstStyle/>
          <a:p>
            <a:r>
              <a:rPr lang="fr-CA" u="sng" cap="all" dirty="0"/>
              <a:t>DEVOIR 2 – VÉRIFICATION DE CODE - MMS</a:t>
            </a:r>
            <a:endParaRPr lang="en-US" u="sng" cap="all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952500" y="6504501"/>
            <a:ext cx="11198817" cy="323420"/>
          </a:xfrm>
        </p:spPr>
        <p:txBody>
          <a:bodyPr/>
          <a:lstStyle/>
          <a:p>
            <a:pPr algn="ctr"/>
            <a:r>
              <a:rPr lang="fr-FR" dirty="0"/>
              <a:t>MEC8211 – Vérification et Validation en modélisation numérique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3454" y="2074605"/>
            <a:ext cx="80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Diffusion du </a:t>
            </a:r>
            <a:r>
              <a:rPr lang="en-US" sz="2400" b="1" dirty="0" err="1"/>
              <a:t>sel</a:t>
            </a:r>
            <a:r>
              <a:rPr lang="en-US" sz="2400" b="1" dirty="0"/>
              <a:t> </a:t>
            </a:r>
            <a:r>
              <a:rPr lang="en-US" sz="2400" b="1" dirty="0" err="1"/>
              <a:t>dans</a:t>
            </a:r>
            <a:r>
              <a:rPr lang="en-US" sz="2400" b="1" dirty="0"/>
              <a:t> un </a:t>
            </a:r>
            <a:r>
              <a:rPr lang="en-US" sz="2400" b="1" dirty="0" err="1"/>
              <a:t>pilier</a:t>
            </a:r>
            <a:r>
              <a:rPr lang="en-US" sz="2400" b="1" dirty="0"/>
              <a:t> de </a:t>
            </a:r>
            <a:r>
              <a:rPr lang="en-US" sz="2400" b="1" dirty="0" err="1"/>
              <a:t>béton</a:t>
            </a:r>
            <a:r>
              <a:rPr lang="en-US" sz="2400" b="1" dirty="0"/>
              <a:t> </a:t>
            </a:r>
            <a:r>
              <a:rPr lang="en-US" sz="2400" b="1" dirty="0" err="1"/>
              <a:t>poreux</a:t>
            </a:r>
            <a:endParaRPr lang="en-US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755379" y="4597701"/>
            <a:ext cx="291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Atchafalaya Basin Bridge, I-10, Whiskey Bay</a:t>
            </a:r>
          </a:p>
          <a:p>
            <a:r>
              <a:rPr lang="en-US" sz="800" dirty="0"/>
              <a:t>[© MICHAELAT1, CC BY-SA 3.0, via Wikimedia Commons]</a:t>
            </a:r>
          </a:p>
          <a:p>
            <a:endParaRPr lang="en-US" sz="8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93454" y="3131820"/>
            <a:ext cx="7841886" cy="0"/>
          </a:xfrm>
          <a:prstGeom prst="line">
            <a:avLst/>
          </a:prstGeom>
          <a:ln w="19050">
            <a:solidFill>
              <a:srgbClr val="241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/>
          <p:cNvSpPr txBox="1">
            <a:spLocks/>
          </p:cNvSpPr>
          <p:nvPr/>
        </p:nvSpPr>
        <p:spPr>
          <a:xfrm>
            <a:off x="105774" y="3131820"/>
            <a:ext cx="9038226" cy="14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000" b="1" i="0" u="none" strike="noStrike" kern="1200" spc="0" normalizeH="0" noProof="0" dirty="0" err="1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Eduards</a:t>
            </a:r>
            <a:r>
              <a:rPr kumimoji="0" lang="fr-CA" sz="2000" b="1" i="0" u="none" strike="noStrike" kern="1200" spc="0" normalizeH="0" noProof="0" dirty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 Blandin 1893699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000" b="1" i="0" u="none" strike="noStrike" kern="1200" spc="0" normalizeH="0" noProof="0" dirty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Jacques Desfossés 61902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000" b="1" dirty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Timothée </a:t>
            </a:r>
            <a:r>
              <a:rPr lang="fr-CA" sz="2000" b="1" dirty="0" err="1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Duruisseau</a:t>
            </a:r>
            <a:r>
              <a:rPr lang="fr-CA" sz="2000" b="1" dirty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 1949883</a:t>
            </a:r>
            <a:endParaRPr kumimoji="0" lang="fr-CA" sz="2000" b="1" i="0" u="none" strike="noStrike" kern="1200" spc="0" normalizeH="0" noProof="0" dirty="0">
              <a:ln>
                <a:noFill/>
              </a:ln>
              <a:solidFill>
                <a:srgbClr val="AC2836"/>
              </a:solidFill>
              <a:effectLst/>
              <a:uLnTx/>
              <a:uFillTx/>
              <a:latin typeface="Bell Gothic Black" panose="020B0706020202020204" pitchFamily="34" charset="0"/>
              <a:ea typeface="Bell Gothic Black" panose="020B0706020202020204" pitchFamily="34" charset="0"/>
              <a:cs typeface="Bell Gothic Black" panose="020B07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636" y="4559601"/>
            <a:ext cx="602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https://github.com/tiduru/MEC8211_VetV/tree/main/Devoir2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142,845 Check Mark Stock Photos, Pictures &amp; Royalty-Free Image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530" y="1920875"/>
            <a:ext cx="1043940" cy="104394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B) MÉTHODE DES SOLUTIONS MANUFACTURÉES (SUITE)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1483" y="1517520"/>
            <a:ext cx="1068324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/>
              <a:t>Convergence spatiale</a:t>
            </a:r>
            <a:r>
              <a:rPr lang="fr-CA" dirty="0"/>
              <a:t>:</a:t>
            </a:r>
          </a:p>
          <a:p>
            <a:endParaRPr lang="fr-CA" dirty="0"/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r>
              <a:rPr lang="fr-CA" sz="1100" b="1" dirty="0" err="1">
                <a:solidFill>
                  <a:srgbClr val="FF0000"/>
                </a:solidFill>
              </a:rPr>
              <a:t>Matlab</a:t>
            </a:r>
            <a:r>
              <a:rPr lang="fr-CA" sz="1100" b="1" dirty="0">
                <a:solidFill>
                  <a:srgbClr val="FF0000"/>
                </a:solidFill>
              </a:rPr>
              <a:t>:</a:t>
            </a:r>
            <a:r>
              <a:rPr lang="fr-CA" sz="1100" dirty="0"/>
              <a:t> 5 nœuds initialement, 5 raffinements pour </a:t>
            </a:r>
            <a:r>
              <a:rPr lang="fr-CA" sz="1100" i="1" dirty="0"/>
              <a:t>h</a:t>
            </a:r>
            <a:r>
              <a:rPr lang="fr-CA" sz="1100" dirty="0"/>
              <a:t>, 10 pas de temps de 10 ans</a:t>
            </a:r>
          </a:p>
          <a:p>
            <a:endParaRPr lang="fr-CA" sz="1100" dirty="0"/>
          </a:p>
          <a:p>
            <a:r>
              <a:rPr lang="fr-CA" sz="1100" dirty="0"/>
              <a:t>&gt;&gt; </a:t>
            </a:r>
            <a:r>
              <a:rPr lang="fr-CA" sz="1100" b="1" dirty="0" err="1"/>
              <a:t>FickVerifSpatialMMS</a:t>
            </a:r>
            <a:r>
              <a:rPr lang="fr-CA" sz="1100" dirty="0"/>
              <a:t>(5,5,10,10)</a:t>
            </a:r>
          </a:p>
          <a:p>
            <a:r>
              <a:rPr lang="fr-CA" sz="1100" dirty="0"/>
              <a:t>pentes 1-2: L1=2.293037, L2=2.222791, </a:t>
            </a:r>
            <a:r>
              <a:rPr lang="fr-CA" sz="1100" dirty="0" err="1"/>
              <a:t>Linf</a:t>
            </a:r>
            <a:r>
              <a:rPr lang="fr-CA" sz="1100" dirty="0"/>
              <a:t>=2.122932</a:t>
            </a:r>
          </a:p>
          <a:p>
            <a:r>
              <a:rPr lang="fr-CA" sz="1100" dirty="0">
                <a:solidFill>
                  <a:srgbClr val="FF0000"/>
                </a:solidFill>
              </a:rPr>
              <a:t>pentes 2-3: L1=2.049271, L2=2.013537, </a:t>
            </a:r>
            <a:r>
              <a:rPr lang="fr-CA" sz="1100" dirty="0" err="1">
                <a:solidFill>
                  <a:srgbClr val="FF0000"/>
                </a:solidFill>
              </a:rPr>
              <a:t>Linf</a:t>
            </a:r>
            <a:r>
              <a:rPr lang="fr-CA" sz="1100" dirty="0">
                <a:solidFill>
                  <a:srgbClr val="FF0000"/>
                </a:solidFill>
              </a:rPr>
              <a:t>=1.977311</a:t>
            </a:r>
          </a:p>
          <a:p>
            <a:r>
              <a:rPr lang="fr-CA" sz="1100" dirty="0"/>
              <a:t>pentes 3-4: L1=1.984739, L2=2.002049, </a:t>
            </a:r>
            <a:r>
              <a:rPr lang="fr-CA" sz="1100" dirty="0" err="1"/>
              <a:t>Linf</a:t>
            </a:r>
            <a:r>
              <a:rPr lang="fr-CA" sz="1100" dirty="0"/>
              <a:t>=2.017040</a:t>
            </a:r>
          </a:p>
          <a:p>
            <a:r>
              <a:rPr lang="fr-CA" sz="1100" dirty="0"/>
              <a:t>pentes 4-5: L1=2.028214, L2=2.041472, </a:t>
            </a:r>
            <a:r>
              <a:rPr lang="fr-CA" sz="1100" dirty="0" err="1"/>
              <a:t>Linf</a:t>
            </a:r>
            <a:r>
              <a:rPr lang="fr-CA" sz="1100" dirty="0"/>
              <a:t>=2.036549</a:t>
            </a:r>
          </a:p>
          <a:p>
            <a:r>
              <a:rPr lang="fr-CA" sz="1100" dirty="0"/>
              <a:t>pentes 5-6: L1=2.078555, L2=2.153455, </a:t>
            </a:r>
            <a:r>
              <a:rPr lang="fr-CA" sz="1100" dirty="0" err="1"/>
              <a:t>Linf</a:t>
            </a:r>
            <a:r>
              <a:rPr lang="fr-CA" sz="1100" dirty="0"/>
              <a:t>=2.144497</a:t>
            </a:r>
          </a:p>
          <a:p>
            <a:endParaRPr lang="fr-CA" sz="1100" dirty="0"/>
          </a:p>
          <a:p>
            <a:r>
              <a:rPr lang="fr-CA" sz="1100" u="sng" dirty="0"/>
              <a:t>Note</a:t>
            </a:r>
            <a:r>
              <a:rPr lang="fr-CA" sz="1100" dirty="0"/>
              <a:t>: </a:t>
            </a:r>
          </a:p>
          <a:p>
            <a:endParaRPr lang="fr-CA" dirty="0"/>
          </a:p>
          <a:p>
            <a:pPr marL="342900" indent="-342900"/>
            <a:endParaRPr lang="fr-CA" dirty="0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126720" imgH="190440" progId="Equation.DSMT4">
                  <p:embed/>
                </p:oleObj>
              </mc:Choice>
              <mc:Fallback>
                <p:oleObj name="Equation" r:id="rId3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182938"/>
                        <a:ext cx="179388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921125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307783" y="2127349"/>
            <a:ext cx="418338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L’ordre de convergence observé atteint l’ordre de convergence formel (ordre 2)</a:t>
            </a:r>
            <a:endParaRPr lang="en-US" dirty="0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916292" y="4600416"/>
          <a:ext cx="8747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6" imgW="622080" imgH="355320" progId="Equation.DSMT4">
                  <p:embed/>
                </p:oleObj>
              </mc:Choice>
              <mc:Fallback>
                <p:oleObj name="Equation" r:id="rId6" imgW="622080" imgH="355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292" y="4600416"/>
                        <a:ext cx="87471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29325" y="1925637"/>
            <a:ext cx="5324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142,845 Check Mark Stock Photos, Pictures &amp; Royalty-Free Image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530" y="1920875"/>
            <a:ext cx="1043940" cy="104394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B) MÉTHODE DES SOLUTIONS MANUFACTURÉES (SUITE)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1483" y="1517520"/>
            <a:ext cx="531399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/>
              <a:t>Convergence temporelle</a:t>
            </a:r>
            <a:r>
              <a:rPr lang="fr-CA" dirty="0"/>
              <a:t>:</a:t>
            </a:r>
          </a:p>
          <a:p>
            <a:endParaRPr lang="fr-CA" dirty="0"/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endParaRPr lang="fr-CA" sz="1100" b="1" dirty="0">
              <a:solidFill>
                <a:srgbClr val="FF0000"/>
              </a:solidFill>
            </a:endParaRPr>
          </a:p>
          <a:p>
            <a:r>
              <a:rPr lang="fr-CA" sz="1100" b="1" dirty="0" err="1">
                <a:solidFill>
                  <a:srgbClr val="FF0000"/>
                </a:solidFill>
              </a:rPr>
              <a:t>Matlab</a:t>
            </a:r>
            <a:r>
              <a:rPr lang="fr-CA" sz="1100" b="1" dirty="0">
                <a:solidFill>
                  <a:srgbClr val="FF0000"/>
                </a:solidFill>
              </a:rPr>
              <a:t>:</a:t>
            </a:r>
            <a:r>
              <a:rPr lang="fr-CA" sz="1100" dirty="0"/>
              <a:t> 10 nœuds, 6 raffinements pour </a:t>
            </a:r>
            <a:r>
              <a:rPr lang="fr-CA" sz="1100" i="1" dirty="0" err="1"/>
              <a:t>dt</a:t>
            </a:r>
            <a:r>
              <a:rPr lang="fr-CA" sz="1100" dirty="0"/>
              <a:t>, pas de temps initial de 0.001 an, nombre initial de pas de temps de 20.</a:t>
            </a:r>
          </a:p>
          <a:p>
            <a:endParaRPr lang="fr-CA" sz="1100" dirty="0"/>
          </a:p>
          <a:p>
            <a:r>
              <a:rPr lang="fr-CA" sz="1100" dirty="0"/>
              <a:t>&gt;&gt; </a:t>
            </a:r>
            <a:r>
              <a:rPr lang="fr-CA" sz="1100" b="1" dirty="0" err="1"/>
              <a:t>FickVerifTemporelMMS</a:t>
            </a:r>
            <a:r>
              <a:rPr lang="fr-CA" sz="1100" dirty="0"/>
              <a:t>(10,6,0.001,20)</a:t>
            </a:r>
          </a:p>
          <a:p>
            <a:r>
              <a:rPr lang="fr-CA" sz="1100" dirty="0"/>
              <a:t>pentes 1-2: L1=0.756780, L2=0.756797, </a:t>
            </a:r>
            <a:r>
              <a:rPr lang="fr-CA" sz="1100" dirty="0" err="1"/>
              <a:t>Linf</a:t>
            </a:r>
            <a:r>
              <a:rPr lang="fr-CA" sz="1100" dirty="0"/>
              <a:t>=0.756029</a:t>
            </a:r>
          </a:p>
          <a:p>
            <a:r>
              <a:rPr lang="fr-CA" sz="1100" dirty="0"/>
              <a:t>pentes 2-3: L1=0.874392, L2=0.874425, </a:t>
            </a:r>
            <a:r>
              <a:rPr lang="fr-CA" sz="1100" dirty="0" err="1"/>
              <a:t>Linf</a:t>
            </a:r>
            <a:r>
              <a:rPr lang="fr-CA" sz="1100" dirty="0"/>
              <a:t>=0.872855</a:t>
            </a:r>
          </a:p>
          <a:p>
            <a:r>
              <a:rPr lang="fr-CA" sz="1100" dirty="0"/>
              <a:t>pentes 3-4: L1=0.939901, L2=0.939947, </a:t>
            </a:r>
            <a:r>
              <a:rPr lang="fr-CA" sz="1100" dirty="0" err="1"/>
              <a:t>Linf</a:t>
            </a:r>
            <a:r>
              <a:rPr lang="fr-CA" sz="1100" dirty="0"/>
              <a:t>=0.936795</a:t>
            </a:r>
          </a:p>
          <a:p>
            <a:r>
              <a:rPr lang="fr-CA" sz="1100" dirty="0"/>
              <a:t>pentes 4-5: L1=0.974713, L2=0.974726, </a:t>
            </a:r>
            <a:r>
              <a:rPr lang="fr-CA" sz="1100" dirty="0" err="1"/>
              <a:t>Linf</a:t>
            </a:r>
            <a:r>
              <a:rPr lang="fr-CA" sz="1100" dirty="0"/>
              <a:t>=0.968469</a:t>
            </a:r>
          </a:p>
          <a:p>
            <a:r>
              <a:rPr lang="fr-CA" sz="1100" dirty="0">
                <a:solidFill>
                  <a:srgbClr val="FF0000"/>
                </a:solidFill>
              </a:rPr>
              <a:t>pentes 5-6: L1=0.996079, L2=0.995776, </a:t>
            </a:r>
            <a:r>
              <a:rPr lang="fr-CA" sz="1100" dirty="0" err="1">
                <a:solidFill>
                  <a:srgbClr val="FF0000"/>
                </a:solidFill>
              </a:rPr>
              <a:t>Linf</a:t>
            </a:r>
            <a:r>
              <a:rPr lang="fr-CA" sz="1100" dirty="0">
                <a:solidFill>
                  <a:srgbClr val="FF0000"/>
                </a:solidFill>
              </a:rPr>
              <a:t>=0.983517</a:t>
            </a:r>
          </a:p>
          <a:p>
            <a:r>
              <a:rPr lang="fr-CA" sz="1100" dirty="0"/>
              <a:t>pentes 6-7: L1=1.015409, L2=1.013415, </a:t>
            </a:r>
            <a:r>
              <a:rPr lang="fr-CA" sz="1100" dirty="0" err="1"/>
              <a:t>Linf</a:t>
            </a:r>
            <a:r>
              <a:rPr lang="fr-CA" sz="1100" dirty="0"/>
              <a:t>=0.990011</a:t>
            </a:r>
          </a:p>
          <a:p>
            <a:endParaRPr lang="fr-CA" sz="1100" dirty="0"/>
          </a:p>
          <a:p>
            <a:r>
              <a:rPr lang="fr-CA" sz="1100" u="sng" dirty="0"/>
              <a:t>Note</a:t>
            </a:r>
            <a:r>
              <a:rPr lang="fr-CA" sz="1100" dirty="0"/>
              <a:t>: </a:t>
            </a:r>
          </a:p>
          <a:p>
            <a:endParaRPr lang="fr-CA" dirty="0"/>
          </a:p>
          <a:p>
            <a:pPr marL="342900" indent="-342900"/>
            <a:endParaRPr lang="fr-CA" dirty="0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126720" imgH="190440" progId="Equation.DSMT4">
                  <p:embed/>
                </p:oleObj>
              </mc:Choice>
              <mc:Fallback>
                <p:oleObj name="Equation" r:id="rId3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182938"/>
                        <a:ext cx="179388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921125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307783" y="2127349"/>
            <a:ext cx="418338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L’ordre de convergence observé atteint l’ordre de convergence formel (ordre 1)</a:t>
            </a:r>
            <a:endParaRPr lang="en-US" dirty="0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915988" y="4752975"/>
          <a:ext cx="8747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6" imgW="622080" imgH="355320" progId="Equation.DSMT4">
                  <p:embed/>
                </p:oleObj>
              </mc:Choice>
              <mc:Fallback>
                <p:oleObj name="Equation" r:id="rId6" imgW="62208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752975"/>
                        <a:ext cx="87471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29325" y="1790783"/>
            <a:ext cx="5324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C) CONCLUSION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dirty="0"/>
              <a:t>La méthode des </a:t>
            </a:r>
            <a:r>
              <a:rPr lang="fr-CA" b="1" dirty="0">
                <a:solidFill>
                  <a:srgbClr val="FF0000"/>
                </a:solidFill>
              </a:rPr>
              <a:t>solutions manufacturées </a:t>
            </a:r>
            <a:r>
              <a:rPr lang="fr-CA" dirty="0"/>
              <a:t>a été plus simple à appliquer pour les raisons suivantes:</a:t>
            </a:r>
          </a:p>
          <a:p>
            <a:pPr marL="342900" indent="-342900"/>
            <a:endParaRPr lang="fr-CA" dirty="0"/>
          </a:p>
          <a:p>
            <a:pPr marL="342900" indent="-342900">
              <a:buFont typeface="Arial" pitchFamily="34" charset="0"/>
              <a:buChar char="•"/>
            </a:pPr>
            <a:r>
              <a:rPr lang="fr-CA" dirty="0"/>
              <a:t>Très grand éventail de solutions possibles.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CA" dirty="0"/>
              <a:t>Permet d’obtenir une solution analytique.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CA" dirty="0"/>
              <a:t>Permet l’obtention d’une solution stationnaire.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CA" dirty="0"/>
              <a:t>Ne requiert ni l’utilisation ni la connaissance d’un autre logiciel permettant d’effectuer les mêmes calculs.</a:t>
            </a:r>
          </a:p>
          <a:p>
            <a:pPr marL="342900" indent="-342900">
              <a:buFont typeface="Arial" pitchFamily="34" charset="0"/>
              <a:buChar char="•"/>
            </a:pPr>
            <a:endParaRPr lang="fr-CA" dirty="0"/>
          </a:p>
          <a:p>
            <a:pPr marL="342900" indent="-342900"/>
            <a:endParaRPr lang="fr-CA" dirty="0"/>
          </a:p>
          <a:p>
            <a:pPr indent="-342900"/>
            <a:r>
              <a:rPr lang="fr-CA" dirty="0"/>
              <a:t>La comparaison </a:t>
            </a:r>
            <a:r>
              <a:rPr lang="fr-CA" b="1" dirty="0">
                <a:solidFill>
                  <a:srgbClr val="FF0000"/>
                </a:solidFill>
              </a:rPr>
              <a:t>code à code </a:t>
            </a:r>
            <a:r>
              <a:rPr lang="fr-CA" dirty="0"/>
              <a:t>est intéressante, car elle permet l’obtention de la </a:t>
            </a:r>
            <a:r>
              <a:rPr lang="fr-CA" b="1" dirty="0"/>
              <a:t>solution réelle </a:t>
            </a:r>
            <a:r>
              <a:rPr lang="fr-CA" dirty="0"/>
              <a:t>du problème et ne nécessite pas la modification du code par l’ajout d’un terme source comme le requiert la MMS. Toutefois, cette approche comporte plusieurs </a:t>
            </a:r>
            <a:r>
              <a:rPr lang="fr-CA" b="1" dirty="0"/>
              <a:t>désavantages</a:t>
            </a:r>
            <a:r>
              <a:rPr lang="fr-CA" dirty="0"/>
              <a:t>:</a:t>
            </a:r>
          </a:p>
          <a:p>
            <a:pPr indent="-342900"/>
            <a:endParaRPr lang="fr-CA" dirty="0"/>
          </a:p>
          <a:p>
            <a:pPr lvl="1" indent="-342900">
              <a:buFont typeface="Arial" pitchFamily="34" charset="0"/>
              <a:buChar char="•"/>
            </a:pPr>
            <a:r>
              <a:rPr lang="fr-CA" dirty="0"/>
              <a:t>La solution obtenue n’est pas nécessairement exacte, car elle peut aussi contenir des erreurs de discrétisation, troncature, représentation des nombres, itératives, etc.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fr-CA" dirty="0"/>
              <a:t>On obtient de meilleurs résultats si le code de référence implémente aussi les mêmes méthodes numériques, mais il n’est pas toujours possible de confirmer que c’est le cas.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fr-CA" dirty="0"/>
              <a:t>En cas de disparité des résultats, il est possible, quoique moins probable, que les erreurs proviennent du code de référence.</a:t>
            </a:r>
          </a:p>
          <a:p>
            <a:pPr indent="-342900">
              <a:buFont typeface="Arial" pitchFamily="34" charset="0"/>
              <a:buChar char="•"/>
            </a:pPr>
            <a:endParaRPr lang="fr-CA" dirty="0"/>
          </a:p>
          <a:p>
            <a:pPr indent="-342900">
              <a:buFont typeface="Arial" pitchFamily="34" charset="0"/>
              <a:buChar char="•"/>
            </a:pP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A) COMPARAISON CODE À CODE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b="1" dirty="0"/>
              <a:t>Plan de vérification en comparaison code à code avec COMSOL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7B5516-A3B4-0F52-F4EF-31B8771B6B03}"/>
              </a:ext>
            </a:extLst>
          </p:cNvPr>
          <p:cNvSpPr txBox="1"/>
          <p:nvPr/>
        </p:nvSpPr>
        <p:spPr>
          <a:xfrm>
            <a:off x="670560" y="1733182"/>
            <a:ext cx="107622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A" dirty="0"/>
              <a:t>Simulation préliminaire avec terme source constant, vérification de l’adéquation avec solution analytique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Utilisation du solveur d’équation de la chaleur. Unités internes non cohérentes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Étude temporelle utilisée et atteinte du régime stationnaire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Nombre de nœuds (</a:t>
            </a:r>
            <a:r>
              <a:rPr lang="fr-CA" i="1" dirty="0"/>
              <a:t>N</a:t>
            </a:r>
            <a:r>
              <a:rPr lang="fr-CA" dirty="0"/>
              <a:t>) variant sur une échelle logarithmique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Temps final = 200 ans; </a:t>
            </a:r>
            <a:r>
              <a:rPr lang="fr-CA" i="1" dirty="0" err="1"/>
              <a:t>dt</a:t>
            </a:r>
            <a:r>
              <a:rPr lang="fr-CA" dirty="0"/>
              <a:t> = 1 an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Simulation COMSOL avec terme source variable, solution paramétrée avec </a:t>
            </a:r>
            <a:r>
              <a:rPr lang="fr-CA" i="1" dirty="0"/>
              <a:t>N</a:t>
            </a:r>
            <a:r>
              <a:rPr lang="fr-CA" dirty="0"/>
              <a:t>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N = [3:2:33]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Temps final = [10, 50] ans; </a:t>
            </a:r>
            <a:r>
              <a:rPr lang="fr-CA" i="1" dirty="0" err="1"/>
              <a:t>dt</a:t>
            </a:r>
            <a:r>
              <a:rPr lang="fr-CA" dirty="0"/>
              <a:t> = 0.001 an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Utilisation d’un intégrateur BDF d’ordre 5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Exportation des données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Simulation COMSOL avec terme source variable, solution paramétrée avec </a:t>
            </a:r>
            <a:r>
              <a:rPr lang="fr-CA" i="1" dirty="0" err="1"/>
              <a:t>dt</a:t>
            </a:r>
            <a:r>
              <a:rPr lang="fr-CA" dirty="0"/>
              <a:t>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N = 33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Temps final = [10, 50] ans; </a:t>
            </a:r>
            <a:r>
              <a:rPr lang="fr-CA" i="1" dirty="0" err="1"/>
              <a:t>dt</a:t>
            </a:r>
            <a:r>
              <a:rPr lang="fr-CA" dirty="0"/>
              <a:t> = </a:t>
            </a:r>
            <a:r>
              <a:rPr lang="fr-CA" dirty="0" err="1"/>
              <a:t>logspace</a:t>
            </a:r>
            <a:r>
              <a:rPr lang="fr-CA" dirty="0"/>
              <a:t>(1,0.001) an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Utilisation d’un intégrateur BDF d’ordre 5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Exportation des données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Analyse de convergence</a:t>
            </a:r>
          </a:p>
          <a:p>
            <a:pPr marL="800100" lvl="1" indent="-342900"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841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A) COMPARAISON CODE À CODE (suite)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b="1" dirty="0"/>
              <a:t>1. Simulation préliminaire</a:t>
            </a:r>
          </a:p>
        </p:txBody>
      </p:sp>
      <p:sp>
        <p:nvSpPr>
          <p:cNvPr id="3" name="ZoneTexte 6">
            <a:extLst>
              <a:ext uri="{FF2B5EF4-FFF2-40B4-BE49-F238E27FC236}">
                <a16:creationId xmlns:a16="http://schemas.microsoft.com/office/drawing/2014/main" id="{27BF493B-B036-0E46-B06D-1E2315A57F98}"/>
              </a:ext>
            </a:extLst>
          </p:cNvPr>
          <p:cNvSpPr txBox="1"/>
          <p:nvPr/>
        </p:nvSpPr>
        <p:spPr>
          <a:xfrm>
            <a:off x="578839" y="1853967"/>
            <a:ext cx="4591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 = 647 démontré, résultats identiques pour les autres discrétisations spatiales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Temps final = 200 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Erreur maximale : 3.5655 x 10</a:t>
            </a:r>
            <a:r>
              <a:rPr lang="fr-CA" baseline="30000" dirty="0"/>
              <a:t>-5</a:t>
            </a:r>
            <a:r>
              <a:rPr lang="fr-CA" dirty="0"/>
              <a:t> mol/m</a:t>
            </a:r>
            <a:r>
              <a:rPr lang="fr-CA" baseline="300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Terme source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>
                <a:solidFill>
                  <a:srgbClr val="FF0000"/>
                </a:solidFill>
              </a:rPr>
              <a:t>Les deux solutions s’alignent l’une sur l’autre en régime stationnaire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40A1F9BC-609B-678F-1B98-BCE8A2F8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036" y="1517520"/>
            <a:ext cx="6267298" cy="417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A) COMPARAISON CODE À CODE (suite)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b="1" dirty="0"/>
              <a:t>2. Simulation COMSOL avec terme source </a:t>
            </a:r>
            <a:r>
              <a:rPr lang="fr-CA" b="1" dirty="0">
                <a:solidFill>
                  <a:srgbClr val="FF0000"/>
                </a:solidFill>
              </a:rPr>
              <a:t>variable</a:t>
            </a:r>
            <a:r>
              <a:rPr lang="fr-CA" b="1" dirty="0"/>
              <a:t> et analyse de convergence </a:t>
            </a:r>
            <a:r>
              <a:rPr lang="fr-CA" b="1" dirty="0">
                <a:solidFill>
                  <a:srgbClr val="FF0000"/>
                </a:solidFill>
              </a:rPr>
              <a:t>spatiale</a:t>
            </a:r>
          </a:p>
        </p:txBody>
      </p:sp>
      <p:sp>
        <p:nvSpPr>
          <p:cNvPr id="3" name="ZoneTexte 6">
            <a:extLst>
              <a:ext uri="{FF2B5EF4-FFF2-40B4-BE49-F238E27FC236}">
                <a16:creationId xmlns:a16="http://schemas.microsoft.com/office/drawing/2014/main" id="{27BF493B-B036-0E46-B06D-1E2315A57F98}"/>
              </a:ext>
            </a:extLst>
          </p:cNvPr>
          <p:cNvSpPr txBox="1"/>
          <p:nvPr/>
        </p:nvSpPr>
        <p:spPr>
          <a:xfrm>
            <a:off x="578839" y="1853967"/>
            <a:ext cx="4591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 utilisé = [3,5,9,17,33]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Temps final = [10, 50]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i="1" dirty="0" err="1"/>
              <a:t>dt</a:t>
            </a:r>
            <a:r>
              <a:rPr lang="fr-CA" i="1" dirty="0"/>
              <a:t>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Cas transitoire (10 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L1 =2.44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L2 = 2.00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</a:t>
            </a:r>
            <a:r>
              <a:rPr lang="fr-CA" dirty="0" err="1"/>
              <a:t>L</a:t>
            </a:r>
            <a:r>
              <a:rPr lang="fr-CA" baseline="-25000" dirty="0" err="1"/>
              <a:t>inf</a:t>
            </a:r>
            <a:r>
              <a:rPr lang="fr-CA" dirty="0"/>
              <a:t> = 1.51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Cas stationnaire (50 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L1 = 2.59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L2 = 2.16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</a:t>
            </a:r>
            <a:r>
              <a:rPr lang="fr-CA" dirty="0" err="1"/>
              <a:t>L</a:t>
            </a:r>
            <a:r>
              <a:rPr lang="fr-CA" baseline="-25000" dirty="0" err="1"/>
              <a:t>inf</a:t>
            </a:r>
            <a:r>
              <a:rPr lang="fr-CA" dirty="0"/>
              <a:t> = 1.65</a:t>
            </a:r>
          </a:p>
          <a:p>
            <a:endParaRPr lang="fr-CA" dirty="0"/>
          </a:p>
          <a:p>
            <a:r>
              <a:rPr lang="fr-CA" dirty="0">
                <a:solidFill>
                  <a:srgbClr val="FF0000"/>
                </a:solidFill>
              </a:rPr>
              <a:t>Résultat de la comparaison en spatiale semble prometteur.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0031958-FEE5-4372-552F-B57B1D6E3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8" r="7325"/>
          <a:stretch/>
        </p:blipFill>
        <p:spPr>
          <a:xfrm>
            <a:off x="3833183" y="1716479"/>
            <a:ext cx="4076054" cy="352044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1C9E3DB-C0CE-5891-1D86-888408AF5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6" r="6106"/>
          <a:stretch/>
        </p:blipFill>
        <p:spPr>
          <a:xfrm>
            <a:off x="7798513" y="1685483"/>
            <a:ext cx="4212673" cy="3520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C4E77A-04BF-9E7F-B99E-F0A8B31A520F}"/>
              </a:ext>
            </a:extLst>
          </p:cNvPr>
          <p:cNvSpPr txBox="1"/>
          <p:nvPr/>
        </p:nvSpPr>
        <p:spPr>
          <a:xfrm>
            <a:off x="5362414" y="5470902"/>
            <a:ext cx="599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Il y a absence d’une ligne droite reliant les points. Cela peut être dû à l’utilisation d’un logiciel FEM pour comparer FDM.</a:t>
            </a:r>
          </a:p>
        </p:txBody>
      </p:sp>
    </p:spTree>
    <p:extLst>
      <p:ext uri="{BB962C8B-B14F-4D97-AF65-F5344CB8AC3E}">
        <p14:creationId xmlns:p14="http://schemas.microsoft.com/office/powerpoint/2010/main" val="74012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A) COMPARAISON CODE À CODE (suite)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b="1" dirty="0"/>
              <a:t>3. Simulation COMSOL avec terme source </a:t>
            </a:r>
            <a:r>
              <a:rPr lang="fr-CA" b="1" dirty="0">
                <a:solidFill>
                  <a:srgbClr val="FF0000"/>
                </a:solidFill>
              </a:rPr>
              <a:t>variable</a:t>
            </a:r>
            <a:r>
              <a:rPr lang="fr-CA" b="1" dirty="0"/>
              <a:t> et analyse de convergence </a:t>
            </a:r>
            <a:r>
              <a:rPr lang="fr-CA" b="1" dirty="0">
                <a:solidFill>
                  <a:srgbClr val="FF0000"/>
                </a:solidFill>
              </a:rPr>
              <a:t>temporelle</a:t>
            </a:r>
          </a:p>
        </p:txBody>
      </p:sp>
      <p:sp>
        <p:nvSpPr>
          <p:cNvPr id="3" name="ZoneTexte 6">
            <a:extLst>
              <a:ext uri="{FF2B5EF4-FFF2-40B4-BE49-F238E27FC236}">
                <a16:creationId xmlns:a16="http://schemas.microsoft.com/office/drawing/2014/main" id="{27BF493B-B036-0E46-B06D-1E2315A57F98}"/>
              </a:ext>
            </a:extLst>
          </p:cNvPr>
          <p:cNvSpPr txBox="1"/>
          <p:nvPr/>
        </p:nvSpPr>
        <p:spPr>
          <a:xfrm>
            <a:off x="578839" y="1853967"/>
            <a:ext cx="4591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 utilisé = 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Temps final = [10, 50]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i="1" dirty="0" err="1"/>
              <a:t>dt</a:t>
            </a:r>
            <a:r>
              <a:rPr lang="fr-CA" dirty="0"/>
              <a:t> = [0.001 :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Cas transitoire (10 ans)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0.1 &lt; </a:t>
            </a:r>
            <a:r>
              <a:rPr lang="fr-CA" i="1" dirty="0" err="1"/>
              <a:t>dt</a:t>
            </a:r>
            <a:r>
              <a:rPr lang="fr-CA" dirty="0"/>
              <a:t> &lt;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L1 = 1.38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L2 = 1.37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</a:t>
            </a:r>
            <a:r>
              <a:rPr lang="fr-CA" dirty="0" err="1"/>
              <a:t>L</a:t>
            </a:r>
            <a:r>
              <a:rPr lang="fr-CA" baseline="-25000" dirty="0" err="1"/>
              <a:t>inf</a:t>
            </a:r>
            <a:r>
              <a:rPr lang="fr-CA" dirty="0"/>
              <a:t> = 1.28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Cas stationnaire (50 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L1 = 0.00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L2 = 0.00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Pente </a:t>
            </a:r>
            <a:r>
              <a:rPr lang="fr-CA" dirty="0" err="1"/>
              <a:t>L</a:t>
            </a:r>
            <a:r>
              <a:rPr lang="fr-CA" baseline="-25000" dirty="0" err="1"/>
              <a:t>inf</a:t>
            </a:r>
            <a:r>
              <a:rPr lang="fr-CA" dirty="0"/>
              <a:t> = 0.00</a:t>
            </a:r>
          </a:p>
          <a:p>
            <a:endParaRPr lang="fr-CA" dirty="0"/>
          </a:p>
          <a:p>
            <a:r>
              <a:rPr lang="fr-CA" dirty="0">
                <a:solidFill>
                  <a:srgbClr val="FF0000"/>
                </a:solidFill>
              </a:rPr>
              <a:t>Le cas stationnaire est cohérent dans la mesure où l’erreur ne change pas avec le pas de temps.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0CBD-B510-947C-9F28-831D3FB14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r="6582"/>
          <a:stretch/>
        </p:blipFill>
        <p:spPr>
          <a:xfrm>
            <a:off x="3696564" y="1716479"/>
            <a:ext cx="4212673" cy="3520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8CC19-C81E-293E-542A-2346AC05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26" r="5126"/>
          <a:stretch/>
        </p:blipFill>
        <p:spPr>
          <a:xfrm>
            <a:off x="7798513" y="1685483"/>
            <a:ext cx="4212673" cy="3520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EED63-63EC-BD24-A417-6F310897A677}"/>
              </a:ext>
            </a:extLst>
          </p:cNvPr>
          <p:cNvSpPr txBox="1"/>
          <p:nvPr/>
        </p:nvSpPr>
        <p:spPr>
          <a:xfrm>
            <a:off x="5568462" y="5369170"/>
            <a:ext cx="516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On </a:t>
            </a:r>
            <a:r>
              <a:rPr lang="fr-CA" dirty="0">
                <a:solidFill>
                  <a:srgbClr val="FF0000"/>
                </a:solidFill>
              </a:rPr>
              <a:t>ne peut pas </a:t>
            </a:r>
            <a:r>
              <a:rPr lang="fr-CA" dirty="0"/>
              <a:t>déterminer l’ordre de convergence pour le cas transitoire, les valeurs n’étant pas suffisantes ni alignées.</a:t>
            </a:r>
          </a:p>
        </p:txBody>
      </p:sp>
    </p:spTree>
    <p:extLst>
      <p:ext uri="{BB962C8B-B14F-4D97-AF65-F5344CB8AC3E}">
        <p14:creationId xmlns:p14="http://schemas.microsoft.com/office/powerpoint/2010/main" val="31694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A) COMPARAISON CODE À CODE (suite)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b="1" dirty="0"/>
              <a:t>4. Critique des résultats</a:t>
            </a:r>
          </a:p>
        </p:txBody>
      </p:sp>
      <p:sp>
        <p:nvSpPr>
          <p:cNvPr id="3" name="ZoneTexte 6">
            <a:extLst>
              <a:ext uri="{FF2B5EF4-FFF2-40B4-BE49-F238E27FC236}">
                <a16:creationId xmlns:a16="http://schemas.microsoft.com/office/drawing/2014/main" id="{27BF493B-B036-0E46-B06D-1E2315A57F98}"/>
              </a:ext>
            </a:extLst>
          </p:cNvPr>
          <p:cNvSpPr txBox="1"/>
          <p:nvPr/>
        </p:nvSpPr>
        <p:spPr>
          <a:xfrm>
            <a:off x="578838" y="1853967"/>
            <a:ext cx="10774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résultats de l’analyse de convergence en comparaison code à code démontrent des lacunes importantes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L’utilisation de l’équation de la chaleur comme substitut peut être une source d’erreur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dirty="0"/>
              <a:t>Unités du solveur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dirty="0"/>
              <a:t>Résolution cachée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Idéalement, pour pouvoir faire une comparaison code à code, il faut que la résolution soit faîte avec la même méthode numérique; Or, COMSOL est FEM, et le code préparé ici est FDM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Il faut connaître l’ordre de convergence de la méthode de 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COMSOL possède des erreurs intrinsèques inconnues. Il est alors difficile de faire une comparaison adéquate</a:t>
            </a:r>
          </a:p>
        </p:txBody>
      </p:sp>
    </p:spTree>
    <p:extLst>
      <p:ext uri="{BB962C8B-B14F-4D97-AF65-F5344CB8AC3E}">
        <p14:creationId xmlns:p14="http://schemas.microsoft.com/office/powerpoint/2010/main" val="210298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B) MÉTHODE DES SOLUTIONS MANUFACTURÉES (MMS)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95600"/>
            <a:ext cx="10683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b="1" u="sng" dirty="0"/>
              <a:t>Étape 1</a:t>
            </a:r>
            <a:r>
              <a:rPr lang="fr-CA" dirty="0"/>
              <a:t>: On écrit le modèle mathématique différentiel sous la forme </a:t>
            </a:r>
          </a:p>
          <a:p>
            <a:pPr marL="342900" indent="-342900"/>
            <a:endParaRPr lang="fr-CA" dirty="0"/>
          </a:p>
          <a:p>
            <a:pPr marL="342900" indent="-342900"/>
            <a:endParaRPr lang="fr-CA" dirty="0"/>
          </a:p>
          <a:p>
            <a:pPr marL="342900" indent="-342900"/>
            <a:endParaRPr lang="fr-CA" dirty="0"/>
          </a:p>
          <a:p>
            <a:pPr marL="342900" indent="-342900"/>
            <a:endParaRPr lang="fr-CA" dirty="0"/>
          </a:p>
          <a:p>
            <a:pPr marL="342900" indent="-342900"/>
            <a:r>
              <a:rPr lang="fr-CA" b="1" u="sng" dirty="0"/>
              <a:t>Étape 2</a:t>
            </a:r>
            <a:r>
              <a:rPr lang="fr-CA" dirty="0"/>
              <a:t>: On choisit la forme voulue d’une solution analytique </a:t>
            </a:r>
          </a:p>
          <a:p>
            <a:pPr marL="342900" indent="-342900"/>
            <a:endParaRPr lang="fr-CA" dirty="0"/>
          </a:p>
          <a:p>
            <a:pPr marL="342900" indent="-342900"/>
            <a:r>
              <a:rPr lang="fr-CA" dirty="0"/>
              <a:t>						        où		</a:t>
            </a:r>
          </a:p>
          <a:p>
            <a:pPr marL="342900" indent="-342900"/>
            <a:endParaRPr lang="fr-CA" dirty="0"/>
          </a:p>
          <a:p>
            <a:pPr marL="342900" indent="-342900"/>
            <a:r>
              <a:rPr lang="fr-CA" b="1" dirty="0"/>
              <a:t>		</a:t>
            </a:r>
          </a:p>
          <a:p>
            <a:pPr marL="342900" indent="-342900"/>
            <a:r>
              <a:rPr lang="fr-CA" b="1" dirty="0"/>
              <a:t>		</a:t>
            </a:r>
          </a:p>
          <a:p>
            <a:pPr marL="342900" indent="-342900"/>
            <a:r>
              <a:rPr lang="fr-CA" b="1" dirty="0"/>
              <a:t>		Dirichlet</a:t>
            </a:r>
            <a:r>
              <a:rPr lang="fr-CA" dirty="0"/>
              <a:t>:</a:t>
            </a:r>
          </a:p>
          <a:p>
            <a:pPr marL="342900" indent="-342900"/>
            <a:endParaRPr lang="fr-CA" dirty="0"/>
          </a:p>
          <a:p>
            <a:pPr marL="342900" indent="-342900"/>
            <a:r>
              <a:rPr lang="fr-CA" dirty="0"/>
              <a:t>		</a:t>
            </a:r>
          </a:p>
          <a:p>
            <a:pPr marL="342900" indent="-342900"/>
            <a:r>
              <a:rPr lang="fr-CA" b="1" dirty="0"/>
              <a:t>		Neumann</a:t>
            </a:r>
            <a:r>
              <a:rPr lang="fr-CA" dirty="0"/>
              <a:t>:  </a:t>
            </a:r>
          </a:p>
          <a:p>
            <a:pPr marL="342900" indent="-342900"/>
            <a:endParaRPr lang="fr-CA" dirty="0"/>
          </a:p>
          <a:p>
            <a:pPr marL="342900" indent="-342900"/>
            <a:r>
              <a:rPr lang="fr-CA" dirty="0"/>
              <a:t>		</a:t>
            </a:r>
            <a:r>
              <a:rPr lang="fr-CA" b="1" dirty="0"/>
              <a:t>Conditions initiales</a:t>
            </a:r>
            <a:r>
              <a:rPr lang="fr-CA" dirty="0"/>
              <a:t>: </a:t>
            </a:r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7202488" y="1441320"/>
          <a:ext cx="876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2" imgW="876240" imgH="342720" progId="Equation.DSMT4">
                  <p:embed/>
                </p:oleObj>
              </mc:Choice>
              <mc:Fallback>
                <p:oleObj name="Equation" r:id="rId2" imgW="87624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1441320"/>
                        <a:ext cx="876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615916" y="1784220"/>
          <a:ext cx="41132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4" imgW="2933640" imgH="545760" progId="Equation.DSMT4">
                  <p:embed/>
                </p:oleObj>
              </mc:Choice>
              <mc:Fallback>
                <p:oleObj name="Equation" r:id="rId4" imgW="2933640" imgH="545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916" y="1784220"/>
                        <a:ext cx="411321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531928" y="2792730"/>
          <a:ext cx="64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6" imgW="647640" imgH="368280" progId="Equation.DSMT4">
                  <p:embed/>
                </p:oleObj>
              </mc:Choice>
              <mc:Fallback>
                <p:oleObj name="Equation" r:id="rId6" imgW="64764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928" y="2792730"/>
                        <a:ext cx="647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616075" y="3116263"/>
          <a:ext cx="40005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8" imgW="2844720" imgH="901440" progId="Equation.DSMT4">
                  <p:embed/>
                </p:oleObj>
              </mc:Choice>
              <mc:Fallback>
                <p:oleObj name="Equation" r:id="rId8" imgW="2844720" imgH="901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116263"/>
                        <a:ext cx="4000500" cy="1265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632075" y="4389120"/>
          <a:ext cx="1498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0" imgW="1066680" imgH="291960" progId="Equation.DSMT4">
                  <p:embed/>
                </p:oleObj>
              </mc:Choice>
              <mc:Fallback>
                <p:oleObj name="Equation" r:id="rId10" imgW="106668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389120"/>
                        <a:ext cx="1498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834005" y="5059680"/>
          <a:ext cx="10525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2" imgW="749160" imgH="495000" progId="Equation.DSMT4">
                  <p:embed/>
                </p:oleObj>
              </mc:Choice>
              <mc:Fallback>
                <p:oleObj name="Equation" r:id="rId12" imgW="749160" imgH="495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005" y="5059680"/>
                        <a:ext cx="1052513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672523" y="5787339"/>
          <a:ext cx="1462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4" imgW="1041120" imgH="291960" progId="Equation.DSMT4">
                  <p:embed/>
                </p:oleObj>
              </mc:Choice>
              <mc:Fallback>
                <p:oleObj name="Equation" r:id="rId14" imgW="1041120" imgH="291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523" y="5787339"/>
                        <a:ext cx="14620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6132512" y="3161030"/>
          <a:ext cx="44973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16" imgW="3200400" imgH="622080" progId="Equation.DSMT4">
                  <p:embed/>
                </p:oleObj>
              </mc:Choice>
              <mc:Fallback>
                <p:oleObj name="Equation" r:id="rId16" imgW="3200400" imgH="622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2" y="3161030"/>
                        <a:ext cx="449738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à coins arrondis 15"/>
          <p:cNvSpPr/>
          <p:nvPr/>
        </p:nvSpPr>
        <p:spPr>
          <a:xfrm>
            <a:off x="6132512" y="4137660"/>
            <a:ext cx="4687888" cy="22444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CA" sz="1400" i="1" dirty="0">
                <a:solidFill>
                  <a:srgbClr val="FF0000"/>
                </a:solidFill>
              </a:rPr>
              <a:t> C</a:t>
            </a:r>
            <a:r>
              <a:rPr lang="fr-CA" sz="1000" i="1" dirty="0">
                <a:solidFill>
                  <a:srgbClr val="FF0000"/>
                </a:solidFill>
              </a:rPr>
              <a:t>0</a:t>
            </a:r>
            <a:r>
              <a:rPr lang="fr-CA" sz="1400" i="1" dirty="0">
                <a:solidFill>
                  <a:srgbClr val="FF0000"/>
                </a:solidFill>
              </a:rPr>
              <a:t> et t</a:t>
            </a:r>
            <a:r>
              <a:rPr lang="fr-CA" sz="1000" i="1" dirty="0">
                <a:solidFill>
                  <a:srgbClr val="FF0000"/>
                </a:solidFill>
              </a:rPr>
              <a:t>0</a:t>
            </a:r>
            <a:r>
              <a:rPr lang="fr-CA" sz="1400" i="1" dirty="0">
                <a:solidFill>
                  <a:srgbClr val="FF0000"/>
                </a:solidFill>
              </a:rPr>
              <a:t> </a:t>
            </a:r>
            <a:r>
              <a:rPr lang="fr-CA" sz="1400" dirty="0">
                <a:solidFill>
                  <a:srgbClr val="FF0000"/>
                </a:solidFill>
              </a:rPr>
              <a:t>permettent d’obtenir les dimensions appropriées.</a:t>
            </a:r>
          </a:p>
          <a:p>
            <a:pPr>
              <a:buFont typeface="Arial" pitchFamily="34" charset="0"/>
              <a:buChar char="•"/>
            </a:pPr>
            <a:endParaRPr lang="fr-CA" sz="14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CA" sz="1400" dirty="0">
                <a:solidFill>
                  <a:srgbClr val="FF0000"/>
                </a:solidFill>
              </a:rPr>
              <a:t> La fonction </a:t>
            </a:r>
            <a:r>
              <a:rPr lang="fr-CA" sz="1400" b="1" i="1" dirty="0">
                <a:solidFill>
                  <a:srgbClr val="FF0000"/>
                </a:solidFill>
              </a:rPr>
              <a:t>cos</a:t>
            </a:r>
            <a:r>
              <a:rPr lang="fr-CA" sz="1400" dirty="0">
                <a:solidFill>
                  <a:srgbClr val="FF0000"/>
                </a:solidFill>
              </a:rPr>
              <a:t> facilite l’imposition de conditions frontières de type Dirichlet (nulles) et Neumann pour toutes les valeurs de </a:t>
            </a:r>
            <a:r>
              <a:rPr lang="fr-CA" sz="1400" i="1" dirty="0" err="1">
                <a:solidFill>
                  <a:srgbClr val="FF0000"/>
                </a:solidFill>
              </a:rPr>
              <a:t>t</a:t>
            </a:r>
            <a:r>
              <a:rPr lang="fr-CA" sz="1400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fr-CA" sz="14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CA" sz="1400" dirty="0">
                <a:solidFill>
                  <a:srgbClr val="FF0000"/>
                </a:solidFill>
              </a:rPr>
              <a:t> La fonction </a:t>
            </a:r>
            <a:r>
              <a:rPr lang="fr-CA" sz="1400" i="1" dirty="0">
                <a:solidFill>
                  <a:srgbClr val="FF0000"/>
                </a:solidFill>
              </a:rPr>
              <a:t>f(</a:t>
            </a:r>
            <a:r>
              <a:rPr lang="fr-CA" sz="1400" i="1" dirty="0" err="1">
                <a:solidFill>
                  <a:srgbClr val="FF0000"/>
                </a:solidFill>
              </a:rPr>
              <a:t>t</a:t>
            </a:r>
            <a:r>
              <a:rPr lang="fr-CA" sz="1400" i="1" dirty="0">
                <a:solidFill>
                  <a:srgbClr val="FF0000"/>
                </a:solidFill>
              </a:rPr>
              <a:t>)</a:t>
            </a:r>
            <a:r>
              <a:rPr lang="fr-CA" sz="1400" dirty="0">
                <a:solidFill>
                  <a:srgbClr val="FF0000"/>
                </a:solidFill>
              </a:rPr>
              <a:t> est choisie afin de permettre un régime stationnaire lorsque </a:t>
            </a:r>
            <a:r>
              <a:rPr lang="fr-CA" sz="1400" dirty="0" err="1">
                <a:solidFill>
                  <a:srgbClr val="FF0000"/>
                </a:solidFill>
              </a:rPr>
              <a:t>t</a:t>
            </a:r>
            <a:r>
              <a:rPr lang="fr-CA" sz="1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fr-CA" sz="1400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∞ et des conditions initiales nulles pour </a:t>
            </a:r>
            <a:r>
              <a:rPr lang="fr-CA" sz="1400" i="1" dirty="0" err="1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t</a:t>
            </a:r>
            <a:r>
              <a:rPr lang="fr-CA" sz="1400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=0.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142,845 Check Mark Stock Photos, Pictures &amp; Royalty-Free Images -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5220" y="2927668"/>
            <a:ext cx="1043940" cy="104394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B) MÉTHODE DES SOLUTIONS MANUFACTURÉES (SUITE)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4640"/>
            <a:ext cx="10683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/>
              <a:t>Étape 3</a:t>
            </a:r>
            <a:r>
              <a:rPr lang="fr-CA" dirty="0"/>
              <a:t>: </a:t>
            </a:r>
            <a:r>
              <a:rPr lang="fr-FR" dirty="0"/>
              <a:t>Obtenir le terme source analytique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CA" dirty="0"/>
          </a:p>
          <a:p>
            <a:pPr marL="342900" indent="-342900"/>
            <a:endParaRPr lang="fr-CA" dirty="0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016500" y="133464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901440" imgH="444240" progId="Equation.DSMT4">
                  <p:embed/>
                </p:oleObj>
              </mc:Choice>
              <mc:Fallback>
                <p:oleObj name="Equation" r:id="rId3" imgW="90144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334640"/>
                        <a:ext cx="901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290638" y="1722784"/>
          <a:ext cx="5729287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4076640" imgH="2361960" progId="Equation.DSMT4">
                  <p:embed/>
                </p:oleObj>
              </mc:Choice>
              <mc:Fallback>
                <p:oleObj name="Equation" r:id="rId5" imgW="4076640" imgH="236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722784"/>
                        <a:ext cx="5729287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7" imgW="126720" imgH="190440" progId="Equation.DSMT4">
                  <p:embed/>
                </p:oleObj>
              </mc:Choice>
              <mc:Fallback>
                <p:oleObj name="Equation" r:id="rId7" imgW="126720" imgH="1904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182938"/>
                        <a:ext cx="179388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9" imgW="126720" imgH="190440" progId="Equation.DSMT4">
                  <p:embed/>
                </p:oleObj>
              </mc:Choice>
              <mc:Fallback>
                <p:oleObj name="Equation" r:id="rId9" imgW="12672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921125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357755" y="5500370"/>
          <a:ext cx="3952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10" imgW="2819160" imgH="647640" progId="Equation.DSMT4">
                  <p:embed/>
                </p:oleObj>
              </mc:Choice>
              <mc:Fallback>
                <p:oleObj name="Equation" r:id="rId10" imgW="2819160" imgH="647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755" y="5500370"/>
                        <a:ext cx="39528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lèche droite 17"/>
          <p:cNvSpPr/>
          <p:nvPr/>
        </p:nvSpPr>
        <p:spPr>
          <a:xfrm>
            <a:off x="495300" y="5454679"/>
            <a:ext cx="1574628" cy="9829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Terme</a:t>
            </a:r>
            <a:endParaRPr lang="en-US" dirty="0"/>
          </a:p>
          <a:p>
            <a:pPr algn="ctr"/>
            <a:r>
              <a:rPr lang="en-US" dirty="0"/>
              <a:t>Source</a:t>
            </a:r>
          </a:p>
        </p:txBody>
      </p:sp>
      <p:sp>
        <p:nvSpPr>
          <p:cNvPr id="21" name="Ellipse 20"/>
          <p:cNvSpPr/>
          <p:nvPr/>
        </p:nvSpPr>
        <p:spPr>
          <a:xfrm>
            <a:off x="3690938" y="3133249"/>
            <a:ext cx="199707" cy="23177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4305300" y="5974080"/>
            <a:ext cx="335280" cy="3505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6597333" y="5372100"/>
          <a:ext cx="471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12" imgW="4711680" imgH="952200" progId="Equation.DSMT4">
                  <p:embed/>
                </p:oleObj>
              </mc:Choice>
              <mc:Fallback>
                <p:oleObj name="Equation" r:id="rId12" imgW="4711680" imgH="952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333" y="5372100"/>
                        <a:ext cx="4711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lèche gauche 18"/>
          <p:cNvSpPr/>
          <p:nvPr/>
        </p:nvSpPr>
        <p:spPr>
          <a:xfrm>
            <a:off x="5196840" y="3182938"/>
            <a:ext cx="1226820" cy="4984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Neumann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6597333" y="3102769"/>
          <a:ext cx="105251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14" imgW="749160" imgH="495000" progId="Equation.DSMT4">
                  <p:embed/>
                </p:oleObj>
              </mc:Choice>
              <mc:Fallback>
                <p:oleObj name="Equation" r:id="rId14" imgW="749160" imgH="495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333" y="3102769"/>
                        <a:ext cx="1052512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/>
              <a:t>B) MÉTHODE DES SOLUTIONS MANUFACTURÉES (SUITE)</a:t>
            </a:r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517520"/>
            <a:ext cx="10683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/>
              <a:t>Étape 4</a:t>
            </a:r>
            <a:r>
              <a:rPr lang="fr-CA" dirty="0"/>
              <a:t>: Équation modifiée à résoudre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b="1" u="sng" dirty="0"/>
              <a:t>Solution stationnaire</a:t>
            </a:r>
            <a:r>
              <a:rPr lang="fr-CA" dirty="0"/>
              <a:t>:</a:t>
            </a:r>
          </a:p>
          <a:p>
            <a:endParaRPr lang="fr-CA" dirty="0"/>
          </a:p>
          <a:p>
            <a:pPr marL="342900" indent="-342900"/>
            <a:endParaRPr lang="fr-CA" dirty="0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2" imgW="126720" imgH="190440" progId="Equation.DSMT4">
                  <p:embed/>
                </p:oleObj>
              </mc:Choice>
              <mc:Fallback>
                <p:oleObj name="Equation" r:id="rId2" imgW="12672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182938"/>
                        <a:ext cx="179388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921125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575493" y="1448940"/>
          <a:ext cx="3162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3162240" imgH="774360" progId="Equation.DSMT4">
                  <p:embed/>
                </p:oleObj>
              </mc:Choice>
              <mc:Fallback>
                <p:oleObj name="Equation" r:id="rId5" imgW="3162240" imgH="774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493" y="1448940"/>
                        <a:ext cx="3162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049588" y="2417763"/>
          <a:ext cx="27511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7" imgW="1955520" imgH="545760" progId="Equation.DSMT4">
                  <p:embed/>
                </p:oleObj>
              </mc:Choice>
              <mc:Fallback>
                <p:oleObj name="Equation" r:id="rId7" imgW="1955520" imgH="5457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417763"/>
                        <a:ext cx="275113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968625" y="3449638"/>
            <a:ext cx="3863526" cy="28959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ZoneTexte 13"/>
          <p:cNvSpPr txBox="1"/>
          <p:nvPr/>
        </p:nvSpPr>
        <p:spPr>
          <a:xfrm>
            <a:off x="7459980" y="3921124"/>
            <a:ext cx="425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La solution stationnaire n’a pas de sens physique, car la concentration est maximale au centre du pilier.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̀le présentation generale 2017-format16-9" id="{8F4B225D-2660-9140-9107-325B1674C396}" vid="{204DDDD0-4085-1544-BCC5-8AF5D01EBD9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15321</TotalTime>
  <Words>1297</Words>
  <Application>Microsoft Macintosh PowerPoint</Application>
  <PresentationFormat>Widescreen</PresentationFormat>
  <Paragraphs>199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Bell Gothic Black</vt:lpstr>
      <vt:lpstr>Calibri</vt:lpstr>
      <vt:lpstr>Thème Office</vt:lpstr>
      <vt:lpstr>Equation</vt:lpstr>
      <vt:lpstr>DEVOIR 2 – VÉRIFICATION DE CODE - MMS</vt:lpstr>
      <vt:lpstr>A) COMPARAISON CODE À CODE</vt:lpstr>
      <vt:lpstr>A) COMPARAISON CODE À CODE (suite)</vt:lpstr>
      <vt:lpstr>A) COMPARAISON CODE À CODE (suite)</vt:lpstr>
      <vt:lpstr>A) COMPARAISON CODE À CODE (suite)</vt:lpstr>
      <vt:lpstr>A) COMPARAISON CODE À CODE (suite)</vt:lpstr>
      <vt:lpstr>B) MÉTHODE DES SOLUTIONS MANUFACTURÉES (MMS)</vt:lpstr>
      <vt:lpstr>B) MÉTHODE DES SOLUTIONS MANUFACTURÉES (SUITE)</vt:lpstr>
      <vt:lpstr>B) MÉTHODE DES SOLUTIONS MANUFACTURÉES (SUITE)</vt:lpstr>
      <vt:lpstr>B) MÉTHODE DES SOLUTIONS MANUFACTURÉES (SUITE)</vt:lpstr>
      <vt:lpstr>B) MÉTHODE DES SOLUTIONS MANUFACTURÉES (SUITE)</vt:lpstr>
      <vt:lpstr>C)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Timothee Duruisseau</cp:lastModifiedBy>
  <cp:revision>772</cp:revision>
  <cp:lastPrinted>2019-12-02T20:31:19Z</cp:lastPrinted>
  <dcterms:created xsi:type="dcterms:W3CDTF">2017-11-29T16:32:00Z</dcterms:created>
  <dcterms:modified xsi:type="dcterms:W3CDTF">2022-10-29T03:20:47Z</dcterms:modified>
</cp:coreProperties>
</file>