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pace Mono"/>
      <p:regular r:id="rId11"/>
      <p:bold r:id="rId12"/>
      <p:italic r:id="rId13"/>
      <p:boldItalic r:id="rId14"/>
    </p:embeddedFont>
    <p:embeddedFont>
      <p:font typeface="Helvetica Neue Light"/>
      <p:regular r:id="rId15"/>
      <p:bold r:id="rId16"/>
      <p:italic r:id="rId17"/>
      <p:boldItalic r:id="rId18"/>
    </p:embeddedFont>
    <p:embeddedFont>
      <p:font typeface="Exo"/>
      <p:regular r:id="rId19"/>
      <p:bold r:id="rId20"/>
      <p:italic r:id="rId21"/>
      <p:boldItalic r:id="rId22"/>
    </p:embeddedFont>
    <p:embeddedFont>
      <p:font typeface="Exo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xo-bold.fntdata"/><Relationship Id="rId22" Type="http://schemas.openxmlformats.org/officeDocument/2006/relationships/font" Target="fonts/Exo-boldItalic.fntdata"/><Relationship Id="rId21" Type="http://schemas.openxmlformats.org/officeDocument/2006/relationships/font" Target="fonts/Exo-italic.fntdata"/><Relationship Id="rId24" Type="http://schemas.openxmlformats.org/officeDocument/2006/relationships/font" Target="fonts/ExoLight-bold.fntdata"/><Relationship Id="rId23" Type="http://schemas.openxmlformats.org/officeDocument/2006/relationships/font" Target="fonts/Exo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Light-boldItalic.fntdata"/><Relationship Id="rId25" Type="http://schemas.openxmlformats.org/officeDocument/2006/relationships/font" Target="fonts/Ex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SpaceMono-regular.fntdata"/><Relationship Id="rId10" Type="http://schemas.openxmlformats.org/officeDocument/2006/relationships/slide" Target="slides/slide5.xml"/><Relationship Id="rId13" Type="http://schemas.openxmlformats.org/officeDocument/2006/relationships/font" Target="fonts/SpaceMono-italic.fntdata"/><Relationship Id="rId12" Type="http://schemas.openxmlformats.org/officeDocument/2006/relationships/font" Target="fonts/SpaceMono-bold.fntdata"/><Relationship Id="rId15" Type="http://schemas.openxmlformats.org/officeDocument/2006/relationships/font" Target="fonts/HelveticaNeueLight-regular.fntdata"/><Relationship Id="rId14" Type="http://schemas.openxmlformats.org/officeDocument/2006/relationships/font" Target="fonts/SpaceMono-boldItalic.fntdata"/><Relationship Id="rId17" Type="http://schemas.openxmlformats.org/officeDocument/2006/relationships/font" Target="fonts/HelveticaNeueLight-italic.fntdata"/><Relationship Id="rId16" Type="http://schemas.openxmlformats.org/officeDocument/2006/relationships/font" Target="fonts/HelveticaNeueLight-bold.fntdata"/><Relationship Id="rId19" Type="http://schemas.openxmlformats.org/officeDocument/2006/relationships/font" Target="fonts/Exo-regular.fntdata"/><Relationship Id="rId18" Type="http://schemas.openxmlformats.org/officeDocument/2006/relationships/font" Target="fonts/HelveticaNeue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9cc8d6f0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9cc8d6f0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Vậy, tiền là gì?</a:t>
            </a:r>
            <a:endParaRPr/>
          </a:p>
          <a:p>
            <a:pPr indent="0" lvl="0" marL="0" rtl="0" algn="l">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Một, một phương tiện trao đổi,</a:t>
            </a:r>
            <a:endParaRPr/>
          </a:p>
          <a:p>
            <a:pPr indent="0" lvl="0" marL="0" rtl="0" algn="l">
              <a:spcBef>
                <a:spcPts val="0"/>
              </a:spcBef>
              <a:spcAft>
                <a:spcPts val="0"/>
              </a:spcAft>
              <a:buClr>
                <a:schemeClr val="dk1"/>
              </a:buClr>
              <a:buSzPts val="1100"/>
              <a:buFont typeface="Arial"/>
              <a:buNone/>
            </a:pPr>
            <a:r>
              <a:rPr lang="en-GB"/>
              <a:t>hai, một đơn vị tài khoản,</a:t>
            </a:r>
            <a:endParaRPr/>
          </a:p>
          <a:p>
            <a:pPr indent="0" lvl="0" marL="0" rtl="0" algn="l">
              <a:spcBef>
                <a:spcPts val="0"/>
              </a:spcBef>
              <a:spcAft>
                <a:spcPts val="0"/>
              </a:spcAft>
              <a:buClr>
                <a:schemeClr val="dk1"/>
              </a:buClr>
              <a:buSzPts val="1100"/>
              <a:buFont typeface="Arial"/>
              <a:buNone/>
            </a:pPr>
            <a:r>
              <a:rPr lang="en-GB"/>
              <a:t>và ba, một kho lưu trữ giá trị.</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indent="0" lvl="0" marL="0" rtl="0" algn="l">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indent="0" lvl="0" marL="0" rtl="0" algn="l">
              <a:spcBef>
                <a:spcPts val="0"/>
              </a:spcBef>
              <a:spcAft>
                <a:spcPts val="0"/>
              </a:spcAft>
              <a:buClr>
                <a:schemeClr val="dk1"/>
              </a:buClr>
              <a:buSzPts val="1100"/>
              <a:buFont typeface="Arial"/>
              <a:buNone/>
            </a:pPr>
            <a:r>
              <a:rPr lang="en-GB"/>
              <a:t>M</a:t>
            </a:r>
            <a:r>
              <a:rPr lang="en-GB"/>
              <a:t>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indent="0" lvl="0" marL="0" rtl="0" algn="l">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indent="0" lvl="0" marL="0" rtl="0" algn="l">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27a60b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27a60b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indent="0" lvl="0" marL="0" rtl="0" algn="l">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indent="0" lvl="0" marL="0" rtl="0" algn="l">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indent="0" lvl="0" marL="0" rtl="0" algn="l">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indent="0" lvl="0" marL="0" rtl="0" algn="l">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indent="0" lvl="0" marL="0" rtl="0" algn="l">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indent="0" lvl="0" marL="0" rtl="0" algn="l">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Vậy Tiền là gì?</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edfdf77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edfdf77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Hãy dành vài giây suy nghĩ về câu hỏi này? . . . </a:t>
            </a:r>
            <a:endParaRPr/>
          </a:p>
          <a:p>
            <a:pPr indent="0" lvl="0" marL="0" rtl="0" algn="l">
              <a:spcBef>
                <a:spcPts val="0"/>
              </a:spcBef>
              <a:spcAft>
                <a:spcPts val="0"/>
              </a:spcAft>
              <a:buNone/>
            </a:pPr>
            <a:r>
              <a:rPr lang="en-GB"/>
              <a:t>Khó để có câu trả lời cụ thể, tuy nhiên trong sách giáo khoa đã có định nghĩa cụ thể như sau</a:t>
            </a:r>
            <a:endParaRPr/>
          </a:p>
          <a:p>
            <a:pPr indent="0" lvl="0" marL="0" rtl="0" algn="l">
              <a:spcBef>
                <a:spcPts val="0"/>
              </a:spcBef>
              <a:spcAft>
                <a:spcPts val="0"/>
              </a:spcAft>
              <a:buClr>
                <a:schemeClr val="dk1"/>
              </a:buClr>
              <a:buSzPts val="1100"/>
              <a:buFont typeface="Arial"/>
              <a:buNone/>
            </a:pPr>
            <a:r>
              <a:rPr lang="en-GB"/>
              <a:t>Một, Tiền là phương tiện trao đổi,</a:t>
            </a:r>
            <a:endParaRPr/>
          </a:p>
          <a:p>
            <a:pPr indent="0" lvl="0" marL="0" rtl="0" algn="l">
              <a:spcBef>
                <a:spcPts val="0"/>
              </a:spcBef>
              <a:spcAft>
                <a:spcPts val="0"/>
              </a:spcAft>
              <a:buClr>
                <a:schemeClr val="dk1"/>
              </a:buClr>
              <a:buSzPts val="1100"/>
              <a:buFont typeface="Arial"/>
              <a:buNone/>
            </a:pPr>
            <a:r>
              <a:rPr lang="en-GB"/>
              <a:t>hai, Tiền là một đơn vị tính toán,</a:t>
            </a:r>
            <a:endParaRPr/>
          </a:p>
          <a:p>
            <a:pPr indent="0" lvl="0" marL="0" rtl="0" algn="l">
              <a:spcBef>
                <a:spcPts val="0"/>
              </a:spcBef>
              <a:spcAft>
                <a:spcPts val="0"/>
              </a:spcAft>
              <a:buClr>
                <a:schemeClr val="dk1"/>
              </a:buClr>
              <a:buSzPts val="1100"/>
              <a:buFont typeface="Arial"/>
              <a:buNone/>
            </a:pPr>
            <a:r>
              <a:rPr lang="en-GB"/>
              <a:t>và ba, Tiền là vật lưu trữ giá trị.</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edfdf77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edfdf77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edfdf77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edfdf77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Một tuần sau, bạn ra ngoài ăn tối, bạn dùng bữa xong, người phục vụ đến đưa hóa đơn cho bạn và bạn chuẩn bị trả cho Anh ta con bò mà bạn  có trước đó. Whoa, việc này không tiện một chút nào. Đây là lúc bạn cần tiền.</a:t>
            </a:r>
            <a:endParaRPr>
              <a:solidFill>
                <a:schemeClr val="dk1"/>
              </a:solidFill>
            </a:endParaRPr>
          </a:p>
          <a:p>
            <a:pPr indent="0" lvl="0" marL="0" rtl="0" algn="l">
              <a:spcBef>
                <a:spcPts val="0"/>
              </a:spcBef>
              <a:spcAft>
                <a:spcPts val="0"/>
              </a:spcAft>
              <a:buNone/>
            </a:pPr>
            <a:r>
              <a:rPr lang="en-GB">
                <a:solidFill>
                  <a:schemeClr val="dk1"/>
                </a:solidFill>
              </a:rPr>
              <a:t>Tiền là phương tiện trao đổi.</a:t>
            </a:r>
            <a:endParaRPr>
              <a:solidFill>
                <a:schemeClr val="dk1"/>
              </a:solidFill>
            </a:endParaRPr>
          </a:p>
          <a:p>
            <a:pPr indent="0" lvl="0" marL="0" rtl="0" algn="l">
              <a:spcBef>
                <a:spcPts val="0"/>
              </a:spcBef>
              <a:spcAft>
                <a:spcPts val="0"/>
              </a:spcAft>
              <a:buNone/>
            </a:pPr>
            <a:r>
              <a:rPr lang="en-GB">
                <a:solidFill>
                  <a:schemeClr val="dk1"/>
                </a:solidFill>
              </a:rPr>
              <a:t>Bạn thường khó trao đổi trực tiếp một hàng hóa hoặc dịch vụ để lấy một hàng hóa hoặc dịch vụ khác trong nhiều trường hợp.</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Tiền là một loại hàng hóa trung gian được chấp nhận rộng rãi và có giá trị quy chuẩn cho tất cả các bên.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Đó là lý do tại sao nó tạo điều kiện trao đổi giá trị hiệu quả hơn so với hàng đổi hàng.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it title slide with sub" type="title">
  <p:cSld name="TITL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l="0" r="0" t="0"/>
          <a:stretch/>
        </p:blipFill>
        <p:spPr>
          <a:xfrm>
            <a:off x="0" y="0"/>
            <a:ext cx="9144000" cy="4514400"/>
          </a:xfrm>
          <a:prstGeom prst="rect">
            <a:avLst/>
          </a:prstGeom>
          <a:noFill/>
          <a:ln>
            <a:noFill/>
          </a:ln>
        </p:spPr>
      </p:pic>
      <p:sp>
        <p:nvSpPr>
          <p:cNvPr id="14" name="Google Shape;14;p2"/>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ph type="ctrTitle"/>
          </p:nvPr>
        </p:nvSpPr>
        <p:spPr>
          <a:xfrm>
            <a:off x="288008" y="11306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6" name="Google Shape;16;p2"/>
          <p:cNvSpPr txBox="1"/>
          <p:nvPr>
            <p:ph idx="1" type="subTitle"/>
          </p:nvPr>
        </p:nvSpPr>
        <p:spPr>
          <a:xfrm>
            <a:off x="288000" y="32202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p:txBody>
      </p:sp>
      <p:sp>
        <p:nvSpPr>
          <p:cNvPr id="17" name="Google Shape;17;p2"/>
          <p:cNvSpPr txBox="1"/>
          <p:nvPr>
            <p:ph idx="2" type="subTitle"/>
          </p:nvPr>
        </p:nvSpPr>
        <p:spPr>
          <a:xfrm>
            <a:off x="4481092" y="288000"/>
            <a:ext cx="4327500" cy="1440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it 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l="0" r="0" t="0"/>
          <a:stretch/>
        </p:blipFill>
        <p:spPr>
          <a:xfrm>
            <a:off x="0" y="0"/>
            <a:ext cx="9144000" cy="4508174"/>
          </a:xfrm>
          <a:prstGeom prst="rect">
            <a:avLst/>
          </a:prstGeom>
          <a:noFill/>
          <a:ln>
            <a:noFill/>
          </a:ln>
        </p:spPr>
      </p:pic>
      <p:sp>
        <p:nvSpPr>
          <p:cNvPr id="20" name="Google Shape;20;p3"/>
          <p:cNvSpPr txBox="1"/>
          <p:nvPr>
            <p:ph type="ctrTitle"/>
          </p:nvPr>
        </p:nvSpPr>
        <p:spPr>
          <a:xfrm>
            <a:off x="288000" y="2207250"/>
            <a:ext cx="85206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21" name="Google Shape;21;p3"/>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22" name="Google Shape;22;p3"/>
          <p:cNvSpPr txBox="1"/>
          <p:nvPr>
            <p:ph idx="1" type="subTitle"/>
          </p:nvPr>
        </p:nvSpPr>
        <p:spPr>
          <a:xfrm>
            <a:off x="4481092" y="288000"/>
            <a:ext cx="4327500" cy="1440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rtl="0" algn="r">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l="0" r="0" t="0"/>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fmla="val 230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27" name="Google Shape;27;p4"/>
          <p:cNvSpPr txBox="1"/>
          <p:nvPr>
            <p:ph type="title"/>
          </p:nvPr>
        </p:nvSpPr>
        <p:spPr>
          <a:xfrm>
            <a:off x="287100" y="-2925"/>
            <a:ext cx="81183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8" name="Google Shape;28;p4"/>
          <p:cNvSpPr txBox="1"/>
          <p:nvPr>
            <p:ph idx="1" type="body"/>
          </p:nvPr>
        </p:nvSpPr>
        <p:spPr>
          <a:xfrm>
            <a:off x="512925" y="1349825"/>
            <a:ext cx="8118300" cy="27201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9"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5"/>
          <p:cNvSpPr txBox="1"/>
          <p:nvPr>
            <p:ph type="title"/>
          </p:nvPr>
        </p:nvSpPr>
        <p:spPr>
          <a:xfrm>
            <a:off x="465350" y="134925"/>
            <a:ext cx="811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3" name="Google Shape;33;p5"/>
          <p:cNvSpPr txBox="1"/>
          <p:nvPr>
            <p:ph idx="1" type="body"/>
          </p:nvPr>
        </p:nvSpPr>
        <p:spPr>
          <a:xfrm>
            <a:off x="465350" y="808700"/>
            <a:ext cx="8118300" cy="2751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6"/>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lide 2">
  <p:cSld name="CUSTOM">
    <p:spTree>
      <p:nvGrpSpPr>
        <p:cNvPr id="36"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l="0" r="0" t="0"/>
          <a:stretch/>
        </p:blipFill>
        <p:spPr>
          <a:xfrm>
            <a:off x="0" y="0"/>
            <a:ext cx="9144000" cy="4516150"/>
          </a:xfrm>
          <a:prstGeom prst="rect">
            <a:avLst/>
          </a:prstGeom>
          <a:noFill/>
          <a:ln>
            <a:noFill/>
          </a:ln>
        </p:spPr>
      </p:pic>
      <p:sp>
        <p:nvSpPr>
          <p:cNvPr id="38" name="Google Shape;38;p7"/>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fmla="val 16667" name="adj"/>
            </a:avLst>
          </a:prstGeom>
          <a:solidFill>
            <a:srgbClr val="131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1573425" y="2725972"/>
            <a:ext cx="5997300" cy="4431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lide 1">
  <p:cSld name="CUSTOM_1">
    <p:spTree>
      <p:nvGrpSpPr>
        <p:cNvPr id="4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l="0" r="0" t="0"/>
          <a:stretch/>
        </p:blipFill>
        <p:spPr>
          <a:xfrm>
            <a:off x="0" y="0"/>
            <a:ext cx="9144000" cy="4514400"/>
          </a:xfrm>
          <a:prstGeom prst="rect">
            <a:avLst/>
          </a:prstGeom>
          <a:noFill/>
          <a:ln>
            <a:noFill/>
          </a:ln>
        </p:spPr>
      </p:pic>
      <p:sp>
        <p:nvSpPr>
          <p:cNvPr id="43" name="Google Shape;43;p8"/>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fmla="val 16667" name="adj"/>
            </a:avLst>
          </a:prstGeom>
          <a:solidFill>
            <a:srgbClr val="131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573425" y="3493624"/>
            <a:ext cx="5997300" cy="443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F2F2F2"/>
              </a:buClr>
              <a:buSzPts val="1400"/>
              <a:buNone/>
              <a:defRPr b="0" sz="1400">
                <a:solidFill>
                  <a:srgbClr val="F2F2F2"/>
                </a:solidFill>
              </a:defRPr>
            </a:lvl1pPr>
            <a:lvl2pPr lvl="1"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rtl="0" algn="ctr">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p:txBody>
      </p:sp>
      <p:sp>
        <p:nvSpPr>
          <p:cNvPr id="46" name="Google Shape;46;p8"/>
          <p:cNvSpPr/>
          <p:nvPr>
            <p:ph idx="2" type="pic"/>
          </p:nvPr>
        </p:nvSpPr>
        <p:spPr>
          <a:xfrm>
            <a:off x="3563625" y="1206775"/>
            <a:ext cx="2069400" cy="2069400"/>
          </a:xfrm>
          <a:prstGeom prst="roundRect">
            <a:avLst>
              <a:gd fmla="val 4001" name="adj"/>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47" name="Shape 47"/>
        <p:cNvGrpSpPr/>
        <p:nvPr/>
      </p:nvGrpSpPr>
      <p:grpSpPr>
        <a:xfrm>
          <a:off x="0" y="0"/>
          <a:ext cx="0" cy="0"/>
          <a:chOff x="0" y="0"/>
          <a:chExt cx="0" cy="0"/>
        </a:xfrm>
      </p:grpSpPr>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l="0" r="0" t="0"/>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fmla="val 5933"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ph idx="2" type="pic"/>
          </p:nvPr>
        </p:nvSpPr>
        <p:spPr>
          <a:xfrm>
            <a:off x="963750" y="1890100"/>
            <a:ext cx="2436900" cy="2436900"/>
          </a:xfrm>
          <a:prstGeom prst="roundRect">
            <a:avLst>
              <a:gd fmla="val 4264" name="adj"/>
            </a:avLst>
          </a:prstGeom>
          <a:noFill/>
          <a:ln>
            <a:noFill/>
          </a:ln>
        </p:spPr>
      </p:sp>
      <p:sp>
        <p:nvSpPr>
          <p:cNvPr id="52" name="Google Shape;52;p9"/>
          <p:cNvSpPr txBox="1"/>
          <p:nvPr>
            <p:ph type="title"/>
          </p:nvPr>
        </p:nvSpPr>
        <p:spPr>
          <a:xfrm>
            <a:off x="3558825" y="2011825"/>
            <a:ext cx="4438500" cy="436800"/>
          </a:xfrm>
          <a:prstGeom prst="rect">
            <a:avLst/>
          </a:prstGeom>
        </p:spPr>
        <p:txBody>
          <a:bodyPr anchorCtr="0" anchor="t" bIns="91425" lIns="91425" spcFirstLastPara="1" rIns="91425" wrap="square" tIns="91425">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p:txBody>
      </p:sp>
      <p:sp>
        <p:nvSpPr>
          <p:cNvPr id="53" name="Google Shape;53;p9"/>
          <p:cNvSpPr txBox="1"/>
          <p:nvPr>
            <p:ph idx="1" type="body"/>
          </p:nvPr>
        </p:nvSpPr>
        <p:spPr>
          <a:xfrm>
            <a:off x="3558825" y="2448625"/>
            <a:ext cx="4438500" cy="1843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 name="Google Shape;54;p9"/>
          <p:cNvSpPr txBox="1"/>
          <p:nvPr/>
        </p:nvSpPr>
        <p:spPr>
          <a:xfrm rot="-5399536">
            <a:off x="-770173" y="3109978"/>
            <a:ext cx="2224500" cy="37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lt1"/>
              </a:solidFill>
              <a:latin typeface="Helvetica Neue Light"/>
              <a:ea typeface="Helvetica Neue Light"/>
              <a:cs typeface="Helvetica Neue Light"/>
              <a:sym typeface="Helvetica Neue Light"/>
            </a:endParaRPr>
          </a:p>
        </p:txBody>
      </p:sp>
      <p:sp>
        <p:nvSpPr>
          <p:cNvPr id="55" name="Google Shape;55;p9"/>
          <p:cNvSpPr txBox="1"/>
          <p:nvPr>
            <p:ph idx="3" type="subTitle"/>
          </p:nvPr>
        </p:nvSpPr>
        <p:spPr>
          <a:xfrm rot="-5400000">
            <a:off x="-1821675" y="2014299"/>
            <a:ext cx="4327500" cy="4368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_1">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l="0" r="0" t="0"/>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F2F2F2"/>
              </a:solidFill>
              <a:latin typeface="Space Mono"/>
              <a:ea typeface="Space Mono"/>
              <a:cs typeface="Space Mono"/>
              <a:sym typeface="Space Mono"/>
            </a:endParaRPr>
          </a:p>
        </p:txBody>
      </p:sp>
      <p:sp>
        <p:nvSpPr>
          <p:cNvPr id="60" name="Google Shape;60;p10"/>
          <p:cNvSpPr txBox="1"/>
          <p:nvPr>
            <p:ph idx="1" type="subTitle"/>
          </p:nvPr>
        </p:nvSpPr>
        <p:spPr>
          <a:xfrm rot="-5400000">
            <a:off x="-1821675" y="2014299"/>
            <a:ext cx="4327500" cy="4368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rtl="0"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88865"/>
          <a:stretch/>
        </p:blipFill>
        <p:spPr>
          <a:xfrm>
            <a:off x="0" y="4573675"/>
            <a:ext cx="9144000" cy="572700"/>
          </a:xfrm>
          <a:prstGeom prst="rect">
            <a:avLst/>
          </a:prstGeom>
          <a:noFill/>
          <a:ln>
            <a:noFill/>
          </a:ln>
        </p:spPr>
      </p:pic>
      <p:sp>
        <p:nvSpPr>
          <p:cNvPr id="7" name="Google Shape;7;p1"/>
          <p:cNvSpPr txBox="1"/>
          <p:nvPr>
            <p:ph type="title"/>
          </p:nvPr>
        </p:nvSpPr>
        <p:spPr>
          <a:xfrm>
            <a:off x="2880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000"/>
              <a:buFont typeface="Exo"/>
              <a:buNone/>
              <a:defRPr b="1" sz="2000">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p:txBody>
      </p:sp>
      <p:sp>
        <p:nvSpPr>
          <p:cNvPr id="8" name="Google Shape;8;p1"/>
          <p:cNvSpPr txBox="1"/>
          <p:nvPr>
            <p:ph idx="1" type="body"/>
          </p:nvPr>
        </p:nvSpPr>
        <p:spPr>
          <a:xfrm>
            <a:off x="2880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indent="-304800" lvl="1" marL="9144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indent="-304800" lvl="2" marL="13716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indent="-304800" lvl="3" marL="1828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indent="-304800" lvl="4" marL="22860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indent="-304800" lvl="5" marL="27432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indent="-304800" lvl="6" marL="32004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indent="-304800" lvl="7" marL="36576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indent="-304800" lvl="8" marL="411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indent="0" lvl="0" marL="0" rtl="0" algn="r">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a:blip r:embed="rId2">
            <a:alphaModFix/>
          </a:blip>
          <a:stretch>
            <a:fillRect/>
          </a:stretch>
        </p:blipFill>
        <p:spPr>
          <a:xfrm>
            <a:off x="175851" y="4703625"/>
            <a:ext cx="1592376" cy="3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ctrTitle"/>
          </p:nvPr>
        </p:nvSpPr>
        <p:spPr>
          <a:xfrm>
            <a:off x="249750" y="1919025"/>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200">
                <a:latin typeface="Exo"/>
                <a:ea typeface="Exo"/>
                <a:cs typeface="Exo"/>
                <a:sym typeface="Exo"/>
              </a:rPr>
              <a:t>Overview about Cryptocurrency</a:t>
            </a:r>
            <a:endParaRPr sz="4200">
              <a:latin typeface="Exo"/>
              <a:ea typeface="Exo"/>
              <a:cs typeface="Exo"/>
              <a:sym typeface="Exo"/>
            </a:endParaRPr>
          </a:p>
        </p:txBody>
      </p:sp>
      <p:sp>
        <p:nvSpPr>
          <p:cNvPr id="66" name="Google Shape;66;p11"/>
          <p:cNvSpPr txBox="1"/>
          <p:nvPr>
            <p:ph idx="1" type="subTitle"/>
          </p:nvPr>
        </p:nvSpPr>
        <p:spPr>
          <a:xfrm>
            <a:off x="311700" y="28505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latin typeface="Exo Light"/>
                <a:ea typeface="Exo Light"/>
                <a:cs typeface="Exo Light"/>
                <a:sym typeface="Exo Light"/>
              </a:rPr>
              <a:t>Nguyễn Anh Tiến - cardano2vn.io</a:t>
            </a:r>
            <a:endParaRPr sz="1900">
              <a:latin typeface="Exo Light"/>
              <a:ea typeface="Exo Light"/>
              <a:cs typeface="Exo Light"/>
              <a:sym typeface="Exo Light"/>
            </a:endParaRPr>
          </a:p>
        </p:txBody>
      </p:sp>
      <p:sp>
        <p:nvSpPr>
          <p:cNvPr id="67" name="Google Shape;67;p11"/>
          <p:cNvSpPr txBox="1"/>
          <p:nvPr>
            <p:ph idx="2" type="subTitle"/>
          </p:nvPr>
        </p:nvSpPr>
        <p:spPr>
          <a:xfrm>
            <a:off x="4481092" y="288000"/>
            <a:ext cx="4327500" cy="1440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GB"/>
              <a:t>Bl</a:t>
            </a:r>
            <a:r>
              <a:rPr lang="en-GB"/>
              <a:t>ockchain basic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p:nvPr/>
        </p:nvSpPr>
        <p:spPr>
          <a:xfrm>
            <a:off x="322600" y="1308275"/>
            <a:ext cx="8486100" cy="2901000"/>
          </a:xfrm>
          <a:prstGeom prst="roundRect">
            <a:avLst>
              <a:gd fmla="val 4415" name="adj"/>
            </a:avLst>
          </a:prstGeom>
          <a:solidFill>
            <a:srgbClr val="E2E2E0"/>
          </a:solidFill>
          <a:ln cap="flat" cmpd="sng" w="9525">
            <a:solidFill>
              <a:srgbClr val="E2E2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txBox="1"/>
          <p:nvPr>
            <p:ph type="title"/>
          </p:nvPr>
        </p:nvSpPr>
        <p:spPr>
          <a:xfrm>
            <a:off x="287100" y="-2925"/>
            <a:ext cx="811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Exo"/>
                <a:ea typeface="Exo"/>
                <a:cs typeface="Exo"/>
                <a:sym typeface="Exo"/>
              </a:rPr>
              <a:t>Lịch sử của Tiền</a:t>
            </a:r>
            <a:endParaRPr>
              <a:latin typeface="Exo"/>
              <a:ea typeface="Exo"/>
              <a:cs typeface="Exo"/>
              <a:sym typeface="Exo"/>
            </a:endParaRPr>
          </a:p>
        </p:txBody>
      </p:sp>
      <p:sp>
        <p:nvSpPr>
          <p:cNvPr id="74" name="Google Shape;74;p12"/>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75" name="Google Shape;75;p12"/>
          <p:cNvPicPr preferRelativeResize="0"/>
          <p:nvPr/>
        </p:nvPicPr>
        <p:blipFill>
          <a:blip r:embed="rId3">
            <a:alphaModFix/>
          </a:blip>
          <a:stretch>
            <a:fillRect/>
          </a:stretch>
        </p:blipFill>
        <p:spPr>
          <a:xfrm>
            <a:off x="996175" y="1395725"/>
            <a:ext cx="6864900" cy="2763900"/>
          </a:xfrm>
          <a:prstGeom prst="roundRect">
            <a:avLst>
              <a:gd fmla="val 2942" name="adj"/>
            </a:avLst>
          </a:prstGeom>
          <a:noFill/>
          <a:ln cap="flat" cmpd="sng" w="9525">
            <a:solidFill>
              <a:srgbClr val="E2E2E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p:nvPr/>
        </p:nvSpPr>
        <p:spPr>
          <a:xfrm>
            <a:off x="329025" y="1269600"/>
            <a:ext cx="8486100" cy="2901000"/>
          </a:xfrm>
          <a:prstGeom prst="roundRect">
            <a:avLst>
              <a:gd fmla="val 4415" name="adj"/>
            </a:avLst>
          </a:prstGeom>
          <a:solidFill>
            <a:srgbClr val="FFFFF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idx="4294967295" type="title"/>
          </p:nvPr>
        </p:nvSpPr>
        <p:spPr>
          <a:xfrm>
            <a:off x="287100" y="-2925"/>
            <a:ext cx="811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Exo"/>
                <a:ea typeface="Exo"/>
                <a:cs typeface="Exo"/>
                <a:sym typeface="Exo"/>
              </a:rPr>
              <a:t>Tiền là gì?</a:t>
            </a:r>
            <a:endParaRPr>
              <a:latin typeface="Exo"/>
              <a:ea typeface="Exo"/>
              <a:cs typeface="Exo"/>
              <a:sym typeface="Exo"/>
            </a:endParaRPr>
          </a:p>
        </p:txBody>
      </p:sp>
      <p:pic>
        <p:nvPicPr>
          <p:cNvPr id="82" name="Google Shape;82;p13"/>
          <p:cNvPicPr preferRelativeResize="0"/>
          <p:nvPr/>
        </p:nvPicPr>
        <p:blipFill>
          <a:blip r:embed="rId3">
            <a:alphaModFix/>
          </a:blip>
          <a:stretch>
            <a:fillRect/>
          </a:stretch>
        </p:blipFill>
        <p:spPr>
          <a:xfrm>
            <a:off x="2667549" y="1729338"/>
            <a:ext cx="1205925" cy="2314425"/>
          </a:xfrm>
          <a:prstGeom prst="rect">
            <a:avLst/>
          </a:prstGeom>
          <a:noFill/>
          <a:ln cap="flat" cmpd="sng" w="9525">
            <a:solidFill>
              <a:srgbClr val="F9FBFD"/>
            </a:solidFill>
            <a:prstDash val="solid"/>
            <a:round/>
            <a:headEnd len="sm" w="sm" type="none"/>
            <a:tailEnd len="sm" w="sm" type="none"/>
          </a:ln>
        </p:spPr>
      </p:pic>
      <p:pic>
        <p:nvPicPr>
          <p:cNvPr id="83" name="Google Shape;83;p13"/>
          <p:cNvPicPr preferRelativeResize="0"/>
          <p:nvPr/>
        </p:nvPicPr>
        <p:blipFill>
          <a:blip r:embed="rId4">
            <a:alphaModFix/>
          </a:blip>
          <a:stretch>
            <a:fillRect/>
          </a:stretch>
        </p:blipFill>
        <p:spPr>
          <a:xfrm>
            <a:off x="1854675" y="2386050"/>
            <a:ext cx="882235" cy="668100"/>
          </a:xfrm>
          <a:prstGeom prst="rect">
            <a:avLst/>
          </a:prstGeom>
          <a:noFill/>
          <a:ln>
            <a:noFill/>
          </a:ln>
        </p:spPr>
      </p:pic>
      <p:sp>
        <p:nvSpPr>
          <p:cNvPr id="84" name="Google Shape;84;p13"/>
          <p:cNvSpPr/>
          <p:nvPr/>
        </p:nvSpPr>
        <p:spPr>
          <a:xfrm>
            <a:off x="4415850" y="1313025"/>
            <a:ext cx="2445300" cy="855900"/>
          </a:xfrm>
          <a:prstGeom prst="cloudCallout">
            <a:avLst>
              <a:gd fmla="val -70912" name="adj1"/>
              <a:gd fmla="val 6896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Exo"/>
                <a:ea typeface="Exo"/>
                <a:cs typeface="Exo"/>
                <a:sym typeface="Exo"/>
              </a:rPr>
              <a:t>Một phương tiện trao đổi</a:t>
            </a:r>
            <a:endParaRPr b="1"/>
          </a:p>
        </p:txBody>
      </p:sp>
      <p:sp>
        <p:nvSpPr>
          <p:cNvPr id="85" name="Google Shape;85;p13"/>
          <p:cNvSpPr/>
          <p:nvPr/>
        </p:nvSpPr>
        <p:spPr>
          <a:xfrm>
            <a:off x="5385850" y="2143800"/>
            <a:ext cx="2445300" cy="855900"/>
          </a:xfrm>
          <a:prstGeom prst="cloudCallout">
            <a:avLst>
              <a:gd fmla="val -111579" name="adj1"/>
              <a:gd fmla="val -11906"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Exo"/>
                <a:ea typeface="Exo"/>
                <a:cs typeface="Exo"/>
                <a:sym typeface="Exo"/>
              </a:rPr>
              <a:t>Một đơn vị tính toán</a:t>
            </a:r>
            <a:endParaRPr b="1"/>
          </a:p>
        </p:txBody>
      </p:sp>
      <p:sp>
        <p:nvSpPr>
          <p:cNvPr id="86" name="Google Shape;86;p13"/>
          <p:cNvSpPr/>
          <p:nvPr/>
        </p:nvSpPr>
        <p:spPr>
          <a:xfrm>
            <a:off x="4572000" y="3241025"/>
            <a:ext cx="2445300" cy="855900"/>
          </a:xfrm>
          <a:prstGeom prst="cloudCallout">
            <a:avLst>
              <a:gd fmla="val -79965" name="adj1"/>
              <a:gd fmla="val -124863"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Exo"/>
                <a:ea typeface="Exo"/>
                <a:cs typeface="Exo"/>
                <a:sym typeface="Exo"/>
              </a:rPr>
              <a:t>Một vật lưu trữ giá trị</a:t>
            </a:r>
            <a:endParaRPr b="1"/>
          </a:p>
        </p:txBody>
      </p:sp>
      <p:sp>
        <p:nvSpPr>
          <p:cNvPr id="87" name="Google Shape;87;p13"/>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322600" y="1308275"/>
            <a:ext cx="8486100" cy="2901000"/>
          </a:xfrm>
          <a:prstGeom prst="roundRect">
            <a:avLst>
              <a:gd fmla="val 4415" name="adj"/>
            </a:avLst>
          </a:prstGeom>
          <a:solidFill>
            <a:srgbClr val="FFFFF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287100" y="-2925"/>
            <a:ext cx="811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Exo"/>
                <a:ea typeface="Exo"/>
                <a:cs typeface="Exo"/>
                <a:sym typeface="Exo"/>
              </a:rPr>
              <a:t>Trao đổi hàng - hàng</a:t>
            </a:r>
            <a:endParaRPr>
              <a:latin typeface="Exo"/>
              <a:ea typeface="Exo"/>
              <a:cs typeface="Exo"/>
              <a:sym typeface="Exo"/>
            </a:endParaRPr>
          </a:p>
        </p:txBody>
      </p:sp>
      <p:sp>
        <p:nvSpPr>
          <p:cNvPr id="94" name="Google Shape;94;p14"/>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95" name="Google Shape;95;p14"/>
          <p:cNvPicPr preferRelativeResize="0"/>
          <p:nvPr/>
        </p:nvPicPr>
        <p:blipFill>
          <a:blip r:embed="rId3">
            <a:alphaModFix/>
          </a:blip>
          <a:stretch>
            <a:fillRect/>
          </a:stretch>
        </p:blipFill>
        <p:spPr>
          <a:xfrm>
            <a:off x="5365076" y="2023877"/>
            <a:ext cx="2188875" cy="1772800"/>
          </a:xfrm>
          <a:prstGeom prst="rect">
            <a:avLst/>
          </a:prstGeom>
          <a:noFill/>
          <a:ln>
            <a:noFill/>
          </a:ln>
        </p:spPr>
      </p:pic>
      <p:pic>
        <p:nvPicPr>
          <p:cNvPr id="96" name="Google Shape;96;p14"/>
          <p:cNvPicPr preferRelativeResize="0"/>
          <p:nvPr/>
        </p:nvPicPr>
        <p:blipFill rotWithShape="1">
          <a:blip r:embed="rId4">
            <a:alphaModFix/>
          </a:blip>
          <a:srcRect b="0" l="0" r="0" t="6515"/>
          <a:stretch/>
        </p:blipFill>
        <p:spPr>
          <a:xfrm>
            <a:off x="1715150" y="2115724"/>
            <a:ext cx="2431150" cy="1615350"/>
          </a:xfrm>
          <a:prstGeom prst="rect">
            <a:avLst/>
          </a:prstGeom>
          <a:noFill/>
          <a:ln>
            <a:noFill/>
          </a:ln>
        </p:spPr>
      </p:pic>
      <p:pic>
        <p:nvPicPr>
          <p:cNvPr id="97" name="Google Shape;97;p14"/>
          <p:cNvPicPr preferRelativeResize="0"/>
          <p:nvPr/>
        </p:nvPicPr>
        <p:blipFill>
          <a:blip r:embed="rId5">
            <a:alphaModFix/>
          </a:blip>
          <a:stretch>
            <a:fillRect/>
          </a:stretch>
        </p:blipFill>
        <p:spPr>
          <a:xfrm>
            <a:off x="7590025" y="1349825"/>
            <a:ext cx="819150" cy="2381250"/>
          </a:xfrm>
          <a:prstGeom prst="rect">
            <a:avLst/>
          </a:prstGeom>
          <a:noFill/>
          <a:ln>
            <a:noFill/>
          </a:ln>
        </p:spPr>
      </p:pic>
      <p:pic>
        <p:nvPicPr>
          <p:cNvPr id="98" name="Google Shape;98;p14"/>
          <p:cNvPicPr preferRelativeResize="0"/>
          <p:nvPr/>
        </p:nvPicPr>
        <p:blipFill>
          <a:blip r:embed="rId6">
            <a:alphaModFix/>
          </a:blip>
          <a:stretch>
            <a:fillRect/>
          </a:stretch>
        </p:blipFill>
        <p:spPr>
          <a:xfrm>
            <a:off x="798600" y="1474775"/>
            <a:ext cx="1031940" cy="2354700"/>
          </a:xfrm>
          <a:prstGeom prst="rect">
            <a:avLst/>
          </a:prstGeom>
          <a:noFill/>
          <a:ln>
            <a:noFill/>
          </a:ln>
        </p:spPr>
      </p:pic>
      <p:sp>
        <p:nvSpPr>
          <p:cNvPr id="99" name="Google Shape;99;p14"/>
          <p:cNvSpPr/>
          <p:nvPr/>
        </p:nvSpPr>
        <p:spPr>
          <a:xfrm>
            <a:off x="4302925" y="2686775"/>
            <a:ext cx="721800" cy="144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p:nvPr/>
        </p:nvSpPr>
        <p:spPr>
          <a:xfrm>
            <a:off x="322600" y="1308275"/>
            <a:ext cx="8486100" cy="2901000"/>
          </a:xfrm>
          <a:prstGeom prst="roundRect">
            <a:avLst>
              <a:gd fmla="val 4415" name="adj"/>
            </a:avLst>
          </a:prstGeom>
          <a:solidFill>
            <a:srgbClr val="FFFFF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287100" y="-2925"/>
            <a:ext cx="8118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Exo"/>
                <a:ea typeface="Exo"/>
                <a:cs typeface="Exo"/>
                <a:sym typeface="Exo"/>
              </a:rPr>
              <a:t>Trả bằng hàng hay tiền?</a:t>
            </a:r>
            <a:endParaRPr>
              <a:latin typeface="Exo"/>
              <a:ea typeface="Exo"/>
              <a:cs typeface="Exo"/>
              <a:sym typeface="Exo"/>
            </a:endParaRPr>
          </a:p>
        </p:txBody>
      </p:sp>
      <p:sp>
        <p:nvSpPr>
          <p:cNvPr id="106" name="Google Shape;106;p15"/>
          <p:cNvSpPr txBox="1"/>
          <p:nvPr>
            <p:ph idx="12" type="sldNum"/>
          </p:nvPr>
        </p:nvSpPr>
        <p:spPr>
          <a:xfrm>
            <a:off x="8308200" y="4849972"/>
            <a:ext cx="548700" cy="248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07" name="Google Shape;107;p15"/>
          <p:cNvPicPr preferRelativeResize="0"/>
          <p:nvPr/>
        </p:nvPicPr>
        <p:blipFill rotWithShape="1">
          <a:blip r:embed="rId3">
            <a:alphaModFix/>
          </a:blip>
          <a:srcRect b="6760" l="0" r="0" t="7010"/>
          <a:stretch/>
        </p:blipFill>
        <p:spPr>
          <a:xfrm>
            <a:off x="3206800" y="1463675"/>
            <a:ext cx="2902550" cy="2502699"/>
          </a:xfrm>
          <a:prstGeom prst="rect">
            <a:avLst/>
          </a:prstGeom>
          <a:noFill/>
          <a:ln>
            <a:noFill/>
          </a:ln>
        </p:spPr>
      </p:pic>
      <p:grpSp>
        <p:nvGrpSpPr>
          <p:cNvPr id="108" name="Google Shape;108;p15"/>
          <p:cNvGrpSpPr/>
          <p:nvPr/>
        </p:nvGrpSpPr>
        <p:grpSpPr>
          <a:xfrm>
            <a:off x="682300" y="1463675"/>
            <a:ext cx="2061000" cy="1438500"/>
            <a:chOff x="682300" y="1463675"/>
            <a:chExt cx="2061000" cy="1438500"/>
          </a:xfrm>
        </p:grpSpPr>
        <p:sp>
          <p:nvSpPr>
            <p:cNvPr id="109" name="Google Shape;109;p15"/>
            <p:cNvSpPr/>
            <p:nvPr/>
          </p:nvSpPr>
          <p:spPr>
            <a:xfrm>
              <a:off x="682300" y="1463675"/>
              <a:ext cx="2061000" cy="1438500"/>
            </a:xfrm>
            <a:prstGeom prst="cloudCallout">
              <a:avLst>
                <a:gd fmla="val 88364" name="adj1"/>
                <a:gd fmla="val 8179"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5"/>
            <p:cNvPicPr preferRelativeResize="0"/>
            <p:nvPr/>
          </p:nvPicPr>
          <p:blipFill rotWithShape="1">
            <a:blip r:embed="rId4">
              <a:alphaModFix/>
            </a:blip>
            <a:srcRect b="0" l="0" r="0" t="6515"/>
            <a:stretch/>
          </p:blipFill>
          <p:spPr>
            <a:xfrm>
              <a:off x="1075925" y="1716800"/>
              <a:ext cx="1286708" cy="854950"/>
            </a:xfrm>
            <a:prstGeom prst="rect">
              <a:avLst/>
            </a:prstGeom>
            <a:noFill/>
            <a:ln>
              <a:noFill/>
            </a:ln>
          </p:spPr>
        </p:pic>
      </p:grpSp>
      <p:grpSp>
        <p:nvGrpSpPr>
          <p:cNvPr id="111" name="Google Shape;111;p15"/>
          <p:cNvGrpSpPr/>
          <p:nvPr/>
        </p:nvGrpSpPr>
        <p:grpSpPr>
          <a:xfrm>
            <a:off x="2003200" y="3016025"/>
            <a:ext cx="1408500" cy="1025100"/>
            <a:chOff x="2003200" y="3016025"/>
            <a:chExt cx="1408500" cy="1025100"/>
          </a:xfrm>
        </p:grpSpPr>
        <p:sp>
          <p:nvSpPr>
            <p:cNvPr id="112" name="Google Shape;112;p15"/>
            <p:cNvSpPr/>
            <p:nvPr/>
          </p:nvSpPr>
          <p:spPr>
            <a:xfrm>
              <a:off x="2003200" y="3016025"/>
              <a:ext cx="1408500" cy="1025100"/>
            </a:xfrm>
            <a:prstGeom prst="cloudCallout">
              <a:avLst>
                <a:gd fmla="val 62407" name="adj1"/>
                <a:gd fmla="val -58353"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15"/>
            <p:cNvPicPr preferRelativeResize="0"/>
            <p:nvPr/>
          </p:nvPicPr>
          <p:blipFill>
            <a:blip r:embed="rId5">
              <a:alphaModFix/>
            </a:blip>
            <a:stretch>
              <a:fillRect/>
            </a:stretch>
          </p:blipFill>
          <p:spPr>
            <a:xfrm>
              <a:off x="2266338" y="3194525"/>
              <a:ext cx="882235" cy="668100"/>
            </a:xfrm>
            <a:prstGeom prst="rect">
              <a:avLst/>
            </a:prstGeom>
            <a:noFill/>
            <a:ln>
              <a:noFill/>
            </a:ln>
          </p:spPr>
        </p:pic>
      </p:grpSp>
      <p:pic>
        <p:nvPicPr>
          <p:cNvPr id="114" name="Google Shape;114;p15"/>
          <p:cNvPicPr preferRelativeResize="0"/>
          <p:nvPr/>
        </p:nvPicPr>
        <p:blipFill>
          <a:blip r:embed="rId6">
            <a:alphaModFix/>
          </a:blip>
          <a:stretch>
            <a:fillRect/>
          </a:stretch>
        </p:blipFill>
        <p:spPr>
          <a:xfrm>
            <a:off x="2743300" y="1792100"/>
            <a:ext cx="734920" cy="804375"/>
          </a:xfrm>
          <a:prstGeom prst="rect">
            <a:avLst/>
          </a:prstGeom>
          <a:noFill/>
          <a:ln>
            <a:noFill/>
          </a:ln>
        </p:spPr>
      </p:pic>
      <p:pic>
        <p:nvPicPr>
          <p:cNvPr id="115" name="Google Shape;115;p15"/>
          <p:cNvPicPr preferRelativeResize="0"/>
          <p:nvPr/>
        </p:nvPicPr>
        <p:blipFill>
          <a:blip r:embed="rId7">
            <a:alphaModFix/>
          </a:blip>
          <a:stretch>
            <a:fillRect/>
          </a:stretch>
        </p:blipFill>
        <p:spPr>
          <a:xfrm>
            <a:off x="1268269" y="3352450"/>
            <a:ext cx="734925" cy="688671"/>
          </a:xfrm>
          <a:prstGeom prst="rect">
            <a:avLst/>
          </a:prstGeom>
          <a:noFill/>
          <a:ln>
            <a:noFill/>
          </a:ln>
        </p:spPr>
      </p:pic>
      <p:sp>
        <p:nvSpPr>
          <p:cNvPr id="116" name="Google Shape;116;p15"/>
          <p:cNvSpPr/>
          <p:nvPr/>
        </p:nvSpPr>
        <p:spPr>
          <a:xfrm>
            <a:off x="6423250" y="1351025"/>
            <a:ext cx="2323200" cy="2790000"/>
          </a:xfrm>
          <a:prstGeom prst="roundRect">
            <a:avLst>
              <a:gd fmla="val 4800" name="adj"/>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Exo"/>
                <a:ea typeface="Exo"/>
                <a:cs typeface="Exo"/>
                <a:sym typeface="Exo"/>
              </a:rPr>
              <a:t>Tiền là phương tiện trao đổi được:</a:t>
            </a:r>
            <a:endParaRPr b="1">
              <a:latin typeface="Exo"/>
              <a:ea typeface="Exo"/>
              <a:cs typeface="Exo"/>
              <a:sym typeface="Exo"/>
            </a:endParaRPr>
          </a:p>
          <a:p>
            <a:pPr indent="-311150" lvl="0" marL="457200" rtl="0" algn="l">
              <a:spcBef>
                <a:spcPts val="0"/>
              </a:spcBef>
              <a:spcAft>
                <a:spcPts val="0"/>
              </a:spcAft>
              <a:buSzPts val="1300"/>
              <a:buFont typeface="Exo"/>
              <a:buChar char="-"/>
            </a:pPr>
            <a:r>
              <a:rPr lang="en-GB" sz="1300">
                <a:latin typeface="Exo"/>
                <a:ea typeface="Exo"/>
                <a:cs typeface="Exo"/>
                <a:sym typeface="Exo"/>
              </a:rPr>
              <a:t>Chấp nhận rộng rãi</a:t>
            </a:r>
            <a:endParaRPr sz="1300">
              <a:latin typeface="Exo"/>
              <a:ea typeface="Exo"/>
              <a:cs typeface="Exo"/>
              <a:sym typeface="Exo"/>
            </a:endParaRPr>
          </a:p>
          <a:p>
            <a:pPr indent="-311150" lvl="0" marL="457200" rtl="0" algn="l">
              <a:spcBef>
                <a:spcPts val="0"/>
              </a:spcBef>
              <a:spcAft>
                <a:spcPts val="0"/>
              </a:spcAft>
              <a:buSzPts val="1300"/>
              <a:buFont typeface="Exo"/>
              <a:buChar char="-"/>
            </a:pPr>
            <a:r>
              <a:rPr lang="en-GB" sz="1300">
                <a:latin typeface="Exo"/>
                <a:ea typeface="Exo"/>
                <a:cs typeface="Exo"/>
                <a:sym typeface="Exo"/>
              </a:rPr>
              <a:t>Có giá trị quy chuẩn với các bên tham gia</a:t>
            </a:r>
            <a:endParaRPr sz="1300">
              <a:latin typeface="Exo"/>
              <a:ea typeface="Exo"/>
              <a:cs typeface="Exo"/>
              <a:sym typeface="Ex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