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59" r:id="rId4"/>
    <p:sldId id="260" r:id="rId5"/>
    <p:sldId id="261" r:id="rId6"/>
    <p:sldId id="262" r:id="rId7"/>
    <p:sldId id="263" r:id="rId8"/>
    <p:sldId id="270" r:id="rId9"/>
    <p:sldId id="271" r:id="rId10"/>
    <p:sldId id="264" r:id="rId11"/>
    <p:sldId id="269" r:id="rId12"/>
  </p:sldIdLst>
  <p:sldSz cx="9144000" cy="5143500" type="screen16x9"/>
  <p:notesSz cx="6858000" cy="9144000"/>
  <p:embeddedFontLst>
    <p:embeddedFont>
      <p:font typeface="Exo" panose="020B0604020202020204" charset="0"/>
      <p:regular r:id="rId14"/>
      <p:bold r:id="rId15"/>
      <p:italic r:id="rId16"/>
      <p:boldItalic r:id="rId17"/>
    </p:embeddedFont>
    <p:embeddedFont>
      <p:font typeface="Exo Light" panose="020B0604020202020204" charset="0"/>
      <p:regular r:id="rId18"/>
      <p:bold r:id="rId19"/>
      <p:italic r:id="rId20"/>
      <p:boldItalic r:id="rId21"/>
    </p:embeddedFont>
    <p:embeddedFont>
      <p:font typeface="Helvetica Neue Light" panose="020B0604020202020204" charset="0"/>
      <p:regular r:id="rId22"/>
      <p:bold r:id="rId23"/>
      <p:italic r:id="rId24"/>
      <p:boldItalic r:id="rId25"/>
    </p:embeddedFont>
    <p:embeddedFont>
      <p:font typeface="Space Mon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3152870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79326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202824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91879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373715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68745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673705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0">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1">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a:bodyPr>
          <a:lstStyle/>
          <a:p>
            <a:r>
              <a:rPr lang="en-US" sz="4000" dirty="0"/>
              <a:t> Marlowe Step by step</a:t>
            </a: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Trần </a:t>
            </a:r>
            <a:r>
              <a:rPr lang="en-GB" sz="1900" dirty="0"/>
              <a:t>Huy Hiệp </a:t>
            </a:r>
          </a:p>
          <a:p>
            <a:pPr marL="0" lvl="0" indent="0" algn="l" rtl="0">
              <a:spcBef>
                <a:spcPts val="0"/>
              </a:spcBef>
              <a:spcAft>
                <a:spcPts val="0"/>
              </a:spcAft>
              <a:buNone/>
            </a:pPr>
            <a:r>
              <a:rPr lang="en-GB" sz="1900" dirty="0" err="1">
                <a:latin typeface="Exo Light"/>
                <a:ea typeface="Exo Light"/>
                <a:cs typeface="Exo Light"/>
                <a:sym typeface="Exo Light"/>
              </a:rPr>
              <a:t>Phùng</a:t>
            </a:r>
            <a:r>
              <a:rPr lang="en-GB" sz="1900" dirty="0">
                <a:latin typeface="Exo Light"/>
                <a:ea typeface="Exo Light"/>
                <a:cs typeface="Exo Light"/>
                <a:sym typeface="Exo Light"/>
              </a:rPr>
              <a:t> </a:t>
            </a:r>
            <a:r>
              <a:rPr lang="en-GB" sz="1900" dirty="0" err="1">
                <a:latin typeface="Exo Light"/>
                <a:ea typeface="Exo Light"/>
                <a:cs typeface="Exo Light"/>
                <a:sym typeface="Exo Light"/>
              </a:rPr>
              <a:t>Tiến</a:t>
            </a:r>
            <a:r>
              <a:rPr lang="en-GB" sz="1900" dirty="0">
                <a:latin typeface="Exo Light"/>
                <a:ea typeface="Exo Light"/>
                <a:cs typeface="Exo Light"/>
                <a:sym typeface="Exo Light"/>
              </a:rPr>
              <a:t> </a:t>
            </a:r>
            <a:r>
              <a:rPr lang="en-GB" sz="1900" dirty="0" err="1">
                <a:latin typeface="Exo Light"/>
                <a:ea typeface="Exo Light"/>
                <a:cs typeface="Exo Light"/>
                <a:sym typeface="Exo Light"/>
              </a:rPr>
              <a:t>Dũng</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Marlowe basic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Tài</a:t>
            </a:r>
            <a:r>
              <a:rPr lang="en-US" dirty="0"/>
              <a:t> </a:t>
            </a:r>
            <a:r>
              <a:rPr lang="en-US" dirty="0" err="1"/>
              <a:t>sản</a:t>
            </a:r>
            <a:r>
              <a:rPr lang="en-US" dirty="0"/>
              <a:t> (Assert)</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9" name="TextBox 8">
            <a:extLst>
              <a:ext uri="{FF2B5EF4-FFF2-40B4-BE49-F238E27FC236}">
                <a16:creationId xmlns:a16="http://schemas.microsoft.com/office/drawing/2014/main" id="{06CECFE7-6D16-41C7-B980-836CB635BA70}"/>
              </a:ext>
            </a:extLst>
          </p:cNvPr>
          <p:cNvSpPr txBox="1"/>
          <p:nvPr/>
        </p:nvSpPr>
        <p:spPr>
          <a:xfrm>
            <a:off x="499872" y="724372"/>
            <a:ext cx="8118300" cy="3015249"/>
          </a:xfrm>
          <a:prstGeom prst="rect">
            <a:avLst/>
          </a:prstGeom>
          <a:noFill/>
        </p:spPr>
        <p:txBody>
          <a:bodyPr wrap="square">
            <a:spAutoFit/>
          </a:bodyPr>
          <a:lstStyle/>
          <a:p>
            <a:pPr>
              <a:lnSpc>
                <a:spcPct val="150000"/>
              </a:lnSpc>
            </a:pPr>
            <a:r>
              <a:rPr lang="vi-VN" sz="1600" dirty="0">
                <a:latin typeface="Exo" panose="020B0604020202020204" charset="0"/>
              </a:rPr>
              <a:t>Tài sản ảo (Crypto assets/digital assets): Đây </a:t>
            </a:r>
            <a:r>
              <a:rPr lang="vi-VN" sz="1600" b="1" dirty="0">
                <a:latin typeface="Exo" panose="020B0604020202020204" charset="0"/>
              </a:rPr>
              <a:t>là khái niệm nói chung nhằm chỉ tất cả các loại tài sản được sinh ra trong cuộc cách mạng blockchain và sử dụng công nghệ mật mã hóa</a:t>
            </a:r>
            <a:r>
              <a:rPr lang="vi-VN" sz="1600" dirty="0">
                <a:latin typeface="Exo" panose="020B0604020202020204" charset="0"/>
              </a:rPr>
              <a:t>. Cả tiền ảo lẫn tokens ảo đều nằm trong danh mục này.</a:t>
            </a:r>
            <a:endParaRPr lang="en-US" sz="1600" dirty="0">
              <a:latin typeface="Exo" panose="020B0604020202020204" charset="0"/>
            </a:endParaRPr>
          </a:p>
          <a:p>
            <a:pPr>
              <a:lnSpc>
                <a:spcPct val="150000"/>
              </a:lnSpc>
            </a:pPr>
            <a:r>
              <a:rPr lang="en-US" sz="1600" dirty="0" err="1">
                <a:latin typeface="Exo" panose="020B0604020202020204" charset="0"/>
              </a:rPr>
              <a:t>Khai</a:t>
            </a:r>
            <a:r>
              <a:rPr lang="en-US" sz="1600" dirty="0">
                <a:latin typeface="Exo" panose="020B0604020202020204" charset="0"/>
              </a:rPr>
              <a:t> </a:t>
            </a:r>
            <a:r>
              <a:rPr lang="en-US" sz="1600" dirty="0" err="1">
                <a:latin typeface="Exo" panose="020B0604020202020204" charset="0"/>
              </a:rPr>
              <a:t>báo</a:t>
            </a:r>
            <a:r>
              <a:rPr lang="en-US" sz="1600" dirty="0">
                <a:latin typeface="Exo" panose="020B0604020202020204" charset="0"/>
              </a:rPr>
              <a:t> </a:t>
            </a:r>
            <a:r>
              <a:rPr lang="en-US" sz="1600" dirty="0" err="1">
                <a:latin typeface="Exo" panose="020B0604020202020204" charset="0"/>
              </a:rPr>
              <a:t>một</a:t>
            </a:r>
            <a:r>
              <a:rPr lang="en-US" sz="1600" dirty="0">
                <a:latin typeface="Exo" panose="020B0604020202020204" charset="0"/>
              </a:rPr>
              <a:t> </a:t>
            </a:r>
            <a:r>
              <a:rPr lang="en-US" sz="1600" dirty="0" err="1">
                <a:latin typeface="Exo" panose="020B0604020202020204" charset="0"/>
              </a:rPr>
              <a:t>tài</a:t>
            </a:r>
            <a:r>
              <a:rPr lang="en-US" sz="1600" dirty="0">
                <a:latin typeface="Exo" panose="020B0604020202020204" charset="0"/>
              </a:rPr>
              <a:t> </a:t>
            </a:r>
            <a:r>
              <a:rPr lang="en-US" sz="1600" dirty="0" err="1">
                <a:latin typeface="Exo" panose="020B0604020202020204" charset="0"/>
              </a:rPr>
              <a:t>sản</a:t>
            </a:r>
            <a:r>
              <a:rPr lang="en-US" sz="1600" dirty="0">
                <a:latin typeface="Exo" panose="020B0604020202020204" charset="0"/>
              </a:rPr>
              <a:t>:</a:t>
            </a:r>
          </a:p>
          <a:p>
            <a:pPr lvl="1">
              <a:lnSpc>
                <a:spcPct val="150000"/>
              </a:lnSpc>
            </a:pPr>
            <a:r>
              <a:rPr lang="en-US" sz="1600" b="1" dirty="0">
                <a:latin typeface="Exo" panose="020B0604020202020204" charset="0"/>
              </a:rPr>
              <a:t>			Assert </a:t>
            </a:r>
            <a:r>
              <a:rPr lang="en-US" sz="1600" b="1" dirty="0" err="1">
                <a:latin typeface="Exo" panose="020B0604020202020204" charset="0"/>
              </a:rPr>
              <a:t>obs</a:t>
            </a:r>
            <a:r>
              <a:rPr lang="en-US" sz="1600" b="1" dirty="0">
                <a:latin typeface="Exo" panose="020B0604020202020204" charset="0"/>
              </a:rPr>
              <a:t> </a:t>
            </a:r>
            <a:r>
              <a:rPr lang="en-US" sz="1600" b="1" dirty="0" err="1">
                <a:latin typeface="Exo" panose="020B0604020202020204" charset="0"/>
              </a:rPr>
              <a:t>cont</a:t>
            </a:r>
            <a:endParaRPr lang="en-US" sz="1600" b="1" dirty="0">
              <a:latin typeface="Exo" panose="020B0604020202020204" charset="0"/>
            </a:endParaRPr>
          </a:p>
          <a:p>
            <a:pPr>
              <a:lnSpc>
                <a:spcPct val="150000"/>
              </a:lnSpc>
            </a:pPr>
            <a:r>
              <a:rPr lang="en-US" sz="1600" dirty="0" err="1">
                <a:latin typeface="Exo" panose="020B0604020202020204" charset="0"/>
              </a:rPr>
              <a:t>Trong</a:t>
            </a:r>
            <a:r>
              <a:rPr lang="en-US" sz="1600" dirty="0">
                <a:latin typeface="Exo" panose="020B0604020202020204" charset="0"/>
              </a:rPr>
              <a:t> </a:t>
            </a:r>
            <a:r>
              <a:rPr lang="en-US" sz="1600" dirty="0" err="1">
                <a:latin typeface="Exo" panose="020B0604020202020204" charset="0"/>
              </a:rPr>
              <a:t>đó</a:t>
            </a:r>
            <a:r>
              <a:rPr lang="en-US" sz="1600" dirty="0">
                <a:latin typeface="Exo" panose="020B0604020202020204" charset="0"/>
              </a:rPr>
              <a:t>:</a:t>
            </a:r>
          </a:p>
          <a:p>
            <a:pPr marL="285750" indent="-285750">
              <a:lnSpc>
                <a:spcPct val="150000"/>
              </a:lnSpc>
              <a:buFont typeface="Arial" panose="020B0604020202020204" pitchFamily="34" charset="0"/>
              <a:buChar char="•"/>
            </a:pPr>
            <a:r>
              <a:rPr lang="en-US" sz="1600" b="1" dirty="0" err="1">
                <a:latin typeface="Exo" panose="020B0604020202020204" charset="0"/>
              </a:rPr>
              <a:t>cont</a:t>
            </a:r>
            <a:r>
              <a:rPr lang="en-US" sz="1600" dirty="0">
                <a:latin typeface="Exo" panose="020B0604020202020204" charset="0"/>
              </a:rPr>
              <a:t>: </a:t>
            </a:r>
            <a:r>
              <a:rPr lang="en-US" sz="1600" dirty="0" err="1">
                <a:latin typeface="Exo" panose="020B0604020202020204" charset="0"/>
              </a:rPr>
              <a:t>tiếp</a:t>
            </a:r>
            <a:r>
              <a:rPr lang="en-US" sz="1600" dirty="0">
                <a:latin typeface="Exo" panose="020B0604020202020204" charset="0"/>
              </a:rPr>
              <a:t> </a:t>
            </a:r>
            <a:r>
              <a:rPr lang="en-US" sz="1600" dirty="0" err="1">
                <a:latin typeface="Exo" panose="020B0604020202020204" charset="0"/>
              </a:rPr>
              <a:t>tục</a:t>
            </a:r>
            <a:r>
              <a:rPr lang="en-US" sz="1600" dirty="0">
                <a:latin typeface="Exo" panose="020B0604020202020204" charset="0"/>
              </a:rPr>
              <a:t> </a:t>
            </a:r>
            <a:r>
              <a:rPr lang="en-US" sz="1600" dirty="0" err="1">
                <a:latin typeface="Exo" panose="020B0604020202020204" charset="0"/>
              </a:rPr>
              <a:t>hợp</a:t>
            </a:r>
            <a:r>
              <a:rPr lang="en-US" sz="1600" dirty="0">
                <a:latin typeface="Exo" panose="020B0604020202020204" charset="0"/>
              </a:rPr>
              <a:t> </a:t>
            </a:r>
            <a:r>
              <a:rPr lang="en-US" sz="1600" dirty="0" err="1">
                <a:latin typeface="Exo" panose="020B0604020202020204" charset="0"/>
              </a:rPr>
              <a:t>đổng</a:t>
            </a:r>
            <a:endParaRPr lang="en-US" sz="1600" dirty="0">
              <a:latin typeface="Exo" panose="020B0604020202020204" charset="0"/>
            </a:endParaRPr>
          </a:p>
          <a:p>
            <a:pPr marL="285750" indent="-285750">
              <a:lnSpc>
                <a:spcPct val="150000"/>
              </a:lnSpc>
              <a:buFont typeface="Arial" panose="020B0604020202020204" pitchFamily="34" charset="0"/>
              <a:buChar char="•"/>
            </a:pPr>
            <a:r>
              <a:rPr lang="en-US" sz="1600" b="1" dirty="0" err="1">
                <a:latin typeface="Exo" panose="020B0604020202020204" charset="0"/>
              </a:rPr>
              <a:t>obs</a:t>
            </a:r>
            <a:r>
              <a:rPr lang="en-US" sz="1600" dirty="0">
                <a:latin typeface="Exo" panose="020B0604020202020204" charset="0"/>
              </a:rPr>
              <a:t>: </a:t>
            </a:r>
            <a:r>
              <a:rPr lang="en-US" sz="1600" dirty="0" err="1">
                <a:latin typeface="Exo" panose="020B0604020202020204" charset="0"/>
              </a:rPr>
              <a:t>giá</a:t>
            </a:r>
            <a:r>
              <a:rPr lang="en-US" sz="1600" dirty="0">
                <a:latin typeface="Exo" panose="020B0604020202020204" charset="0"/>
              </a:rPr>
              <a:t> </a:t>
            </a:r>
            <a:r>
              <a:rPr lang="en-US" sz="1600" dirty="0" err="1">
                <a:latin typeface="Exo" panose="020B0604020202020204" charset="0"/>
              </a:rPr>
              <a:t>trị</a:t>
            </a:r>
            <a:r>
              <a:rPr lang="en-US" sz="1600" dirty="0">
                <a:latin typeface="Exo" panose="020B0604020202020204" charset="0"/>
              </a:rPr>
              <a:t> </a:t>
            </a:r>
            <a:r>
              <a:rPr lang="en-US" sz="1600" dirty="0" err="1">
                <a:latin typeface="Exo" panose="020B0604020202020204" charset="0"/>
              </a:rPr>
              <a:t>quan</a:t>
            </a:r>
            <a:r>
              <a:rPr lang="en-US" sz="1600" dirty="0">
                <a:latin typeface="Exo" panose="020B0604020202020204" charset="0"/>
              </a:rPr>
              <a:t> </a:t>
            </a:r>
            <a:r>
              <a:rPr lang="en-US" sz="1600" dirty="0" err="1">
                <a:latin typeface="Exo" panose="020B0604020202020204" charset="0"/>
              </a:rPr>
              <a:t>sát</a:t>
            </a:r>
            <a:endParaRPr lang="en-US" sz="1600" dirty="0">
              <a:latin typeface="Exo" panose="020B0604020202020204" charset="0"/>
            </a:endParaRPr>
          </a:p>
        </p:txBody>
      </p:sp>
    </p:spTree>
    <p:extLst>
      <p:ext uri="{BB962C8B-B14F-4D97-AF65-F5344CB8AC3E}">
        <p14:creationId xmlns:p14="http://schemas.microsoft.com/office/powerpoint/2010/main" val="96334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11</a:t>
            </a:fld>
            <a:endParaRPr dirty="0"/>
          </a:p>
        </p:txBody>
      </p:sp>
      <p:pic>
        <p:nvPicPr>
          <p:cNvPr id="7172" name="Picture 4" descr="Thank You Likes Images – Browse 37,796 Stock Photos, Vectors, and Video |  Adobe Stock">
            <a:extLst>
              <a:ext uri="{FF2B5EF4-FFF2-40B4-BE49-F238E27FC236}">
                <a16:creationId xmlns:a16="http://schemas.microsoft.com/office/drawing/2014/main" id="{C093EDFE-3116-4709-97AF-8202E0EAA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596" y="670401"/>
            <a:ext cx="5702808" cy="3290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FA0047-5EFD-4CB5-924F-D51B86D5598A}"/>
              </a:ext>
            </a:extLst>
          </p:cNvPr>
          <p:cNvSpPr txBox="1"/>
          <p:nvPr/>
        </p:nvSpPr>
        <p:spPr>
          <a:xfrm>
            <a:off x="487680" y="3114912"/>
            <a:ext cx="3401568" cy="1077218"/>
          </a:xfrm>
          <a:prstGeom prst="rect">
            <a:avLst/>
          </a:prstGeom>
          <a:noFill/>
        </p:spPr>
        <p:txBody>
          <a:bodyPr wrap="square">
            <a:spAutoFit/>
          </a:bodyPr>
          <a:lstStyle/>
          <a:p>
            <a:r>
              <a:rPr lang="en-US" sz="1600" dirty="0" err="1">
                <a:latin typeface="Exo" panose="020B0604020202020204" charset="0"/>
              </a:rPr>
              <a:t>Liên</a:t>
            </a:r>
            <a:r>
              <a:rPr lang="en-US" sz="1600" dirty="0">
                <a:latin typeface="Exo" panose="020B0604020202020204" charset="0"/>
              </a:rPr>
              <a:t> </a:t>
            </a:r>
            <a:r>
              <a:rPr lang="en-US" sz="1600" dirty="0" err="1">
                <a:latin typeface="Exo" panose="020B0604020202020204" charset="0"/>
              </a:rPr>
              <a:t>hệ</a:t>
            </a:r>
            <a:r>
              <a:rPr lang="en-US" sz="1600" dirty="0">
                <a:latin typeface="Exo" panose="020B0604020202020204" charset="0"/>
              </a:rPr>
              <a:t> </a:t>
            </a:r>
            <a:r>
              <a:rPr lang="en-US" sz="1600" dirty="0" err="1">
                <a:latin typeface="Exo" panose="020B0604020202020204" charset="0"/>
              </a:rPr>
              <a:t>với</a:t>
            </a:r>
            <a:r>
              <a:rPr lang="en-US" sz="1600" dirty="0">
                <a:latin typeface="Exo" panose="020B0604020202020204" charset="0"/>
              </a:rPr>
              <a:t> </a:t>
            </a:r>
            <a:r>
              <a:rPr lang="en-US" sz="1600" dirty="0" err="1">
                <a:latin typeface="Exo" panose="020B0604020202020204" charset="0"/>
              </a:rPr>
              <a:t>tôi</a:t>
            </a:r>
            <a:r>
              <a:rPr lang="en-US" sz="1600" dirty="0">
                <a:latin typeface="Exo" panose="020B0604020202020204" charset="0"/>
              </a:rPr>
              <a:t>:</a:t>
            </a:r>
          </a:p>
          <a:p>
            <a:r>
              <a:rPr lang="en-US" sz="1600" b="1" dirty="0">
                <a:latin typeface="Exo" panose="020B0604020202020204" charset="0"/>
              </a:rPr>
              <a:t>Trần Huy Hiệp</a:t>
            </a:r>
          </a:p>
          <a:p>
            <a:r>
              <a:rPr lang="en-US" sz="1600" dirty="0">
                <a:latin typeface="Exo" panose="020B0604020202020204" charset="0"/>
              </a:rPr>
              <a:t>Email: tranhuyhiep0710@gmail.com</a:t>
            </a:r>
            <a:endParaRPr lang="vi-VN" sz="1600" dirty="0">
              <a:latin typeface="Exo" panose="020B0604020202020204" charset="0"/>
            </a:endParaRPr>
          </a:p>
        </p:txBody>
      </p:sp>
    </p:spTree>
    <p:extLst>
      <p:ext uri="{BB962C8B-B14F-4D97-AF65-F5344CB8AC3E}">
        <p14:creationId xmlns:p14="http://schemas.microsoft.com/office/powerpoint/2010/main" val="107274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p:nvPr/>
        </p:nvSpPr>
        <p:spPr>
          <a:xfrm>
            <a:off x="5340096" y="707137"/>
            <a:ext cx="3242454" cy="3470166"/>
          </a:xfrm>
          <a:prstGeom prst="roundRect">
            <a:avLst>
              <a:gd name="adj" fmla="val 4415"/>
            </a:avLst>
          </a:prstGeom>
          <a:solidFill>
            <a:srgbClr val="E2E2E0"/>
          </a:solidFill>
          <a:ln w="9525" cap="flat" cmpd="sng">
            <a:solidFill>
              <a:srgbClr val="E2E2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Tổng</a:t>
            </a:r>
            <a:r>
              <a:rPr lang="en-GB" dirty="0">
                <a:latin typeface="Exo"/>
                <a:ea typeface="Exo"/>
                <a:cs typeface="Exo"/>
                <a:sym typeface="Exo"/>
              </a:rPr>
              <a:t> </a:t>
            </a:r>
            <a:r>
              <a:rPr lang="en-GB" dirty="0" err="1">
                <a:latin typeface="Exo"/>
                <a:ea typeface="Exo"/>
                <a:cs typeface="Exo"/>
                <a:sym typeface="Exo"/>
              </a:rPr>
              <a:t>quan</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5" name="Rectangle 4">
            <a:extLst>
              <a:ext uri="{FF2B5EF4-FFF2-40B4-BE49-F238E27FC236}">
                <a16:creationId xmlns:a16="http://schemas.microsoft.com/office/drawing/2014/main" id="{B046687D-9DEA-4D91-95C9-84C26CD92842}"/>
              </a:ext>
            </a:extLst>
          </p:cNvPr>
          <p:cNvSpPr>
            <a:spLocks noChangeArrowheads="1"/>
          </p:cNvSpPr>
          <p:nvPr/>
        </p:nvSpPr>
        <p:spPr bwMode="auto">
          <a:xfrm>
            <a:off x="561451" y="988320"/>
            <a:ext cx="4242198" cy="227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Marlowe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có</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6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cách</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xây</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dựng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hợp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đồng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dirty="0" err="1">
                <a:solidFill>
                  <a:schemeClr val="tx1"/>
                </a:solidFill>
                <a:latin typeface="Exo" panose="020B0604020202020204" charset="0"/>
                <a:ea typeface="Ebrima" panose="02000000000000000000" pitchFamily="2" charset="0"/>
                <a:cs typeface="Ebrima" panose="02000000000000000000" pitchFamily="2" charset="0"/>
              </a:rPr>
              <a:t>Đó</a:t>
            </a:r>
            <a:r>
              <a:rPr lang="en-US" altLang="en-US" sz="1600" dirty="0">
                <a:solidFill>
                  <a:schemeClr val="tx1"/>
                </a:solidFill>
                <a:latin typeface="Exo" panose="020B0604020202020204" charset="0"/>
                <a:ea typeface="Ebrima" panose="02000000000000000000" pitchFamily="2" charset="0"/>
                <a:cs typeface="Ebrima" panose="02000000000000000000" pitchFamily="2" charset="0"/>
              </a:rPr>
              <a:t> </a:t>
            </a:r>
            <a:r>
              <a:rPr lang="en-US" altLang="en-US" sz="1600" dirty="0" err="1">
                <a:solidFill>
                  <a:schemeClr val="tx1"/>
                </a:solidFill>
                <a:latin typeface="Exo" panose="020B0604020202020204" charset="0"/>
                <a:ea typeface="Ebrima" panose="02000000000000000000" pitchFamily="2" charset="0"/>
                <a:cs typeface="Ebrima" panose="02000000000000000000" pitchFamily="2" charset="0"/>
              </a:rPr>
              <a:t>là</a:t>
            </a:r>
            <a:r>
              <a:rPr lang="en-US" altLang="en-US" sz="1600" dirty="0">
                <a:solidFill>
                  <a:schemeClr val="tx1"/>
                </a:solidFill>
                <a:latin typeface="Exo" panose="020B0604020202020204" charset="0"/>
                <a:ea typeface="Ebrima" panose="02000000000000000000" pitchFamily="2" charset="0"/>
                <a:cs typeface="Ebrima" panose="02000000000000000000" pitchFamily="2" charset="0"/>
              </a:rPr>
              <a:t> </a:t>
            </a:r>
            <a:r>
              <a:rPr kumimoji="0" lang="en-US" altLang="en-US" sz="1600" b="1"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Pay, Let, If, When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và</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1"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Assert</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xây</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dựng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một</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hợp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đồng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phức</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tạp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từ</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các</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hợp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đồng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đơn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giản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hơn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và</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thứ</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sáu</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1"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Close</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là</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một</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hợp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đồng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đơn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giản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a:t>
            </a:r>
          </a:p>
        </p:txBody>
      </p:sp>
      <p:pic>
        <p:nvPicPr>
          <p:cNvPr id="1031" name="Picture 7" descr="Marlowe: Implementing and Analysing Financial Contracts on Blockchain |  SpringerLink">
            <a:extLst>
              <a:ext uri="{FF2B5EF4-FFF2-40B4-BE49-F238E27FC236}">
                <a16:creationId xmlns:a16="http://schemas.microsoft.com/office/drawing/2014/main" id="{C2DFD69D-7106-4BFF-8308-BA59FED72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949" y="820682"/>
            <a:ext cx="2850451" cy="32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a:t>Pay</a:t>
            </a:r>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2" name="Rectangle 1">
            <a:extLst>
              <a:ext uri="{FF2B5EF4-FFF2-40B4-BE49-F238E27FC236}">
                <a16:creationId xmlns:a16="http://schemas.microsoft.com/office/drawing/2014/main" id="{A53B5923-5F79-4FA3-A3AE-02231EBAAB7D}"/>
              </a:ext>
            </a:extLst>
          </p:cNvPr>
          <p:cNvSpPr>
            <a:spLocks noChangeArrowheads="1"/>
          </p:cNvSpPr>
          <p:nvPr/>
        </p:nvSpPr>
        <p:spPr bwMode="auto">
          <a:xfrm>
            <a:off x="512850" y="740961"/>
            <a:ext cx="8118300" cy="190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thanh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toán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a:ln>
                  <a:noFill/>
                </a:ln>
                <a:solidFill>
                  <a:schemeClr val="tx1"/>
                </a:solidFill>
                <a:effectLst/>
                <a:latin typeface="Exo" panose="020B0604020202020204" charset="0"/>
              </a:rPr>
              <a:t>Pay a p t v </a:t>
            </a:r>
            <a:r>
              <a:rPr kumimoji="0" lang="en-US" altLang="en-US" sz="1600" b="1" i="0" u="none" strike="noStrike" cap="none" normalizeH="0" baseline="0" dirty="0" err="1">
                <a:ln>
                  <a:noFill/>
                </a:ln>
                <a:solidFill>
                  <a:schemeClr val="tx1"/>
                </a:solidFill>
                <a:effectLst/>
                <a:latin typeface="Exo" panose="020B0604020202020204" charset="0"/>
              </a:rPr>
              <a:t>cont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sẽ</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thực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hiện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thanh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toán</a:t>
            </a:r>
            <a:r>
              <a:rPr kumimoji="0" lang="en-US" altLang="en-US" sz="1600" b="0" i="0" u="none" strike="noStrike" cap="none" normalizeH="0" baseline="0" dirty="0">
                <a:ln>
                  <a:noFill/>
                </a:ln>
                <a:solidFill>
                  <a:schemeClr val="tx1"/>
                </a:solidFill>
                <a:effectLst/>
                <a:latin typeface="Exo" panose="020B0604020202020204"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dirty="0" err="1">
                <a:solidFill>
                  <a:schemeClr val="tx1"/>
                </a:solidFill>
                <a:latin typeface="Exo" panose="020B0604020202020204" charset="0"/>
              </a:rPr>
              <a:t>G</a:t>
            </a:r>
            <a:r>
              <a:rPr kumimoji="0" lang="en-US" altLang="en-US" sz="1600" i="0" u="none" strike="noStrike" cap="none" normalizeH="0" baseline="0" dirty="0" err="1">
                <a:ln>
                  <a:noFill/>
                </a:ln>
                <a:solidFill>
                  <a:schemeClr val="tx1"/>
                </a:solidFill>
                <a:effectLst/>
                <a:latin typeface="Exo" panose="020B0604020202020204" charset="0"/>
              </a:rPr>
              <a:t>iá</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i="0" u="none" strike="noStrike" cap="none" normalizeH="0" baseline="0" dirty="0" err="1">
                <a:ln>
                  <a:noFill/>
                </a:ln>
                <a:solidFill>
                  <a:schemeClr val="tx1"/>
                </a:solidFill>
                <a:effectLst/>
                <a:latin typeface="Exo" panose="020B0604020202020204" charset="0"/>
              </a:rPr>
              <a:t>trị</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a:ln>
                  <a:noFill/>
                </a:ln>
                <a:solidFill>
                  <a:schemeClr val="tx1"/>
                </a:solidFill>
                <a:effectLst/>
                <a:latin typeface="Exo" panose="020B0604020202020204" charset="0"/>
              </a:rPr>
              <a:t>v</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Exo" panose="020B0604020202020204" charset="0"/>
              </a:rPr>
              <a:t>Token </a:t>
            </a:r>
            <a:r>
              <a:rPr kumimoji="0" lang="en-US" altLang="en-US" sz="1600" b="1" i="0" u="none" strike="noStrike" cap="none" normalizeH="0" baseline="0" dirty="0">
                <a:ln>
                  <a:noFill/>
                </a:ln>
                <a:solidFill>
                  <a:schemeClr val="tx1"/>
                </a:solidFill>
                <a:effectLst/>
                <a:latin typeface="Exo" panose="020B0604020202020204" charset="0"/>
              </a:rPr>
              <a:t>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chemeClr val="tx1"/>
                </a:solidFill>
                <a:effectLst/>
                <a:latin typeface="Exo" panose="020B0604020202020204" charset="0"/>
              </a:rPr>
              <a:t>Tài</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i="0" u="none" strike="noStrike" cap="none" normalizeH="0" baseline="0" dirty="0" err="1">
                <a:ln>
                  <a:noFill/>
                </a:ln>
                <a:solidFill>
                  <a:schemeClr val="tx1"/>
                </a:solidFill>
                <a:effectLst/>
                <a:latin typeface="Exo" panose="020B0604020202020204" charset="0"/>
              </a:rPr>
              <a:t>khoản</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a:ln>
                  <a:noFill/>
                </a:ln>
                <a:solidFill>
                  <a:schemeClr val="tx1"/>
                </a:solidFill>
                <a:effectLst/>
                <a:latin typeface="Exo" panose="020B0604020202020204" charset="0"/>
              </a:rPr>
              <a:t>a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dirty="0" err="1">
                <a:solidFill>
                  <a:schemeClr val="tx1"/>
                </a:solidFill>
                <a:latin typeface="Exo" panose="020B0604020202020204" charset="0"/>
              </a:rPr>
              <a:t>N</a:t>
            </a:r>
            <a:r>
              <a:rPr kumimoji="0" lang="en-US" altLang="en-US" sz="1600" i="0" u="none" strike="noStrike" cap="none" normalizeH="0" baseline="0" dirty="0" err="1">
                <a:ln>
                  <a:noFill/>
                </a:ln>
                <a:solidFill>
                  <a:schemeClr val="tx1"/>
                </a:solidFill>
                <a:effectLst/>
                <a:latin typeface="Exo" panose="020B0604020202020204" charset="0"/>
              </a:rPr>
              <a:t>gười</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i="0" u="none" strike="noStrike" cap="none" normalizeH="0" baseline="0" dirty="0" err="1">
                <a:ln>
                  <a:noFill/>
                </a:ln>
                <a:solidFill>
                  <a:schemeClr val="tx1"/>
                </a:solidFill>
                <a:effectLst/>
                <a:latin typeface="Exo" panose="020B0604020202020204" charset="0"/>
              </a:rPr>
              <a:t>nhận</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i="0" u="none" strike="noStrike" cap="none" normalizeH="0" baseline="0" dirty="0" err="1">
                <a:ln>
                  <a:noFill/>
                </a:ln>
                <a:solidFill>
                  <a:schemeClr val="tx1"/>
                </a:solidFill>
                <a:effectLst/>
                <a:latin typeface="Exo" panose="020B0604020202020204" charset="0"/>
              </a:rPr>
              <a:t>thanh</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i="0" u="none" strike="noStrike" cap="none" normalizeH="0" baseline="0" dirty="0" err="1">
                <a:ln>
                  <a:noFill/>
                </a:ln>
                <a:solidFill>
                  <a:schemeClr val="tx1"/>
                </a:solidFill>
                <a:effectLst/>
                <a:latin typeface="Exo" panose="020B0604020202020204" charset="0"/>
              </a:rPr>
              <a:t>toán</a:t>
            </a:r>
            <a:r>
              <a:rPr kumimoji="0" lang="en-US" altLang="en-US" sz="1600" b="1" i="0" u="none" strike="noStrike" cap="none" normalizeH="0" baseline="0" dirty="0">
                <a:ln>
                  <a:noFill/>
                </a:ln>
                <a:solidFill>
                  <a:schemeClr val="tx1"/>
                </a:solidFill>
                <a:effectLst/>
                <a:latin typeface="Exo" panose="020B0604020202020204" charset="0"/>
              </a:rPr>
              <a:t> p</a:t>
            </a:r>
            <a:r>
              <a:rPr lang="en-US" altLang="en-US" sz="1600" b="1" dirty="0">
                <a:solidFill>
                  <a:schemeClr val="tx1"/>
                </a:solidFill>
                <a:latin typeface="Exo" panose="020B0604020202020204" charset="0"/>
              </a:rPr>
              <a:t>.</a:t>
            </a:r>
            <a:endParaRPr kumimoji="0" lang="en-US" altLang="en-US" sz="1600" b="1" i="0" u="none" strike="noStrike" cap="none" normalizeH="0" baseline="0" dirty="0">
              <a:ln>
                <a:noFill/>
              </a:ln>
              <a:solidFill>
                <a:schemeClr val="tx1"/>
              </a:solidFill>
              <a:effectLst/>
              <a:latin typeface="Exo" panose="020B0604020202020204" charset="0"/>
            </a:endParaRPr>
          </a:p>
        </p:txBody>
      </p:sp>
      <p:sp>
        <p:nvSpPr>
          <p:cNvPr id="4" name="Rectangle 3">
            <a:extLst>
              <a:ext uri="{FF2B5EF4-FFF2-40B4-BE49-F238E27FC236}">
                <a16:creationId xmlns:a16="http://schemas.microsoft.com/office/drawing/2014/main" id="{89241E16-8668-40C2-B46A-BAD7FD8CD8DE}"/>
              </a:ext>
            </a:extLst>
          </p:cNvPr>
          <p:cNvSpPr>
            <a:spLocks noChangeArrowheads="1"/>
          </p:cNvSpPr>
          <p:nvPr/>
        </p:nvSpPr>
        <p:spPr bwMode="auto">
          <a:xfrm>
            <a:off x="512850" y="2771533"/>
            <a:ext cx="8138388"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1" u="none" strike="noStrike" cap="none" normalizeH="0" baseline="0" dirty="0" err="1">
                <a:ln>
                  <a:noFill/>
                </a:ln>
                <a:solidFill>
                  <a:schemeClr val="tx1"/>
                </a:solidFill>
                <a:effectLst/>
                <a:latin typeface="Exo" panose="020B0604020202020204" charset="0"/>
              </a:rPr>
              <a:t>Cảnh</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báo</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sẽ</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được</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tạo</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nếu</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giá</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trị</a:t>
            </a:r>
            <a:r>
              <a:rPr kumimoji="0" lang="en-US" altLang="en-US" sz="1600" b="0" i="1" u="none" strike="noStrike" cap="none" normalizeH="0" baseline="0" dirty="0">
                <a:ln>
                  <a:noFill/>
                </a:ln>
                <a:solidFill>
                  <a:schemeClr val="tx1"/>
                </a:solidFill>
                <a:effectLst/>
                <a:latin typeface="Exo" panose="020B0604020202020204" charset="0"/>
              </a:rPr>
              <a:t> v </a:t>
            </a:r>
            <a:r>
              <a:rPr kumimoji="0" lang="en-US" altLang="en-US" sz="1600" b="0" i="1" u="none" strike="noStrike" cap="none" normalizeH="0" baseline="0" dirty="0" err="1">
                <a:ln>
                  <a:noFill/>
                </a:ln>
                <a:solidFill>
                  <a:schemeClr val="tx1"/>
                </a:solidFill>
                <a:effectLst/>
                <a:latin typeface="Exo" panose="020B0604020202020204" charset="0"/>
              </a:rPr>
              <a:t>âm</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hoặc</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nếu</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tài</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khoản</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không</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đủ</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để</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thanh</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toán</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đầy</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đủ</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Trong</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trường</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hợp</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thứ</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hai</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một</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khoản</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thanh</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toán</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một</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phần</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sẽ</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được</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thực</a:t>
            </a:r>
            <a:r>
              <a:rPr kumimoji="0" lang="en-US" altLang="en-US" sz="1600" b="0" i="1"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hiện</a:t>
            </a:r>
            <a:r>
              <a:rPr kumimoji="0" lang="en-US" altLang="en-US" sz="1600" b="0" i="1" u="none" strike="noStrike" cap="none" normalizeH="0" baseline="0" dirty="0">
                <a:ln>
                  <a:noFill/>
                </a:ln>
                <a:solidFill>
                  <a:schemeClr val="tx1"/>
                </a:solidFill>
                <a:effectLst/>
                <a:latin typeface="Exo" panose="020B0604020202020204"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Exo" panose="020B0604020202020204" charset="0"/>
              </a:rPr>
              <a:t>Hợp</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err="1">
                <a:ln>
                  <a:noFill/>
                </a:ln>
                <a:solidFill>
                  <a:schemeClr val="tx1"/>
                </a:solidFill>
                <a:effectLst/>
                <a:latin typeface="Exo" panose="020B0604020202020204" charset="0"/>
              </a:rPr>
              <a:t>đồng</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err="1">
                <a:ln>
                  <a:noFill/>
                </a:ln>
                <a:solidFill>
                  <a:schemeClr val="tx1"/>
                </a:solidFill>
                <a:effectLst/>
                <a:latin typeface="Exo" panose="020B0604020202020204" charset="0"/>
              </a:rPr>
              <a:t>tiếp</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err="1">
                <a:ln>
                  <a:noFill/>
                </a:ln>
                <a:solidFill>
                  <a:schemeClr val="tx1"/>
                </a:solidFill>
                <a:effectLst/>
                <a:latin typeface="Exo" panose="020B0604020202020204" charset="0"/>
              </a:rPr>
              <a:t>tục</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ghi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trong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a:ln>
                  <a:noFill/>
                </a:ln>
                <a:solidFill>
                  <a:schemeClr val="tx1"/>
                </a:solidFill>
                <a:effectLst/>
                <a:latin typeface="Exo" panose="020B0604020202020204" charset="0"/>
              </a:rPr>
              <a:t>cont.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Đóng</a:t>
            </a:r>
            <a:r>
              <a:rPr lang="en-US" dirty="0"/>
              <a:t> </a:t>
            </a:r>
            <a:r>
              <a:rPr lang="en-US" dirty="0" err="1"/>
              <a:t>hợp</a:t>
            </a:r>
            <a:r>
              <a:rPr lang="en-US" dirty="0"/>
              <a:t> </a:t>
            </a:r>
            <a:r>
              <a:rPr lang="en-US" dirty="0" err="1"/>
              <a:t>đồng</a:t>
            </a:r>
            <a:r>
              <a:rPr lang="en-US" dirty="0"/>
              <a:t> (close)</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3" name="Rectangle 2">
            <a:extLst>
              <a:ext uri="{FF2B5EF4-FFF2-40B4-BE49-F238E27FC236}">
                <a16:creationId xmlns:a16="http://schemas.microsoft.com/office/drawing/2014/main" id="{80495B15-0B75-48B5-8696-65C563DA5112}"/>
              </a:ext>
            </a:extLst>
          </p:cNvPr>
          <p:cNvSpPr>
            <a:spLocks noChangeArrowheads="1"/>
          </p:cNvSpPr>
          <p:nvPr/>
        </p:nvSpPr>
        <p:spPr bwMode="auto">
          <a:xfrm>
            <a:off x="464250" y="680625"/>
            <a:ext cx="8118300"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Exo" panose="020B0604020202020204" charset="0"/>
              </a:rPr>
              <a:t>Một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a:ln>
                  <a:noFill/>
                </a:ln>
                <a:solidFill>
                  <a:schemeClr val="tx1"/>
                </a:solidFill>
                <a:effectLst/>
                <a:latin typeface="Exo" panose="020B0604020202020204" charset="0"/>
              </a:rPr>
              <a:t>Close</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quy</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định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sẽ</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đóng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hoặc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chấm</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dứt</a:t>
            </a:r>
            <a:r>
              <a:rPr kumimoji="0" lang="en-US" altLang="en-US" sz="1600" b="0" i="0" u="none" strike="noStrike" cap="none" normalizeH="0" baseline="0" dirty="0">
                <a:ln>
                  <a:noFill/>
                </a:ln>
                <a:solidFill>
                  <a:schemeClr val="tx1"/>
                </a:solidFill>
                <a:effectLst/>
                <a:latin typeface="Exo" panose="020B0604020202020204"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Exo" panose="020B0604020202020204" charset="0"/>
              </a:rPr>
              <a:t>Hành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động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duy</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nhất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thực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hiện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hoàn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tiền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chủ</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sở</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hữu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tài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khoản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số</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dư</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dương</a:t>
            </a:r>
            <a:r>
              <a:rPr kumimoji="0" lang="en-US" altLang="en-US" sz="1600" b="0" i="0" u="none" strike="noStrike" cap="none" normalizeH="0" baseline="0" dirty="0">
                <a:ln>
                  <a:noFill/>
                </a:ln>
                <a:solidFill>
                  <a:schemeClr val="tx1"/>
                </a:solidFill>
                <a:effectLst/>
                <a:latin typeface="Exo" panose="020B0604020202020204" charset="0"/>
              </a:rPr>
              <a:t>.</a:t>
            </a:r>
          </a:p>
        </p:txBody>
      </p:sp>
      <p:pic>
        <p:nvPicPr>
          <p:cNvPr id="4" name="Picture 4" descr="Các hợp đồng thông minh của Actus trong Marlowe | Tài chính Tâm an">
            <a:extLst>
              <a:ext uri="{FF2B5EF4-FFF2-40B4-BE49-F238E27FC236}">
                <a16:creationId xmlns:a16="http://schemas.microsoft.com/office/drawing/2014/main" id="{A7ABC019-0483-49F3-AF29-AF30DCBC0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343" y="1630888"/>
            <a:ext cx="5765977" cy="2346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98532" cy="572700"/>
          </a:xfrm>
          <a:prstGeom prst="rect">
            <a:avLst/>
          </a:prstGeom>
        </p:spPr>
        <p:txBody>
          <a:bodyPr spcFirstLastPara="1" wrap="square" lIns="91425" tIns="91425" rIns="91425" bIns="91425" anchor="t" anchorCtr="0">
            <a:normAutofit fontScale="90000"/>
          </a:bodyPr>
          <a:lstStyle/>
          <a:p>
            <a:pPr algn="just"/>
            <a:r>
              <a:rPr lang="en-US" dirty="0" err="1"/>
              <a:t>Giá</a:t>
            </a:r>
            <a:r>
              <a:rPr lang="en-US" dirty="0"/>
              <a:t> </a:t>
            </a:r>
            <a:r>
              <a:rPr lang="en-US" dirty="0" err="1"/>
              <a:t>trị</a:t>
            </a:r>
            <a:r>
              <a:rPr lang="en-US" dirty="0"/>
              <a:t>, </a:t>
            </a:r>
            <a:r>
              <a:rPr lang="en-US" dirty="0" err="1"/>
              <a:t>giá</a:t>
            </a:r>
            <a:r>
              <a:rPr lang="en-US" dirty="0"/>
              <a:t> </a:t>
            </a:r>
            <a:r>
              <a:rPr lang="en-US" dirty="0" err="1"/>
              <a:t>trị</a:t>
            </a:r>
            <a:r>
              <a:rPr lang="en-US" dirty="0"/>
              <a:t> </a:t>
            </a:r>
            <a:r>
              <a:rPr lang="en-US" dirty="0" err="1"/>
              <a:t>quan</a:t>
            </a:r>
            <a:r>
              <a:rPr lang="en-US" dirty="0"/>
              <a:t> </a:t>
            </a:r>
            <a:r>
              <a:rPr lang="en-US" dirty="0" err="1"/>
              <a:t>sát</a:t>
            </a:r>
            <a:r>
              <a:rPr lang="en-US" dirty="0"/>
              <a:t> </a:t>
            </a:r>
            <a:r>
              <a:rPr lang="en-US" dirty="0" err="1"/>
              <a:t>và</a:t>
            </a:r>
            <a:r>
              <a:rPr lang="en-US" dirty="0"/>
              <a:t> </a:t>
            </a:r>
            <a:r>
              <a:rPr lang="en-US" dirty="0" err="1"/>
              <a:t>hành</a:t>
            </a:r>
            <a:r>
              <a:rPr lang="en-US" dirty="0"/>
              <a:t> </a:t>
            </a:r>
            <a:r>
              <a:rPr lang="en-US" dirty="0" err="1"/>
              <a:t>động</a:t>
            </a:r>
            <a:r>
              <a:rPr lang="en-US" dirty="0"/>
              <a:t> (Values, observations and actions)</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fld id="{00000000-1234-1234-1234-123412341234}" type="slidenum">
              <a:rPr lang="en-GB"/>
              <a:pPr marL="0" lvl="0" indent="0" algn="just" rtl="0">
                <a:spcBef>
                  <a:spcPts val="0"/>
                </a:spcBef>
                <a:spcAft>
                  <a:spcPts val="0"/>
                </a:spcAft>
                <a:buNone/>
              </a:pPr>
              <a:t>5</a:t>
            </a:fld>
            <a:endParaRPr/>
          </a:p>
        </p:txBody>
      </p:sp>
      <p:sp>
        <p:nvSpPr>
          <p:cNvPr id="5" name="Rectangle 2">
            <a:extLst>
              <a:ext uri="{FF2B5EF4-FFF2-40B4-BE49-F238E27FC236}">
                <a16:creationId xmlns:a16="http://schemas.microsoft.com/office/drawing/2014/main" id="{AC0A306F-7318-4C23-B1E4-20C0F5DC2D6A}"/>
              </a:ext>
            </a:extLst>
          </p:cNvPr>
          <p:cNvSpPr>
            <a:spLocks noChangeArrowheads="1"/>
          </p:cNvSpPr>
          <p:nvPr/>
        </p:nvSpPr>
        <p:spPr bwMode="auto">
          <a:xfrm>
            <a:off x="518771" y="742096"/>
            <a:ext cx="7966861" cy="79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vi-VN" sz="1600" b="1" dirty="0">
                <a:latin typeface="Exo" panose="020B0604020202020204" charset="0"/>
              </a:rPr>
              <a:t>Các giá trị</a:t>
            </a:r>
            <a:r>
              <a:rPr lang="vi-VN" sz="1600" dirty="0">
                <a:latin typeface="Exo" panose="020B0604020202020204" charset="0"/>
              </a:rPr>
              <a:t> bao gồm một số số lượng </a:t>
            </a:r>
            <a:r>
              <a:rPr lang="vi-VN" sz="1600" b="1" dirty="0">
                <a:latin typeface="Exo" panose="020B0604020202020204" charset="0"/>
              </a:rPr>
              <a:t>thay đổi theo thời gian</a:t>
            </a:r>
            <a:r>
              <a:rPr lang="vi-VN" sz="1600" dirty="0">
                <a:latin typeface="Exo" panose="020B0604020202020204" charset="0"/>
              </a:rPr>
              <a:t>, bao gồm "số vị trí hiện tại", "số dư hiện tại</a:t>
            </a:r>
            <a:r>
              <a:rPr lang="en-US" sz="1600" dirty="0">
                <a:latin typeface="Exo" panose="020B0604020202020204" charset="0"/>
              </a:rPr>
              <a:t>” </a:t>
            </a:r>
            <a:endParaRPr lang="vi-VN" sz="1600" dirty="0">
              <a:latin typeface="Exo" panose="020B0604020202020204" charset="0"/>
            </a:endParaRPr>
          </a:p>
        </p:txBody>
      </p:sp>
      <p:sp>
        <p:nvSpPr>
          <p:cNvPr id="7" name="TextBox 6">
            <a:extLst>
              <a:ext uri="{FF2B5EF4-FFF2-40B4-BE49-F238E27FC236}">
                <a16:creationId xmlns:a16="http://schemas.microsoft.com/office/drawing/2014/main" id="{C0525D67-B755-4798-8E5D-526EB4F79364}"/>
              </a:ext>
            </a:extLst>
          </p:cNvPr>
          <p:cNvSpPr txBox="1"/>
          <p:nvPr/>
        </p:nvSpPr>
        <p:spPr>
          <a:xfrm>
            <a:off x="518772" y="1639811"/>
            <a:ext cx="7966860" cy="799258"/>
          </a:xfrm>
          <a:prstGeom prst="rect">
            <a:avLst/>
          </a:prstGeom>
          <a:noFill/>
        </p:spPr>
        <p:txBody>
          <a:bodyPr wrap="square">
            <a:spAutoFit/>
          </a:bodyPr>
          <a:lstStyle/>
          <a:p>
            <a:pPr algn="just">
              <a:lnSpc>
                <a:spcPct val="150000"/>
              </a:lnSpc>
            </a:pPr>
            <a:r>
              <a:rPr lang="en-US" sz="1600" b="1" dirty="0" err="1">
                <a:latin typeface="Exo" panose="020B0604020202020204" charset="0"/>
              </a:rPr>
              <a:t>Giá</a:t>
            </a:r>
            <a:r>
              <a:rPr lang="en-US" sz="1600" b="1" dirty="0">
                <a:latin typeface="Exo" panose="020B0604020202020204" charset="0"/>
              </a:rPr>
              <a:t> </a:t>
            </a:r>
            <a:r>
              <a:rPr lang="en-US" sz="1600" b="1" dirty="0" err="1">
                <a:latin typeface="Exo" panose="020B0604020202020204" charset="0"/>
              </a:rPr>
              <a:t>trị</a:t>
            </a:r>
            <a:r>
              <a:rPr lang="en-US" sz="1600" b="1" dirty="0">
                <a:latin typeface="Exo" panose="020B0604020202020204" charset="0"/>
              </a:rPr>
              <a:t> </a:t>
            </a:r>
            <a:r>
              <a:rPr lang="en-US" sz="1600" b="1" dirty="0" err="1">
                <a:latin typeface="Exo" panose="020B0604020202020204" charset="0"/>
              </a:rPr>
              <a:t>quan</a:t>
            </a:r>
            <a:r>
              <a:rPr lang="en-US" sz="1600" b="1" dirty="0">
                <a:latin typeface="Exo" panose="020B0604020202020204" charset="0"/>
              </a:rPr>
              <a:t> </a:t>
            </a:r>
            <a:r>
              <a:rPr lang="en-US" sz="1600" b="1" dirty="0" err="1">
                <a:latin typeface="Exo" panose="020B0604020202020204" charset="0"/>
              </a:rPr>
              <a:t>sát</a:t>
            </a:r>
            <a:r>
              <a:rPr lang="en-US" sz="1600" b="1" dirty="0">
                <a:latin typeface="Exo" panose="020B0604020202020204" charset="0"/>
              </a:rPr>
              <a:t> </a:t>
            </a:r>
            <a:r>
              <a:rPr lang="vi-VN" sz="1600" dirty="0">
                <a:latin typeface="Exo" panose="020B0604020202020204" charset="0"/>
              </a:rPr>
              <a:t>là các giá trị Boolean thu được bằng cách so sánh các giá trị</a:t>
            </a:r>
            <a:r>
              <a:rPr lang="en-US" sz="1600" dirty="0">
                <a:latin typeface="Exo" panose="020B0604020202020204" charset="0"/>
              </a:rPr>
              <a:t>. </a:t>
            </a:r>
            <a:r>
              <a:rPr lang="en-US" sz="1600" dirty="0" err="1">
                <a:latin typeface="Exo" panose="020B0604020202020204" charset="0"/>
              </a:rPr>
              <a:t>Thường</a:t>
            </a:r>
            <a:r>
              <a:rPr lang="en-US" sz="1600" dirty="0">
                <a:latin typeface="Exo" panose="020B0604020202020204" charset="0"/>
              </a:rPr>
              <a:t> </a:t>
            </a:r>
            <a:r>
              <a:rPr lang="en-US" sz="1600" dirty="0" err="1">
                <a:latin typeface="Exo" panose="020B0604020202020204" charset="0"/>
              </a:rPr>
              <a:t>có</a:t>
            </a:r>
            <a:r>
              <a:rPr lang="en-US" sz="1600" dirty="0">
                <a:latin typeface="Exo" panose="020B0604020202020204" charset="0"/>
              </a:rPr>
              <a:t> </a:t>
            </a:r>
            <a:r>
              <a:rPr lang="en-US" sz="1600" dirty="0" err="1">
                <a:latin typeface="Exo" panose="020B0604020202020204" charset="0"/>
              </a:rPr>
              <a:t>giá</a:t>
            </a:r>
            <a:r>
              <a:rPr lang="en-US" sz="1600" dirty="0">
                <a:latin typeface="Exo" panose="020B0604020202020204" charset="0"/>
              </a:rPr>
              <a:t> </a:t>
            </a:r>
            <a:r>
              <a:rPr lang="en-US" sz="1600" dirty="0" err="1">
                <a:latin typeface="Exo" panose="020B0604020202020204" charset="0"/>
              </a:rPr>
              <a:t>trị</a:t>
            </a:r>
            <a:r>
              <a:rPr lang="en-US" sz="1600" dirty="0">
                <a:latin typeface="Exo" panose="020B0604020202020204" charset="0"/>
              </a:rPr>
              <a:t> true </a:t>
            </a:r>
            <a:r>
              <a:rPr lang="en-US" sz="1600" dirty="0" err="1">
                <a:latin typeface="Exo" panose="020B0604020202020204" charset="0"/>
              </a:rPr>
              <a:t>hoặc</a:t>
            </a:r>
            <a:r>
              <a:rPr lang="en-US" sz="1600" dirty="0">
                <a:latin typeface="Exo" panose="020B0604020202020204" charset="0"/>
              </a:rPr>
              <a:t> false</a:t>
            </a:r>
            <a:endParaRPr lang="vi-VN" sz="1600" dirty="0">
              <a:latin typeface="Exo" panose="020B0604020202020204" charset="0"/>
            </a:endParaRPr>
          </a:p>
        </p:txBody>
      </p:sp>
      <p:sp>
        <p:nvSpPr>
          <p:cNvPr id="9" name="TextBox 8">
            <a:extLst>
              <a:ext uri="{FF2B5EF4-FFF2-40B4-BE49-F238E27FC236}">
                <a16:creationId xmlns:a16="http://schemas.microsoft.com/office/drawing/2014/main" id="{6337AC38-12FA-4C6C-8B73-7EFD9B0996FA}"/>
              </a:ext>
            </a:extLst>
          </p:cNvPr>
          <p:cNvSpPr txBox="1"/>
          <p:nvPr/>
        </p:nvSpPr>
        <p:spPr>
          <a:xfrm>
            <a:off x="518771" y="2663680"/>
            <a:ext cx="7966860" cy="1200329"/>
          </a:xfrm>
          <a:prstGeom prst="rect">
            <a:avLst/>
          </a:prstGeom>
          <a:noFill/>
        </p:spPr>
        <p:txBody>
          <a:bodyPr wrap="square">
            <a:spAutoFit/>
          </a:bodyPr>
          <a:lstStyle/>
          <a:p>
            <a:pPr algn="just">
              <a:lnSpc>
                <a:spcPct val="150000"/>
              </a:lnSpc>
            </a:pPr>
            <a:r>
              <a:rPr lang="en-US" sz="1600" b="1" dirty="0" err="1">
                <a:latin typeface="Exo" panose="020B0604020202020204" charset="0"/>
              </a:rPr>
              <a:t>Các</a:t>
            </a:r>
            <a:r>
              <a:rPr lang="en-US" sz="1600" b="1" dirty="0">
                <a:latin typeface="Exo" panose="020B0604020202020204" charset="0"/>
              </a:rPr>
              <a:t> </a:t>
            </a:r>
            <a:r>
              <a:rPr lang="en-US" sz="1600" b="1" dirty="0" err="1">
                <a:latin typeface="Exo" panose="020B0604020202020204" charset="0"/>
              </a:rPr>
              <a:t>hành</a:t>
            </a:r>
            <a:r>
              <a:rPr lang="en-US" sz="1600" b="1" dirty="0">
                <a:latin typeface="Exo" panose="020B0604020202020204" charset="0"/>
              </a:rPr>
              <a:t> </a:t>
            </a:r>
            <a:r>
              <a:rPr lang="en-US" sz="1600" b="1" dirty="0" err="1">
                <a:latin typeface="Exo" panose="020B0604020202020204" charset="0"/>
              </a:rPr>
              <a:t>động</a:t>
            </a:r>
            <a:r>
              <a:rPr lang="en-US" sz="1600" b="1" dirty="0">
                <a:latin typeface="Exo" panose="020B0604020202020204" charset="0"/>
              </a:rPr>
              <a:t> </a:t>
            </a:r>
            <a:r>
              <a:rPr lang="vi-VN" sz="1600" dirty="0">
                <a:latin typeface="Exo" panose="020B0604020202020204" charset="0"/>
              </a:rPr>
              <a:t>xảy ra tại các điểm cụ thể trong quá trình thực hiện. </a:t>
            </a:r>
            <a:endParaRPr lang="en-US" sz="1600" dirty="0">
              <a:latin typeface="Exo" panose="020B0604020202020204" charset="0"/>
            </a:endParaRPr>
          </a:p>
          <a:p>
            <a:pPr marL="285750" indent="-285750" algn="just">
              <a:buFont typeface="Arial" panose="020B0604020202020204" pitchFamily="34" charset="0"/>
              <a:buChar char="•"/>
            </a:pPr>
            <a:r>
              <a:rPr lang="en-US" sz="1600" dirty="0">
                <a:latin typeface="Exo" panose="020B0604020202020204" charset="0"/>
              </a:rPr>
              <a:t>G</a:t>
            </a:r>
            <a:r>
              <a:rPr lang="vi-VN" sz="1600" dirty="0">
                <a:latin typeface="Exo" panose="020B0604020202020204" charset="0"/>
              </a:rPr>
              <a:t>ửi tiền,</a:t>
            </a:r>
          </a:p>
          <a:p>
            <a:pPr marL="285750" indent="-285750" algn="just">
              <a:buFont typeface="Arial" panose="020B0604020202020204" pitchFamily="34" charset="0"/>
              <a:buChar char="•"/>
            </a:pPr>
            <a:r>
              <a:rPr lang="en-US" sz="1600" dirty="0">
                <a:latin typeface="Exo" panose="020B0604020202020204" charset="0"/>
              </a:rPr>
              <a:t>Đ</a:t>
            </a:r>
            <a:r>
              <a:rPr lang="vi-VN" sz="1600" dirty="0">
                <a:latin typeface="Exo" panose="020B0604020202020204" charset="0"/>
              </a:rPr>
              <a:t>ưa ra lựa chọn</a:t>
            </a:r>
          </a:p>
          <a:p>
            <a:pPr marL="285750" indent="-285750" algn="just">
              <a:buFont typeface="Arial" panose="020B0604020202020204" pitchFamily="34" charset="0"/>
              <a:buChar char="•"/>
            </a:pPr>
            <a:r>
              <a:rPr lang="en-US" sz="1600" dirty="0">
                <a:latin typeface="Exo" panose="020B0604020202020204" charset="0"/>
              </a:rPr>
              <a:t>T</a:t>
            </a:r>
            <a:r>
              <a:rPr lang="vi-VN" sz="1600" dirty="0">
                <a:latin typeface="Exo" panose="020B0604020202020204" charset="0"/>
              </a:rPr>
              <a:t>hông báo</a:t>
            </a:r>
          </a:p>
        </p:txBody>
      </p:sp>
    </p:spTree>
    <p:extLst>
      <p:ext uri="{BB962C8B-B14F-4D97-AF65-F5344CB8AC3E}">
        <p14:creationId xmlns:p14="http://schemas.microsoft.com/office/powerpoint/2010/main" val="13875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Cầu</a:t>
            </a:r>
            <a:r>
              <a:rPr lang="en-US" dirty="0"/>
              <a:t> </a:t>
            </a:r>
            <a:r>
              <a:rPr lang="en-US" dirty="0" err="1"/>
              <a:t>nối</a:t>
            </a:r>
            <a:r>
              <a:rPr lang="en-US" dirty="0"/>
              <a:t> (</a:t>
            </a:r>
            <a:r>
              <a:rPr lang="en-US" dirty="0" err="1"/>
              <a:t>Orcales</a:t>
            </a:r>
            <a:r>
              <a:rPr lang="en-US" dirty="0"/>
              <a:t>)</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8" name="TextBox 7">
            <a:extLst>
              <a:ext uri="{FF2B5EF4-FFF2-40B4-BE49-F238E27FC236}">
                <a16:creationId xmlns:a16="http://schemas.microsoft.com/office/drawing/2014/main" id="{8A59F38F-54E3-4F7F-9443-BB60B2CF1AB3}"/>
              </a:ext>
            </a:extLst>
          </p:cNvPr>
          <p:cNvSpPr txBox="1"/>
          <p:nvPr/>
        </p:nvSpPr>
        <p:spPr>
          <a:xfrm>
            <a:off x="585216" y="996679"/>
            <a:ext cx="3279648" cy="2645917"/>
          </a:xfrm>
          <a:prstGeom prst="rect">
            <a:avLst/>
          </a:prstGeom>
          <a:noFill/>
        </p:spPr>
        <p:txBody>
          <a:bodyPr wrap="square">
            <a:spAutoFit/>
          </a:bodyPr>
          <a:lstStyle/>
          <a:p>
            <a:pPr algn="just">
              <a:lnSpc>
                <a:spcPct val="150000"/>
              </a:lnSpc>
            </a:pPr>
            <a:r>
              <a:rPr lang="vi-VN" sz="1600" dirty="0">
                <a:latin typeface="Exo" panose="020B0604020202020204" charset="0"/>
              </a:rPr>
              <a:t>Oracle dành cho blockchain là các dịch vụ có chức năng như </a:t>
            </a:r>
            <a:r>
              <a:rPr lang="vi-VN" sz="1600" b="1" dirty="0">
                <a:latin typeface="Exo" panose="020B0604020202020204" charset="0"/>
              </a:rPr>
              <a:t>cầu nối giữa các blockchain và thế giới thực, </a:t>
            </a:r>
            <a:r>
              <a:rPr lang="vi-VN" sz="1600" dirty="0">
                <a:latin typeface="Exo" panose="020B0604020202020204" charset="0"/>
              </a:rPr>
              <a:t>cho phép các hợp đồng thông minh truy cập các nguồn dữ liệu bên ngoài mạng gốc của chúng.</a:t>
            </a:r>
          </a:p>
        </p:txBody>
      </p:sp>
      <p:pic>
        <p:nvPicPr>
          <p:cNvPr id="4" name="Picture 3">
            <a:extLst>
              <a:ext uri="{FF2B5EF4-FFF2-40B4-BE49-F238E27FC236}">
                <a16:creationId xmlns:a16="http://schemas.microsoft.com/office/drawing/2014/main" id="{9A826CFD-FDDA-4650-89D2-4C3C8CB691FE}"/>
              </a:ext>
            </a:extLst>
          </p:cNvPr>
          <p:cNvPicPr>
            <a:picLocks noChangeAspect="1"/>
          </p:cNvPicPr>
          <p:nvPr/>
        </p:nvPicPr>
        <p:blipFill>
          <a:blip r:embed="rId3"/>
          <a:stretch>
            <a:fillRect/>
          </a:stretch>
        </p:blipFill>
        <p:spPr>
          <a:xfrm>
            <a:off x="4169750" y="880894"/>
            <a:ext cx="4389034" cy="3108141"/>
          </a:xfrm>
          <a:prstGeom prst="rect">
            <a:avLst/>
          </a:prstGeom>
        </p:spPr>
      </p:pic>
    </p:spTree>
    <p:extLst>
      <p:ext uri="{BB962C8B-B14F-4D97-AF65-F5344CB8AC3E}">
        <p14:creationId xmlns:p14="http://schemas.microsoft.com/office/powerpoint/2010/main" val="236229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a:t>If, when </a:t>
            </a:r>
            <a:r>
              <a:rPr lang="en-US" dirty="0" err="1"/>
              <a:t>và</a:t>
            </a:r>
            <a:r>
              <a:rPr lang="en-US" dirty="0"/>
              <a:t> let</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 name="Rectangle 1">
            <a:extLst>
              <a:ext uri="{FF2B5EF4-FFF2-40B4-BE49-F238E27FC236}">
                <a16:creationId xmlns:a16="http://schemas.microsoft.com/office/drawing/2014/main" id="{687E9D8C-AAAA-429D-ADD1-44609C19A91A}"/>
              </a:ext>
            </a:extLst>
          </p:cNvPr>
          <p:cNvSpPr>
            <a:spLocks noChangeArrowheads="1"/>
          </p:cNvSpPr>
          <p:nvPr/>
        </p:nvSpPr>
        <p:spPr bwMode="auto">
          <a:xfrm>
            <a:off x="590326" y="828531"/>
            <a:ext cx="7717874" cy="264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dirty="0" err="1">
                <a:solidFill>
                  <a:schemeClr val="tx1"/>
                </a:solidFill>
                <a:latin typeface="Exo" panose="020B0604020202020204" charset="0"/>
              </a:rPr>
              <a:t>Cấu</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trúc</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đ</a:t>
            </a:r>
            <a:r>
              <a:rPr kumimoji="0" lang="en-US" altLang="en-US" sz="1600" b="0" i="0" u="none" strike="noStrike" cap="none" normalizeH="0" baseline="0" dirty="0" err="1">
                <a:ln>
                  <a:noFill/>
                </a:ln>
                <a:solidFill>
                  <a:schemeClr val="tx1"/>
                </a:solidFill>
                <a:effectLst/>
                <a:latin typeface="Exo" panose="020B0604020202020204" charset="0"/>
              </a:rPr>
              <a:t>iều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kiện</a:t>
            </a:r>
            <a:r>
              <a:rPr kumimoji="0" lang="en-US" altLang="en-US" sz="1600" b="0" i="0" u="none" strike="noStrike" cap="none" normalizeH="0" baseline="0" dirty="0">
                <a:ln>
                  <a:noFill/>
                </a:ln>
                <a:solidFill>
                  <a:schemeClr val="tx1"/>
                </a:solidFill>
                <a:effectLst/>
                <a:latin typeface="Exo" panose="020B0604020202020204"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b="1" dirty="0">
                <a:solidFill>
                  <a:schemeClr val="tx1"/>
                </a:solidFill>
                <a:latin typeface="Exo" panose="020B0604020202020204" charset="0"/>
              </a:rPr>
              <a:t>	</a:t>
            </a:r>
            <a:r>
              <a:rPr kumimoji="0" lang="en-US" altLang="en-US" sz="1600" b="1" i="0" u="none" strike="noStrike" cap="none" normalizeH="0" baseline="0" dirty="0">
                <a:ln>
                  <a:noFill/>
                </a:ln>
                <a:solidFill>
                  <a:schemeClr val="tx1"/>
                </a:solidFill>
                <a:effectLst/>
                <a:latin typeface="Exo" panose="020B0604020202020204" charset="0"/>
              </a:rPr>
              <a:t>If </a:t>
            </a:r>
            <a:r>
              <a:rPr kumimoji="0" lang="en-US" altLang="en-US" sz="1600" b="1" i="0" u="none" strike="noStrike" cap="none" normalizeH="0" baseline="0" dirty="0" err="1">
                <a:ln>
                  <a:noFill/>
                </a:ln>
                <a:solidFill>
                  <a:schemeClr val="tx1"/>
                </a:solidFill>
                <a:effectLst/>
                <a:latin typeface="Exo" panose="020B0604020202020204" charset="0"/>
              </a:rPr>
              <a:t>obs</a:t>
            </a:r>
            <a:r>
              <a:rPr kumimoji="0" lang="en-US" altLang="en-US" sz="1600" b="1" i="0" u="none" strike="noStrike" cap="none" normalizeH="0" baseline="0" dirty="0">
                <a:ln>
                  <a:noFill/>
                </a:ln>
                <a:solidFill>
                  <a:schemeClr val="tx1"/>
                </a:solidFill>
                <a:effectLst/>
                <a:latin typeface="Exo" panose="020B0604020202020204" charset="0"/>
              </a:rPr>
              <a:t> cont1 cont2</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Exo" panose="020B060402020202020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dirty="0" err="1">
                <a:solidFill>
                  <a:schemeClr val="tx1"/>
                </a:solidFill>
                <a:latin typeface="Exo" panose="020B0604020202020204" charset="0"/>
              </a:rPr>
              <a:t>Câu</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lệnh</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s</a:t>
            </a:r>
            <a:r>
              <a:rPr kumimoji="0" lang="en-US" altLang="en-US" sz="1600" b="0" i="0" u="none" strike="noStrike" cap="none" normalizeH="0" baseline="0" dirty="0" err="1">
                <a:ln>
                  <a:noFill/>
                </a:ln>
                <a:solidFill>
                  <a:schemeClr val="tx1"/>
                </a:solidFill>
                <a:effectLst/>
                <a:latin typeface="Exo" panose="020B0604020202020204" charset="0"/>
              </a:rPr>
              <a:t>ẽ</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tiếp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tục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dưới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dạng</a:t>
            </a:r>
            <a:r>
              <a:rPr kumimoji="0" lang="en-US" altLang="en-US" sz="1600" b="0" i="0" u="none" strike="noStrike" cap="none" normalizeH="0" baseline="0" dirty="0">
                <a:ln>
                  <a:noFill/>
                </a:ln>
                <a:solidFill>
                  <a:schemeClr val="tx1"/>
                </a:solidFill>
                <a:effectLst/>
                <a:latin typeface="Exo" panose="020B0604020202020204" charset="0"/>
              </a:rPr>
              <a:t> cont1 </a:t>
            </a:r>
            <a:r>
              <a:rPr kumimoji="0" lang="en-US" altLang="en-US" sz="1600" b="0" i="0" u="none" strike="noStrike" cap="none" normalizeH="0" baseline="0" dirty="0" err="1">
                <a:ln>
                  <a:noFill/>
                </a:ln>
                <a:solidFill>
                  <a:schemeClr val="tx1"/>
                </a:solidFill>
                <a:effectLst/>
                <a:latin typeface="Exo" panose="020B0604020202020204" charset="0"/>
              </a:rPr>
              <a:t>hoặc</a:t>
            </a:r>
            <a:r>
              <a:rPr kumimoji="0" lang="en-US" altLang="en-US" sz="1600" b="0" i="0" u="none" strike="noStrike" cap="none" normalizeH="0" baseline="0" dirty="0">
                <a:ln>
                  <a:noFill/>
                </a:ln>
                <a:solidFill>
                  <a:schemeClr val="tx1"/>
                </a:solidFill>
                <a:effectLst/>
                <a:latin typeface="Exo" panose="020B0604020202020204" charset="0"/>
              </a:rPr>
              <a:t> cont2, </a:t>
            </a:r>
            <a:r>
              <a:rPr kumimoji="0" lang="en-US" altLang="en-US" sz="1600" b="0" i="0" u="none" strike="noStrike" cap="none" normalizeH="0" baseline="0" dirty="0" err="1">
                <a:ln>
                  <a:noFill/>
                </a:ln>
                <a:solidFill>
                  <a:schemeClr val="tx1"/>
                </a:solidFill>
                <a:effectLst/>
                <a:latin typeface="Exo" panose="020B0604020202020204" charset="0"/>
              </a:rPr>
              <a:t>tùy</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thuộc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vào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giá</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trị</a:t>
            </a:r>
            <a:r>
              <a:rPr kumimoji="0" lang="en-US" altLang="en-US" sz="1600" b="0" i="0" u="none" strike="noStrike" cap="none" normalizeH="0" baseline="0" dirty="0">
                <a:ln>
                  <a:noFill/>
                </a:ln>
                <a:solidFill>
                  <a:schemeClr val="tx1"/>
                </a:solidFill>
                <a:effectLst/>
                <a:latin typeface="Exo" panose="020B0604020202020204" charset="0"/>
              </a:rPr>
              <a:t> Boolean </a:t>
            </a:r>
            <a:r>
              <a:rPr kumimoji="0" lang="en-US" altLang="en-US" sz="1600" b="0" i="0" u="none" strike="noStrike" cap="none" normalizeH="0" baseline="0" dirty="0" err="1">
                <a:ln>
                  <a:noFill/>
                </a:ln>
                <a:solidFill>
                  <a:schemeClr val="tx1"/>
                </a:solidFill>
                <a:effectLst/>
                <a:latin typeface="Exo" panose="020B0604020202020204" charset="0"/>
              </a:rPr>
              <a:t>của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quan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sát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obs</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khi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cấu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trúc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này</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thực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thi</a:t>
            </a:r>
            <a:r>
              <a:rPr kumimoji="0" lang="en-US" altLang="en-US" sz="1600" b="0" i="0" u="none" strike="noStrike" cap="none" normalizeH="0" baseline="0" dirty="0">
                <a:ln>
                  <a:noFill/>
                </a:ln>
                <a:solidFill>
                  <a:schemeClr val="tx1"/>
                </a:solidFill>
                <a:effectLst/>
                <a:latin typeface="Exo" panose="020B0604020202020204" charset="0"/>
              </a:rPr>
              <a:t>.</a:t>
            </a:r>
          </a:p>
          <a:p>
            <a:pPr marL="285750" marR="0" lvl="0" indent="-285750" algn="just" defTabSz="914400" rtl="0" eaLnBrk="0" fontAlgn="base" latinLnBrk="0" hangingPunct="0">
              <a:lnSpc>
                <a:spcPct val="150000"/>
              </a:lnSpc>
              <a:spcBef>
                <a:spcPct val="0"/>
              </a:spcBef>
              <a:spcAft>
                <a:spcPct val="0"/>
              </a:spcAft>
              <a:buClrTx/>
              <a:buSzTx/>
              <a:buFontTx/>
              <a:buChar char="-"/>
              <a:tabLst/>
            </a:pPr>
            <a:r>
              <a:rPr lang="en-US" altLang="en-US" sz="1600" dirty="0" err="1">
                <a:solidFill>
                  <a:schemeClr val="tx1"/>
                </a:solidFill>
                <a:latin typeface="Exo" panose="020B0604020202020204" charset="0"/>
              </a:rPr>
              <a:t>Nếu</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obs</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là</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đúng</a:t>
            </a:r>
            <a:r>
              <a:rPr lang="en-US" altLang="en-US" sz="1600" dirty="0">
                <a:solidFill>
                  <a:schemeClr val="tx1"/>
                </a:solidFill>
                <a:latin typeface="Exo" panose="020B0604020202020204" charset="0"/>
              </a:rPr>
              <a:t> -&gt; </a:t>
            </a:r>
            <a:r>
              <a:rPr lang="en-US" altLang="en-US" sz="1600" dirty="0" err="1">
                <a:solidFill>
                  <a:schemeClr val="tx1"/>
                </a:solidFill>
                <a:latin typeface="Exo" panose="020B0604020202020204" charset="0"/>
              </a:rPr>
              <a:t>Thực</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hiện</a:t>
            </a:r>
            <a:r>
              <a:rPr lang="en-US" altLang="en-US" sz="1600" dirty="0">
                <a:solidFill>
                  <a:schemeClr val="tx1"/>
                </a:solidFill>
                <a:latin typeface="Exo" panose="020B0604020202020204" charset="0"/>
              </a:rPr>
              <a:t> cont1</a:t>
            </a:r>
          </a:p>
          <a:p>
            <a:pPr marL="285750" marR="0" lvl="0" indent="-28575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Exo" panose="020B0604020202020204" charset="0"/>
              </a:rPr>
              <a:t>Nếu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obs</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sai</a:t>
            </a:r>
            <a:r>
              <a:rPr lang="en-US" altLang="en-US" sz="1600" dirty="0">
                <a:solidFill>
                  <a:schemeClr val="tx1"/>
                </a:solidFill>
                <a:latin typeface="Exo" panose="020B0604020202020204" charset="0"/>
              </a:rPr>
              <a:t>	-&gt; </a:t>
            </a:r>
            <a:r>
              <a:rPr lang="en-US" altLang="en-US" sz="1600" dirty="0" err="1">
                <a:solidFill>
                  <a:schemeClr val="tx1"/>
                </a:solidFill>
                <a:latin typeface="Exo" panose="020B0604020202020204" charset="0"/>
              </a:rPr>
              <a:t>Thực</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hiện</a:t>
            </a:r>
            <a:r>
              <a:rPr lang="en-US" altLang="en-US" sz="1600" dirty="0">
                <a:solidFill>
                  <a:schemeClr val="tx1"/>
                </a:solidFill>
                <a:latin typeface="Exo" panose="020B0604020202020204" charset="0"/>
              </a:rPr>
              <a:t> cont2</a:t>
            </a:r>
            <a:endParaRPr kumimoji="0" lang="en-US" altLang="en-US" sz="1600" b="0" i="0" u="none" strike="noStrike" cap="none" normalizeH="0" baseline="0" dirty="0">
              <a:ln>
                <a:noFill/>
              </a:ln>
              <a:solidFill>
                <a:schemeClr val="tx1"/>
              </a:solidFill>
              <a:effectLst/>
              <a:latin typeface="Exo" panose="020B0604020202020204" charset="0"/>
            </a:endParaRPr>
          </a:p>
        </p:txBody>
      </p:sp>
    </p:spTree>
    <p:extLst>
      <p:ext uri="{BB962C8B-B14F-4D97-AF65-F5344CB8AC3E}">
        <p14:creationId xmlns:p14="http://schemas.microsoft.com/office/powerpoint/2010/main" val="258292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a:t>If, when </a:t>
            </a:r>
            <a:r>
              <a:rPr lang="en-US" dirty="0" err="1"/>
              <a:t>và</a:t>
            </a:r>
            <a:r>
              <a:rPr lang="en-US" dirty="0"/>
              <a:t> let</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2" name="Rectangle 1">
            <a:extLst>
              <a:ext uri="{FF2B5EF4-FFF2-40B4-BE49-F238E27FC236}">
                <a16:creationId xmlns:a16="http://schemas.microsoft.com/office/drawing/2014/main" id="{687E9D8C-AAAA-429D-ADD1-44609C19A91A}"/>
              </a:ext>
            </a:extLst>
          </p:cNvPr>
          <p:cNvSpPr>
            <a:spLocks noChangeArrowheads="1"/>
          </p:cNvSpPr>
          <p:nvPr/>
        </p:nvSpPr>
        <p:spPr bwMode="auto">
          <a:xfrm>
            <a:off x="590326" y="802361"/>
            <a:ext cx="7717874" cy="30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vi-VN" sz="1600" dirty="0">
                <a:latin typeface="Exo" panose="020B0604020202020204" charset="0"/>
              </a:rPr>
              <a:t>Đó là một hợp đồng được </a:t>
            </a:r>
            <a:r>
              <a:rPr lang="vi-VN" sz="1600" b="1" i="1" dirty="0">
                <a:latin typeface="Exo" panose="020B0604020202020204" charset="0"/>
              </a:rPr>
              <a:t>kích hoạt dựa trên các hành động</a:t>
            </a:r>
            <a:r>
              <a:rPr lang="vi-VN" sz="1600" b="1" dirty="0">
                <a:latin typeface="Exo" panose="020B0604020202020204" charset="0"/>
              </a:rPr>
              <a:t> </a:t>
            </a:r>
            <a:r>
              <a:rPr lang="vi-VN" sz="1600" dirty="0">
                <a:latin typeface="Exo" panose="020B0604020202020204" charset="0"/>
              </a:rPr>
              <a:t>, có thể xảy ra hoặc không xảy ra tại bất kỳ vị trí cụ thể nào: điều gì xảy ra khi các hành động khác nhau xảy ra được mô tả theo các </a:t>
            </a:r>
            <a:r>
              <a:rPr lang="vi-VN" sz="1600" b="1" i="1" dirty="0">
                <a:latin typeface="Exo" panose="020B0604020202020204" charset="0"/>
              </a:rPr>
              <a:t>trường hợp</a:t>
            </a:r>
            <a:r>
              <a:rPr lang="vi-VN" sz="1600" b="1" dirty="0">
                <a:latin typeface="Exo" panose="020B0604020202020204" charset="0"/>
              </a:rPr>
              <a:t> </a:t>
            </a:r>
            <a:r>
              <a:rPr lang="vi-VN" sz="1600" dirty="0">
                <a:latin typeface="Exo" panose="020B0604020202020204" charset="0"/>
              </a:rPr>
              <a:t>trong hợp đồng.</a:t>
            </a:r>
            <a:endParaRPr lang="en-US" sz="1600" dirty="0">
              <a:latin typeface="Exo" panose="020B060402020202020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dirty="0" err="1">
                <a:solidFill>
                  <a:schemeClr val="tx1"/>
                </a:solidFill>
                <a:latin typeface="Exo" panose="020B0604020202020204" charset="0"/>
              </a:rPr>
              <a:t>Cấu</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trúc</a:t>
            </a:r>
            <a:r>
              <a:rPr lang="en-US" altLang="en-US" sz="1600" dirty="0">
                <a:solidFill>
                  <a:schemeClr val="tx1"/>
                </a:solidFill>
                <a:latin typeface="Exo" panose="020B0604020202020204" charset="0"/>
              </a:rPr>
              <a:t> when</a:t>
            </a:r>
            <a:r>
              <a:rPr kumimoji="0" lang="en-US" altLang="en-US" sz="1600" b="0" i="0" u="none" strike="noStrike" cap="none" normalizeH="0" baseline="0" dirty="0">
                <a:ln>
                  <a:noFill/>
                </a:ln>
                <a:solidFill>
                  <a:schemeClr val="tx1"/>
                </a:solidFill>
                <a:effectLst/>
                <a:latin typeface="Exo" panose="020B0604020202020204" charset="0"/>
              </a:rPr>
              <a:t>:</a:t>
            </a:r>
          </a:p>
          <a:p>
            <a:pPr algn="just" eaLnBrk="0" fontAlgn="base" hangingPunct="0">
              <a:lnSpc>
                <a:spcPct val="150000"/>
              </a:lnSpc>
              <a:spcBef>
                <a:spcPct val="0"/>
              </a:spcBef>
              <a:spcAft>
                <a:spcPct val="0"/>
              </a:spcAft>
              <a:buClrTx/>
            </a:pPr>
            <a:r>
              <a:rPr lang="en-US" altLang="en-US" sz="1600" b="1" dirty="0">
                <a:solidFill>
                  <a:schemeClr val="tx1"/>
                </a:solidFill>
                <a:latin typeface="Exo" panose="020B0604020202020204" charset="0"/>
              </a:rPr>
              <a:t>		</a:t>
            </a:r>
            <a:r>
              <a:rPr lang="en-US" sz="1600" b="1" dirty="0">
                <a:latin typeface="Exo" panose="020B0604020202020204" charset="0"/>
              </a:rPr>
              <a:t>When cases timeout </a:t>
            </a:r>
            <a:r>
              <a:rPr lang="en-US" sz="1600" b="1" dirty="0" err="1">
                <a:latin typeface="Exo" panose="020B0604020202020204" charset="0"/>
              </a:rPr>
              <a:t>cont</a:t>
            </a:r>
            <a:endParaRPr lang="en-US" sz="1600" dirty="0">
              <a:latin typeface="Exo" panose="020B0604020202020204" charset="0"/>
            </a:endParaRPr>
          </a:p>
          <a:p>
            <a:pPr algn="just">
              <a:lnSpc>
                <a:spcPct val="150000"/>
              </a:lnSpc>
            </a:pPr>
            <a:endParaRPr lang="en-US" sz="1600" dirty="0">
              <a:latin typeface="Exo" panose="020B0604020202020204" charset="0"/>
            </a:endParaRPr>
          </a:p>
          <a:p>
            <a:pPr algn="just">
              <a:lnSpc>
                <a:spcPct val="150000"/>
              </a:lnSpc>
            </a:pPr>
            <a:r>
              <a:rPr kumimoji="0" lang="en-US" altLang="en-US" sz="1600" b="0" i="0" u="none" strike="noStrike" cap="none" normalizeH="0" baseline="0" dirty="0" err="1">
                <a:ln>
                  <a:noFill/>
                </a:ln>
                <a:solidFill>
                  <a:schemeClr val="tx1"/>
                </a:solidFill>
                <a:effectLst/>
                <a:latin typeface="Exo" panose="020B0604020202020204" charset="0"/>
              </a:rPr>
              <a:t>Để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đảm</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bảo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rằng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cuối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cùng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sẽ</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đạt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tiến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triển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When cases timeout </a:t>
            </a:r>
            <a:r>
              <a:rPr kumimoji="0" lang="en-US" altLang="en-US" sz="1600" b="0" i="0" u="none" strike="noStrike" cap="none" normalizeH="0" baseline="0" dirty="0" err="1">
                <a:ln>
                  <a:noFill/>
                </a:ln>
                <a:solidFill>
                  <a:schemeClr val="tx1"/>
                </a:solidFill>
                <a:effectLst/>
                <a:latin typeface="Exo" panose="020B0604020202020204" charset="0"/>
              </a:rPr>
              <a:t>cont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sẽ</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tiếp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tục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như</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cont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sau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khi</a:t>
            </a:r>
            <a:r>
              <a:rPr kumimoji="0" lang="en-US" altLang="en-US" sz="1600" b="0" i="0" u="none" strike="noStrike" cap="none" normalizeH="0" baseline="0" dirty="0">
                <a:ln>
                  <a:noFill/>
                </a:ln>
                <a:solidFill>
                  <a:schemeClr val="tx1"/>
                </a:solidFill>
                <a:effectLst/>
                <a:latin typeface="Exo" panose="020B0604020202020204" charset="0"/>
              </a:rPr>
              <a:t> timeout </a:t>
            </a:r>
            <a:r>
              <a:rPr kumimoji="0" lang="en-US" altLang="en-US" sz="1600" b="0" i="0" u="none" strike="noStrike" cap="none" normalizeH="0" baseline="0" dirty="0" err="1">
                <a:ln>
                  <a:noFill/>
                </a:ln>
                <a:solidFill>
                  <a:schemeClr val="tx1"/>
                </a:solidFill>
                <a:effectLst/>
                <a:latin typeface="Exo" panose="020B0604020202020204" charset="0"/>
              </a:rPr>
              <a:t>đạt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số</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vị</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trí</a:t>
            </a:r>
            <a:r>
              <a:rPr kumimoji="0" lang="en-US" altLang="en-US" sz="1600" b="0" i="0" u="none" strike="noStrike" cap="none" normalizeH="0" baseline="0" dirty="0">
                <a:ln>
                  <a:noFill/>
                </a:ln>
                <a:solidFill>
                  <a:schemeClr val="tx1"/>
                </a:solidFill>
                <a:effectLst/>
                <a:latin typeface="Exo" panose="020B0604020202020204" charset="0"/>
              </a:rPr>
              <a:t>.</a:t>
            </a:r>
          </a:p>
        </p:txBody>
      </p:sp>
    </p:spTree>
    <p:extLst>
      <p:ext uri="{BB962C8B-B14F-4D97-AF65-F5344CB8AC3E}">
        <p14:creationId xmlns:p14="http://schemas.microsoft.com/office/powerpoint/2010/main" val="410052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a:t>If, when </a:t>
            </a:r>
            <a:r>
              <a:rPr lang="en-US" dirty="0" err="1"/>
              <a:t>và</a:t>
            </a:r>
            <a:r>
              <a:rPr lang="en-US" dirty="0"/>
              <a:t> let</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2" name="Rectangle 1">
            <a:extLst>
              <a:ext uri="{FF2B5EF4-FFF2-40B4-BE49-F238E27FC236}">
                <a16:creationId xmlns:a16="http://schemas.microsoft.com/office/drawing/2014/main" id="{687E9D8C-AAAA-429D-ADD1-44609C19A91A}"/>
              </a:ext>
            </a:extLst>
          </p:cNvPr>
          <p:cNvSpPr>
            <a:spLocks noChangeArrowheads="1"/>
          </p:cNvSpPr>
          <p:nvPr/>
        </p:nvSpPr>
        <p:spPr bwMode="auto">
          <a:xfrm>
            <a:off x="487313" y="838938"/>
            <a:ext cx="7717874" cy="30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b="1" dirty="0">
                <a:solidFill>
                  <a:schemeClr val="tx1"/>
                </a:solidFill>
                <a:latin typeface="Exo" panose="020B0604020202020204" charset="0"/>
              </a:rPr>
              <a:t>Let</a:t>
            </a:r>
            <a:r>
              <a:rPr lang="en-US" altLang="en-US" sz="1600" dirty="0">
                <a:solidFill>
                  <a:schemeClr val="tx1"/>
                </a:solidFill>
                <a:latin typeface="Exo" panose="020B0604020202020204" charset="0"/>
              </a:rPr>
              <a:t> dung </a:t>
            </a:r>
            <a:r>
              <a:rPr lang="en-US" altLang="en-US" sz="1600" dirty="0" err="1">
                <a:solidFill>
                  <a:schemeClr val="tx1"/>
                </a:solidFill>
                <a:latin typeface="Exo" panose="020B0604020202020204" charset="0"/>
              </a:rPr>
              <a:t>để</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c</a:t>
            </a:r>
            <a:r>
              <a:rPr kumimoji="0" lang="en-US" altLang="en-US" sz="1600" b="0" i="0" u="none" strike="noStrike" cap="none" normalizeH="0" baseline="0" dirty="0" err="1">
                <a:ln>
                  <a:noFill/>
                </a:ln>
                <a:solidFill>
                  <a:schemeClr val="tx1"/>
                </a:solidFill>
                <a:effectLst/>
                <a:latin typeface="Exo" panose="020B0604020202020204" charset="0"/>
              </a:rPr>
              <a:t>ho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phép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err="1">
                <a:ln>
                  <a:noFill/>
                </a:ln>
                <a:solidFill>
                  <a:schemeClr val="tx1"/>
                </a:solidFill>
                <a:effectLst/>
                <a:latin typeface="Exo" panose="020B0604020202020204" charset="0"/>
              </a:rPr>
              <a:t>đặt</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tên</a:t>
            </a:r>
            <a:r>
              <a:rPr kumimoji="0" lang="en-US" altLang="en-US" sz="1600" b="1" i="1"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cho</a:t>
            </a:r>
            <a:r>
              <a:rPr kumimoji="0" lang="en-US" altLang="en-US" sz="1600" b="1" i="1"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một</a:t>
            </a:r>
            <a:r>
              <a:rPr kumimoji="0" lang="en-US" altLang="en-US" sz="1600" b="1" i="1"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giá</a:t>
            </a:r>
            <a:r>
              <a:rPr kumimoji="0" lang="en-US" altLang="en-US" sz="1600" b="1" i="1"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trị</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bằng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sử</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dụng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định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danh</a:t>
            </a:r>
            <a:r>
              <a:rPr kumimoji="0" lang="en-US" altLang="en-US" sz="1600" b="0" i="0" u="none" strike="noStrike" cap="none" normalizeH="0" baseline="0" dirty="0">
                <a:ln>
                  <a:noFill/>
                </a:ln>
                <a:solidFill>
                  <a:schemeClr val="tx1"/>
                </a:solidFill>
                <a:effectLst/>
                <a:latin typeface="Exo" panose="020B0604020202020204" charset="0"/>
              </a:rPr>
              <a:t>. </a:t>
            </a:r>
            <a:endParaRPr lang="en-US" altLang="en-US" sz="1600" dirty="0">
              <a:solidFill>
                <a:schemeClr val="tx1"/>
              </a:solidFill>
              <a:latin typeface="Exo" panose="020B060402020202020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dirty="0" err="1">
                <a:solidFill>
                  <a:schemeClr val="tx1"/>
                </a:solidFill>
                <a:latin typeface="Exo" panose="020B0604020202020204" charset="0"/>
              </a:rPr>
              <a:t>Cú</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pháp</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sử</a:t>
            </a:r>
            <a:r>
              <a:rPr lang="en-US" altLang="en-US" sz="1600" dirty="0">
                <a:solidFill>
                  <a:schemeClr val="tx1"/>
                </a:solidFill>
                <a:latin typeface="Exo" panose="020B0604020202020204" charset="0"/>
              </a:rPr>
              <a:t> </a:t>
            </a:r>
            <a:r>
              <a:rPr lang="en-US" altLang="en-US" sz="1600" dirty="0" err="1">
                <a:solidFill>
                  <a:schemeClr val="tx1"/>
                </a:solidFill>
                <a:latin typeface="Exo" panose="020B0604020202020204" charset="0"/>
              </a:rPr>
              <a:t>dụng</a:t>
            </a:r>
            <a:r>
              <a:rPr lang="en-US" altLang="en-US" sz="1600" dirty="0">
                <a:solidFill>
                  <a:schemeClr val="tx1"/>
                </a:solidFill>
                <a:latin typeface="Exo" panose="020B0604020202020204" charset="0"/>
              </a:rPr>
              <a:t> let</a:t>
            </a:r>
            <a:r>
              <a:rPr kumimoji="0" lang="en-US" altLang="en-US" sz="1600" b="0" i="0" u="none" strike="noStrike" cap="none" normalizeH="0" baseline="0" dirty="0">
                <a:ln>
                  <a:noFill/>
                </a:ln>
                <a:solidFill>
                  <a:schemeClr val="tx1"/>
                </a:solidFill>
                <a:effectLst/>
                <a:latin typeface="Exo" panose="020B0604020202020204" charset="0"/>
              </a:rPr>
              <a:t>:</a:t>
            </a:r>
          </a:p>
          <a:p>
            <a:pPr algn="just" eaLnBrk="0" fontAlgn="base" hangingPunct="0">
              <a:lnSpc>
                <a:spcPct val="150000"/>
              </a:lnSpc>
              <a:spcBef>
                <a:spcPct val="0"/>
              </a:spcBef>
              <a:spcAft>
                <a:spcPct val="0"/>
              </a:spcAft>
              <a:buClrTx/>
            </a:pPr>
            <a:r>
              <a:rPr lang="en-US" altLang="en-US" sz="1600" b="1" dirty="0">
                <a:solidFill>
                  <a:schemeClr val="tx1"/>
                </a:solidFill>
                <a:latin typeface="Exo" panose="020B0604020202020204" charset="0"/>
              </a:rPr>
              <a:t>	</a:t>
            </a:r>
            <a:r>
              <a:rPr lang="en-US" sz="1600" b="1" dirty="0">
                <a:latin typeface="Exo" panose="020B0604020202020204" charset="0"/>
              </a:rPr>
              <a:t>Let id </a:t>
            </a:r>
            <a:r>
              <a:rPr lang="en-US" sz="1600" b="1" dirty="0" err="1">
                <a:latin typeface="Exo" panose="020B0604020202020204" charset="0"/>
              </a:rPr>
              <a:t>val</a:t>
            </a:r>
            <a:r>
              <a:rPr lang="en-US" sz="1600" b="1" dirty="0">
                <a:latin typeface="Exo" panose="020B0604020202020204" charset="0"/>
              </a:rPr>
              <a:t> </a:t>
            </a:r>
            <a:r>
              <a:rPr lang="en-US" sz="1600" b="1" dirty="0" err="1">
                <a:latin typeface="Exo" panose="020B0604020202020204" charset="0"/>
              </a:rPr>
              <a:t>cont</a:t>
            </a:r>
            <a:endParaRPr kumimoji="0" lang="en-US" altLang="en-US" sz="1600" b="1" i="0" u="none" strike="noStrike" cap="none" normalizeH="0" baseline="0" dirty="0">
              <a:ln>
                <a:noFill/>
              </a:ln>
              <a:solidFill>
                <a:schemeClr val="tx1"/>
              </a:solidFill>
              <a:effectLst/>
              <a:latin typeface="Exo" panose="020B0604020202020204" charset="0"/>
            </a:endParaRPr>
          </a:p>
          <a:p>
            <a:pPr eaLnBrk="0" fontAlgn="base" hangingPunct="0">
              <a:lnSpc>
                <a:spcPct val="150000"/>
              </a:lnSpc>
              <a:spcBef>
                <a:spcPct val="0"/>
              </a:spcBef>
              <a:spcAft>
                <a:spcPct val="0"/>
              </a:spcAft>
              <a:buClrTx/>
            </a:pPr>
            <a:r>
              <a:rPr kumimoji="0" lang="en-US" altLang="en-US" sz="1600" b="0" i="0" u="none" strike="noStrike" cap="none" normalizeH="0" baseline="0" dirty="0" err="1">
                <a:ln>
                  <a:noFill/>
                </a:ln>
                <a:solidFill>
                  <a:schemeClr val="tx1"/>
                </a:solidFill>
                <a:effectLst/>
                <a:latin typeface="Exo" panose="020B0604020202020204" charset="0"/>
              </a:rPr>
              <a:t>Trong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trường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này</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biểu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thức</a:t>
            </a:r>
            <a:r>
              <a:rPr lang="en-US" altLang="en-US" sz="1600" dirty="0">
                <a:solidFill>
                  <a:schemeClr val="tx1"/>
                </a:solidFill>
                <a:latin typeface="Exo" panose="020B0604020202020204" charset="0"/>
              </a:rPr>
              <a:t>:</a:t>
            </a:r>
            <a:endParaRPr kumimoji="0" lang="en-US" altLang="en-US" sz="1600" b="0" i="0" u="none" strike="noStrike" cap="none" normalizeH="0" baseline="0" dirty="0">
              <a:ln>
                <a:noFill/>
              </a:ln>
              <a:solidFill>
                <a:schemeClr val="tx1"/>
              </a:solidFill>
              <a:effectLst/>
              <a:latin typeface="Exo"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chemeClr val="tx1"/>
                </a:solidFill>
                <a:effectLst/>
                <a:latin typeface="Exo" panose="020B0604020202020204" charset="0"/>
              </a:rPr>
              <a:t>Giá</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i="0" u="none" strike="noStrike" cap="none" normalizeH="0" baseline="0" dirty="0" err="1">
                <a:ln>
                  <a:noFill/>
                </a:ln>
                <a:solidFill>
                  <a:schemeClr val="tx1"/>
                </a:solidFill>
                <a:effectLst/>
                <a:latin typeface="Exo" panose="020B0604020202020204" charset="0"/>
              </a:rPr>
              <a:t>trị</a:t>
            </a:r>
            <a:r>
              <a:rPr kumimoji="0" lang="en-US" altLang="en-US" sz="160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err="1">
                <a:ln>
                  <a:noFill/>
                </a:ln>
                <a:solidFill>
                  <a:schemeClr val="tx1"/>
                </a:solidFill>
                <a:effectLst/>
                <a:latin typeface="Exo" panose="020B0604020202020204" charset="0"/>
              </a:rPr>
              <a:t>val</a:t>
            </a:r>
            <a:endParaRPr lang="en-US" altLang="en-US" sz="1600" dirty="0">
              <a:solidFill>
                <a:schemeClr val="tx1"/>
              </a:solidFill>
              <a:latin typeface="Exo"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dirty="0" err="1">
                <a:solidFill>
                  <a:schemeClr val="tx1"/>
                </a:solidFill>
                <a:latin typeface="Exo" panose="020B0604020202020204" charset="0"/>
              </a:rPr>
              <a:t>L</a:t>
            </a:r>
            <a:r>
              <a:rPr kumimoji="0" lang="en-US" altLang="en-US" sz="1600" b="0" i="0" u="none" strike="noStrike" cap="none" normalizeH="0" baseline="0" dirty="0" err="1">
                <a:ln>
                  <a:noFill/>
                </a:ln>
                <a:solidFill>
                  <a:schemeClr val="tx1"/>
                </a:solidFill>
                <a:effectLst/>
                <a:latin typeface="Exo" panose="020B0604020202020204" charset="0"/>
              </a:rPr>
              <a:t>ưu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trữ</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với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a:ln>
                  <a:noFill/>
                </a:ln>
                <a:solidFill>
                  <a:schemeClr val="tx1"/>
                </a:solidFill>
                <a:effectLst/>
                <a:latin typeface="Exo" panose="020B0604020202020204" charset="0"/>
              </a:rPr>
              <a:t>id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sau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tiếp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tục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như</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0" u="none" strike="noStrike" cap="none" normalizeH="0" baseline="0" dirty="0" err="1">
                <a:ln>
                  <a:noFill/>
                </a:ln>
                <a:solidFill>
                  <a:schemeClr val="tx1"/>
                </a:solidFill>
                <a:effectLst/>
                <a:latin typeface="Exo" panose="020B0604020202020204" charset="0"/>
              </a:rPr>
              <a:t>cont</a:t>
            </a:r>
            <a:endParaRPr kumimoji="0" lang="en-US" altLang="en-US" sz="1600" b="1" i="0" u="none" strike="noStrike" cap="none" normalizeH="0" baseline="0" dirty="0">
              <a:ln>
                <a:noFill/>
              </a:ln>
              <a:solidFill>
                <a:schemeClr val="tx1"/>
              </a:solidFill>
              <a:effectLst/>
              <a:latin typeface="Exo" panose="020B0604020202020204" charset="0"/>
            </a:endParaRPr>
          </a:p>
        </p:txBody>
      </p:sp>
    </p:spTree>
    <p:extLst>
      <p:ext uri="{BB962C8B-B14F-4D97-AF65-F5344CB8AC3E}">
        <p14:creationId xmlns:p14="http://schemas.microsoft.com/office/powerpoint/2010/main" val="779511719"/>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3757</Words>
  <Application>Microsoft Office PowerPoint</Application>
  <PresentationFormat>On-screen Show (16:9)</PresentationFormat>
  <Paragraphs>181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Exo Light</vt:lpstr>
      <vt:lpstr>Space Mono</vt:lpstr>
      <vt:lpstr>Exo</vt:lpstr>
      <vt:lpstr>Arial</vt:lpstr>
      <vt:lpstr>Helvetica Neue Light</vt:lpstr>
      <vt:lpstr>C2VN Theme</vt:lpstr>
      <vt:lpstr> Marlowe Step by step</vt:lpstr>
      <vt:lpstr>Tổng quan</vt:lpstr>
      <vt:lpstr>Pay</vt:lpstr>
      <vt:lpstr>Đóng hợp đồng (close)</vt:lpstr>
      <vt:lpstr>Giá trị, giá trị quan sát và hành động (Values, observations and actions)</vt:lpstr>
      <vt:lpstr>Cầu nối (Orcales)</vt:lpstr>
      <vt:lpstr>If, when và let</vt:lpstr>
      <vt:lpstr>If, when và let</vt:lpstr>
      <vt:lpstr>If, when và let</vt:lpstr>
      <vt:lpstr>Tài sản (Assert)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Marlowe Model</dc:title>
  <cp:lastModifiedBy>Trần Huy</cp:lastModifiedBy>
  <cp:revision>15</cp:revision>
  <dcterms:modified xsi:type="dcterms:W3CDTF">2023-10-19T15:03:45Z</dcterms:modified>
</cp:coreProperties>
</file>