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58" r:id="rId3"/>
    <p:sldId id="259" r:id="rId4"/>
    <p:sldId id="270" r:id="rId5"/>
    <p:sldId id="271" r:id="rId6"/>
    <p:sldId id="272" r:id="rId7"/>
    <p:sldId id="273" r:id="rId8"/>
    <p:sldId id="269" r:id="rId9"/>
  </p:sldIdLst>
  <p:sldSz cx="9144000" cy="5143500" type="screen16x9"/>
  <p:notesSz cx="6858000" cy="9144000"/>
  <p:embeddedFontLst>
    <p:embeddedFont>
      <p:font typeface="Exo" panose="020B0604020202020204" charset="0"/>
      <p:regular r:id="rId11"/>
      <p:bold r:id="rId12"/>
      <p:italic r:id="rId13"/>
      <p:boldItalic r:id="rId14"/>
    </p:embeddedFont>
    <p:embeddedFont>
      <p:font typeface="Exo Light" panose="020B0604020202020204" charset="0"/>
      <p:regular r:id="rId15"/>
      <p:bold r:id="rId16"/>
      <p:italic r:id="rId17"/>
      <p:boldItalic r:id="rId18"/>
    </p:embeddedFont>
    <p:embeddedFont>
      <p:font typeface="Helvetica Neue Light" panose="020B0604020202020204" charset="0"/>
      <p:regular r:id="rId19"/>
      <p:bold r:id="rId20"/>
      <p:italic r:id="rId21"/>
      <p:boldItalic r:id="rId22"/>
    </p:embeddedFont>
    <p:embeddedFont>
      <p:font typeface="Space Mon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chúng ta có thể nắm bắt được làm thế nào lĩnh vực tài chính đạt đến trạng thái hiện tại, thì chúng ta sẽ hiểu rõ hơn tại sao công nghệ chuỗi khối là bước tiếp theo tự nhiên trong quá trình phát triển tiền tệ.</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r>
              <a:rPr lang="en-GB"/>
              <a:t>Hãy suy nghĩ về nó trong một giây. Nó không phải là dễ dàng để xác định như nó có vẻ. Định nghĩa trong sách giáo khoa sẽ khẳng định tiền có ba chức năng chính.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một phương tiện trao đổi,</a:t>
            </a:r>
            <a:endParaRPr/>
          </a:p>
          <a:p>
            <a:pPr marL="0" lvl="0" indent="0" algn="l" rtl="0">
              <a:spcBef>
                <a:spcPts val="0"/>
              </a:spcBef>
              <a:spcAft>
                <a:spcPts val="0"/>
              </a:spcAft>
              <a:buClr>
                <a:schemeClr val="dk1"/>
              </a:buClr>
              <a:buSzPts val="1100"/>
              <a:buFont typeface="Arial"/>
              <a:buNone/>
            </a:pPr>
            <a:r>
              <a:rPr lang="en-GB"/>
              <a:t>hai, một đơn vị tài khoản,</a:t>
            </a:r>
            <a:endParaRPr/>
          </a:p>
          <a:p>
            <a:pPr marL="0" lvl="0" indent="0" algn="l" rtl="0">
              <a:spcBef>
                <a:spcPts val="0"/>
              </a:spcBef>
              <a:spcAft>
                <a:spcPts val="0"/>
              </a:spcAft>
              <a:buClr>
                <a:schemeClr val="dk1"/>
              </a:buClr>
              <a:buSzPts val="1100"/>
              <a:buFont typeface="Arial"/>
              <a:buNone/>
            </a:pPr>
            <a:r>
              <a:rPr lang="en-GB"/>
              <a:t>và ba, một kho lưu trữ giá trị.</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bạn vẫn chưa thấy thuyết phục bởi những định nghĩa này, chúng tôi sẽ cung cấp cho bạn thêm một chút chi tiết về ý nghĩa của nó. hãy lấy một ví dụ đơn giản về trao đổi hàng đổi hàng.</a:t>
            </a:r>
            <a:endParaRPr/>
          </a:p>
          <a:p>
            <a:pPr marL="0" lvl="0" indent="0" algn="l" rtl="0">
              <a:spcBef>
                <a:spcPts val="0"/>
              </a:spcBef>
              <a:spcAft>
                <a:spcPts val="0"/>
              </a:spcAft>
              <a:buClr>
                <a:schemeClr val="dk1"/>
              </a:buClr>
              <a:buSzPts val="1100"/>
              <a:buFont typeface="Arial"/>
              <a:buNone/>
            </a:pPr>
            <a:r>
              <a:rPr lang="en-GB"/>
              <a:t>Bạn đổi một trong những con ngựa của trang trại để lấy một con bò. Đây là thỏa thuận rất phổ biến.</a:t>
            </a:r>
            <a:endParaRPr/>
          </a:p>
          <a:p>
            <a:pPr marL="0" lvl="0" indent="0" algn="l" rtl="0">
              <a:spcBef>
                <a:spcPts val="0"/>
              </a:spcBef>
              <a:spcAft>
                <a:spcPts val="0"/>
              </a:spcAft>
              <a:buClr>
                <a:schemeClr val="dk1"/>
              </a:buClr>
              <a:buSzPts val="1100"/>
              <a:buFont typeface="Arial"/>
              <a:buNone/>
            </a:pPr>
            <a:r>
              <a:rPr lang="en-GB"/>
              <a:t>Một tuần sau, bạn ra ngoài ăn tối, bạn dùng bữa xong, người phục vụ đến đưa hóa đơn cho bạn và bạn chuẩn bị trả cho cô ta một phần của con bò mà bạn đã lấy trước đó. Whoa, việc này không tiện một chút nào. Đây là lúc bạn cần tiền.</a:t>
            </a:r>
            <a:endParaRPr/>
          </a:p>
          <a:p>
            <a:pPr marL="0" lvl="0" indent="0" algn="l" rtl="0">
              <a:spcBef>
                <a:spcPts val="0"/>
              </a:spcBef>
              <a:spcAft>
                <a:spcPts val="0"/>
              </a:spcAft>
              <a:buClr>
                <a:schemeClr val="dk1"/>
              </a:buClr>
              <a:buSzPts val="1100"/>
              <a:buFont typeface="Arial"/>
              <a:buNone/>
            </a:pPr>
            <a:r>
              <a:rPr lang="en-GB"/>
              <a:t>Tiền là phương tiện trao đổi. Bạn thường không thể trao đổi trực tiếp một hàng hóa hoặc dịch vụ để lấy một hàng hóa hoặc dịch vụ khác trong nhiều trường hợp. Tiền là một loại hàng hóa trung gian được chấp nhận rộng rãi và có giá trị quy chuẩn cho tất cả các bên.</a:t>
            </a:r>
            <a:endParaRPr/>
          </a:p>
          <a:p>
            <a:pPr marL="0" lvl="0" indent="0" algn="l" rtl="0">
              <a:spcBef>
                <a:spcPts val="0"/>
              </a:spcBef>
              <a:spcAft>
                <a:spcPts val="0"/>
              </a:spcAft>
              <a:buClr>
                <a:schemeClr val="dk1"/>
              </a:buClr>
              <a:buSzPts val="1100"/>
              <a:buFont typeface="Arial"/>
              <a:buNone/>
            </a:pPr>
            <a:r>
              <a:rPr lang="en-GB"/>
              <a:t>Đó là lý do tại sao nó tạo điều kiện trao đổi giá trị hiệu quả hơn so với hàng đổi hàng.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Trên thực tế, có nhiều hơn cho nó. Chúng tôi cũng sử dụng tiền như một đơn vị tính toán, nghĩa là chúng tôi sử dụng tiền để so sánh giá trị của hàng hóa hoặc dịch vụ với giá trị của hàng hóa hoặc dịch vụ khác và ghi lại những giá trị này.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Tiền cũng cần phải là một kho lưu trữ giá trị, nghĩa là nó duy trì giá trị hoặc sức mua của nó theo thời gian.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Điều này giúp loại bỏ mọi hàng hóa hoặc đồ vật dễ bị hư hỏng hoặc ăn mòn.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Ví dụ, các kim loại quý như vàng, bạc và bạch kim, là một kho lưu trữ giá trị lớn vì thời hạn sử dụng của chúng về cơ bản là vĩnh viễn.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Trong khi những thứ như sữa, lúa mì hoặc sắt không phải là một kho lưu trữ giá trị tốt như vậy. Một đặc điểm mong muốn khác của tiền là sự khan hiếm, như tên gọi của nó, có nghĩa là nó cần phải có nguồn cung hạn chế.</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Như họ nói, tiền không mọc trên cây. Nếu nó đã làm, nó sẽ không phải là tiền. Để cung cấp cho bạn một vài ví dụ nữa, đá sẽ không tạo ra một hình thức kiếm tiền tốt vì chúng có ở khắp mọi nơi trong tự nhiên.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Đối với một cộng đồng người sống trên một hòn đảo nhiệt đới, vỏ sò không phải là một hình thức kiếm tiền tốt vì rất dễ tìm thấy chúng trên bãi biển.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Mặt khác, vàng là một kim loại quý hiếm, khó tìm thấy trong tự nhiên, được đánh giá cao về chất lượng thẩm mỹ và các trường hợp sử dụng trong công nghiệp. Vàng cũng bền.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đồng tiền vàng sẽ không bị vỡ nếu bạn làm rơi nó, cũng không bị cong nếu bạn ngồi lên nó. Tuy nhiên, với các kỹ năng và công cụ phù hợp, điều đó được khuyến khích. Nó có thể được biến thành những thứ khác và chia sẻ nếu cần thiết.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Tính linh hoạt là một tính năng quan trọng khác của tiền, có nghĩa là tất cả các đơn vị có cùng mệnh giá đều có thể hoán đổi cho nhau.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Hãy nghĩ về một tờ một trăm đô la, có thể thay thế hoàn toàn bằng một tờ một trăm đô la khác, hoặc một thỏi vàng, một sự thay thế hoàn hảo cho một thỏi vàng khác có cùng kích thước, trọng lượng và độ tinh khiết.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Cuối cùng, tiền cần phải dễ dàng di chuyển và mang theo để tạo thuận lợi cho thương mại, và đây là lợi thế duy nhất của tiền giấy so với tiền vàng và thỏi vàng.</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0edfdf77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0edfdf77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Hãy dành vài giây suy nghĩ về câu hỏi này? . . . </a:t>
            </a:r>
            <a:endParaRPr/>
          </a:p>
          <a:p>
            <a:pPr marL="0" lvl="0" indent="0" algn="l" rtl="0">
              <a:spcBef>
                <a:spcPts val="0"/>
              </a:spcBef>
              <a:spcAft>
                <a:spcPts val="0"/>
              </a:spcAft>
              <a:buNone/>
            </a:pPr>
            <a:r>
              <a:rPr lang="en-GB"/>
              <a:t>Khó để có câu trả lời cụ thể, tuy nhiên trong sách giáo khoa đã có định nghĩa cụ thể như sau</a:t>
            </a:r>
            <a:endParaRPr/>
          </a:p>
          <a:p>
            <a:pPr marL="0" lvl="0" indent="0" algn="l" rtl="0">
              <a:spcBef>
                <a:spcPts val="0"/>
              </a:spcBef>
              <a:spcAft>
                <a:spcPts val="0"/>
              </a:spcAft>
              <a:buClr>
                <a:schemeClr val="dk1"/>
              </a:buClr>
              <a:buSzPts val="1100"/>
              <a:buFont typeface="Arial"/>
              <a:buNone/>
            </a:pPr>
            <a:r>
              <a:rPr lang="en-GB"/>
              <a:t>Một, Tiền là phương tiện trao đổi,</a:t>
            </a:r>
            <a:endParaRPr/>
          </a:p>
          <a:p>
            <a:pPr marL="0" lvl="0" indent="0" algn="l" rtl="0">
              <a:spcBef>
                <a:spcPts val="0"/>
              </a:spcBef>
              <a:spcAft>
                <a:spcPts val="0"/>
              </a:spcAft>
              <a:buClr>
                <a:schemeClr val="dk1"/>
              </a:buClr>
              <a:buSzPts val="1100"/>
              <a:buFont typeface="Arial"/>
              <a:buNone/>
            </a:pPr>
            <a:r>
              <a:rPr lang="en-GB"/>
              <a:t>hai, Tiền là một đơn vị tính toán,</a:t>
            </a:r>
            <a:endParaRPr/>
          </a:p>
          <a:p>
            <a:pPr marL="0" lvl="0" indent="0" algn="l" rtl="0">
              <a:spcBef>
                <a:spcPts val="0"/>
              </a:spcBef>
              <a:spcAft>
                <a:spcPts val="0"/>
              </a:spcAft>
              <a:buClr>
                <a:schemeClr val="dk1"/>
              </a:buClr>
              <a:buSzPts val="1100"/>
              <a:buFont typeface="Arial"/>
              <a:buNone/>
            </a:pPr>
            <a:r>
              <a:rPr lang="en-GB"/>
              <a:t>và ba, Tiền là vật lưu trữ giá trị.</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3641641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259570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2360602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754457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793264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1">
            <a:alphaModFix/>
          </a:blip>
          <a:srcRect t="88865"/>
          <a:stretch/>
        </p:blipFill>
        <p:spPr>
          <a:xfrm>
            <a:off x="0" y="4573675"/>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2">
            <a:alphaModFix/>
          </a:blip>
          <a:stretch>
            <a:fillRect/>
          </a:stretch>
        </p:blipFill>
        <p:spPr>
          <a:xfrm>
            <a:off x="175851" y="4703625"/>
            <a:ext cx="1592376"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VN" sz="4200" dirty="0">
                <a:latin typeface="Exo"/>
                <a:ea typeface="Exo"/>
                <a:cs typeface="Exo"/>
                <a:sym typeface="Exo"/>
              </a:rPr>
              <a:t>Marlowe nhúng trong Haskell</a:t>
            </a:r>
            <a:endParaRPr sz="4200" dirty="0">
              <a:latin typeface="Exo"/>
              <a:ea typeface="Exo"/>
              <a:cs typeface="Exo"/>
              <a:sym typeface="Exo"/>
            </a:endParaRP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Trần </a:t>
            </a:r>
            <a:r>
              <a:rPr lang="en-GB" sz="1900" dirty="0"/>
              <a:t>Huy Hiệp </a:t>
            </a:r>
          </a:p>
          <a:p>
            <a:pPr marL="0" lvl="0" indent="0" algn="l" rtl="0">
              <a:spcBef>
                <a:spcPts val="0"/>
              </a:spcBef>
              <a:spcAft>
                <a:spcPts val="0"/>
              </a:spcAft>
              <a:buNone/>
            </a:pPr>
            <a:r>
              <a:rPr lang="en-GB" sz="1900" dirty="0" err="1">
                <a:latin typeface="Exo Light"/>
                <a:ea typeface="Exo Light"/>
                <a:cs typeface="Exo Light"/>
                <a:sym typeface="Exo Light"/>
              </a:rPr>
              <a:t>Phùng</a:t>
            </a:r>
            <a:r>
              <a:rPr lang="en-GB" sz="1900" dirty="0">
                <a:latin typeface="Exo Light"/>
                <a:ea typeface="Exo Light"/>
                <a:cs typeface="Exo Light"/>
                <a:sym typeface="Exo Light"/>
              </a:rPr>
              <a:t> </a:t>
            </a:r>
            <a:r>
              <a:rPr lang="en-GB" sz="1900" dirty="0" err="1">
                <a:latin typeface="Exo Light"/>
                <a:ea typeface="Exo Light"/>
                <a:cs typeface="Exo Light"/>
                <a:sym typeface="Exo Light"/>
              </a:rPr>
              <a:t>Tiến</a:t>
            </a:r>
            <a:r>
              <a:rPr lang="en-GB" sz="1900" dirty="0">
                <a:latin typeface="Exo Light"/>
                <a:ea typeface="Exo Light"/>
                <a:cs typeface="Exo Light"/>
                <a:sym typeface="Exo Light"/>
              </a:rPr>
              <a:t> </a:t>
            </a:r>
            <a:r>
              <a:rPr lang="en-GB" sz="1900" dirty="0" err="1">
                <a:latin typeface="Exo Light"/>
                <a:ea typeface="Exo Light"/>
                <a:cs typeface="Exo Light"/>
                <a:sym typeface="Exo Light"/>
              </a:rPr>
              <a:t>Dũng</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dirty="0"/>
              <a:t>Marlowe basic</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7" name="Google Shape;87;p1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11" name="TextBox 10">
            <a:extLst>
              <a:ext uri="{FF2B5EF4-FFF2-40B4-BE49-F238E27FC236}">
                <a16:creationId xmlns:a16="http://schemas.microsoft.com/office/drawing/2014/main" id="{5F4B4A65-404F-400A-808F-425424089F02}"/>
              </a:ext>
            </a:extLst>
          </p:cNvPr>
          <p:cNvSpPr txBox="1"/>
          <p:nvPr/>
        </p:nvSpPr>
        <p:spPr>
          <a:xfrm>
            <a:off x="165180" y="131545"/>
            <a:ext cx="2829320" cy="338554"/>
          </a:xfrm>
          <a:prstGeom prst="rect">
            <a:avLst/>
          </a:prstGeom>
          <a:noFill/>
        </p:spPr>
        <p:txBody>
          <a:bodyPr wrap="square">
            <a:spAutoFit/>
          </a:bodyPr>
          <a:lstStyle/>
          <a:p>
            <a:r>
              <a:rPr lang="en-US" sz="1600" dirty="0" err="1">
                <a:latin typeface="Exo" panose="020B0604020202020204" charset="0"/>
              </a:rPr>
              <a:t>Nhớ</a:t>
            </a:r>
            <a:r>
              <a:rPr lang="en-US" sz="1600" dirty="0">
                <a:latin typeface="Exo" panose="020B0604020202020204" charset="0"/>
              </a:rPr>
              <a:t> </a:t>
            </a:r>
            <a:r>
              <a:rPr lang="en-US" sz="1600" dirty="0" err="1">
                <a:latin typeface="Exo" panose="020B0604020202020204" charset="0"/>
              </a:rPr>
              <a:t>lại</a:t>
            </a:r>
            <a:r>
              <a:rPr lang="en-US" sz="1600" dirty="0">
                <a:latin typeface="Exo" panose="020B0604020202020204" charset="0"/>
              </a:rPr>
              <a:t> </a:t>
            </a:r>
            <a:r>
              <a:rPr lang="en-US" sz="1600" dirty="0" err="1">
                <a:latin typeface="Exo" panose="020B0604020202020204" charset="0"/>
              </a:rPr>
              <a:t>ví</a:t>
            </a:r>
            <a:r>
              <a:rPr lang="en-US" sz="1600" dirty="0">
                <a:latin typeface="Exo" panose="020B0604020202020204" charset="0"/>
              </a:rPr>
              <a:t> </a:t>
            </a:r>
            <a:r>
              <a:rPr lang="en-US" sz="1600" dirty="0" err="1">
                <a:latin typeface="Exo" panose="020B0604020202020204" charset="0"/>
              </a:rPr>
              <a:t>dụ</a:t>
            </a:r>
            <a:r>
              <a:rPr lang="en-US" sz="1600" dirty="0">
                <a:latin typeface="Exo" panose="020B0604020202020204" charset="0"/>
              </a:rPr>
              <a:t> </a:t>
            </a:r>
            <a:r>
              <a:rPr lang="en-US" sz="1600" dirty="0" err="1">
                <a:latin typeface="Exo" panose="020B0604020202020204" charset="0"/>
              </a:rPr>
              <a:t>bài</a:t>
            </a:r>
            <a:r>
              <a:rPr lang="en-US" sz="1600" dirty="0">
                <a:latin typeface="Exo" panose="020B0604020202020204" charset="0"/>
              </a:rPr>
              <a:t> </a:t>
            </a:r>
            <a:r>
              <a:rPr lang="en-US" sz="1600" dirty="0" err="1">
                <a:latin typeface="Exo" panose="020B0604020202020204" charset="0"/>
              </a:rPr>
              <a:t>trước</a:t>
            </a:r>
            <a:r>
              <a:rPr lang="en-US" sz="1600" dirty="0">
                <a:latin typeface="Exo" panose="020B0604020202020204" charset="0"/>
              </a:rPr>
              <a:t> </a:t>
            </a:r>
            <a:r>
              <a:rPr lang="en-US" sz="1600" dirty="0" err="1">
                <a:latin typeface="Exo" panose="020B0604020202020204" charset="0"/>
              </a:rPr>
              <a:t>đó</a:t>
            </a:r>
            <a:endParaRPr lang="vi-VN" sz="1600" dirty="0">
              <a:latin typeface="Exo" panose="020B0604020202020204" charset="0"/>
            </a:endParaRPr>
          </a:p>
        </p:txBody>
      </p:sp>
      <p:pic>
        <p:nvPicPr>
          <p:cNvPr id="3" name="Picture 2">
            <a:extLst>
              <a:ext uri="{FF2B5EF4-FFF2-40B4-BE49-F238E27FC236}">
                <a16:creationId xmlns:a16="http://schemas.microsoft.com/office/drawing/2014/main" id="{7D2C8544-54FB-4F62-9F5B-ABCB3F638879}"/>
              </a:ext>
            </a:extLst>
          </p:cNvPr>
          <p:cNvPicPr>
            <a:picLocks noChangeAspect="1"/>
          </p:cNvPicPr>
          <p:nvPr/>
        </p:nvPicPr>
        <p:blipFill>
          <a:blip r:embed="rId3"/>
          <a:stretch>
            <a:fillRect/>
          </a:stretch>
        </p:blipFill>
        <p:spPr>
          <a:xfrm>
            <a:off x="328796" y="725754"/>
            <a:ext cx="2829320" cy="3191320"/>
          </a:xfrm>
          <a:prstGeom prst="rect">
            <a:avLst/>
          </a:prstGeom>
        </p:spPr>
      </p:pic>
      <p:sp>
        <p:nvSpPr>
          <p:cNvPr id="10" name="TextBox 9">
            <a:extLst>
              <a:ext uri="{FF2B5EF4-FFF2-40B4-BE49-F238E27FC236}">
                <a16:creationId xmlns:a16="http://schemas.microsoft.com/office/drawing/2014/main" id="{C8E19F6C-FC73-4096-8FB4-311D74E702EB}"/>
              </a:ext>
            </a:extLst>
          </p:cNvPr>
          <p:cNvSpPr txBox="1"/>
          <p:nvPr/>
        </p:nvSpPr>
        <p:spPr>
          <a:xfrm>
            <a:off x="3962988" y="131545"/>
            <a:ext cx="2829320" cy="338554"/>
          </a:xfrm>
          <a:prstGeom prst="rect">
            <a:avLst/>
          </a:prstGeom>
          <a:noFill/>
        </p:spPr>
        <p:txBody>
          <a:bodyPr wrap="square">
            <a:spAutoFit/>
          </a:bodyPr>
          <a:lstStyle/>
          <a:p>
            <a:r>
              <a:rPr lang="en-US" sz="1600" dirty="0">
                <a:latin typeface="Exo" panose="020B0604020202020204" charset="0"/>
              </a:rPr>
              <a:t>Code </a:t>
            </a:r>
            <a:r>
              <a:rPr lang="en-US" sz="1600" dirty="0" err="1">
                <a:latin typeface="Exo" panose="020B0604020202020204" charset="0"/>
              </a:rPr>
              <a:t>ví</a:t>
            </a:r>
            <a:r>
              <a:rPr lang="en-US" sz="1600" dirty="0">
                <a:latin typeface="Exo" panose="020B0604020202020204" charset="0"/>
              </a:rPr>
              <a:t> </a:t>
            </a:r>
            <a:r>
              <a:rPr lang="en-US" sz="1600" dirty="0" err="1">
                <a:latin typeface="Exo" panose="020B0604020202020204" charset="0"/>
              </a:rPr>
              <a:t>dụ</a:t>
            </a:r>
            <a:r>
              <a:rPr lang="en-US" sz="1600" dirty="0">
                <a:latin typeface="Exo" panose="020B0604020202020204" charset="0"/>
              </a:rPr>
              <a:t> </a:t>
            </a:r>
            <a:r>
              <a:rPr lang="en-US" sz="1600" dirty="0" err="1">
                <a:latin typeface="Exo" panose="020B0604020202020204" charset="0"/>
              </a:rPr>
              <a:t>trước</a:t>
            </a:r>
            <a:endParaRPr lang="vi-VN" sz="1600" dirty="0">
              <a:latin typeface="Exo" panose="020B0604020202020204" charset="0"/>
            </a:endParaRPr>
          </a:p>
        </p:txBody>
      </p:sp>
      <p:pic>
        <p:nvPicPr>
          <p:cNvPr id="7" name="Picture 6">
            <a:extLst>
              <a:ext uri="{FF2B5EF4-FFF2-40B4-BE49-F238E27FC236}">
                <a16:creationId xmlns:a16="http://schemas.microsoft.com/office/drawing/2014/main" id="{6005CEFC-F560-4A50-850F-68AC2C3170F5}"/>
              </a:ext>
            </a:extLst>
          </p:cNvPr>
          <p:cNvPicPr>
            <a:picLocks noChangeAspect="1"/>
          </p:cNvPicPr>
          <p:nvPr/>
        </p:nvPicPr>
        <p:blipFill>
          <a:blip r:embed="rId4"/>
          <a:stretch>
            <a:fillRect/>
          </a:stretch>
        </p:blipFill>
        <p:spPr>
          <a:xfrm>
            <a:off x="3659707" y="662993"/>
            <a:ext cx="5287113" cy="301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Tách</a:t>
            </a:r>
            <a:r>
              <a:rPr lang="en-US" dirty="0"/>
              <a:t> cam </a:t>
            </a:r>
            <a:r>
              <a:rPr lang="en-US" dirty="0" err="1"/>
              <a:t>kết</a:t>
            </a:r>
            <a:r>
              <a:rPr lang="en-US" dirty="0"/>
              <a:t> </a:t>
            </a:r>
            <a:r>
              <a:rPr lang="en-US" dirty="0" err="1"/>
              <a:t>khỏi</a:t>
            </a:r>
            <a:r>
              <a:rPr lang="en-US" dirty="0"/>
              <a:t>  </a:t>
            </a:r>
            <a:r>
              <a:rPr lang="en-US" dirty="0" err="1"/>
              <a:t>phần</a:t>
            </a:r>
            <a:r>
              <a:rPr lang="en-US" dirty="0"/>
              <a:t> </a:t>
            </a:r>
            <a:r>
              <a:rPr lang="en-US" dirty="0" err="1"/>
              <a:t>hoạt</a:t>
            </a:r>
            <a:r>
              <a:rPr lang="en-US" dirty="0"/>
              <a:t> </a:t>
            </a:r>
            <a:r>
              <a:rPr lang="en-US" dirty="0" err="1"/>
              <a:t>động</a:t>
            </a:r>
            <a:r>
              <a:rPr lang="en-US" dirty="0"/>
              <a:t> </a:t>
            </a:r>
            <a:r>
              <a:rPr lang="en-US" dirty="0" err="1"/>
              <a:t>bên</a:t>
            </a:r>
            <a:r>
              <a:rPr lang="en-US" dirty="0"/>
              <a:t> </a:t>
            </a:r>
            <a:r>
              <a:rPr lang="en-US" dirty="0" err="1"/>
              <a:t>trong</a:t>
            </a:r>
            <a:r>
              <a:rPr lang="en-US" dirty="0"/>
              <a:t> </a:t>
            </a:r>
            <a:r>
              <a:rPr lang="en-US" dirty="0" err="1"/>
              <a:t>hợp</a:t>
            </a:r>
            <a:r>
              <a:rPr lang="en-US" dirty="0"/>
              <a:t> </a:t>
            </a:r>
            <a:r>
              <a:rPr lang="en-US" dirty="0" err="1"/>
              <a:t>đồng</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a:p>
        </p:txBody>
      </p:sp>
      <p:pic>
        <p:nvPicPr>
          <p:cNvPr id="3" name="Picture 2">
            <a:extLst>
              <a:ext uri="{FF2B5EF4-FFF2-40B4-BE49-F238E27FC236}">
                <a16:creationId xmlns:a16="http://schemas.microsoft.com/office/drawing/2014/main" id="{E602CEC8-C131-47AB-8710-26B1F87B2363}"/>
              </a:ext>
            </a:extLst>
          </p:cNvPr>
          <p:cNvPicPr>
            <a:picLocks noChangeAspect="1"/>
          </p:cNvPicPr>
          <p:nvPr/>
        </p:nvPicPr>
        <p:blipFill>
          <a:blip r:embed="rId3"/>
          <a:stretch>
            <a:fillRect/>
          </a:stretch>
        </p:blipFill>
        <p:spPr>
          <a:xfrm>
            <a:off x="1837943" y="677932"/>
            <a:ext cx="5468113" cy="35437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Tách</a:t>
            </a:r>
            <a:r>
              <a:rPr lang="en-US" dirty="0"/>
              <a:t> cam </a:t>
            </a:r>
            <a:r>
              <a:rPr lang="en-US" dirty="0" err="1"/>
              <a:t>kết</a:t>
            </a:r>
            <a:r>
              <a:rPr lang="en-US" dirty="0"/>
              <a:t> </a:t>
            </a:r>
            <a:r>
              <a:rPr lang="en-US" dirty="0" err="1"/>
              <a:t>khỏi</a:t>
            </a:r>
            <a:r>
              <a:rPr lang="en-US" dirty="0"/>
              <a:t>  </a:t>
            </a:r>
            <a:r>
              <a:rPr lang="en-US" dirty="0" err="1"/>
              <a:t>phần</a:t>
            </a:r>
            <a:r>
              <a:rPr lang="en-US" dirty="0"/>
              <a:t> </a:t>
            </a:r>
            <a:r>
              <a:rPr lang="en-US" dirty="0" err="1"/>
              <a:t>hoạt</a:t>
            </a:r>
            <a:r>
              <a:rPr lang="en-US" dirty="0"/>
              <a:t> </a:t>
            </a:r>
            <a:r>
              <a:rPr lang="en-US" dirty="0" err="1"/>
              <a:t>động</a:t>
            </a:r>
            <a:r>
              <a:rPr lang="en-US" dirty="0"/>
              <a:t> </a:t>
            </a:r>
            <a:r>
              <a:rPr lang="en-US" dirty="0" err="1"/>
              <a:t>bên</a:t>
            </a:r>
            <a:r>
              <a:rPr lang="en-US" dirty="0"/>
              <a:t> </a:t>
            </a:r>
            <a:r>
              <a:rPr lang="en-US" dirty="0" err="1"/>
              <a:t>trong</a:t>
            </a:r>
            <a:r>
              <a:rPr lang="en-US" dirty="0"/>
              <a:t> </a:t>
            </a:r>
            <a:r>
              <a:rPr lang="en-US" dirty="0" err="1"/>
              <a:t>hợp</a:t>
            </a:r>
            <a:r>
              <a:rPr lang="en-US" dirty="0"/>
              <a:t> </a:t>
            </a:r>
            <a:r>
              <a:rPr lang="en-US" dirty="0" err="1"/>
              <a:t>đồng</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2" name="Rectangle 1">
            <a:extLst>
              <a:ext uri="{FF2B5EF4-FFF2-40B4-BE49-F238E27FC236}">
                <a16:creationId xmlns:a16="http://schemas.microsoft.com/office/drawing/2014/main" id="{8F3007B5-6F4B-4B7C-ABBB-4B538E926C16}"/>
              </a:ext>
            </a:extLst>
          </p:cNvPr>
          <p:cNvSpPr>
            <a:spLocks noChangeArrowheads="1"/>
          </p:cNvSpPr>
          <p:nvPr/>
        </p:nvSpPr>
        <p:spPr bwMode="auto">
          <a:xfrm>
            <a:off x="474870" y="569775"/>
            <a:ext cx="8022336" cy="103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Exo" panose="020B0604020202020204" charset="0"/>
              </a:rPr>
              <a:t>Nhiều</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thuật</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ngữ</a:t>
            </a:r>
            <a:r>
              <a:rPr kumimoji="0" lang="en-US" altLang="en-US" b="0" i="0" u="none" strike="noStrike" cap="none" normalizeH="0" baseline="0" dirty="0">
                <a:ln>
                  <a:noFill/>
                </a:ln>
                <a:solidFill>
                  <a:schemeClr val="tx1"/>
                </a:solidFill>
                <a:effectLst/>
                <a:latin typeface="Exo" panose="020B0604020202020204" charset="0"/>
              </a:rPr>
              <a:t> ở </a:t>
            </a:r>
            <a:r>
              <a:rPr kumimoji="0" lang="en-US" altLang="en-US" b="0" i="0" u="none" strike="noStrike" cap="none" normalizeH="0" baseline="0" dirty="0" err="1">
                <a:ln>
                  <a:noFill/>
                </a:ln>
                <a:solidFill>
                  <a:schemeClr val="tx1"/>
                </a:solidFill>
                <a:effectLst/>
                <a:latin typeface="Exo" panose="020B0604020202020204" charset="0"/>
              </a:rPr>
              <a:t>đây</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được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định</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nghĩa</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trong</a:t>
            </a:r>
            <a:r>
              <a:rPr kumimoji="0" lang="en-US" altLang="en-US" b="0" i="0" u="none" strike="noStrike" cap="none" normalizeH="0" baseline="0" dirty="0">
                <a:ln>
                  <a:noFill/>
                </a:ln>
                <a:solidFill>
                  <a:schemeClr val="tx1"/>
                </a:solidFill>
                <a:effectLst/>
                <a:latin typeface="Exo" panose="020B0604020202020204" charset="0"/>
              </a:rPr>
              <a:t> Haskell. </a:t>
            </a:r>
            <a:r>
              <a:rPr kumimoji="0" lang="en-US" altLang="en-US" b="0" i="0" u="none" strike="noStrike" cap="none" normalizeH="0" baseline="0" dirty="0" err="1">
                <a:ln>
                  <a:noFill/>
                </a:ln>
                <a:solidFill>
                  <a:schemeClr val="tx1"/>
                </a:solidFill>
                <a:effectLst/>
                <a:latin typeface="Exo" panose="020B0604020202020204" charset="0"/>
              </a:rPr>
              <a:t>Về</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cơ</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bản</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chúng</a:t>
            </a:r>
            <a:r>
              <a:rPr kumimoji="0" lang="en-US" altLang="en-US" b="0" i="0" u="none" strike="noStrike" cap="none" normalizeH="0" baseline="0" dirty="0">
                <a:ln>
                  <a:noFill/>
                </a:ln>
                <a:solidFill>
                  <a:schemeClr val="tx1"/>
                </a:solidFill>
                <a:effectLst/>
                <a:latin typeface="Exo" panose="020B0604020202020204" charset="0"/>
              </a:rPr>
              <a:t> ta </a:t>
            </a:r>
            <a:r>
              <a:rPr kumimoji="0" lang="en-US" altLang="en-US" b="0" i="0" u="none" strike="noStrike" cap="none" normalizeH="0" baseline="0" dirty="0" err="1">
                <a:ln>
                  <a:noFill/>
                </a:ln>
                <a:solidFill>
                  <a:schemeClr val="tx1"/>
                </a:solidFill>
                <a:effectLst/>
                <a:latin typeface="Exo" panose="020B0604020202020204" charset="0"/>
              </a:rPr>
              <a:t>có</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hai</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hợp</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đồng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giải</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quyết</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những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gì</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xảy</a:t>
            </a:r>
            <a:r>
              <a:rPr kumimoji="0" lang="en-US" altLang="en-US" b="0" i="0" u="none" strike="noStrike" cap="none" normalizeH="0" baseline="0" dirty="0">
                <a:ln>
                  <a:noFill/>
                </a:ln>
                <a:solidFill>
                  <a:schemeClr val="tx1"/>
                </a:solidFill>
                <a:effectLst/>
                <a:latin typeface="Exo" panose="020B0604020202020204" charset="0"/>
              </a:rPr>
              <a:t> ra agreement </a:t>
            </a:r>
            <a:r>
              <a:rPr kumimoji="0" lang="en-US" altLang="en-US" b="0" i="0" u="none" strike="noStrike" cap="none" normalizeH="0" baseline="0" dirty="0" err="1">
                <a:ln>
                  <a:noFill/>
                </a:ln>
                <a:solidFill>
                  <a:schemeClr val="tx1"/>
                </a:solidFill>
                <a:effectLst/>
                <a:latin typeface="Exo" panose="020B0604020202020204" charset="0"/>
              </a:rPr>
              <a:t>giữa</a:t>
            </a:r>
            <a:r>
              <a:rPr kumimoji="0" lang="en-US" altLang="en-US" b="0" i="0" u="none" strike="noStrike" cap="none" normalizeH="0" baseline="0" dirty="0">
                <a:ln>
                  <a:noFill/>
                </a:ln>
                <a:solidFill>
                  <a:schemeClr val="tx1"/>
                </a:solidFill>
                <a:effectLst/>
                <a:latin typeface="Exo" panose="020B0604020202020204" charset="0"/>
              </a:rPr>
              <a:t> Alice </a:t>
            </a:r>
            <a:r>
              <a:rPr kumimoji="0" lang="en-US" altLang="en-US" b="0" i="0" u="none" strike="noStrike" cap="none" normalizeH="0" baseline="0" dirty="0" err="1">
                <a:ln>
                  <a:noFill/>
                </a:ln>
                <a:solidFill>
                  <a:schemeClr val="tx1"/>
                </a:solidFill>
                <a:effectLst/>
                <a:latin typeface="Exo" panose="020B0604020202020204" charset="0"/>
              </a:rPr>
              <a:t>và</a:t>
            </a:r>
            <a:r>
              <a:rPr kumimoji="0" lang="en-US" altLang="en-US" b="0" i="0" u="none" strike="noStrike" cap="none" normalizeH="0" baseline="0" dirty="0">
                <a:ln>
                  <a:noFill/>
                </a:ln>
                <a:solidFill>
                  <a:schemeClr val="tx1"/>
                </a:solidFill>
                <a:effectLst/>
                <a:latin typeface="Exo" panose="020B0604020202020204" charset="0"/>
              </a:rPr>
              <a:t> Bob, </a:t>
            </a:r>
            <a:r>
              <a:rPr kumimoji="0" lang="en-US" altLang="en-US" b="0" i="0" u="none" strike="noStrike" cap="none" normalizeH="0" baseline="0" dirty="0" err="1">
                <a:ln>
                  <a:noFill/>
                </a:ln>
                <a:solidFill>
                  <a:schemeClr val="tx1"/>
                </a:solidFill>
                <a:effectLst/>
                <a:latin typeface="Exo" panose="020B0604020202020204" charset="0"/>
              </a:rPr>
              <a:t>và</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nếu</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không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thì</a:t>
            </a:r>
            <a:r>
              <a:rPr kumimoji="0" lang="en-US" altLang="en-US" b="0" i="0" u="none" strike="noStrike" cap="none" normalizeH="0" baseline="0" dirty="0">
                <a:ln>
                  <a:noFill/>
                </a:ln>
                <a:solidFill>
                  <a:schemeClr val="tx1"/>
                </a:solidFill>
                <a:effectLst/>
                <a:latin typeface="Exo" panose="020B0604020202020204" charset="0"/>
              </a:rPr>
              <a:t> Carol </a:t>
            </a:r>
            <a:r>
              <a:rPr kumimoji="0" lang="en-US" altLang="en-US" b="0" i="0" u="none" strike="noStrike" cap="none" normalizeH="0" baseline="0" dirty="0" err="1">
                <a:ln>
                  <a:noFill/>
                </a:ln>
                <a:solidFill>
                  <a:schemeClr val="tx1"/>
                </a:solidFill>
                <a:effectLst/>
                <a:latin typeface="Exo" panose="020B0604020202020204" charset="0"/>
              </a:rPr>
              <a:t>nên</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làm</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gì</a:t>
            </a:r>
            <a:r>
              <a:rPr kumimoji="0" lang="en-US" altLang="en-US" b="0" i="0" u="none" strike="noStrike" cap="none" normalizeH="0" baseline="0" dirty="0">
                <a:ln>
                  <a:noFill/>
                </a:ln>
                <a:solidFill>
                  <a:schemeClr val="tx1"/>
                </a:solidFill>
                <a:effectLst/>
                <a:latin typeface="Exo" panose="020B0604020202020204" charset="0"/>
              </a:rPr>
              <a:t> arbitrate </a:t>
            </a:r>
            <a:r>
              <a:rPr kumimoji="0" lang="en-US" altLang="en-US" b="0" i="0" u="none" strike="noStrike" cap="none" normalizeH="0" baseline="0" dirty="0" err="1">
                <a:ln>
                  <a:noFill/>
                </a:ln>
                <a:solidFill>
                  <a:schemeClr val="tx1"/>
                </a:solidFill>
                <a:effectLst/>
                <a:latin typeface="Exo" panose="020B0604020202020204" charset="0"/>
              </a:rPr>
              <a:t>giữa</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họ</a:t>
            </a:r>
            <a:r>
              <a:rPr kumimoji="0" lang="en-US" altLang="en-US" b="0" i="0" u="none" strike="noStrike" cap="none" normalizeH="0" baseline="0" dirty="0">
                <a:ln>
                  <a:noFill/>
                </a:ln>
                <a:solidFill>
                  <a:schemeClr val="tx1"/>
                </a:solidFill>
                <a:effectLst/>
                <a:latin typeface="Exo" panose="020B0604020202020204" charset="0"/>
              </a:rPr>
              <a:t>:</a:t>
            </a:r>
          </a:p>
        </p:txBody>
      </p:sp>
      <p:pic>
        <p:nvPicPr>
          <p:cNvPr id="5" name="Picture 4">
            <a:extLst>
              <a:ext uri="{FF2B5EF4-FFF2-40B4-BE49-F238E27FC236}">
                <a16:creationId xmlns:a16="http://schemas.microsoft.com/office/drawing/2014/main" id="{0D9BEA40-569A-47AB-A298-FCCAEFC78D22}"/>
              </a:ext>
            </a:extLst>
          </p:cNvPr>
          <p:cNvPicPr>
            <a:picLocks noChangeAspect="1"/>
          </p:cNvPicPr>
          <p:nvPr/>
        </p:nvPicPr>
        <p:blipFill>
          <a:blip r:embed="rId3"/>
          <a:stretch>
            <a:fillRect/>
          </a:stretch>
        </p:blipFill>
        <p:spPr>
          <a:xfrm>
            <a:off x="2544771" y="1473338"/>
            <a:ext cx="5763429" cy="2562583"/>
          </a:xfrm>
          <a:prstGeom prst="rect">
            <a:avLst/>
          </a:prstGeom>
        </p:spPr>
      </p:pic>
    </p:spTree>
    <p:extLst>
      <p:ext uri="{BB962C8B-B14F-4D97-AF65-F5344CB8AC3E}">
        <p14:creationId xmlns:p14="http://schemas.microsoft.com/office/powerpoint/2010/main" val="102362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Tách</a:t>
            </a:r>
            <a:r>
              <a:rPr lang="en-US" dirty="0"/>
              <a:t> cam </a:t>
            </a:r>
            <a:r>
              <a:rPr lang="en-US" dirty="0" err="1"/>
              <a:t>kết</a:t>
            </a:r>
            <a:r>
              <a:rPr lang="en-US" dirty="0"/>
              <a:t> </a:t>
            </a:r>
            <a:r>
              <a:rPr lang="en-US" dirty="0" err="1"/>
              <a:t>khỏi</a:t>
            </a:r>
            <a:r>
              <a:rPr lang="en-US" dirty="0"/>
              <a:t>  </a:t>
            </a:r>
            <a:r>
              <a:rPr lang="en-US" dirty="0" err="1"/>
              <a:t>phần</a:t>
            </a:r>
            <a:r>
              <a:rPr lang="en-US" dirty="0"/>
              <a:t> </a:t>
            </a:r>
            <a:r>
              <a:rPr lang="en-US" dirty="0" err="1"/>
              <a:t>hoạt</a:t>
            </a:r>
            <a:r>
              <a:rPr lang="en-US" dirty="0"/>
              <a:t> </a:t>
            </a:r>
            <a:r>
              <a:rPr lang="en-US" dirty="0" err="1"/>
              <a:t>động</a:t>
            </a:r>
            <a:r>
              <a:rPr lang="en-US" dirty="0"/>
              <a:t> </a:t>
            </a:r>
            <a:r>
              <a:rPr lang="en-US" dirty="0" err="1"/>
              <a:t>bên</a:t>
            </a:r>
            <a:r>
              <a:rPr lang="en-US" dirty="0"/>
              <a:t> </a:t>
            </a:r>
            <a:r>
              <a:rPr lang="en-US" dirty="0" err="1"/>
              <a:t>trong</a:t>
            </a:r>
            <a:r>
              <a:rPr lang="en-US" dirty="0"/>
              <a:t> </a:t>
            </a:r>
            <a:r>
              <a:rPr lang="en-US" dirty="0" err="1"/>
              <a:t>hợp</a:t>
            </a:r>
            <a:r>
              <a:rPr lang="en-US" dirty="0"/>
              <a:t> </a:t>
            </a:r>
            <a:r>
              <a:rPr lang="en-US" dirty="0" err="1"/>
              <a:t>đồng</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4" name="Rectangle 2">
            <a:extLst>
              <a:ext uri="{FF2B5EF4-FFF2-40B4-BE49-F238E27FC236}">
                <a16:creationId xmlns:a16="http://schemas.microsoft.com/office/drawing/2014/main" id="{6F92BEFA-09DD-414E-B4B7-C59F68CB4996}"/>
              </a:ext>
            </a:extLst>
          </p:cNvPr>
          <p:cNvSpPr>
            <a:spLocks noChangeArrowheads="1"/>
          </p:cNvSpPr>
          <p:nvPr/>
        </p:nvSpPr>
        <p:spPr bwMode="auto">
          <a:xfrm>
            <a:off x="456552" y="678208"/>
            <a:ext cx="8118300" cy="116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Exo" panose="020B0604020202020204" charset="0"/>
              </a:rPr>
              <a:t>Chúng</a:t>
            </a:r>
            <a:r>
              <a:rPr kumimoji="0" lang="en-US" altLang="en-US" sz="1600" b="0" i="0" u="none" strike="noStrike" cap="none" normalizeH="0" baseline="0" dirty="0">
                <a:ln>
                  <a:noFill/>
                </a:ln>
                <a:solidFill>
                  <a:schemeClr val="tx1"/>
                </a:solidFill>
                <a:effectLst/>
                <a:latin typeface="Exo" panose="020B0604020202020204" charset="0"/>
              </a:rPr>
              <a:t> ta </a:t>
            </a:r>
            <a:r>
              <a:rPr kumimoji="0" lang="en-US" altLang="en-US" sz="1600" b="0" i="0" u="none" strike="noStrike" cap="none" normalizeH="0" baseline="0" dirty="0" err="1">
                <a:ln>
                  <a:noFill/>
                </a:ln>
                <a:solidFill>
                  <a:schemeClr val="tx1"/>
                </a:solidFill>
                <a:effectLst/>
                <a:latin typeface="Exo" panose="020B0604020202020204" charset="0"/>
              </a:rPr>
              <a:t>cũng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mô</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tả</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lựa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chọn</a:t>
            </a:r>
            <a:r>
              <a:rPr kumimoji="0" lang="en-US" altLang="en-US" sz="1600" b="0" i="0" u="none" strike="noStrike" cap="none" normalizeH="0" baseline="0" dirty="0">
                <a:ln>
                  <a:noFill/>
                </a:ln>
                <a:solidFill>
                  <a:schemeClr val="tx1"/>
                </a:solidFill>
                <a:effectLst/>
                <a:latin typeface="Exo" panose="020B0604020202020204" charset="0"/>
              </a:rPr>
              <a:t> do Alice </a:t>
            </a:r>
            <a:r>
              <a:rPr kumimoji="0" lang="en-US" altLang="en-US" sz="1600" b="0" i="0" u="none" strike="noStrike" cap="none" normalizeH="0" baseline="0" dirty="0" err="1">
                <a:ln>
                  <a:noFill/>
                </a:ln>
                <a:solidFill>
                  <a:schemeClr val="tx1"/>
                </a:solidFill>
                <a:effectLst/>
                <a:latin typeface="Exo" panose="020B0604020202020204" charset="0"/>
              </a:rPr>
              <a:t>và</a:t>
            </a:r>
            <a:r>
              <a:rPr kumimoji="0" lang="en-US" altLang="en-US" sz="1600" b="0" i="0" u="none" strike="noStrike" cap="none" normalizeH="0" baseline="0" dirty="0">
                <a:ln>
                  <a:noFill/>
                </a:ln>
                <a:solidFill>
                  <a:schemeClr val="tx1"/>
                </a:solidFill>
                <a:effectLst/>
                <a:latin typeface="Exo" panose="020B0604020202020204" charset="0"/>
              </a:rPr>
              <a:t> Bob </a:t>
            </a:r>
            <a:r>
              <a:rPr kumimoji="0" lang="en-US" altLang="en-US" sz="1600" b="0" i="0" u="none" strike="noStrike" cap="none" normalizeH="0" baseline="0" dirty="0" err="1">
                <a:ln>
                  <a:noFill/>
                </a:ln>
                <a:solidFill>
                  <a:schemeClr val="tx1"/>
                </a:solidFill>
                <a:effectLst/>
                <a:latin typeface="Exo" panose="020B0604020202020204" charset="0"/>
              </a:rPr>
              <a:t>đưa</a:t>
            </a:r>
            <a:r>
              <a:rPr kumimoji="0" lang="en-US" altLang="en-US" sz="1600" b="0" i="0" u="none" strike="noStrike" cap="none" normalizeH="0" baseline="0" dirty="0">
                <a:ln>
                  <a:noFill/>
                </a:ln>
                <a:solidFill>
                  <a:schemeClr val="tx1"/>
                </a:solidFill>
                <a:effectLst/>
                <a:latin typeface="Exo" panose="020B0604020202020204" charset="0"/>
              </a:rPr>
              <a:t> ra, </a:t>
            </a:r>
            <a:r>
              <a:rPr kumimoji="0" lang="en-US" altLang="en-US" sz="1600" b="0" i="0" u="none" strike="noStrike" cap="none" normalizeH="0" baseline="0" dirty="0" err="1">
                <a:ln>
                  <a:noFill/>
                </a:ln>
                <a:solidFill>
                  <a:schemeClr val="tx1"/>
                </a:solidFill>
                <a:effectLst/>
                <a:latin typeface="Exo" panose="020B0604020202020204" charset="0"/>
              </a:rPr>
              <a:t>lưu</a:t>
            </a:r>
            <a:r>
              <a:rPr kumimoji="0" lang="en-US" altLang="en-US" sz="1600" b="0" i="0" u="none" strike="noStrike" cap="none" normalizeH="0" baseline="0" dirty="0">
                <a:ln>
                  <a:noFill/>
                </a:ln>
                <a:solidFill>
                  <a:schemeClr val="tx1"/>
                </a:solidFill>
                <a:effectLst/>
                <a:latin typeface="Exo" panose="020B0604020202020204" charset="0"/>
              </a:rPr>
              <a:t> ý </a:t>
            </a:r>
            <a:r>
              <a:rPr kumimoji="0" lang="en-US" altLang="en-US" sz="1600" b="0" i="0" u="none" strike="noStrike" cap="none" normalizeH="0" baseline="0" dirty="0" err="1">
                <a:ln>
                  <a:noFill/>
                </a:ln>
                <a:solidFill>
                  <a:schemeClr val="tx1"/>
                </a:solidFill>
                <a:effectLst/>
                <a:latin typeface="Exo" panose="020B0604020202020204" charset="0"/>
              </a:rPr>
              <a:t>rằng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chúng</a:t>
            </a:r>
            <a:r>
              <a:rPr kumimoji="0" lang="en-US" altLang="en-US" sz="1600" b="0" i="0" u="none" strike="noStrike" cap="none" normalizeH="0" baseline="0" dirty="0">
                <a:ln>
                  <a:noFill/>
                </a:ln>
                <a:solidFill>
                  <a:schemeClr val="tx1"/>
                </a:solidFill>
                <a:effectLst/>
                <a:latin typeface="Exo" panose="020B0604020202020204" charset="0"/>
              </a:rPr>
              <a:t> ta </a:t>
            </a:r>
            <a:r>
              <a:rPr kumimoji="0" lang="en-US" altLang="en-US" sz="1600" b="0" i="0" u="none" strike="noStrike" cap="none" normalizeH="0" baseline="0" dirty="0" err="1">
                <a:ln>
                  <a:noFill/>
                </a:ln>
                <a:solidFill>
                  <a:schemeClr val="tx1"/>
                </a:solidFill>
                <a:effectLst/>
                <a:latin typeface="Exo" panose="020B0604020202020204" charset="0"/>
              </a:rPr>
              <a:t>cũng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được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yêu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cầu</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một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giá</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trị</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mặc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định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đề</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defValuephòng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trường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lựa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chọn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chưa</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được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thực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hiện</a:t>
            </a:r>
            <a:r>
              <a:rPr kumimoji="0" lang="en-US" altLang="en-US" sz="1600" b="0" i="0" u="none" strike="noStrike" cap="none" normalizeH="0" baseline="0" dirty="0">
                <a:ln>
                  <a:noFill/>
                </a:ln>
                <a:solidFill>
                  <a:schemeClr val="tx1"/>
                </a:solidFill>
                <a:effectLst/>
                <a:latin typeface="Exo" panose="020B0604020202020204" charset="0"/>
              </a:rPr>
              <a:t>.</a:t>
            </a:r>
          </a:p>
        </p:txBody>
      </p:sp>
      <p:pic>
        <p:nvPicPr>
          <p:cNvPr id="7" name="Picture 6">
            <a:extLst>
              <a:ext uri="{FF2B5EF4-FFF2-40B4-BE49-F238E27FC236}">
                <a16:creationId xmlns:a16="http://schemas.microsoft.com/office/drawing/2014/main" id="{851EB7FA-DEDE-45FD-963A-CAD2D6990152}"/>
              </a:ext>
            </a:extLst>
          </p:cNvPr>
          <p:cNvPicPr>
            <a:picLocks noChangeAspect="1"/>
          </p:cNvPicPr>
          <p:nvPr/>
        </p:nvPicPr>
        <p:blipFill>
          <a:blip r:embed="rId3"/>
          <a:stretch>
            <a:fillRect/>
          </a:stretch>
        </p:blipFill>
        <p:spPr>
          <a:xfrm>
            <a:off x="3161594" y="1810915"/>
            <a:ext cx="5243806" cy="2091218"/>
          </a:xfrm>
          <a:prstGeom prst="rect">
            <a:avLst/>
          </a:prstGeom>
        </p:spPr>
      </p:pic>
    </p:spTree>
    <p:extLst>
      <p:ext uri="{BB962C8B-B14F-4D97-AF65-F5344CB8AC3E}">
        <p14:creationId xmlns:p14="http://schemas.microsoft.com/office/powerpoint/2010/main" val="381296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Tách</a:t>
            </a:r>
            <a:r>
              <a:rPr lang="en-US" dirty="0"/>
              <a:t> cam </a:t>
            </a:r>
            <a:r>
              <a:rPr lang="en-US" dirty="0" err="1"/>
              <a:t>kết</a:t>
            </a:r>
            <a:r>
              <a:rPr lang="en-US" dirty="0"/>
              <a:t> </a:t>
            </a:r>
            <a:r>
              <a:rPr lang="en-US" dirty="0" err="1"/>
              <a:t>khỏi</a:t>
            </a:r>
            <a:r>
              <a:rPr lang="en-US" dirty="0"/>
              <a:t>  </a:t>
            </a:r>
            <a:r>
              <a:rPr lang="en-US" dirty="0" err="1"/>
              <a:t>phần</a:t>
            </a:r>
            <a:r>
              <a:rPr lang="en-US" dirty="0"/>
              <a:t> </a:t>
            </a:r>
            <a:r>
              <a:rPr lang="en-US" dirty="0" err="1"/>
              <a:t>hoạt</a:t>
            </a:r>
            <a:r>
              <a:rPr lang="en-US" dirty="0"/>
              <a:t> </a:t>
            </a:r>
            <a:r>
              <a:rPr lang="en-US" dirty="0" err="1"/>
              <a:t>động</a:t>
            </a:r>
            <a:r>
              <a:rPr lang="en-US" dirty="0"/>
              <a:t> </a:t>
            </a:r>
            <a:r>
              <a:rPr lang="en-US" dirty="0" err="1"/>
              <a:t>bên</a:t>
            </a:r>
            <a:r>
              <a:rPr lang="en-US" dirty="0"/>
              <a:t> </a:t>
            </a:r>
            <a:r>
              <a:rPr lang="en-US" dirty="0" err="1"/>
              <a:t>trong</a:t>
            </a:r>
            <a:r>
              <a:rPr lang="en-US" dirty="0"/>
              <a:t> </a:t>
            </a:r>
            <a:r>
              <a:rPr lang="en-US" dirty="0" err="1"/>
              <a:t>hợp</a:t>
            </a:r>
            <a:r>
              <a:rPr lang="en-US" dirty="0"/>
              <a:t> </a:t>
            </a:r>
            <a:r>
              <a:rPr lang="en-US" dirty="0" err="1"/>
              <a:t>đồng</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8" name="TextBox 7">
            <a:extLst>
              <a:ext uri="{FF2B5EF4-FFF2-40B4-BE49-F238E27FC236}">
                <a16:creationId xmlns:a16="http://schemas.microsoft.com/office/drawing/2014/main" id="{7E1E5A86-BE06-4AE1-B900-72F18585E77E}"/>
              </a:ext>
            </a:extLst>
          </p:cNvPr>
          <p:cNvSpPr txBox="1"/>
          <p:nvPr/>
        </p:nvSpPr>
        <p:spPr>
          <a:xfrm>
            <a:off x="658744" y="970311"/>
            <a:ext cx="4360975" cy="584775"/>
          </a:xfrm>
          <a:prstGeom prst="rect">
            <a:avLst/>
          </a:prstGeom>
          <a:noFill/>
        </p:spPr>
        <p:txBody>
          <a:bodyPr wrap="square">
            <a:spAutoFit/>
          </a:bodyPr>
          <a:lstStyle/>
          <a:p>
            <a:r>
              <a:rPr lang="en-US" sz="1600" dirty="0">
                <a:latin typeface="Exo" panose="020B0604020202020204" charset="0"/>
              </a:rPr>
              <a:t>Khi </a:t>
            </a:r>
            <a:r>
              <a:rPr lang="en-US" sz="1600" dirty="0" err="1">
                <a:latin typeface="Exo" panose="020B0604020202020204" charset="0"/>
              </a:rPr>
              <a:t>mô</a:t>
            </a:r>
            <a:r>
              <a:rPr lang="en-US" sz="1600" dirty="0">
                <a:latin typeface="Exo" panose="020B0604020202020204" charset="0"/>
              </a:rPr>
              <a:t> </a:t>
            </a:r>
            <a:r>
              <a:rPr lang="en-US" sz="1600" dirty="0" err="1">
                <a:latin typeface="Exo" panose="020B0604020202020204" charset="0"/>
              </a:rPr>
              <a:t>tả</a:t>
            </a:r>
            <a:r>
              <a:rPr lang="en-US" sz="1600" dirty="0">
                <a:latin typeface="Exo" panose="020B0604020202020204" charset="0"/>
              </a:rPr>
              <a:t> </a:t>
            </a:r>
            <a:r>
              <a:rPr lang="en-US" sz="1600" dirty="0" err="1">
                <a:latin typeface="Exo" panose="020B0604020202020204" charset="0"/>
              </a:rPr>
              <a:t>các</a:t>
            </a:r>
            <a:r>
              <a:rPr lang="en-US" sz="1600" dirty="0">
                <a:latin typeface="Exo" panose="020B0604020202020204" charset="0"/>
              </a:rPr>
              <a:t> </a:t>
            </a:r>
            <a:r>
              <a:rPr lang="en-US" sz="1600" dirty="0" err="1">
                <a:latin typeface="Exo" panose="020B0604020202020204" charset="0"/>
              </a:rPr>
              <a:t>lựa</a:t>
            </a:r>
            <a:r>
              <a:rPr lang="en-US" sz="1600" dirty="0">
                <a:latin typeface="Exo" panose="020B0604020202020204" charset="0"/>
              </a:rPr>
              <a:t> </a:t>
            </a:r>
            <a:r>
              <a:rPr lang="en-US" sz="1600" dirty="0" err="1">
                <a:latin typeface="Exo" panose="020B0604020202020204" charset="0"/>
              </a:rPr>
              <a:t>chọn</a:t>
            </a:r>
            <a:r>
              <a:rPr lang="en-US" sz="1600" dirty="0">
                <a:latin typeface="Exo" panose="020B0604020202020204" charset="0"/>
              </a:rPr>
              <a:t>, </a:t>
            </a:r>
            <a:r>
              <a:rPr lang="en-US" sz="1600" dirty="0" err="1">
                <a:latin typeface="Exo" panose="020B0604020202020204" charset="0"/>
              </a:rPr>
              <a:t>chúng</a:t>
            </a:r>
            <a:r>
              <a:rPr lang="en-US" sz="1600" dirty="0">
                <a:latin typeface="Exo" panose="020B0604020202020204" charset="0"/>
              </a:rPr>
              <a:t> ta </a:t>
            </a:r>
            <a:r>
              <a:rPr lang="en-US" sz="1600" dirty="0" err="1">
                <a:latin typeface="Exo" panose="020B0604020202020204" charset="0"/>
              </a:rPr>
              <a:t>có</a:t>
            </a:r>
            <a:r>
              <a:rPr lang="en-US" sz="1600" dirty="0">
                <a:latin typeface="Exo" panose="020B0604020202020204" charset="0"/>
              </a:rPr>
              <a:t> </a:t>
            </a:r>
            <a:r>
              <a:rPr lang="en-US" sz="1600" dirty="0" err="1">
                <a:latin typeface="Exo" panose="020B0604020202020204" charset="0"/>
              </a:rPr>
              <a:t>thể</a:t>
            </a:r>
            <a:r>
              <a:rPr lang="en-US" sz="1600" dirty="0">
                <a:latin typeface="Exo" panose="020B0604020202020204" charset="0"/>
              </a:rPr>
              <a:t> </a:t>
            </a:r>
            <a:r>
              <a:rPr lang="en-US" sz="1600" dirty="0" err="1">
                <a:latin typeface="Exo" panose="020B0604020202020204" charset="0"/>
              </a:rPr>
              <a:t>đặt</a:t>
            </a:r>
            <a:r>
              <a:rPr lang="en-US" sz="1600" dirty="0">
                <a:latin typeface="Exo" panose="020B0604020202020204" charset="0"/>
              </a:rPr>
              <a:t> </a:t>
            </a:r>
            <a:r>
              <a:rPr lang="en-US" sz="1600" dirty="0" err="1">
                <a:latin typeface="Exo" panose="020B0604020202020204" charset="0"/>
              </a:rPr>
              <a:t>tên</a:t>
            </a:r>
            <a:r>
              <a:rPr lang="en-US" sz="1600" dirty="0">
                <a:latin typeface="Exo" panose="020B0604020202020204" charset="0"/>
              </a:rPr>
              <a:t> </a:t>
            </a:r>
            <a:r>
              <a:rPr lang="en-US" sz="1600" dirty="0" err="1">
                <a:latin typeface="Exo" panose="020B0604020202020204" charset="0"/>
              </a:rPr>
              <a:t>hợp</a:t>
            </a:r>
            <a:r>
              <a:rPr lang="en-US" sz="1600" dirty="0">
                <a:latin typeface="Exo" panose="020B0604020202020204" charset="0"/>
              </a:rPr>
              <a:t> </a:t>
            </a:r>
            <a:r>
              <a:rPr lang="en-US" sz="1600" dirty="0" err="1">
                <a:latin typeface="Exo" panose="020B0604020202020204" charset="0"/>
              </a:rPr>
              <a:t>lý</a:t>
            </a:r>
            <a:r>
              <a:rPr lang="en-US" sz="1600" dirty="0">
                <a:latin typeface="Exo" panose="020B0604020202020204" charset="0"/>
              </a:rPr>
              <a:t> </a:t>
            </a:r>
            <a:r>
              <a:rPr lang="en-US" sz="1600" dirty="0" err="1">
                <a:latin typeface="Exo" panose="020B0604020202020204" charset="0"/>
              </a:rPr>
              <a:t>cho</a:t>
            </a:r>
            <a:r>
              <a:rPr lang="en-US" sz="1600" dirty="0">
                <a:latin typeface="Exo" panose="020B0604020202020204" charset="0"/>
              </a:rPr>
              <a:t> </a:t>
            </a:r>
            <a:r>
              <a:rPr lang="en-US" sz="1600" dirty="0" err="1">
                <a:latin typeface="Exo" panose="020B0604020202020204" charset="0"/>
              </a:rPr>
              <a:t>các</a:t>
            </a:r>
            <a:r>
              <a:rPr lang="en-US" sz="1600" dirty="0">
                <a:latin typeface="Exo" panose="020B0604020202020204" charset="0"/>
              </a:rPr>
              <a:t> </a:t>
            </a:r>
            <a:r>
              <a:rPr lang="en-US" sz="1600" dirty="0" err="1">
                <a:latin typeface="Exo" panose="020B0604020202020204" charset="0"/>
              </a:rPr>
              <a:t>giá</a:t>
            </a:r>
            <a:r>
              <a:rPr lang="en-US" sz="1600" dirty="0">
                <a:latin typeface="Exo" panose="020B0604020202020204" charset="0"/>
              </a:rPr>
              <a:t> </a:t>
            </a:r>
            <a:r>
              <a:rPr lang="en-US" sz="1600" dirty="0" err="1">
                <a:latin typeface="Exo" panose="020B0604020202020204" charset="0"/>
              </a:rPr>
              <a:t>trị</a:t>
            </a:r>
            <a:r>
              <a:rPr lang="en-US" sz="1600" dirty="0">
                <a:latin typeface="Exo" panose="020B0604020202020204" charset="0"/>
              </a:rPr>
              <a:t> </a:t>
            </a:r>
            <a:r>
              <a:rPr lang="en-US" sz="1600" dirty="0" err="1">
                <a:latin typeface="Exo" panose="020B0604020202020204" charset="0"/>
              </a:rPr>
              <a:t>số</a:t>
            </a:r>
            <a:r>
              <a:rPr lang="en-US" sz="1600" dirty="0">
                <a:latin typeface="Exo" panose="020B0604020202020204" charset="0"/>
              </a:rPr>
              <a:t>:</a:t>
            </a:r>
          </a:p>
        </p:txBody>
      </p:sp>
      <p:pic>
        <p:nvPicPr>
          <p:cNvPr id="5" name="Picture 4">
            <a:extLst>
              <a:ext uri="{FF2B5EF4-FFF2-40B4-BE49-F238E27FC236}">
                <a16:creationId xmlns:a16="http://schemas.microsoft.com/office/drawing/2014/main" id="{05B1BEF7-FE99-411C-AE05-C773C82A723A}"/>
              </a:ext>
            </a:extLst>
          </p:cNvPr>
          <p:cNvPicPr>
            <a:picLocks noChangeAspect="1"/>
          </p:cNvPicPr>
          <p:nvPr/>
        </p:nvPicPr>
        <p:blipFill>
          <a:blip r:embed="rId3"/>
          <a:stretch>
            <a:fillRect/>
          </a:stretch>
        </p:blipFill>
        <p:spPr>
          <a:xfrm>
            <a:off x="5056296" y="816496"/>
            <a:ext cx="2824415" cy="1366282"/>
          </a:xfrm>
          <a:prstGeom prst="rect">
            <a:avLst/>
          </a:prstGeom>
        </p:spPr>
      </p:pic>
      <p:sp>
        <p:nvSpPr>
          <p:cNvPr id="11" name="TextBox 10">
            <a:extLst>
              <a:ext uri="{FF2B5EF4-FFF2-40B4-BE49-F238E27FC236}">
                <a16:creationId xmlns:a16="http://schemas.microsoft.com/office/drawing/2014/main" id="{AE8148D8-F6BF-46A4-85D8-F254C2FF492E}"/>
              </a:ext>
            </a:extLst>
          </p:cNvPr>
          <p:cNvSpPr txBox="1"/>
          <p:nvPr/>
        </p:nvSpPr>
        <p:spPr>
          <a:xfrm>
            <a:off x="658744" y="2741590"/>
            <a:ext cx="3059574" cy="1077218"/>
          </a:xfrm>
          <a:prstGeom prst="rect">
            <a:avLst/>
          </a:prstGeom>
          <a:noFill/>
        </p:spPr>
        <p:txBody>
          <a:bodyPr wrap="square">
            <a:spAutoFit/>
          </a:bodyPr>
          <a:lstStyle/>
          <a:p>
            <a:pPr algn="just"/>
            <a:r>
              <a:rPr lang="vi-VN" sz="1600" dirty="0">
                <a:latin typeface="Exo" panose="020B0604020202020204" charset="0"/>
              </a:rPr>
              <a:t>và xác định </a:t>
            </a:r>
            <a:r>
              <a:rPr lang="vi-VN" sz="1600" i="1" dirty="0">
                <a:latin typeface="Exo" panose="020B0604020202020204" charset="0"/>
              </a:rPr>
              <a:t>các chức năng</a:t>
            </a:r>
            <a:r>
              <a:rPr lang="vi-VN" sz="1600" dirty="0">
                <a:latin typeface="Exo" panose="020B0604020202020204" charset="0"/>
              </a:rPr>
              <a:t> mới (hoặc "mẫu") cho chính chúng ta. Trong trường hợp này chúng tôi xác định</a:t>
            </a:r>
          </a:p>
        </p:txBody>
      </p:sp>
      <p:pic>
        <p:nvPicPr>
          <p:cNvPr id="10" name="Picture 9">
            <a:extLst>
              <a:ext uri="{FF2B5EF4-FFF2-40B4-BE49-F238E27FC236}">
                <a16:creationId xmlns:a16="http://schemas.microsoft.com/office/drawing/2014/main" id="{9E09F5D0-7070-49B8-ABA5-25D7909D1AAF}"/>
              </a:ext>
            </a:extLst>
          </p:cNvPr>
          <p:cNvPicPr>
            <a:picLocks noChangeAspect="1"/>
          </p:cNvPicPr>
          <p:nvPr/>
        </p:nvPicPr>
        <p:blipFill>
          <a:blip r:embed="rId4"/>
          <a:stretch>
            <a:fillRect/>
          </a:stretch>
        </p:blipFill>
        <p:spPr>
          <a:xfrm>
            <a:off x="3840479" y="2741590"/>
            <a:ext cx="4644777" cy="1077218"/>
          </a:xfrm>
          <a:prstGeom prst="rect">
            <a:avLst/>
          </a:prstGeom>
        </p:spPr>
      </p:pic>
    </p:spTree>
    <p:extLst>
      <p:ext uri="{BB962C8B-B14F-4D97-AF65-F5344CB8AC3E}">
        <p14:creationId xmlns:p14="http://schemas.microsoft.com/office/powerpoint/2010/main" val="149506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Tách</a:t>
            </a:r>
            <a:r>
              <a:rPr lang="en-US" dirty="0"/>
              <a:t> cam </a:t>
            </a:r>
            <a:r>
              <a:rPr lang="en-US" dirty="0" err="1"/>
              <a:t>kết</a:t>
            </a:r>
            <a:r>
              <a:rPr lang="en-US" dirty="0"/>
              <a:t> </a:t>
            </a:r>
            <a:r>
              <a:rPr lang="en-US" dirty="0" err="1"/>
              <a:t>khỏi</a:t>
            </a:r>
            <a:r>
              <a:rPr lang="en-US" dirty="0"/>
              <a:t>  </a:t>
            </a:r>
            <a:r>
              <a:rPr lang="en-US" dirty="0" err="1"/>
              <a:t>phần</a:t>
            </a:r>
            <a:r>
              <a:rPr lang="en-US" dirty="0"/>
              <a:t> </a:t>
            </a:r>
            <a:r>
              <a:rPr lang="en-US" dirty="0" err="1"/>
              <a:t>hoạt</a:t>
            </a:r>
            <a:r>
              <a:rPr lang="en-US" dirty="0"/>
              <a:t> </a:t>
            </a:r>
            <a:r>
              <a:rPr lang="en-US" dirty="0" err="1"/>
              <a:t>động</a:t>
            </a:r>
            <a:r>
              <a:rPr lang="en-US" dirty="0"/>
              <a:t> </a:t>
            </a:r>
            <a:r>
              <a:rPr lang="en-US" dirty="0" err="1"/>
              <a:t>bên</a:t>
            </a:r>
            <a:r>
              <a:rPr lang="en-US" dirty="0"/>
              <a:t> </a:t>
            </a:r>
            <a:r>
              <a:rPr lang="en-US" dirty="0" err="1"/>
              <a:t>trong</a:t>
            </a:r>
            <a:r>
              <a:rPr lang="en-US" dirty="0"/>
              <a:t> </a:t>
            </a:r>
            <a:r>
              <a:rPr lang="en-US" dirty="0" err="1"/>
              <a:t>hợp</a:t>
            </a:r>
            <a:r>
              <a:rPr lang="en-US" dirty="0"/>
              <a:t> </a:t>
            </a:r>
            <a:r>
              <a:rPr lang="en-US" dirty="0" err="1"/>
              <a:t>đồng</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9" name="TextBox 8">
            <a:extLst>
              <a:ext uri="{FF2B5EF4-FFF2-40B4-BE49-F238E27FC236}">
                <a16:creationId xmlns:a16="http://schemas.microsoft.com/office/drawing/2014/main" id="{FE57C96C-AB22-4FD8-AFAB-FDE7C56E3447}"/>
              </a:ext>
            </a:extLst>
          </p:cNvPr>
          <p:cNvSpPr txBox="1"/>
          <p:nvPr/>
        </p:nvSpPr>
        <p:spPr>
          <a:xfrm>
            <a:off x="445008" y="835036"/>
            <a:ext cx="8411892" cy="338554"/>
          </a:xfrm>
          <a:prstGeom prst="rect">
            <a:avLst/>
          </a:prstGeom>
          <a:noFill/>
        </p:spPr>
        <p:txBody>
          <a:bodyPr wrap="square">
            <a:spAutoFit/>
          </a:bodyPr>
          <a:lstStyle/>
          <a:p>
            <a:r>
              <a:rPr lang="en-US" sz="1600" dirty="0">
                <a:latin typeface="Exo" panose="020B0604020202020204" charset="0"/>
              </a:rPr>
              <a:t>N</a:t>
            </a:r>
            <a:r>
              <a:rPr lang="vi-VN" sz="1600" dirty="0">
                <a:latin typeface="Exo" panose="020B0604020202020204" charset="0"/>
              </a:rPr>
              <a:t>hư một cách làm cho việc thể hiện các lựa chọn trở nên đơn giản hơn và dễ đọc hơn:</a:t>
            </a:r>
          </a:p>
        </p:txBody>
      </p:sp>
      <p:pic>
        <p:nvPicPr>
          <p:cNvPr id="4" name="Picture 3">
            <a:extLst>
              <a:ext uri="{FF2B5EF4-FFF2-40B4-BE49-F238E27FC236}">
                <a16:creationId xmlns:a16="http://schemas.microsoft.com/office/drawing/2014/main" id="{7AA1352B-2AB9-4B04-A132-257E3AC65247}"/>
              </a:ext>
            </a:extLst>
          </p:cNvPr>
          <p:cNvPicPr>
            <a:picLocks noChangeAspect="1"/>
          </p:cNvPicPr>
          <p:nvPr/>
        </p:nvPicPr>
        <p:blipFill>
          <a:blip r:embed="rId3"/>
          <a:stretch>
            <a:fillRect/>
          </a:stretch>
        </p:blipFill>
        <p:spPr>
          <a:xfrm>
            <a:off x="2054206" y="1438851"/>
            <a:ext cx="5193495" cy="1333638"/>
          </a:xfrm>
          <a:prstGeom prst="rect">
            <a:avLst/>
          </a:prstGeom>
        </p:spPr>
      </p:pic>
      <p:sp>
        <p:nvSpPr>
          <p:cNvPr id="13" name="TextBox 12">
            <a:extLst>
              <a:ext uri="{FF2B5EF4-FFF2-40B4-BE49-F238E27FC236}">
                <a16:creationId xmlns:a16="http://schemas.microsoft.com/office/drawing/2014/main" id="{6EB67FA5-A729-4066-82D1-123C3556259A}"/>
              </a:ext>
            </a:extLst>
          </p:cNvPr>
          <p:cNvSpPr txBox="1"/>
          <p:nvPr/>
        </p:nvSpPr>
        <p:spPr>
          <a:xfrm>
            <a:off x="603504" y="3139958"/>
            <a:ext cx="7955280" cy="584775"/>
          </a:xfrm>
          <a:prstGeom prst="rect">
            <a:avLst/>
          </a:prstGeom>
          <a:noFill/>
        </p:spPr>
        <p:txBody>
          <a:bodyPr wrap="square">
            <a:spAutoFit/>
          </a:bodyPr>
          <a:lstStyle/>
          <a:p>
            <a:pPr algn="just"/>
            <a:r>
              <a:rPr lang="en-US" sz="1600" dirty="0" err="1">
                <a:latin typeface="Exo" panose="020B0604020202020204" charset="0"/>
              </a:rPr>
              <a:t>Với</a:t>
            </a:r>
            <a:r>
              <a:rPr lang="en-US" sz="1600" dirty="0">
                <a:latin typeface="Exo" panose="020B0604020202020204" charset="0"/>
              </a:rPr>
              <a:t> </a:t>
            </a:r>
            <a:r>
              <a:rPr lang="en-US" sz="1600" dirty="0" err="1">
                <a:latin typeface="Exo" panose="020B0604020202020204" charset="0"/>
              </a:rPr>
              <a:t>tất</a:t>
            </a:r>
            <a:r>
              <a:rPr lang="en-US" sz="1600" dirty="0">
                <a:latin typeface="Exo" panose="020B0604020202020204" charset="0"/>
              </a:rPr>
              <a:t> </a:t>
            </a:r>
            <a:r>
              <a:rPr lang="en-US" sz="1600" dirty="0" err="1">
                <a:latin typeface="Exo" panose="020B0604020202020204" charset="0"/>
              </a:rPr>
              <a:t>cả</a:t>
            </a:r>
            <a:r>
              <a:rPr lang="en-US" sz="1600" dirty="0">
                <a:latin typeface="Exo" panose="020B0604020202020204" charset="0"/>
              </a:rPr>
              <a:t> </a:t>
            </a:r>
            <a:r>
              <a:rPr lang="en-US" sz="1600" dirty="0" err="1">
                <a:latin typeface="Exo" panose="020B0604020202020204" charset="0"/>
              </a:rPr>
              <a:t>các</a:t>
            </a:r>
            <a:r>
              <a:rPr lang="en-US" sz="1600" dirty="0">
                <a:latin typeface="Exo" panose="020B0604020202020204" charset="0"/>
              </a:rPr>
              <a:t> </a:t>
            </a:r>
            <a:r>
              <a:rPr lang="en-US" sz="1600" dirty="0" err="1">
                <a:latin typeface="Exo" panose="020B0604020202020204" charset="0"/>
              </a:rPr>
              <a:t>định</a:t>
            </a:r>
            <a:r>
              <a:rPr lang="en-US" sz="1600" dirty="0">
                <a:latin typeface="Exo" panose="020B0604020202020204" charset="0"/>
              </a:rPr>
              <a:t> </a:t>
            </a:r>
            <a:r>
              <a:rPr lang="en-US" sz="1600" dirty="0" err="1">
                <a:latin typeface="Exo" panose="020B0604020202020204" charset="0"/>
              </a:rPr>
              <a:t>nghĩa</a:t>
            </a:r>
            <a:r>
              <a:rPr lang="en-US" sz="1600" dirty="0">
                <a:latin typeface="Exo" panose="020B0604020202020204" charset="0"/>
              </a:rPr>
              <a:t> </a:t>
            </a:r>
            <a:r>
              <a:rPr lang="en-US" sz="1600" dirty="0" err="1">
                <a:latin typeface="Exo" panose="020B0604020202020204" charset="0"/>
              </a:rPr>
              <a:t>này</a:t>
            </a:r>
            <a:r>
              <a:rPr lang="en-US" sz="1600" dirty="0">
                <a:latin typeface="Exo" panose="020B0604020202020204" charset="0"/>
              </a:rPr>
              <a:t>, </a:t>
            </a:r>
            <a:r>
              <a:rPr lang="en-US" sz="1600" dirty="0" err="1">
                <a:latin typeface="Exo" panose="020B0604020202020204" charset="0"/>
              </a:rPr>
              <a:t>chúng</a:t>
            </a:r>
            <a:r>
              <a:rPr lang="en-US" sz="1600" dirty="0">
                <a:latin typeface="Exo" panose="020B0604020202020204" charset="0"/>
              </a:rPr>
              <a:t> ta </a:t>
            </a:r>
            <a:r>
              <a:rPr lang="en-US" sz="1600" dirty="0" err="1">
                <a:latin typeface="Exo" panose="020B0604020202020204" charset="0"/>
              </a:rPr>
              <a:t>có</a:t>
            </a:r>
            <a:r>
              <a:rPr lang="en-US" sz="1600" dirty="0">
                <a:latin typeface="Exo" panose="020B0604020202020204" charset="0"/>
              </a:rPr>
              <a:t> </a:t>
            </a:r>
            <a:r>
              <a:rPr lang="en-US" sz="1600" dirty="0" err="1">
                <a:latin typeface="Exo" panose="020B0604020202020204" charset="0"/>
              </a:rPr>
              <a:t>thể</a:t>
            </a:r>
            <a:r>
              <a:rPr lang="en-US" sz="1600" dirty="0">
                <a:latin typeface="Exo" panose="020B0604020202020204" charset="0"/>
              </a:rPr>
              <a:t> </a:t>
            </a:r>
            <a:r>
              <a:rPr lang="en-US" sz="1600" dirty="0" err="1">
                <a:latin typeface="Exo" panose="020B0604020202020204" charset="0"/>
              </a:rPr>
              <a:t>viết</a:t>
            </a:r>
            <a:r>
              <a:rPr lang="en-US" sz="1600" dirty="0">
                <a:latin typeface="Exo" panose="020B0604020202020204" charset="0"/>
              </a:rPr>
              <a:t> </a:t>
            </a:r>
            <a:r>
              <a:rPr lang="en-US" sz="1600" dirty="0" err="1">
                <a:latin typeface="Exo" panose="020B0604020202020204" charset="0"/>
              </a:rPr>
              <a:t>hợp</a:t>
            </a:r>
            <a:r>
              <a:rPr lang="en-US" sz="1600" dirty="0">
                <a:latin typeface="Exo" panose="020B0604020202020204" charset="0"/>
              </a:rPr>
              <a:t> </a:t>
            </a:r>
            <a:r>
              <a:rPr lang="en-US" sz="1600" dirty="0" err="1">
                <a:latin typeface="Exo" panose="020B0604020202020204" charset="0"/>
              </a:rPr>
              <a:t>đồng</a:t>
            </a:r>
            <a:r>
              <a:rPr lang="en-US" sz="1600" dirty="0">
                <a:latin typeface="Exo" panose="020B0604020202020204" charset="0"/>
              </a:rPr>
              <a:t> ở </a:t>
            </a:r>
            <a:r>
              <a:rPr lang="en-US" sz="1600" dirty="0" err="1">
                <a:latin typeface="Exo" panose="020B0604020202020204" charset="0"/>
              </a:rPr>
              <a:t>đầu</a:t>
            </a:r>
            <a:r>
              <a:rPr lang="en-US" sz="1600" dirty="0">
                <a:latin typeface="Exo" panose="020B0604020202020204" charset="0"/>
              </a:rPr>
              <a:t> </a:t>
            </a:r>
            <a:r>
              <a:rPr lang="en-US" sz="1600" dirty="0" err="1">
                <a:latin typeface="Exo" panose="020B0604020202020204" charset="0"/>
              </a:rPr>
              <a:t>phần</a:t>
            </a:r>
            <a:r>
              <a:rPr lang="en-US" sz="1600" dirty="0">
                <a:latin typeface="Exo" panose="020B0604020202020204" charset="0"/>
              </a:rPr>
              <a:t> </a:t>
            </a:r>
            <a:r>
              <a:rPr lang="en-US" sz="1600" dirty="0" err="1">
                <a:latin typeface="Exo" panose="020B0604020202020204" charset="0"/>
              </a:rPr>
              <a:t>này</a:t>
            </a:r>
            <a:r>
              <a:rPr lang="en-US" sz="1600" dirty="0">
                <a:latin typeface="Exo" panose="020B0604020202020204" charset="0"/>
              </a:rPr>
              <a:t> </a:t>
            </a:r>
            <a:r>
              <a:rPr lang="en-US" sz="1600" dirty="0" err="1">
                <a:latin typeface="Exo" panose="020B0604020202020204" charset="0"/>
              </a:rPr>
              <a:t>theo</a:t>
            </a:r>
            <a:r>
              <a:rPr lang="en-US" sz="1600" dirty="0">
                <a:latin typeface="Exo" panose="020B0604020202020204" charset="0"/>
              </a:rPr>
              <a:t> </a:t>
            </a:r>
            <a:r>
              <a:rPr lang="en-US" sz="1600" dirty="0" err="1">
                <a:latin typeface="Exo" panose="020B0604020202020204" charset="0"/>
              </a:rPr>
              <a:t>cách</a:t>
            </a:r>
            <a:r>
              <a:rPr lang="en-US" sz="1600" dirty="0">
                <a:latin typeface="Exo" panose="020B0604020202020204" charset="0"/>
              </a:rPr>
              <a:t> </a:t>
            </a:r>
            <a:r>
              <a:rPr lang="en-US" sz="1600" dirty="0" err="1">
                <a:latin typeface="Exo" panose="020B0604020202020204" charset="0"/>
              </a:rPr>
              <a:t>làm</a:t>
            </a:r>
            <a:r>
              <a:rPr lang="en-US" sz="1600" dirty="0">
                <a:latin typeface="Exo" panose="020B0604020202020204" charset="0"/>
              </a:rPr>
              <a:t> </a:t>
            </a:r>
            <a:r>
              <a:rPr lang="en-US" sz="1600" dirty="0" err="1">
                <a:latin typeface="Exo" panose="020B0604020202020204" charset="0"/>
              </a:rPr>
              <a:t>rõ</a:t>
            </a:r>
            <a:r>
              <a:rPr lang="en-US" sz="1600" dirty="0">
                <a:latin typeface="Exo" panose="020B0604020202020204" charset="0"/>
              </a:rPr>
              <a:t> ý </a:t>
            </a:r>
            <a:r>
              <a:rPr lang="en-US" sz="1600" dirty="0" err="1">
                <a:latin typeface="Exo" panose="020B0604020202020204" charset="0"/>
              </a:rPr>
              <a:t>định</a:t>
            </a:r>
            <a:r>
              <a:rPr lang="en-US" sz="1600" dirty="0">
                <a:latin typeface="Exo" panose="020B0604020202020204" charset="0"/>
              </a:rPr>
              <a:t> </a:t>
            </a:r>
            <a:r>
              <a:rPr lang="en-US" sz="1600" dirty="0" err="1">
                <a:latin typeface="Exo" panose="020B0604020202020204" charset="0"/>
              </a:rPr>
              <a:t>của</a:t>
            </a:r>
            <a:r>
              <a:rPr lang="en-US" sz="1600" dirty="0">
                <a:latin typeface="Exo" panose="020B0604020202020204" charset="0"/>
              </a:rPr>
              <a:t> </a:t>
            </a:r>
            <a:r>
              <a:rPr lang="en-US" sz="1600" dirty="0" err="1">
                <a:latin typeface="Exo" panose="020B0604020202020204" charset="0"/>
              </a:rPr>
              <a:t>nó</a:t>
            </a:r>
            <a:r>
              <a:rPr lang="en-US" sz="1600" dirty="0">
                <a:latin typeface="Exo" panose="020B0604020202020204" charset="0"/>
              </a:rPr>
              <a:t>.</a:t>
            </a:r>
          </a:p>
        </p:txBody>
      </p:sp>
    </p:spTree>
    <p:extLst>
      <p:ext uri="{BB962C8B-B14F-4D97-AF65-F5344CB8AC3E}">
        <p14:creationId xmlns:p14="http://schemas.microsoft.com/office/powerpoint/2010/main" val="341389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8</a:t>
            </a:fld>
            <a:endParaRPr dirty="0"/>
          </a:p>
        </p:txBody>
      </p:sp>
      <p:pic>
        <p:nvPicPr>
          <p:cNvPr id="7172" name="Picture 4" descr="Thank You Likes Images – Browse 37,796 Stock Photos, Vectors, and Video |  Adobe Stock">
            <a:extLst>
              <a:ext uri="{FF2B5EF4-FFF2-40B4-BE49-F238E27FC236}">
                <a16:creationId xmlns:a16="http://schemas.microsoft.com/office/drawing/2014/main" id="{C093EDFE-3116-4709-97AF-8202E0EAA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596" y="670401"/>
            <a:ext cx="5702808" cy="3290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FA0047-5EFD-4CB5-924F-D51B86D5598A}"/>
              </a:ext>
            </a:extLst>
          </p:cNvPr>
          <p:cNvSpPr txBox="1"/>
          <p:nvPr/>
        </p:nvSpPr>
        <p:spPr>
          <a:xfrm>
            <a:off x="487680" y="3114912"/>
            <a:ext cx="3401568" cy="1077218"/>
          </a:xfrm>
          <a:prstGeom prst="rect">
            <a:avLst/>
          </a:prstGeom>
          <a:noFill/>
        </p:spPr>
        <p:txBody>
          <a:bodyPr wrap="square">
            <a:spAutoFit/>
          </a:bodyPr>
          <a:lstStyle/>
          <a:p>
            <a:r>
              <a:rPr lang="en-US" sz="1600" dirty="0" err="1">
                <a:latin typeface="Exo" panose="020B0604020202020204" charset="0"/>
              </a:rPr>
              <a:t>Liên</a:t>
            </a:r>
            <a:r>
              <a:rPr lang="en-US" sz="1600" dirty="0">
                <a:latin typeface="Exo" panose="020B0604020202020204" charset="0"/>
              </a:rPr>
              <a:t> </a:t>
            </a:r>
            <a:r>
              <a:rPr lang="en-US" sz="1600" dirty="0" err="1">
                <a:latin typeface="Exo" panose="020B0604020202020204" charset="0"/>
              </a:rPr>
              <a:t>hệ</a:t>
            </a:r>
            <a:r>
              <a:rPr lang="en-US" sz="1600" dirty="0">
                <a:latin typeface="Exo" panose="020B0604020202020204" charset="0"/>
              </a:rPr>
              <a:t> </a:t>
            </a:r>
            <a:r>
              <a:rPr lang="en-US" sz="1600" dirty="0" err="1">
                <a:latin typeface="Exo" panose="020B0604020202020204" charset="0"/>
              </a:rPr>
              <a:t>với</a:t>
            </a:r>
            <a:r>
              <a:rPr lang="en-US" sz="1600" dirty="0">
                <a:latin typeface="Exo" panose="020B0604020202020204" charset="0"/>
              </a:rPr>
              <a:t> </a:t>
            </a:r>
            <a:r>
              <a:rPr lang="en-US" sz="1600" dirty="0" err="1">
                <a:latin typeface="Exo" panose="020B0604020202020204" charset="0"/>
              </a:rPr>
              <a:t>tôi</a:t>
            </a:r>
            <a:r>
              <a:rPr lang="en-US" sz="1600" dirty="0">
                <a:latin typeface="Exo" panose="020B0604020202020204" charset="0"/>
              </a:rPr>
              <a:t>:</a:t>
            </a:r>
          </a:p>
          <a:p>
            <a:r>
              <a:rPr lang="en-US" sz="1600" b="1" dirty="0">
                <a:latin typeface="Exo" panose="020B0604020202020204" charset="0"/>
              </a:rPr>
              <a:t>Trần Huy Hiệp</a:t>
            </a:r>
          </a:p>
          <a:p>
            <a:r>
              <a:rPr lang="en-US" sz="1600" dirty="0">
                <a:latin typeface="Exo" panose="020B0604020202020204" charset="0"/>
              </a:rPr>
              <a:t>Email: tranhuyhiep0710@gmail.com</a:t>
            </a:r>
            <a:endParaRPr lang="vi-VN" sz="1600" dirty="0">
              <a:latin typeface="Exo" panose="020B0604020202020204" charset="0"/>
            </a:endParaRPr>
          </a:p>
        </p:txBody>
      </p:sp>
    </p:spTree>
    <p:extLst>
      <p:ext uri="{BB962C8B-B14F-4D97-AF65-F5344CB8AC3E}">
        <p14:creationId xmlns:p14="http://schemas.microsoft.com/office/powerpoint/2010/main" val="1072749358"/>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1751</Words>
  <Application>Microsoft Office PowerPoint</Application>
  <PresentationFormat>On-screen Show (16:9)</PresentationFormat>
  <Paragraphs>88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Helvetica Neue Light</vt:lpstr>
      <vt:lpstr>Exo</vt:lpstr>
      <vt:lpstr>Arial</vt:lpstr>
      <vt:lpstr>Exo Light</vt:lpstr>
      <vt:lpstr>Space Mono</vt:lpstr>
      <vt:lpstr>C2VN Theme</vt:lpstr>
      <vt:lpstr>Marlowe nhúng trong Haskell</vt:lpstr>
      <vt:lpstr>PowerPoint Presentation</vt:lpstr>
      <vt:lpstr>Tách cam kết khỏi  phần hoạt động bên trong hợp đồng</vt:lpstr>
      <vt:lpstr>Tách cam kết khỏi  phần hoạt động bên trong hợp đồng</vt:lpstr>
      <vt:lpstr>Tách cam kết khỏi  phần hoạt động bên trong hợp đồng</vt:lpstr>
      <vt:lpstr>Tách cam kết khỏi  phần hoạt động bên trong hợp đồng</vt:lpstr>
      <vt:lpstr>Tách cam kết khỏi  phần hoạt động bên trong hợp đồng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Marlowe Model</dc:title>
  <cp:lastModifiedBy>Trần Huy</cp:lastModifiedBy>
  <cp:revision>11</cp:revision>
  <dcterms:modified xsi:type="dcterms:W3CDTF">2023-10-19T17:48:21Z</dcterms:modified>
</cp:coreProperties>
</file>