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9" r:id="rId3"/>
    <p:sldId id="270" r:id="rId4"/>
    <p:sldId id="274" r:id="rId5"/>
    <p:sldId id="275" r:id="rId6"/>
    <p:sldId id="276" r:id="rId7"/>
    <p:sldId id="277" r:id="rId8"/>
    <p:sldId id="278" r:id="rId9"/>
    <p:sldId id="279" r:id="rId10"/>
    <p:sldId id="280" r:id="rId11"/>
    <p:sldId id="281" r:id="rId12"/>
    <p:sldId id="269" r:id="rId13"/>
  </p:sldIdLst>
  <p:sldSz cx="9144000" cy="5143500" type="screen16x9"/>
  <p:notesSz cx="6858000" cy="9144000"/>
  <p:embeddedFontLst>
    <p:embeddedFont>
      <p:font typeface="Exo" panose="020B0604020202020204" charset="0"/>
      <p:regular r:id="rId15"/>
      <p:bold r:id="rId16"/>
      <p:italic r:id="rId17"/>
      <p:boldItalic r:id="rId18"/>
    </p:embeddedFont>
    <p:embeddedFont>
      <p:font typeface="Exo Light" panose="020B0604020202020204" charset="0"/>
      <p:regular r:id="rId19"/>
      <p:bold r:id="rId20"/>
      <p:italic r:id="rId21"/>
      <p:boldItalic r:id="rId22"/>
    </p:embeddedFont>
    <p:embeddedFont>
      <p:font typeface="Helvetica Neue Light" panose="020B0604020202020204" charset="0"/>
      <p:regular r:id="rId23"/>
      <p:bold r:id="rId24"/>
      <p:italic r:id="rId25"/>
      <p:boldItalic r:id="rId26"/>
    </p:embeddedFont>
    <p:embeddedFont>
      <p:font typeface="Space Mon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cc8d6f0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cc8d6f0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chúng ta có thể nắm bắt được làm thế nào lĩnh vực tài chính đạt đến trạng thái hiện tại, thì chúng ta sẽ hiểu rõ hơn tại sao công nghệ chuỗi khối là bước tiếp theo tự nhiên trong quá trình phát triển tiền tệ.</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Vậy, tiền là gì?</a:t>
            </a:r>
            <a:endParaRPr/>
          </a:p>
          <a:p>
            <a:pPr marL="0" lvl="0" indent="0" algn="l" rtl="0">
              <a:spcBef>
                <a:spcPts val="0"/>
              </a:spcBef>
              <a:spcAft>
                <a:spcPts val="0"/>
              </a:spcAft>
              <a:buClr>
                <a:schemeClr val="dk1"/>
              </a:buClr>
              <a:buSzPts val="1100"/>
              <a:buFont typeface="Arial"/>
              <a:buNone/>
            </a:pPr>
            <a:r>
              <a:rPr lang="en-GB"/>
              <a:t>Hãy suy nghĩ về nó trong một giây. Nó không phải là dễ dàng để xác định như nó có vẻ. Định nghĩa trong sách giáo khoa sẽ khẳng định tiền có ba chức năng chính.</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một phương tiện trao đổi,</a:t>
            </a:r>
            <a:endParaRPr/>
          </a:p>
          <a:p>
            <a:pPr marL="0" lvl="0" indent="0" algn="l" rtl="0">
              <a:spcBef>
                <a:spcPts val="0"/>
              </a:spcBef>
              <a:spcAft>
                <a:spcPts val="0"/>
              </a:spcAft>
              <a:buClr>
                <a:schemeClr val="dk1"/>
              </a:buClr>
              <a:buSzPts val="1100"/>
              <a:buFont typeface="Arial"/>
              <a:buNone/>
            </a:pPr>
            <a:r>
              <a:rPr lang="en-GB"/>
              <a:t>hai, một đơn vị tài khoản,</a:t>
            </a:r>
            <a:endParaRPr/>
          </a:p>
          <a:p>
            <a:pPr marL="0" lvl="0" indent="0" algn="l" rtl="0">
              <a:spcBef>
                <a:spcPts val="0"/>
              </a:spcBef>
              <a:spcAft>
                <a:spcPts val="0"/>
              </a:spcAft>
              <a:buClr>
                <a:schemeClr val="dk1"/>
              </a:buClr>
              <a:buSzPts val="1100"/>
              <a:buFont typeface="Arial"/>
              <a:buNone/>
            </a:pPr>
            <a:r>
              <a:rPr lang="en-GB"/>
              <a:t>và ba, một kho lưu trữ giá trị.</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Nếu bạn vẫn chưa thấy thuyết phục bởi những định nghĩa này, chúng tôi sẽ cung cấp cho bạn thêm một chút chi tiết về ý nghĩa của nó. hãy lấy một ví dụ đơn giản về trao đổi hàng đổi hàng.</a:t>
            </a:r>
            <a:endParaRPr/>
          </a:p>
          <a:p>
            <a:pPr marL="0" lvl="0" indent="0" algn="l" rtl="0">
              <a:spcBef>
                <a:spcPts val="0"/>
              </a:spcBef>
              <a:spcAft>
                <a:spcPts val="0"/>
              </a:spcAft>
              <a:buClr>
                <a:schemeClr val="dk1"/>
              </a:buClr>
              <a:buSzPts val="1100"/>
              <a:buFont typeface="Arial"/>
              <a:buNone/>
            </a:pPr>
            <a:r>
              <a:rPr lang="en-GB"/>
              <a:t>Bạn đổi một trong những con ngựa của trang trại để lấy một con bò. Đây là thỏa thuận rất phổ biến.</a:t>
            </a:r>
            <a:endParaRPr/>
          </a:p>
          <a:p>
            <a:pPr marL="0" lvl="0" indent="0" algn="l" rtl="0">
              <a:spcBef>
                <a:spcPts val="0"/>
              </a:spcBef>
              <a:spcAft>
                <a:spcPts val="0"/>
              </a:spcAft>
              <a:buClr>
                <a:schemeClr val="dk1"/>
              </a:buClr>
              <a:buSzPts val="1100"/>
              <a:buFont typeface="Arial"/>
              <a:buNone/>
            </a:pPr>
            <a:r>
              <a:rPr lang="en-GB"/>
              <a:t>Một tuần sau, bạn ra ngoài ăn tối, bạn dùng bữa xong, người phục vụ đến đưa hóa đơn cho bạn và bạn chuẩn bị trả cho cô ta một phần của con bò mà bạn đã lấy trước đó. Whoa, việc này không tiện một chút nào. Đây là lúc bạn cần tiền.</a:t>
            </a:r>
            <a:endParaRPr/>
          </a:p>
          <a:p>
            <a:pPr marL="0" lvl="0" indent="0" algn="l" rtl="0">
              <a:spcBef>
                <a:spcPts val="0"/>
              </a:spcBef>
              <a:spcAft>
                <a:spcPts val="0"/>
              </a:spcAft>
              <a:buClr>
                <a:schemeClr val="dk1"/>
              </a:buClr>
              <a:buSzPts val="1100"/>
              <a:buFont typeface="Arial"/>
              <a:buNone/>
            </a:pPr>
            <a:r>
              <a:rPr lang="en-GB"/>
              <a:t>Tiền là phương tiện trao đổi. Bạn thường không thể trao đổi trực tiếp một hàng hóa hoặc dịch vụ để lấy một hàng hóa hoặc dịch vụ khác trong nhiều trường hợp. Tiền là một loại hàng hóa trung gian được chấp nhận rộng rãi và có giá trị quy chuẩn cho tất cả các bên.</a:t>
            </a:r>
            <a:endParaRPr/>
          </a:p>
          <a:p>
            <a:pPr marL="0" lvl="0" indent="0" algn="l" rtl="0">
              <a:spcBef>
                <a:spcPts val="0"/>
              </a:spcBef>
              <a:spcAft>
                <a:spcPts val="0"/>
              </a:spcAft>
              <a:buClr>
                <a:schemeClr val="dk1"/>
              </a:buClr>
              <a:buSzPts val="1100"/>
              <a:buFont typeface="Arial"/>
              <a:buNone/>
            </a:pPr>
            <a:r>
              <a:rPr lang="en-GB"/>
              <a:t>Đó là lý do tại sao nó tạo điều kiện trao đổi giá trị hiệu quả hơn so với hàng đổi hàng.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Trên thực tế, có nhiều hơn cho nó. Chúng tôi cũng sử dụng tiền như một đơn vị tính toán, nghĩa là chúng tôi sử dụng tiền để so sánh giá trị của hàng hóa hoặc dịch vụ với giá trị của hàng hóa hoặc dịch vụ khác và ghi lại những giá trị này.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Tiền cũng cần phải là một kho lưu trữ giá trị, nghĩa là nó duy trì giá trị hoặc sức mua của nó theo thời gian.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Điều này giúp loại bỏ mọi hàng hóa hoặc đồ vật dễ bị hư hỏng hoặc ăn mòn.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Ví dụ, các kim loại quý như vàng, bạc và bạch kim, là một kho lưu trữ giá trị lớn vì thời hạn sử dụng của chúng về cơ bản là vĩnh viễn.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Trong khi những thứ như sữa, lúa mì hoặc sắt không phải là một kho lưu trữ giá trị tốt như vậy. Một đặc điểm mong muốn khác của tiền là sự khan hiếm, như tên gọi của nó, có nghĩa là nó cần phải có nguồn cung hạn chế.</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Như họ nói, tiền không mọc trên cây. Nếu nó đã làm, nó sẽ không phải là tiền. Để cung cấp cho bạn một vài ví dụ nữa, đá sẽ không tạo ra một hình thức kiếm tiền tốt vì chúng có ở khắp mọi nơi trong tự nhiên.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Đối với một cộng đồng người sống trên một hòn đảo nhiệt đới, vỏ sò không phải là một hình thức kiếm tiền tốt vì rất dễ tìm thấy chúng trên bãi biển.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Mặt khác, vàng là một kim loại quý hiếm, khó tìm thấy trong tự nhiên, được đánh giá cao về chất lượng thẩm mỹ và các trường hợp sử dụng trong công nghiệp. Vàng cũng bền.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Một đồng tiền vàng sẽ không bị vỡ nếu bạn làm rơi nó, cũng không bị cong nếu bạn ngồi lên nó. Tuy nhiên, với các kỹ năng và công cụ phù hợp, điều đó được khuyến khích. Nó có thể được biến thành những thứ khác và chia sẻ nếu cần thiết.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Tính linh hoạt là một tính năng quan trọng khác của tiền, có nghĩa là tất cả các đơn vị có cùng mệnh giá đều có thể hoán đổi cho nhau.</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Hãy nghĩ về một tờ một trăm đô la, có thể thay thế hoàn toàn bằng một tờ một trăm đô la khác, hoặc một thỏi vàng, một sự thay thế hoàn hảo cho một thỏi vàng khác có cùng kích thước, trọng lượng và độ tinh khiết.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Cuối cùng, tiền cần phải dễ dàng di chuyển và mang theo để tạo thuận lợi cho thương mại, và đây là lợi thế duy nhất của tiền giấy so với tiền vàng và thỏi vàng.</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1581074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294178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dfdf77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dfdf77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Nếu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vẫn</a:t>
            </a:r>
            <a:r>
              <a:rPr lang="en-GB" dirty="0">
                <a:solidFill>
                  <a:schemeClr val="dk1"/>
                </a:solidFill>
              </a:rPr>
              <a:t> </a:t>
            </a:r>
            <a:r>
              <a:rPr lang="en-GB" dirty="0" err="1">
                <a:solidFill>
                  <a:schemeClr val="dk1"/>
                </a:solidFill>
              </a:rPr>
              <a:t>chưa</a:t>
            </a:r>
            <a:r>
              <a:rPr lang="en-GB" dirty="0">
                <a:solidFill>
                  <a:schemeClr val="dk1"/>
                </a:solidFill>
              </a:rPr>
              <a:t> </a:t>
            </a:r>
            <a:r>
              <a:rPr lang="en-GB" dirty="0" err="1">
                <a:solidFill>
                  <a:schemeClr val="dk1"/>
                </a:solidFill>
              </a:rPr>
              <a:t>thấy</a:t>
            </a:r>
            <a:r>
              <a:rPr lang="en-GB" dirty="0">
                <a:solidFill>
                  <a:schemeClr val="dk1"/>
                </a:solidFill>
              </a:rPr>
              <a:t> </a:t>
            </a:r>
            <a:r>
              <a:rPr lang="en-GB" dirty="0" err="1">
                <a:solidFill>
                  <a:schemeClr val="dk1"/>
                </a:solidFill>
              </a:rPr>
              <a:t>thuyết</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bởi</a:t>
            </a:r>
            <a:r>
              <a:rPr lang="en-GB" dirty="0">
                <a:solidFill>
                  <a:schemeClr val="dk1"/>
                </a:solidFill>
              </a:rPr>
              <a:t> </a:t>
            </a:r>
            <a:r>
              <a:rPr lang="en-GB" dirty="0" err="1">
                <a:solidFill>
                  <a:schemeClr val="dk1"/>
                </a:solidFill>
              </a:rPr>
              <a:t>những</a:t>
            </a:r>
            <a:r>
              <a:rPr lang="en-GB" dirty="0">
                <a:solidFill>
                  <a:schemeClr val="dk1"/>
                </a:solidFill>
              </a:rPr>
              <a:t> </a:t>
            </a:r>
            <a:r>
              <a:rPr lang="en-GB" dirty="0" err="1">
                <a:solidFill>
                  <a:schemeClr val="dk1"/>
                </a:solidFill>
              </a:rPr>
              <a:t>định</a:t>
            </a:r>
            <a:r>
              <a:rPr lang="en-GB" dirty="0">
                <a:solidFill>
                  <a:schemeClr val="dk1"/>
                </a:solidFill>
              </a:rPr>
              <a:t> </a:t>
            </a:r>
            <a:r>
              <a:rPr lang="en-GB" dirty="0" err="1">
                <a:solidFill>
                  <a:schemeClr val="dk1"/>
                </a:solidFill>
              </a:rPr>
              <a:t>nghĩa</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chúng</a:t>
            </a:r>
            <a:r>
              <a:rPr lang="en-GB" dirty="0">
                <a:solidFill>
                  <a:schemeClr val="dk1"/>
                </a:solidFill>
              </a:rPr>
              <a:t> </a:t>
            </a:r>
            <a:r>
              <a:rPr lang="en-GB" dirty="0" err="1">
                <a:solidFill>
                  <a:schemeClr val="dk1"/>
                </a:solidFill>
              </a:rPr>
              <a:t>tôi</a:t>
            </a:r>
            <a:r>
              <a:rPr lang="en-GB" dirty="0">
                <a:solidFill>
                  <a:schemeClr val="dk1"/>
                </a:solidFill>
              </a:rPr>
              <a:t> </a:t>
            </a:r>
            <a:r>
              <a:rPr lang="en-GB" dirty="0" err="1">
                <a:solidFill>
                  <a:schemeClr val="dk1"/>
                </a:solidFill>
              </a:rPr>
              <a:t>sẽ</a:t>
            </a:r>
            <a:r>
              <a:rPr lang="en-GB" dirty="0">
                <a:solidFill>
                  <a:schemeClr val="dk1"/>
                </a:solidFill>
              </a:rPr>
              <a:t> </a:t>
            </a:r>
            <a:r>
              <a:rPr lang="en-GB" dirty="0" err="1">
                <a:solidFill>
                  <a:schemeClr val="dk1"/>
                </a:solidFill>
              </a:rPr>
              <a:t>cung</a:t>
            </a:r>
            <a:r>
              <a:rPr lang="en-GB" dirty="0">
                <a:solidFill>
                  <a:schemeClr val="dk1"/>
                </a:solidFill>
              </a:rPr>
              <a:t> </a:t>
            </a:r>
            <a:r>
              <a:rPr lang="en-GB" dirty="0" err="1">
                <a:solidFill>
                  <a:schemeClr val="dk1"/>
                </a:solidFill>
              </a:rPr>
              <a:t>cấp</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thêm</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chi </a:t>
            </a:r>
            <a:r>
              <a:rPr lang="en-GB" dirty="0" err="1">
                <a:solidFill>
                  <a:schemeClr val="dk1"/>
                </a:solidFill>
              </a:rPr>
              <a:t>tiết</a:t>
            </a:r>
            <a:r>
              <a:rPr lang="en-GB" dirty="0">
                <a:solidFill>
                  <a:schemeClr val="dk1"/>
                </a:solidFill>
              </a:rPr>
              <a:t> </a:t>
            </a:r>
            <a:r>
              <a:rPr lang="en-GB" dirty="0" err="1">
                <a:solidFill>
                  <a:schemeClr val="dk1"/>
                </a:solidFill>
              </a:rPr>
              <a:t>về</a:t>
            </a:r>
            <a:r>
              <a:rPr lang="en-GB" dirty="0">
                <a:solidFill>
                  <a:schemeClr val="dk1"/>
                </a:solidFill>
              </a:rPr>
              <a:t> ý </a:t>
            </a:r>
            <a:r>
              <a:rPr lang="en-GB" dirty="0" err="1">
                <a:solidFill>
                  <a:schemeClr val="dk1"/>
                </a:solidFill>
              </a:rPr>
              <a:t>nghĩa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hãy</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ví</a:t>
            </a:r>
            <a:r>
              <a:rPr lang="en-GB" dirty="0">
                <a:solidFill>
                  <a:schemeClr val="dk1"/>
                </a:solidFill>
              </a:rPr>
              <a:t> </a:t>
            </a:r>
            <a:r>
              <a:rPr lang="en-GB" dirty="0" err="1">
                <a:solidFill>
                  <a:schemeClr val="dk1"/>
                </a:solidFill>
              </a:rPr>
              <a:t>dụ</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giản</a:t>
            </a:r>
            <a:r>
              <a:rPr lang="en-GB" dirty="0">
                <a:solidFill>
                  <a:schemeClr val="dk1"/>
                </a:solidFill>
              </a:rPr>
              <a:t> </a:t>
            </a:r>
            <a:r>
              <a:rPr lang="en-GB" dirty="0" err="1">
                <a:solidFill>
                  <a:schemeClr val="dk1"/>
                </a:solidFill>
              </a:rPr>
              <a:t>về</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Bạn</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những</a:t>
            </a:r>
            <a:r>
              <a:rPr lang="en-GB" dirty="0">
                <a:solidFill>
                  <a:schemeClr val="dk1"/>
                </a:solidFill>
              </a:rPr>
              <a:t> con </a:t>
            </a:r>
            <a:r>
              <a:rPr lang="en-GB" dirty="0" err="1">
                <a:solidFill>
                  <a:schemeClr val="dk1"/>
                </a:solidFill>
              </a:rPr>
              <a:t>ngựa</a:t>
            </a:r>
            <a:r>
              <a:rPr lang="en-GB" dirty="0">
                <a:solidFill>
                  <a:schemeClr val="dk1"/>
                </a:solidFill>
              </a:rPr>
              <a:t> </a:t>
            </a:r>
            <a:r>
              <a:rPr lang="en-GB" dirty="0" err="1">
                <a:solidFill>
                  <a:schemeClr val="dk1"/>
                </a:solidFill>
              </a:rPr>
              <a:t>của</a:t>
            </a:r>
            <a:r>
              <a:rPr lang="en-GB" dirty="0">
                <a:solidFill>
                  <a:schemeClr val="dk1"/>
                </a:solidFill>
              </a:rPr>
              <a:t> </a:t>
            </a:r>
            <a:r>
              <a:rPr lang="en-GB" dirty="0" err="1">
                <a:solidFill>
                  <a:schemeClr val="dk1"/>
                </a:solidFill>
              </a:rPr>
              <a:t>trang</a:t>
            </a:r>
            <a:r>
              <a:rPr lang="en-GB" dirty="0">
                <a:solidFill>
                  <a:schemeClr val="dk1"/>
                </a:solidFill>
              </a:rPr>
              <a:t> </a:t>
            </a:r>
            <a:r>
              <a:rPr lang="en-GB" dirty="0" err="1">
                <a:solidFill>
                  <a:schemeClr val="dk1"/>
                </a:solidFill>
              </a:rPr>
              <a:t>trại</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con </a:t>
            </a:r>
            <a:r>
              <a:rPr lang="en-GB" dirty="0" err="1">
                <a:solidFill>
                  <a:schemeClr val="dk1"/>
                </a:solidFill>
              </a:rPr>
              <a:t>bò</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thỏa</a:t>
            </a:r>
            <a:r>
              <a:rPr lang="en-GB" dirty="0">
                <a:solidFill>
                  <a:schemeClr val="dk1"/>
                </a:solidFill>
              </a:rPr>
              <a:t> </a:t>
            </a:r>
            <a:r>
              <a:rPr lang="en-GB" dirty="0" err="1">
                <a:solidFill>
                  <a:schemeClr val="dk1"/>
                </a:solidFill>
              </a:rPr>
              <a:t>thuận</a:t>
            </a:r>
            <a:r>
              <a:rPr lang="en-GB" dirty="0">
                <a:solidFill>
                  <a:schemeClr val="dk1"/>
                </a:solidFill>
              </a:rPr>
              <a:t> </a:t>
            </a:r>
            <a:r>
              <a:rPr lang="en-GB" dirty="0" err="1">
                <a:solidFill>
                  <a:schemeClr val="dk1"/>
                </a:solidFill>
              </a:rPr>
              <a:t>rất</a:t>
            </a:r>
            <a:r>
              <a:rPr lang="en-GB" dirty="0">
                <a:solidFill>
                  <a:schemeClr val="dk1"/>
                </a:solidFill>
              </a:rPr>
              <a:t> </a:t>
            </a:r>
            <a:r>
              <a:rPr lang="en-GB" dirty="0" err="1">
                <a:solidFill>
                  <a:schemeClr val="dk1"/>
                </a:solidFill>
              </a:rPr>
              <a:t>phổ</a:t>
            </a:r>
            <a:r>
              <a:rPr lang="en-GB" dirty="0">
                <a:solidFill>
                  <a:schemeClr val="dk1"/>
                </a:solidFill>
              </a:rPr>
              <a:t> </a:t>
            </a:r>
            <a:r>
              <a:rPr lang="en-GB" dirty="0" err="1">
                <a:solidFill>
                  <a:schemeClr val="dk1"/>
                </a:solidFill>
              </a:rPr>
              <a:t>biến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Một</a:t>
            </a:r>
            <a:r>
              <a:rPr lang="en-GB" dirty="0">
                <a:solidFill>
                  <a:schemeClr val="dk1"/>
                </a:solidFill>
              </a:rPr>
              <a:t> </a:t>
            </a:r>
            <a:r>
              <a:rPr lang="en-GB" dirty="0" err="1">
                <a:solidFill>
                  <a:schemeClr val="dk1"/>
                </a:solidFill>
              </a:rPr>
              <a:t>tuần</a:t>
            </a:r>
            <a:r>
              <a:rPr lang="en-GB" dirty="0">
                <a:solidFill>
                  <a:schemeClr val="dk1"/>
                </a:solidFill>
              </a:rPr>
              <a:t> </a:t>
            </a:r>
            <a:r>
              <a:rPr lang="en-GB" dirty="0" err="1">
                <a:solidFill>
                  <a:schemeClr val="dk1"/>
                </a:solidFill>
              </a:rPr>
              <a:t>sau</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ra</a:t>
            </a:r>
            <a:r>
              <a:rPr lang="en-GB" dirty="0">
                <a:solidFill>
                  <a:schemeClr val="dk1"/>
                </a:solidFill>
              </a:rPr>
              <a:t> </a:t>
            </a:r>
            <a:r>
              <a:rPr lang="en-GB" dirty="0" err="1">
                <a:solidFill>
                  <a:schemeClr val="dk1"/>
                </a:solidFill>
              </a:rPr>
              <a:t>ngoài</a:t>
            </a:r>
            <a:r>
              <a:rPr lang="en-GB" dirty="0">
                <a:solidFill>
                  <a:schemeClr val="dk1"/>
                </a:solidFill>
              </a:rPr>
              <a:t> </a:t>
            </a:r>
            <a:r>
              <a:rPr lang="en-GB" dirty="0" err="1">
                <a:solidFill>
                  <a:schemeClr val="dk1"/>
                </a:solidFill>
              </a:rPr>
              <a:t>ăn</a:t>
            </a:r>
            <a:r>
              <a:rPr lang="en-GB" dirty="0">
                <a:solidFill>
                  <a:schemeClr val="dk1"/>
                </a:solidFill>
              </a:rPr>
              <a:t> </a:t>
            </a:r>
            <a:r>
              <a:rPr lang="en-GB" dirty="0" err="1">
                <a:solidFill>
                  <a:schemeClr val="dk1"/>
                </a:solidFill>
              </a:rPr>
              <a:t>tối</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dùng</a:t>
            </a:r>
            <a:r>
              <a:rPr lang="en-GB" dirty="0">
                <a:solidFill>
                  <a:schemeClr val="dk1"/>
                </a:solidFill>
              </a:rPr>
              <a:t> </a:t>
            </a:r>
            <a:r>
              <a:rPr lang="en-GB" dirty="0" err="1">
                <a:solidFill>
                  <a:schemeClr val="dk1"/>
                </a:solidFill>
              </a:rPr>
              <a:t>bữa</a:t>
            </a:r>
            <a:r>
              <a:rPr lang="en-GB" dirty="0">
                <a:solidFill>
                  <a:schemeClr val="dk1"/>
                </a:solidFill>
              </a:rPr>
              <a:t> </a:t>
            </a:r>
            <a:r>
              <a:rPr lang="en-GB" dirty="0" err="1">
                <a:solidFill>
                  <a:schemeClr val="dk1"/>
                </a:solidFill>
              </a:rPr>
              <a:t>xong</a:t>
            </a:r>
            <a:r>
              <a:rPr lang="en-GB" dirty="0">
                <a:solidFill>
                  <a:schemeClr val="dk1"/>
                </a:solidFill>
              </a:rPr>
              <a:t>, </a:t>
            </a:r>
            <a:r>
              <a:rPr lang="en-GB" dirty="0" err="1">
                <a:solidFill>
                  <a:schemeClr val="dk1"/>
                </a:solidFill>
              </a:rPr>
              <a:t>người</a:t>
            </a:r>
            <a:r>
              <a:rPr lang="en-GB" dirty="0">
                <a:solidFill>
                  <a:schemeClr val="dk1"/>
                </a:solidFill>
              </a:rPr>
              <a:t> </a:t>
            </a:r>
            <a:r>
              <a:rPr lang="en-GB" dirty="0" err="1">
                <a:solidFill>
                  <a:schemeClr val="dk1"/>
                </a:solidFill>
              </a:rPr>
              <a:t>phục</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đến</a:t>
            </a:r>
            <a:r>
              <a:rPr lang="en-GB" dirty="0">
                <a:solidFill>
                  <a:schemeClr val="dk1"/>
                </a:solidFill>
              </a:rPr>
              <a:t> </a:t>
            </a:r>
            <a:r>
              <a:rPr lang="en-GB" dirty="0" err="1">
                <a:solidFill>
                  <a:schemeClr val="dk1"/>
                </a:solidFill>
              </a:rPr>
              <a:t>đưa</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đơn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bị</a:t>
            </a:r>
            <a:r>
              <a:rPr lang="en-GB" dirty="0">
                <a:solidFill>
                  <a:schemeClr val="dk1"/>
                </a:solidFill>
              </a:rPr>
              <a:t> </a:t>
            </a:r>
            <a:r>
              <a:rPr lang="en-GB" dirty="0" err="1">
                <a:solidFill>
                  <a:schemeClr val="dk1"/>
                </a:solidFill>
              </a:rPr>
              <a:t>trả</a:t>
            </a:r>
            <a:r>
              <a:rPr lang="en-GB" dirty="0">
                <a:solidFill>
                  <a:schemeClr val="dk1"/>
                </a:solidFill>
              </a:rPr>
              <a:t> </a:t>
            </a:r>
            <a:r>
              <a:rPr lang="en-GB" dirty="0" err="1">
                <a:solidFill>
                  <a:schemeClr val="dk1"/>
                </a:solidFill>
              </a:rPr>
              <a:t>cho</a:t>
            </a:r>
            <a:r>
              <a:rPr lang="en-GB" dirty="0">
                <a:solidFill>
                  <a:schemeClr val="dk1"/>
                </a:solidFill>
              </a:rPr>
              <a:t> Anh ta con </a:t>
            </a:r>
            <a:r>
              <a:rPr lang="en-GB" dirty="0" err="1">
                <a:solidFill>
                  <a:schemeClr val="dk1"/>
                </a:solidFill>
              </a:rPr>
              <a:t>bò</a:t>
            </a:r>
            <a:r>
              <a:rPr lang="en-GB" dirty="0">
                <a:solidFill>
                  <a:schemeClr val="dk1"/>
                </a:solidFill>
              </a:rPr>
              <a:t> </a:t>
            </a:r>
            <a:r>
              <a:rPr lang="en-GB" dirty="0" err="1">
                <a:solidFill>
                  <a:schemeClr val="dk1"/>
                </a:solidFill>
              </a:rPr>
              <a:t>mà</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trước</a:t>
            </a:r>
            <a:r>
              <a:rPr lang="en-GB" dirty="0">
                <a:solidFill>
                  <a:schemeClr val="dk1"/>
                </a:solidFill>
              </a:rPr>
              <a:t> </a:t>
            </a:r>
            <a:r>
              <a:rPr lang="en-GB" dirty="0" err="1">
                <a:solidFill>
                  <a:schemeClr val="dk1"/>
                </a:solidFill>
              </a:rPr>
              <a:t>đó</a:t>
            </a:r>
            <a:r>
              <a:rPr lang="en-GB" dirty="0">
                <a:solidFill>
                  <a:schemeClr val="dk1"/>
                </a:solidFill>
              </a:rPr>
              <a:t>. Whoa, </a:t>
            </a:r>
            <a:r>
              <a:rPr lang="en-GB" dirty="0" err="1">
                <a:solidFill>
                  <a:schemeClr val="dk1"/>
                </a:solidFill>
              </a:rPr>
              <a:t>việc</a:t>
            </a:r>
            <a:r>
              <a:rPr lang="en-GB" dirty="0">
                <a:solidFill>
                  <a:schemeClr val="dk1"/>
                </a:solidFill>
              </a:rPr>
              <a:t> </a:t>
            </a:r>
            <a:r>
              <a:rPr lang="en-GB" dirty="0" err="1">
                <a:solidFill>
                  <a:schemeClr val="dk1"/>
                </a:solidFill>
              </a:rPr>
              <a:t>này</a:t>
            </a:r>
            <a:r>
              <a:rPr lang="en-GB" dirty="0">
                <a:solidFill>
                  <a:schemeClr val="dk1"/>
                </a:solidFill>
              </a:rPr>
              <a:t> </a:t>
            </a:r>
            <a:r>
              <a:rPr lang="en-GB" dirty="0" err="1">
                <a:solidFill>
                  <a:schemeClr val="dk1"/>
                </a:solidFill>
              </a:rPr>
              <a:t>không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chút</a:t>
            </a:r>
            <a:r>
              <a:rPr lang="en-GB" dirty="0">
                <a:solidFill>
                  <a:schemeClr val="dk1"/>
                </a:solidFill>
              </a:rPr>
              <a:t> </a:t>
            </a:r>
            <a:r>
              <a:rPr lang="en-GB" dirty="0" err="1">
                <a:solidFill>
                  <a:schemeClr val="dk1"/>
                </a:solidFill>
              </a:rPr>
              <a:t>nào</a:t>
            </a:r>
            <a:r>
              <a:rPr lang="en-GB" dirty="0">
                <a:solidFill>
                  <a:schemeClr val="dk1"/>
                </a:solidFill>
              </a:rPr>
              <a:t>. </a:t>
            </a:r>
            <a:r>
              <a:rPr lang="en-GB" dirty="0" err="1">
                <a:solidFill>
                  <a:schemeClr val="dk1"/>
                </a:solidFill>
              </a:rPr>
              <a:t>Đây</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lúc</a:t>
            </a:r>
            <a:r>
              <a:rPr lang="en-GB" dirty="0">
                <a:solidFill>
                  <a:schemeClr val="dk1"/>
                </a:solidFill>
              </a:rPr>
              <a:t> </a:t>
            </a:r>
            <a:r>
              <a:rPr lang="en-GB" dirty="0" err="1">
                <a:solidFill>
                  <a:schemeClr val="dk1"/>
                </a:solidFill>
              </a:rPr>
              <a:t>bạn</a:t>
            </a:r>
            <a:r>
              <a:rPr lang="en-GB" dirty="0">
                <a:solidFill>
                  <a:schemeClr val="dk1"/>
                </a:solidFill>
              </a:rPr>
              <a:t> </a:t>
            </a:r>
            <a:r>
              <a:rPr lang="en-GB" dirty="0" err="1">
                <a:solidFill>
                  <a:schemeClr val="dk1"/>
                </a:solidFill>
              </a:rPr>
              <a:t>cần</a:t>
            </a:r>
            <a:r>
              <a:rPr lang="en-GB" dirty="0">
                <a:solidFill>
                  <a:schemeClr val="dk1"/>
                </a:solidFill>
              </a:rPr>
              <a:t> </a:t>
            </a:r>
            <a:r>
              <a:rPr lang="en-GB" dirty="0" err="1">
                <a:solidFill>
                  <a:schemeClr val="dk1"/>
                </a:solidFill>
              </a:rPr>
              <a:t>tiền</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phương</a:t>
            </a:r>
            <a:r>
              <a:rPr lang="en-GB" dirty="0">
                <a:solidFill>
                  <a:schemeClr val="dk1"/>
                </a:solidFill>
              </a:rPr>
              <a:t> </a:t>
            </a:r>
            <a:r>
              <a:rPr lang="en-GB" dirty="0" err="1">
                <a:solidFill>
                  <a:schemeClr val="dk1"/>
                </a:solidFill>
              </a:rPr>
              <a:t>tiện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err="1">
                <a:solidFill>
                  <a:schemeClr val="dk1"/>
                </a:solidFill>
              </a:rPr>
              <a:t>Bạn</a:t>
            </a:r>
            <a:r>
              <a:rPr lang="en-GB" dirty="0">
                <a:solidFill>
                  <a:schemeClr val="dk1"/>
                </a:solidFill>
              </a:rPr>
              <a:t> </a:t>
            </a:r>
            <a:r>
              <a:rPr lang="en-GB" dirty="0" err="1">
                <a:solidFill>
                  <a:schemeClr val="dk1"/>
                </a:solidFill>
              </a:rPr>
              <a:t>thường</a:t>
            </a:r>
            <a:r>
              <a:rPr lang="en-GB" dirty="0">
                <a:solidFill>
                  <a:schemeClr val="dk1"/>
                </a:solidFill>
              </a:rPr>
              <a:t> </a:t>
            </a:r>
            <a:r>
              <a:rPr lang="en-GB" dirty="0" err="1">
                <a:solidFill>
                  <a:schemeClr val="dk1"/>
                </a:solidFill>
              </a:rPr>
              <a:t>khó</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trực</a:t>
            </a:r>
            <a:r>
              <a:rPr lang="en-GB" dirty="0">
                <a:solidFill>
                  <a:schemeClr val="dk1"/>
                </a:solidFill>
              </a:rPr>
              <a:t> </a:t>
            </a:r>
            <a:r>
              <a:rPr lang="en-GB" dirty="0" err="1">
                <a:solidFill>
                  <a:schemeClr val="dk1"/>
                </a:solidFill>
              </a:rPr>
              <a:t>tiếp</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để</a:t>
            </a:r>
            <a:r>
              <a:rPr lang="en-GB" dirty="0">
                <a:solidFill>
                  <a:schemeClr val="dk1"/>
                </a:solidFill>
              </a:rPr>
              <a:t> </a:t>
            </a:r>
            <a:r>
              <a:rPr lang="en-GB" dirty="0" err="1">
                <a:solidFill>
                  <a:schemeClr val="dk1"/>
                </a:solidFill>
              </a:rPr>
              <a:t>lấy</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hoặc</a:t>
            </a:r>
            <a:r>
              <a:rPr lang="en-GB" dirty="0">
                <a:solidFill>
                  <a:schemeClr val="dk1"/>
                </a:solidFill>
              </a:rPr>
              <a:t> </a:t>
            </a:r>
            <a:r>
              <a:rPr lang="en-GB" dirty="0" err="1">
                <a:solidFill>
                  <a:schemeClr val="dk1"/>
                </a:solidFill>
              </a:rPr>
              <a:t>dịch</a:t>
            </a:r>
            <a:r>
              <a:rPr lang="en-GB" dirty="0">
                <a:solidFill>
                  <a:schemeClr val="dk1"/>
                </a:solidFill>
              </a:rPr>
              <a:t> </a:t>
            </a:r>
            <a:r>
              <a:rPr lang="en-GB" dirty="0" err="1">
                <a:solidFill>
                  <a:schemeClr val="dk1"/>
                </a:solidFill>
              </a:rPr>
              <a:t>vụ</a:t>
            </a:r>
            <a:r>
              <a:rPr lang="en-GB" dirty="0">
                <a:solidFill>
                  <a:schemeClr val="dk1"/>
                </a:solidFill>
              </a:rPr>
              <a:t> </a:t>
            </a:r>
            <a:r>
              <a:rPr lang="en-GB" dirty="0" err="1">
                <a:solidFill>
                  <a:schemeClr val="dk1"/>
                </a:solidFill>
              </a:rPr>
              <a:t>khác</a:t>
            </a:r>
            <a:r>
              <a:rPr lang="en-GB" dirty="0">
                <a:solidFill>
                  <a:schemeClr val="dk1"/>
                </a:solidFill>
              </a:rPr>
              <a:t> </a:t>
            </a:r>
            <a:r>
              <a:rPr lang="en-GB" dirty="0" err="1">
                <a:solidFill>
                  <a:schemeClr val="dk1"/>
                </a:solidFill>
              </a:rPr>
              <a:t>trong</a:t>
            </a:r>
            <a:r>
              <a:rPr lang="en-GB" dirty="0">
                <a:solidFill>
                  <a:schemeClr val="dk1"/>
                </a:solidFill>
              </a:rPr>
              <a:t> </a:t>
            </a:r>
            <a:r>
              <a:rPr lang="en-GB" dirty="0" err="1">
                <a:solidFill>
                  <a:schemeClr val="dk1"/>
                </a:solidFill>
              </a:rPr>
              <a:t>nhiều</a:t>
            </a:r>
            <a:r>
              <a:rPr lang="en-GB" dirty="0">
                <a:solidFill>
                  <a:schemeClr val="dk1"/>
                </a:solidFill>
              </a:rPr>
              <a:t> </a:t>
            </a:r>
            <a:r>
              <a:rPr lang="en-GB" dirty="0" err="1">
                <a:solidFill>
                  <a:schemeClr val="dk1"/>
                </a:solidFill>
              </a:rPr>
              <a:t>trường</a:t>
            </a:r>
            <a:r>
              <a:rPr lang="en-GB" dirty="0">
                <a:solidFill>
                  <a:schemeClr val="dk1"/>
                </a:solidFill>
              </a:rPr>
              <a:t> </a:t>
            </a:r>
            <a:r>
              <a:rPr lang="en-GB" dirty="0" err="1">
                <a:solidFill>
                  <a:schemeClr val="dk1"/>
                </a:solidFill>
              </a:rPr>
              <a:t>hợp</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Tiền</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một</a:t>
            </a:r>
            <a:r>
              <a:rPr lang="en-GB" dirty="0">
                <a:solidFill>
                  <a:schemeClr val="dk1"/>
                </a:solidFill>
              </a:rPr>
              <a:t> </a:t>
            </a:r>
            <a:r>
              <a:rPr lang="en-GB" dirty="0" err="1">
                <a:solidFill>
                  <a:schemeClr val="dk1"/>
                </a:solidFill>
              </a:rPr>
              <a:t>loại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hóa</a:t>
            </a:r>
            <a:r>
              <a:rPr lang="en-GB" dirty="0">
                <a:solidFill>
                  <a:schemeClr val="dk1"/>
                </a:solidFill>
              </a:rPr>
              <a:t> </a:t>
            </a:r>
            <a:r>
              <a:rPr lang="en-GB" dirty="0" err="1">
                <a:solidFill>
                  <a:schemeClr val="dk1"/>
                </a:solidFill>
              </a:rPr>
              <a:t>trung</a:t>
            </a:r>
            <a:r>
              <a:rPr lang="en-GB" dirty="0">
                <a:solidFill>
                  <a:schemeClr val="dk1"/>
                </a:solidFill>
              </a:rPr>
              <a:t> </a:t>
            </a:r>
            <a:r>
              <a:rPr lang="en-GB" dirty="0" err="1">
                <a:solidFill>
                  <a:schemeClr val="dk1"/>
                </a:solidFill>
              </a:rPr>
              <a:t>gian</a:t>
            </a:r>
            <a:r>
              <a:rPr lang="en-GB" dirty="0">
                <a:solidFill>
                  <a:schemeClr val="dk1"/>
                </a:solidFill>
              </a:rPr>
              <a:t> </a:t>
            </a:r>
            <a:r>
              <a:rPr lang="en-GB" dirty="0" err="1">
                <a:solidFill>
                  <a:schemeClr val="dk1"/>
                </a:solidFill>
              </a:rPr>
              <a:t>được</a:t>
            </a:r>
            <a:r>
              <a:rPr lang="en-GB" dirty="0">
                <a:solidFill>
                  <a:schemeClr val="dk1"/>
                </a:solidFill>
              </a:rPr>
              <a:t> </a:t>
            </a:r>
            <a:r>
              <a:rPr lang="en-GB" dirty="0" err="1">
                <a:solidFill>
                  <a:schemeClr val="dk1"/>
                </a:solidFill>
              </a:rPr>
              <a:t>chấp</a:t>
            </a:r>
            <a:r>
              <a:rPr lang="en-GB" dirty="0">
                <a:solidFill>
                  <a:schemeClr val="dk1"/>
                </a:solidFill>
              </a:rPr>
              <a:t> </a:t>
            </a:r>
            <a:r>
              <a:rPr lang="en-GB" dirty="0" err="1">
                <a:solidFill>
                  <a:schemeClr val="dk1"/>
                </a:solidFill>
              </a:rPr>
              <a:t>nhận</a:t>
            </a:r>
            <a:r>
              <a:rPr lang="en-GB" dirty="0">
                <a:solidFill>
                  <a:schemeClr val="dk1"/>
                </a:solidFill>
              </a:rPr>
              <a:t> </a:t>
            </a:r>
            <a:r>
              <a:rPr lang="en-GB" dirty="0" err="1">
                <a:solidFill>
                  <a:schemeClr val="dk1"/>
                </a:solidFill>
              </a:rPr>
              <a:t>rộng</a:t>
            </a:r>
            <a:r>
              <a:rPr lang="en-GB" dirty="0">
                <a:solidFill>
                  <a:schemeClr val="dk1"/>
                </a:solidFill>
              </a:rPr>
              <a:t> </a:t>
            </a:r>
            <a:r>
              <a:rPr lang="en-GB" dirty="0" err="1">
                <a:solidFill>
                  <a:schemeClr val="dk1"/>
                </a:solidFill>
              </a:rPr>
              <a:t>rãi</a:t>
            </a:r>
            <a:r>
              <a:rPr lang="en-GB" dirty="0">
                <a:solidFill>
                  <a:schemeClr val="dk1"/>
                </a:solidFill>
              </a:rPr>
              <a:t> </a:t>
            </a:r>
            <a:r>
              <a:rPr lang="en-GB" dirty="0" err="1">
                <a:solidFill>
                  <a:schemeClr val="dk1"/>
                </a:solidFill>
              </a:rPr>
              <a:t>và</a:t>
            </a:r>
            <a:r>
              <a:rPr lang="en-GB" dirty="0">
                <a:solidFill>
                  <a:schemeClr val="dk1"/>
                </a:solidFill>
              </a:rPr>
              <a:t> </a:t>
            </a:r>
            <a:r>
              <a:rPr lang="en-GB" dirty="0" err="1">
                <a:solidFill>
                  <a:schemeClr val="dk1"/>
                </a:solidFill>
              </a:rPr>
              <a:t>có</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quy</a:t>
            </a:r>
            <a:r>
              <a:rPr lang="en-GB" dirty="0">
                <a:solidFill>
                  <a:schemeClr val="dk1"/>
                </a:solidFill>
              </a:rPr>
              <a:t> </a:t>
            </a:r>
            <a:r>
              <a:rPr lang="en-GB" dirty="0" err="1">
                <a:solidFill>
                  <a:schemeClr val="dk1"/>
                </a:solidFill>
              </a:rPr>
              <a:t>chuẩn</a:t>
            </a:r>
            <a:r>
              <a:rPr lang="en-GB" dirty="0">
                <a:solidFill>
                  <a:schemeClr val="dk1"/>
                </a:solidFill>
              </a:rPr>
              <a:t> </a:t>
            </a:r>
            <a:r>
              <a:rPr lang="en-GB" dirty="0" err="1">
                <a:solidFill>
                  <a:schemeClr val="dk1"/>
                </a:solidFill>
              </a:rPr>
              <a:t>cho</a:t>
            </a:r>
            <a:r>
              <a:rPr lang="en-GB" dirty="0">
                <a:solidFill>
                  <a:schemeClr val="dk1"/>
                </a:solidFill>
              </a:rPr>
              <a:t> </a:t>
            </a:r>
            <a:r>
              <a:rPr lang="en-GB" dirty="0" err="1">
                <a:solidFill>
                  <a:schemeClr val="dk1"/>
                </a:solidFill>
              </a:rPr>
              <a:t>tất</a:t>
            </a:r>
            <a:r>
              <a:rPr lang="en-GB" dirty="0">
                <a:solidFill>
                  <a:schemeClr val="dk1"/>
                </a:solidFill>
              </a:rPr>
              <a:t> </a:t>
            </a:r>
            <a:r>
              <a:rPr lang="en-GB" dirty="0" err="1">
                <a:solidFill>
                  <a:schemeClr val="dk1"/>
                </a:solidFill>
              </a:rPr>
              <a:t>cả</a:t>
            </a:r>
            <a:r>
              <a:rPr lang="en-GB" dirty="0">
                <a:solidFill>
                  <a:schemeClr val="dk1"/>
                </a:solidFill>
              </a:rPr>
              <a:t> </a:t>
            </a:r>
            <a:r>
              <a:rPr lang="en-GB" dirty="0" err="1">
                <a:solidFill>
                  <a:schemeClr val="dk1"/>
                </a:solidFill>
              </a:rPr>
              <a:t>các</a:t>
            </a:r>
            <a:r>
              <a:rPr lang="en-GB" dirty="0">
                <a:solidFill>
                  <a:schemeClr val="dk1"/>
                </a:solidFill>
              </a:rPr>
              <a:t> </a:t>
            </a:r>
            <a:r>
              <a:rPr lang="en-GB" dirty="0" err="1">
                <a:solidFill>
                  <a:schemeClr val="dk1"/>
                </a:solidFill>
              </a:rPr>
              <a:t>bên</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err="1">
                <a:solidFill>
                  <a:schemeClr val="dk1"/>
                </a:solidFill>
              </a:rPr>
              <a:t>Đó</a:t>
            </a:r>
            <a:r>
              <a:rPr lang="en-GB" dirty="0">
                <a:solidFill>
                  <a:schemeClr val="dk1"/>
                </a:solidFill>
              </a:rPr>
              <a:t> </a:t>
            </a:r>
            <a:r>
              <a:rPr lang="en-GB" dirty="0" err="1">
                <a:solidFill>
                  <a:schemeClr val="dk1"/>
                </a:solidFill>
              </a:rPr>
              <a:t>là</a:t>
            </a:r>
            <a:r>
              <a:rPr lang="en-GB" dirty="0">
                <a:solidFill>
                  <a:schemeClr val="dk1"/>
                </a:solidFill>
              </a:rPr>
              <a:t> </a:t>
            </a:r>
            <a:r>
              <a:rPr lang="en-GB" dirty="0" err="1">
                <a:solidFill>
                  <a:schemeClr val="dk1"/>
                </a:solidFill>
              </a:rPr>
              <a:t>lý</a:t>
            </a:r>
            <a:r>
              <a:rPr lang="en-GB" dirty="0">
                <a:solidFill>
                  <a:schemeClr val="dk1"/>
                </a:solidFill>
              </a:rPr>
              <a:t> do </a:t>
            </a:r>
            <a:r>
              <a:rPr lang="en-GB" dirty="0" err="1">
                <a:solidFill>
                  <a:schemeClr val="dk1"/>
                </a:solidFill>
              </a:rPr>
              <a:t>tại</a:t>
            </a:r>
            <a:r>
              <a:rPr lang="en-GB" dirty="0">
                <a:solidFill>
                  <a:schemeClr val="dk1"/>
                </a:solidFill>
              </a:rPr>
              <a:t> </a:t>
            </a:r>
            <a:r>
              <a:rPr lang="en-GB" dirty="0" err="1">
                <a:solidFill>
                  <a:schemeClr val="dk1"/>
                </a:solidFill>
              </a:rPr>
              <a:t>sao</a:t>
            </a:r>
            <a:r>
              <a:rPr lang="en-GB" dirty="0">
                <a:solidFill>
                  <a:schemeClr val="dk1"/>
                </a:solidFill>
              </a:rPr>
              <a:t> </a:t>
            </a:r>
            <a:r>
              <a:rPr lang="en-GB" dirty="0" err="1">
                <a:solidFill>
                  <a:schemeClr val="dk1"/>
                </a:solidFill>
              </a:rPr>
              <a:t>nó</a:t>
            </a:r>
            <a:r>
              <a:rPr lang="en-GB" dirty="0">
                <a:solidFill>
                  <a:schemeClr val="dk1"/>
                </a:solidFill>
              </a:rPr>
              <a:t> </a:t>
            </a:r>
            <a:r>
              <a:rPr lang="en-GB" dirty="0" err="1">
                <a:solidFill>
                  <a:schemeClr val="dk1"/>
                </a:solidFill>
              </a:rPr>
              <a:t>tạo</a:t>
            </a:r>
            <a:r>
              <a:rPr lang="en-GB" dirty="0">
                <a:solidFill>
                  <a:schemeClr val="dk1"/>
                </a:solidFill>
              </a:rPr>
              <a:t> </a:t>
            </a:r>
            <a:r>
              <a:rPr lang="en-GB" dirty="0" err="1">
                <a:solidFill>
                  <a:schemeClr val="dk1"/>
                </a:solidFill>
              </a:rPr>
              <a:t>điều</a:t>
            </a:r>
            <a:r>
              <a:rPr lang="en-GB" dirty="0">
                <a:solidFill>
                  <a:schemeClr val="dk1"/>
                </a:solidFill>
              </a:rPr>
              <a:t> </a:t>
            </a:r>
            <a:r>
              <a:rPr lang="en-GB" dirty="0" err="1">
                <a:solidFill>
                  <a:schemeClr val="dk1"/>
                </a:solidFill>
              </a:rPr>
              <a:t>kiện</a:t>
            </a:r>
            <a:r>
              <a:rPr lang="en-GB" dirty="0">
                <a:solidFill>
                  <a:schemeClr val="dk1"/>
                </a:solidFill>
              </a:rPr>
              <a:t> </a:t>
            </a:r>
            <a:r>
              <a:rPr lang="en-GB" dirty="0" err="1">
                <a:solidFill>
                  <a:schemeClr val="dk1"/>
                </a:solidFill>
              </a:rPr>
              <a:t>trao</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giá</a:t>
            </a:r>
            <a:r>
              <a:rPr lang="en-GB" dirty="0">
                <a:solidFill>
                  <a:schemeClr val="dk1"/>
                </a:solidFill>
              </a:rPr>
              <a:t> </a:t>
            </a:r>
            <a:r>
              <a:rPr lang="en-GB" dirty="0" err="1">
                <a:solidFill>
                  <a:schemeClr val="dk1"/>
                </a:solidFill>
              </a:rPr>
              <a:t>trị</a:t>
            </a:r>
            <a:r>
              <a:rPr lang="en-GB" dirty="0">
                <a:solidFill>
                  <a:schemeClr val="dk1"/>
                </a:solidFill>
              </a:rPr>
              <a:t> </a:t>
            </a:r>
            <a:r>
              <a:rPr lang="en-GB" dirty="0" err="1">
                <a:solidFill>
                  <a:schemeClr val="dk1"/>
                </a:solidFill>
              </a:rPr>
              <a:t>hiệu</a:t>
            </a:r>
            <a:r>
              <a:rPr lang="en-GB" dirty="0">
                <a:solidFill>
                  <a:schemeClr val="dk1"/>
                </a:solidFill>
              </a:rPr>
              <a:t> </a:t>
            </a:r>
            <a:r>
              <a:rPr lang="en-GB" dirty="0" err="1">
                <a:solidFill>
                  <a:schemeClr val="dk1"/>
                </a:solidFill>
              </a:rPr>
              <a:t>quả</a:t>
            </a:r>
            <a:r>
              <a:rPr lang="en-GB" dirty="0">
                <a:solidFill>
                  <a:schemeClr val="dk1"/>
                </a:solidFill>
              </a:rPr>
              <a:t> </a:t>
            </a:r>
            <a:r>
              <a:rPr lang="en-GB" dirty="0" err="1">
                <a:solidFill>
                  <a:schemeClr val="dk1"/>
                </a:solidFill>
              </a:rPr>
              <a:t>hơn</a:t>
            </a:r>
            <a:r>
              <a:rPr lang="en-GB" dirty="0">
                <a:solidFill>
                  <a:schemeClr val="dk1"/>
                </a:solidFill>
              </a:rPr>
              <a:t> so </a:t>
            </a:r>
            <a:r>
              <a:rPr lang="en-GB" dirty="0" err="1">
                <a:solidFill>
                  <a:schemeClr val="dk1"/>
                </a:solidFill>
              </a:rPr>
              <a:t>với</a:t>
            </a:r>
            <a:r>
              <a:rPr lang="en-GB" dirty="0">
                <a:solidFill>
                  <a:schemeClr val="dk1"/>
                </a:solidFill>
              </a:rPr>
              <a:t> </a:t>
            </a:r>
            <a:r>
              <a:rPr lang="en-GB" dirty="0" err="1">
                <a:solidFill>
                  <a:schemeClr val="dk1"/>
                </a:solidFill>
              </a:rPr>
              <a:t>hàng</a:t>
            </a:r>
            <a:r>
              <a:rPr lang="en-GB" dirty="0">
                <a:solidFill>
                  <a:schemeClr val="dk1"/>
                </a:solidFill>
              </a:rPr>
              <a:t> </a:t>
            </a:r>
            <a:r>
              <a:rPr lang="en-GB" dirty="0" err="1">
                <a:solidFill>
                  <a:schemeClr val="dk1"/>
                </a:solidFill>
              </a:rPr>
              <a:t>đổi</a:t>
            </a:r>
            <a:r>
              <a:rPr lang="en-GB" dirty="0">
                <a:solidFill>
                  <a:schemeClr val="dk1"/>
                </a:solidFill>
              </a:rPr>
              <a:t> </a:t>
            </a:r>
            <a:r>
              <a:rPr lang="en-GB" dirty="0" err="1">
                <a:solidFill>
                  <a:schemeClr val="dk1"/>
                </a:solidFill>
              </a:rPr>
              <a:t>hàng</a:t>
            </a:r>
            <a:r>
              <a:rPr lang="en-GB" dirty="0">
                <a:solidFill>
                  <a:schemeClr val="dk1"/>
                </a:solidFill>
              </a:rPr>
              <a:t>.</a:t>
            </a:r>
            <a:endParaRPr dirty="0"/>
          </a:p>
        </p:txBody>
      </p:sp>
    </p:spTree>
    <p:extLst>
      <p:ext uri="{BB962C8B-B14F-4D97-AF65-F5344CB8AC3E}">
        <p14:creationId xmlns:p14="http://schemas.microsoft.com/office/powerpoint/2010/main" val="179326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364164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254830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267771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1404150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279376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265810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edfdf77b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edfdf77b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Nếu bạn vẫn chưa thấy thuyết phục bởi những định nghĩa này, chúng tôi sẽ cung cấp cho bạn thêm một chút chi tiết về ý nghĩa của nó. hãy lấy một ví dụ đơn giản về trao đổi hàng đổi hàng.</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Bạn đổi một trong những con ngựa của trang trại để lấy một con bò. Đây là thỏa thuận rất phổ biến.</a:t>
            </a:r>
            <a:endParaRPr/>
          </a:p>
        </p:txBody>
      </p:sp>
    </p:spTree>
    <p:extLst>
      <p:ext uri="{BB962C8B-B14F-4D97-AF65-F5344CB8AC3E}">
        <p14:creationId xmlns:p14="http://schemas.microsoft.com/office/powerpoint/2010/main" val="3818745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0">
            <a:alphaModFix/>
          </a:blip>
          <a:srcRect t="88865"/>
          <a:stretch/>
        </p:blipFill>
        <p:spPr>
          <a:xfrm>
            <a:off x="0" y="4573675"/>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GB"/>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1">
            <a:alphaModFix/>
          </a:blip>
          <a:stretch>
            <a:fillRect/>
          </a:stretch>
        </p:blipFill>
        <p:spPr>
          <a:xfrm>
            <a:off x="175851" y="4703625"/>
            <a:ext cx="1592376"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249750" y="1919025"/>
            <a:ext cx="8520600" cy="792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VN" sz="4200" dirty="0">
                <a:latin typeface="Exo"/>
                <a:ea typeface="Exo"/>
                <a:cs typeface="Exo"/>
                <a:sym typeface="Exo"/>
              </a:rPr>
              <a:t>Marlowe nhúng trong </a:t>
            </a:r>
            <a:r>
              <a:rPr lang="en-US" sz="4200" dirty="0" err="1">
                <a:latin typeface="Exo"/>
                <a:ea typeface="Exo"/>
                <a:cs typeface="Exo"/>
                <a:sym typeface="Exo"/>
              </a:rPr>
              <a:t>Javascript</a:t>
            </a:r>
            <a:endParaRPr sz="4200" dirty="0">
              <a:latin typeface="Exo"/>
              <a:ea typeface="Exo"/>
              <a:cs typeface="Exo"/>
              <a:sym typeface="Exo"/>
            </a:endParaRPr>
          </a:p>
        </p:txBody>
      </p:sp>
      <p:sp>
        <p:nvSpPr>
          <p:cNvPr id="66" name="Google Shape;66;p11"/>
          <p:cNvSpPr txBox="1">
            <a:spLocks noGrp="1"/>
          </p:cNvSpPr>
          <p:nvPr>
            <p:ph type="subTitle" idx="1"/>
          </p:nvPr>
        </p:nvSpPr>
        <p:spPr>
          <a:xfrm>
            <a:off x="311700" y="285055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latin typeface="Exo Light"/>
                <a:ea typeface="Exo Light"/>
                <a:cs typeface="Exo Light"/>
                <a:sym typeface="Exo Light"/>
              </a:rPr>
              <a:t>Trần </a:t>
            </a:r>
            <a:r>
              <a:rPr lang="en-GB" sz="1900" dirty="0"/>
              <a:t>Huy Hiệp </a:t>
            </a:r>
          </a:p>
          <a:p>
            <a:pPr marL="0" lvl="0" indent="0" algn="l" rtl="0">
              <a:spcBef>
                <a:spcPts val="0"/>
              </a:spcBef>
              <a:spcAft>
                <a:spcPts val="0"/>
              </a:spcAft>
              <a:buNone/>
            </a:pPr>
            <a:r>
              <a:rPr lang="en-GB" sz="1900" dirty="0" err="1">
                <a:latin typeface="Exo Light"/>
                <a:ea typeface="Exo Light"/>
                <a:cs typeface="Exo Light"/>
                <a:sym typeface="Exo Light"/>
              </a:rPr>
              <a:t>Phùng</a:t>
            </a:r>
            <a:r>
              <a:rPr lang="en-GB" sz="1900" dirty="0">
                <a:latin typeface="Exo Light"/>
                <a:ea typeface="Exo Light"/>
                <a:cs typeface="Exo Light"/>
                <a:sym typeface="Exo Light"/>
              </a:rPr>
              <a:t> </a:t>
            </a:r>
            <a:r>
              <a:rPr lang="en-GB" sz="1900" dirty="0" err="1">
                <a:latin typeface="Exo Light"/>
                <a:ea typeface="Exo Light"/>
                <a:cs typeface="Exo Light"/>
                <a:sym typeface="Exo Light"/>
              </a:rPr>
              <a:t>Tiến</a:t>
            </a:r>
            <a:r>
              <a:rPr lang="en-GB" sz="1900" dirty="0">
                <a:latin typeface="Exo Light"/>
                <a:ea typeface="Exo Light"/>
                <a:cs typeface="Exo Light"/>
                <a:sym typeface="Exo Light"/>
              </a:rPr>
              <a:t> </a:t>
            </a:r>
            <a:r>
              <a:rPr lang="en-GB" sz="1900" dirty="0" err="1">
                <a:latin typeface="Exo Light"/>
                <a:ea typeface="Exo Light"/>
                <a:cs typeface="Exo Light"/>
                <a:sym typeface="Exo Light"/>
              </a:rPr>
              <a:t>Dũng</a:t>
            </a:r>
            <a:endParaRPr sz="1900" dirty="0">
              <a:latin typeface="Exo Light"/>
              <a:ea typeface="Exo Light"/>
              <a:cs typeface="Exo Light"/>
              <a:sym typeface="Exo Light"/>
            </a:endParaRPr>
          </a:p>
        </p:txBody>
      </p:sp>
      <p:sp>
        <p:nvSpPr>
          <p:cNvPr id="67" name="Google Shape;67;p11"/>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dirty="0"/>
              <a:t>Marlowe basic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fontScale="90000"/>
          </a:bodyPr>
          <a:lstStyle/>
          <a:p>
            <a:r>
              <a:rPr lang="en-US" dirty="0" err="1"/>
              <a:t>Ví</a:t>
            </a:r>
            <a:r>
              <a:rPr lang="en-US" dirty="0"/>
              <a:t> </a:t>
            </a:r>
            <a:r>
              <a:rPr lang="en-US" dirty="0" err="1"/>
              <a:t>dụ</a:t>
            </a:r>
            <a:r>
              <a:rPr lang="en-US" dirty="0"/>
              <a:t>: </a:t>
            </a:r>
            <a:r>
              <a:rPr lang="en-US" dirty="0" err="1"/>
              <a:t>Viết</a:t>
            </a:r>
            <a:r>
              <a:rPr lang="en-US" dirty="0"/>
              <a:t> </a:t>
            </a:r>
            <a:r>
              <a:rPr lang="en-US" dirty="0" err="1"/>
              <a:t>hợp</a:t>
            </a:r>
            <a:r>
              <a:rPr lang="en-US" dirty="0"/>
              <a:t> </a:t>
            </a:r>
            <a:r>
              <a:rPr lang="en-US" dirty="0" err="1"/>
              <a:t>đồng</a:t>
            </a:r>
            <a:r>
              <a:rPr lang="en-US" dirty="0"/>
              <a:t> </a:t>
            </a:r>
            <a:r>
              <a:rPr lang="en-US" dirty="0" err="1"/>
              <a:t>Hoán</a:t>
            </a:r>
            <a:r>
              <a:rPr lang="en-US" dirty="0"/>
              <a:t> </a:t>
            </a:r>
            <a:r>
              <a:rPr lang="en-US" dirty="0" err="1"/>
              <a:t>đổi</a:t>
            </a:r>
            <a:r>
              <a:rPr lang="en-US" dirty="0"/>
              <a:t> </a:t>
            </a:r>
            <a:r>
              <a:rPr lang="en-US" dirty="0" err="1"/>
              <a:t>trong</a:t>
            </a:r>
            <a:r>
              <a:rPr lang="en-US" dirty="0"/>
              <a:t> TypeScript</a:t>
            </a:r>
            <a:br>
              <a:rPr lang="en-US" dirty="0"/>
            </a:b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7" name="TextBox 6">
            <a:extLst>
              <a:ext uri="{FF2B5EF4-FFF2-40B4-BE49-F238E27FC236}">
                <a16:creationId xmlns:a16="http://schemas.microsoft.com/office/drawing/2014/main" id="{A539D469-BD1B-43CD-ADB7-828DB91668FF}"/>
              </a:ext>
            </a:extLst>
          </p:cNvPr>
          <p:cNvSpPr txBox="1"/>
          <p:nvPr/>
        </p:nvSpPr>
        <p:spPr>
          <a:xfrm>
            <a:off x="464250" y="754339"/>
            <a:ext cx="8118300" cy="1034066"/>
          </a:xfrm>
          <a:prstGeom prst="rect">
            <a:avLst/>
          </a:prstGeom>
          <a:noFill/>
        </p:spPr>
        <p:txBody>
          <a:bodyPr wrap="square">
            <a:spAutoFit/>
          </a:bodyPr>
          <a:lstStyle/>
          <a:p>
            <a:pPr algn="just">
              <a:lnSpc>
                <a:spcPct val="150000"/>
              </a:lnSpc>
            </a:pPr>
            <a:r>
              <a:rPr lang="vi-VN" b="0" i="0" dirty="0">
                <a:solidFill>
                  <a:srgbClr val="1C1E21"/>
                </a:solidFill>
                <a:effectLst/>
                <a:latin typeface="Exo" panose="020B0604020202020204" charset="0"/>
              </a:rPr>
              <a:t>Tiếp theo chúng ta xác định một trong hai khoản thanh toán của hợp đồng hoán đổi. Chúng tôi lấy các bên nguồn và đích làm tham số, cũng như hợp đồng tiếp tục sẽ được thực thi sau khi thanh toán.</a:t>
            </a:r>
            <a:endParaRPr lang="en-US" dirty="0">
              <a:latin typeface="Exo" panose="020B0604020202020204" charset="0"/>
            </a:endParaRPr>
          </a:p>
        </p:txBody>
      </p:sp>
      <p:pic>
        <p:nvPicPr>
          <p:cNvPr id="5" name="Picture 4">
            <a:extLst>
              <a:ext uri="{FF2B5EF4-FFF2-40B4-BE49-F238E27FC236}">
                <a16:creationId xmlns:a16="http://schemas.microsoft.com/office/drawing/2014/main" id="{8FF97BB4-077E-43E3-BAB5-D2E3D431C74E}"/>
              </a:ext>
            </a:extLst>
          </p:cNvPr>
          <p:cNvPicPr>
            <a:picLocks noChangeAspect="1"/>
          </p:cNvPicPr>
          <p:nvPr/>
        </p:nvPicPr>
        <p:blipFill>
          <a:blip r:embed="rId3"/>
          <a:stretch>
            <a:fillRect/>
          </a:stretch>
        </p:blipFill>
        <p:spPr>
          <a:xfrm>
            <a:off x="598519" y="2156000"/>
            <a:ext cx="7495462" cy="1381976"/>
          </a:xfrm>
          <a:prstGeom prst="rect">
            <a:avLst/>
          </a:prstGeom>
        </p:spPr>
      </p:pic>
    </p:spTree>
    <p:extLst>
      <p:ext uri="{BB962C8B-B14F-4D97-AF65-F5344CB8AC3E}">
        <p14:creationId xmlns:p14="http://schemas.microsoft.com/office/powerpoint/2010/main" val="349880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fontScale="90000"/>
          </a:bodyPr>
          <a:lstStyle/>
          <a:p>
            <a:r>
              <a:rPr lang="en-US" dirty="0" err="1"/>
              <a:t>Ví</a:t>
            </a:r>
            <a:r>
              <a:rPr lang="en-US" dirty="0"/>
              <a:t> </a:t>
            </a:r>
            <a:r>
              <a:rPr lang="en-US" dirty="0" err="1"/>
              <a:t>dụ</a:t>
            </a:r>
            <a:r>
              <a:rPr lang="en-US" dirty="0"/>
              <a:t>: </a:t>
            </a:r>
            <a:r>
              <a:rPr lang="en-US" dirty="0" err="1"/>
              <a:t>Viết</a:t>
            </a:r>
            <a:r>
              <a:rPr lang="en-US" dirty="0"/>
              <a:t> </a:t>
            </a:r>
            <a:r>
              <a:rPr lang="en-US" dirty="0" err="1"/>
              <a:t>hợp</a:t>
            </a:r>
            <a:r>
              <a:rPr lang="en-US" dirty="0"/>
              <a:t> </a:t>
            </a:r>
            <a:r>
              <a:rPr lang="en-US" dirty="0" err="1"/>
              <a:t>đồng</a:t>
            </a:r>
            <a:r>
              <a:rPr lang="en-US" dirty="0"/>
              <a:t> </a:t>
            </a:r>
            <a:r>
              <a:rPr lang="en-US" dirty="0" err="1"/>
              <a:t>Hoán</a:t>
            </a:r>
            <a:r>
              <a:rPr lang="en-US" dirty="0"/>
              <a:t> </a:t>
            </a:r>
            <a:r>
              <a:rPr lang="en-US" dirty="0" err="1"/>
              <a:t>đổi</a:t>
            </a:r>
            <a:r>
              <a:rPr lang="en-US" dirty="0"/>
              <a:t> </a:t>
            </a:r>
            <a:r>
              <a:rPr lang="en-US" dirty="0" err="1"/>
              <a:t>trong</a:t>
            </a:r>
            <a:r>
              <a:rPr lang="en-US" dirty="0"/>
              <a:t> TypeScript</a:t>
            </a:r>
            <a:br>
              <a:rPr lang="en-US" dirty="0"/>
            </a:b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11</a:t>
            </a:fld>
            <a:endParaRPr/>
          </a:p>
        </p:txBody>
      </p:sp>
      <p:sp>
        <p:nvSpPr>
          <p:cNvPr id="2" name="Rectangle 1">
            <a:extLst>
              <a:ext uri="{FF2B5EF4-FFF2-40B4-BE49-F238E27FC236}">
                <a16:creationId xmlns:a16="http://schemas.microsoft.com/office/drawing/2014/main" id="{04988933-D203-4CDD-B98E-6B852AF6BCB8}"/>
              </a:ext>
            </a:extLst>
          </p:cNvPr>
          <p:cNvSpPr>
            <a:spLocks noChangeArrowheads="1"/>
          </p:cNvSpPr>
          <p:nvPr/>
        </p:nvSpPr>
        <p:spPr bwMode="auto">
          <a:xfrm>
            <a:off x="464250" y="674027"/>
            <a:ext cx="8118300" cy="135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ctr"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rgbClr val="1C1E21"/>
                </a:solidFill>
                <a:effectLst/>
                <a:latin typeface="Exo" panose="020B0604020202020204" charset="0"/>
              </a:rPr>
              <a:t>Đối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với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điều</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này</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chúng</a:t>
            </a:r>
            <a:r>
              <a:rPr kumimoji="0" lang="en-US" altLang="en-US" b="0" i="0" u="none" strike="noStrike" cap="none" normalizeH="0" baseline="0" dirty="0">
                <a:ln>
                  <a:noFill/>
                </a:ln>
                <a:solidFill>
                  <a:srgbClr val="1C1E21"/>
                </a:solidFill>
                <a:effectLst/>
                <a:latin typeface="Exo" panose="020B0604020202020204" charset="0"/>
              </a:rPr>
              <a:t> ta </a:t>
            </a:r>
            <a:r>
              <a:rPr kumimoji="0" lang="en-US" altLang="en-US" b="0" i="0" u="none" strike="noStrike" cap="none" normalizeH="0" baseline="0" dirty="0" err="1">
                <a:ln>
                  <a:noFill/>
                </a:ln>
                <a:solidFill>
                  <a:srgbClr val="1C1E21"/>
                </a:solidFill>
                <a:effectLst/>
                <a:latin typeface="Exo" panose="020B0604020202020204" charset="0"/>
              </a:rPr>
              <a:t>chỉ</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cần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sử</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dụng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Paycấu</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trúc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để</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thanh</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toán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từ</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tài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khoản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mà</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bên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nguồn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đã</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gửi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tiền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cho</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bên</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đích</a:t>
            </a:r>
            <a:r>
              <a:rPr kumimoji="0" lang="en-US" altLang="en-US" b="0" i="0" u="none" strike="noStrike" cap="none" normalizeH="0" baseline="0" dirty="0">
                <a:ln>
                  <a:noFill/>
                </a:ln>
                <a:solidFill>
                  <a:srgbClr val="1C1E21"/>
                </a:solidFill>
                <a:effectLst/>
                <a:latin typeface="Exo" panose="020B0604020202020204" charset="0"/>
              </a:rPr>
              <a:t>.</a:t>
            </a:r>
          </a:p>
          <a:p>
            <a:pPr marL="285750" marR="0" lvl="0" indent="-285750" algn="just" defTabSz="914400" rtl="0" eaLnBrk="0" fontAlgn="ctr" latinLnBrk="0" hangingPunct="0">
              <a:lnSpc>
                <a:spcPct val="15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Exo" panose="020B06040202020202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rgbClr val="1C1E21"/>
                </a:solidFill>
                <a:effectLst/>
                <a:latin typeface="Exo" panose="020B0604020202020204" charset="0"/>
              </a:rPr>
              <a:t>Cuối</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cùng</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chúng</a:t>
            </a:r>
            <a:r>
              <a:rPr kumimoji="0" lang="en-US" altLang="en-US" b="0" i="0" u="none" strike="noStrike" cap="none" normalizeH="0" baseline="0" dirty="0">
                <a:ln>
                  <a:noFill/>
                </a:ln>
                <a:solidFill>
                  <a:srgbClr val="1C1E21"/>
                </a:solidFill>
                <a:effectLst/>
                <a:latin typeface="Exo" panose="020B0604020202020204" charset="0"/>
              </a:rPr>
              <a:t> ta </a:t>
            </a:r>
            <a:r>
              <a:rPr kumimoji="0" lang="en-US" altLang="en-US" b="0" i="0" u="none" strike="noStrike" cap="none" normalizeH="0" baseline="0" dirty="0" err="1">
                <a:ln>
                  <a:noFill/>
                </a:ln>
                <a:solidFill>
                  <a:srgbClr val="1C1E21"/>
                </a:solidFill>
                <a:effectLst/>
                <a:latin typeface="Exo" panose="020B0604020202020204" charset="0"/>
              </a:rPr>
              <a:t>có</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thể</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kết</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hợp</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tất</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cả</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các</a:t>
            </a:r>
            <a:r>
              <a:rPr kumimoji="0" lang="en-US" altLang="en-US" b="0" i="0" u="none" strike="noStrike" cap="none" normalizeH="0" baseline="0" dirty="0">
                <a:ln>
                  <a:noFill/>
                </a:ln>
                <a:solidFill>
                  <a:srgbClr val="1C1E21"/>
                </a:solidFill>
                <a:effectLst/>
                <a:latin typeface="Exo" panose="020B0604020202020204" charset="0"/>
              </a:rPr>
              <a:t> </a:t>
            </a:r>
            <a:r>
              <a:rPr kumimoji="0" lang="en-US" altLang="en-US" b="0" i="0" u="none" strike="noStrike" cap="none" normalizeH="0" baseline="0" dirty="0" err="1">
                <a:ln>
                  <a:noFill/>
                </a:ln>
                <a:solidFill>
                  <a:srgbClr val="1C1E21"/>
                </a:solidFill>
                <a:effectLst/>
                <a:latin typeface="Exo" panose="020B0604020202020204" charset="0"/>
              </a:rPr>
              <a:t>phần</a:t>
            </a:r>
            <a:r>
              <a:rPr kumimoji="0" lang="en-US" altLang="en-US" b="0" i="0" u="none" strike="noStrike" cap="none" normalizeH="0" baseline="0" dirty="0">
                <a:ln>
                  <a:noFill/>
                </a:ln>
                <a:solidFill>
                  <a:srgbClr val="1C1E21"/>
                </a:solidFill>
                <a:effectLst/>
                <a:latin typeface="Exo" panose="020B0604020202020204" charset="0"/>
              </a:rPr>
              <a:t>:</a:t>
            </a:r>
            <a:endParaRPr kumimoji="0" lang="en-US" altLang="en-US" b="0" i="0" u="none" strike="noStrike" cap="none" normalizeH="0" baseline="0" dirty="0">
              <a:ln>
                <a:noFill/>
              </a:ln>
              <a:solidFill>
                <a:schemeClr val="tx1"/>
              </a:solidFill>
              <a:effectLst/>
              <a:latin typeface="Exo" panose="020B0604020202020204" charset="0"/>
            </a:endParaRPr>
          </a:p>
        </p:txBody>
      </p:sp>
      <p:pic>
        <p:nvPicPr>
          <p:cNvPr id="4" name="Picture 3">
            <a:extLst>
              <a:ext uri="{FF2B5EF4-FFF2-40B4-BE49-F238E27FC236}">
                <a16:creationId xmlns:a16="http://schemas.microsoft.com/office/drawing/2014/main" id="{38FDAEF7-30F8-47DA-A23D-B65FDEB2098D}"/>
              </a:ext>
            </a:extLst>
          </p:cNvPr>
          <p:cNvPicPr>
            <a:picLocks noChangeAspect="1"/>
          </p:cNvPicPr>
          <p:nvPr/>
        </p:nvPicPr>
        <p:blipFill>
          <a:blip r:embed="rId3"/>
          <a:stretch>
            <a:fillRect/>
          </a:stretch>
        </p:blipFill>
        <p:spPr>
          <a:xfrm>
            <a:off x="1808796" y="2153117"/>
            <a:ext cx="5809996" cy="1586382"/>
          </a:xfrm>
          <a:prstGeom prst="rect">
            <a:avLst/>
          </a:prstGeom>
        </p:spPr>
      </p:pic>
    </p:spTree>
    <p:extLst>
      <p:ext uri="{BB962C8B-B14F-4D97-AF65-F5344CB8AC3E}">
        <p14:creationId xmlns:p14="http://schemas.microsoft.com/office/powerpoint/2010/main" val="15812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12</a:t>
            </a:fld>
            <a:endParaRPr dirty="0"/>
          </a:p>
        </p:txBody>
      </p:sp>
      <p:pic>
        <p:nvPicPr>
          <p:cNvPr id="7172" name="Picture 4" descr="Thank You Likes Images – Browse 37,796 Stock Photos, Vectors, and Video |  Adobe Stock">
            <a:extLst>
              <a:ext uri="{FF2B5EF4-FFF2-40B4-BE49-F238E27FC236}">
                <a16:creationId xmlns:a16="http://schemas.microsoft.com/office/drawing/2014/main" id="{C093EDFE-3116-4709-97AF-8202E0EAA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596" y="670401"/>
            <a:ext cx="5702808" cy="32900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FA0047-5EFD-4CB5-924F-D51B86D5598A}"/>
              </a:ext>
            </a:extLst>
          </p:cNvPr>
          <p:cNvSpPr txBox="1"/>
          <p:nvPr/>
        </p:nvSpPr>
        <p:spPr>
          <a:xfrm>
            <a:off x="487680" y="3114912"/>
            <a:ext cx="3401568" cy="1077218"/>
          </a:xfrm>
          <a:prstGeom prst="rect">
            <a:avLst/>
          </a:prstGeom>
          <a:noFill/>
        </p:spPr>
        <p:txBody>
          <a:bodyPr wrap="square">
            <a:spAutoFit/>
          </a:bodyPr>
          <a:lstStyle/>
          <a:p>
            <a:r>
              <a:rPr lang="en-US" sz="1600" dirty="0" err="1">
                <a:latin typeface="Exo" panose="020B0604020202020204" charset="0"/>
              </a:rPr>
              <a:t>Liên</a:t>
            </a:r>
            <a:r>
              <a:rPr lang="en-US" sz="1600" dirty="0">
                <a:latin typeface="Exo" panose="020B0604020202020204" charset="0"/>
              </a:rPr>
              <a:t> </a:t>
            </a:r>
            <a:r>
              <a:rPr lang="en-US" sz="1600" dirty="0" err="1">
                <a:latin typeface="Exo" panose="020B0604020202020204" charset="0"/>
              </a:rPr>
              <a:t>hệ</a:t>
            </a:r>
            <a:r>
              <a:rPr lang="en-US" sz="1600" dirty="0">
                <a:latin typeface="Exo" panose="020B0604020202020204" charset="0"/>
              </a:rPr>
              <a:t> </a:t>
            </a:r>
            <a:r>
              <a:rPr lang="en-US" sz="1600" dirty="0" err="1">
                <a:latin typeface="Exo" panose="020B0604020202020204" charset="0"/>
              </a:rPr>
              <a:t>với</a:t>
            </a:r>
            <a:r>
              <a:rPr lang="en-US" sz="1600" dirty="0">
                <a:latin typeface="Exo" panose="020B0604020202020204" charset="0"/>
              </a:rPr>
              <a:t> </a:t>
            </a:r>
            <a:r>
              <a:rPr lang="en-US" sz="1600" dirty="0" err="1">
                <a:latin typeface="Exo" panose="020B0604020202020204" charset="0"/>
              </a:rPr>
              <a:t>tôi</a:t>
            </a:r>
            <a:r>
              <a:rPr lang="en-US" sz="1600" dirty="0">
                <a:latin typeface="Exo" panose="020B0604020202020204" charset="0"/>
              </a:rPr>
              <a:t>:</a:t>
            </a:r>
          </a:p>
          <a:p>
            <a:r>
              <a:rPr lang="en-US" sz="1600" b="1" dirty="0">
                <a:latin typeface="Exo" panose="020B0604020202020204" charset="0"/>
              </a:rPr>
              <a:t>Trần Huy Hiệp</a:t>
            </a:r>
          </a:p>
          <a:p>
            <a:r>
              <a:rPr lang="en-US" sz="1600" dirty="0">
                <a:latin typeface="Exo" panose="020B0604020202020204" charset="0"/>
              </a:rPr>
              <a:t>Email: tranhuyhiep0710@gmail.com</a:t>
            </a:r>
            <a:endParaRPr lang="vi-VN" sz="1600" dirty="0">
              <a:latin typeface="Exo" panose="020B0604020202020204" charset="0"/>
            </a:endParaRPr>
          </a:p>
        </p:txBody>
      </p:sp>
    </p:spTree>
    <p:extLst>
      <p:ext uri="{BB962C8B-B14F-4D97-AF65-F5344CB8AC3E}">
        <p14:creationId xmlns:p14="http://schemas.microsoft.com/office/powerpoint/2010/main" val="107274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Nhúng</a:t>
            </a:r>
            <a:r>
              <a:rPr lang="en-US" dirty="0"/>
              <a:t> Marlowe </a:t>
            </a:r>
            <a:r>
              <a:rPr lang="en-US" dirty="0" err="1"/>
              <a:t>vào</a:t>
            </a:r>
            <a:r>
              <a:rPr lang="en-US" dirty="0"/>
              <a:t> </a:t>
            </a:r>
            <a:r>
              <a:rPr lang="en-US" dirty="0" err="1"/>
              <a:t>trong</a:t>
            </a:r>
            <a:r>
              <a:rPr lang="en-US" dirty="0"/>
              <a:t> </a:t>
            </a:r>
            <a:r>
              <a:rPr lang="en-US" dirty="0" err="1"/>
              <a:t>Javascript</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6" name="TextBox 5">
            <a:extLst>
              <a:ext uri="{FF2B5EF4-FFF2-40B4-BE49-F238E27FC236}">
                <a16:creationId xmlns:a16="http://schemas.microsoft.com/office/drawing/2014/main" id="{44773D42-6BA1-4A74-AC8D-77EFD885432C}"/>
              </a:ext>
            </a:extLst>
          </p:cNvPr>
          <p:cNvSpPr txBox="1"/>
          <p:nvPr/>
        </p:nvSpPr>
        <p:spPr>
          <a:xfrm>
            <a:off x="454152" y="904655"/>
            <a:ext cx="8235696" cy="2649893"/>
          </a:xfrm>
          <a:prstGeom prst="rect">
            <a:avLst/>
          </a:prstGeom>
          <a:noFill/>
        </p:spPr>
        <p:txBody>
          <a:bodyPr wrap="square">
            <a:spAutoFit/>
          </a:bodyPr>
          <a:lstStyle/>
          <a:p>
            <a:pPr algn="just">
              <a:lnSpc>
                <a:spcPct val="150000"/>
              </a:lnSpc>
            </a:pPr>
            <a:r>
              <a:rPr lang="en-US" dirty="0">
                <a:latin typeface="Exo" panose="020B0604020202020204" charset="0"/>
                <a:ea typeface="Ebrima" panose="02000000000000000000" pitchFamily="2" charset="0"/>
                <a:cs typeface="Ebrima" panose="02000000000000000000" pitchFamily="2" charset="0"/>
              </a:rPr>
              <a:t>- </a:t>
            </a:r>
            <a:r>
              <a:rPr lang="vi-VN" dirty="0">
                <a:latin typeface="Exo" panose="020B0604020202020204" charset="0"/>
                <a:ea typeface="Ebrima" panose="02000000000000000000" pitchFamily="2" charset="0"/>
                <a:cs typeface="Ebrima" panose="02000000000000000000" pitchFamily="2" charset="0"/>
              </a:rPr>
              <a:t>Marlowe được viết dưới dạng kiểu dữ liệu Haskell và do đó, việc mô tả các hợp đồng thông minh của Marlowe bằng Haskell rất đơn giản. Nhưng vì </a:t>
            </a:r>
            <a:r>
              <a:rPr lang="vi-VN" b="1" dirty="0">
                <a:latin typeface="Exo" panose="020B0604020202020204" charset="0"/>
                <a:ea typeface="Ebrima" panose="02000000000000000000" pitchFamily="2" charset="0"/>
                <a:cs typeface="Ebrima" panose="02000000000000000000" pitchFamily="2" charset="0"/>
              </a:rPr>
              <a:t>hợp đồng Marlowe </a:t>
            </a:r>
            <a:r>
              <a:rPr lang="vi-VN" dirty="0">
                <a:latin typeface="Exo" panose="020B0604020202020204" charset="0"/>
                <a:ea typeface="Ebrima" panose="02000000000000000000" pitchFamily="2" charset="0"/>
                <a:cs typeface="Ebrima" panose="02000000000000000000" pitchFamily="2" charset="0"/>
              </a:rPr>
              <a:t>"chỉ" là </a:t>
            </a:r>
            <a:r>
              <a:rPr lang="vi-VN" b="1" dirty="0">
                <a:latin typeface="Exo" panose="020B0604020202020204" charset="0"/>
                <a:ea typeface="Ebrima" panose="02000000000000000000" pitchFamily="2" charset="0"/>
                <a:cs typeface="Ebrima" panose="02000000000000000000" pitchFamily="2" charset="0"/>
              </a:rPr>
              <a:t>một dạng dữ liệu </a:t>
            </a:r>
            <a:r>
              <a:rPr lang="vi-VN" dirty="0">
                <a:latin typeface="Exo" panose="020B0604020202020204" charset="0"/>
                <a:ea typeface="Ebrima" panose="02000000000000000000" pitchFamily="2" charset="0"/>
                <a:cs typeface="Ebrima" panose="02000000000000000000" pitchFamily="2" charset="0"/>
              </a:rPr>
              <a:t>nên chúng tôi có thể trình bày chúng tốt như nhau bằng các ngôn ngữ khác hỗ trợ tuần tự hóa thành JSON hoặc CBOR.</a:t>
            </a:r>
            <a:endParaRPr lang="en-US" dirty="0">
              <a:latin typeface="Exo" panose="020B0604020202020204" charset="0"/>
              <a:ea typeface="Ebrima" panose="02000000000000000000" pitchFamily="2" charset="0"/>
              <a:cs typeface="Ebrima" panose="02000000000000000000" pitchFamily="2" charset="0"/>
            </a:endParaRPr>
          </a:p>
          <a:p>
            <a:pPr algn="just">
              <a:lnSpc>
                <a:spcPct val="150000"/>
              </a:lnSpc>
            </a:pPr>
            <a:endParaRPr lang="en-US" dirty="0">
              <a:latin typeface="Exo" panose="020B0604020202020204" charset="0"/>
            </a:endParaRPr>
          </a:p>
          <a:p>
            <a:pPr algn="just">
              <a:lnSpc>
                <a:spcPct val="150000"/>
              </a:lnSpc>
            </a:pPr>
            <a:r>
              <a:rPr lang="en-US" dirty="0">
                <a:latin typeface="Exo" panose="020B0604020202020204" charset="0"/>
              </a:rPr>
              <a:t>- T</a:t>
            </a:r>
            <a:r>
              <a:rPr lang="vi-VN" dirty="0">
                <a:latin typeface="Exo" panose="020B0604020202020204" charset="0"/>
              </a:rPr>
              <a:t>hư viện được viết bằng TypeScript có thể được sử dụng để tạo hợp đồng thông minh Marlowe từ TypeScript hoặc JavaScript theo cách tương tự như cách sử dụng Haskell.</a:t>
            </a:r>
          </a:p>
          <a:p>
            <a:pPr algn="just">
              <a:lnSpc>
                <a:spcPct val="150000"/>
              </a:lnSpc>
            </a:pPr>
            <a:endParaRPr lang="vi-VN" dirty="0">
              <a:latin typeface="Exo" panose="020B0604020202020204" charset="0"/>
              <a:ea typeface="Ebrima" panose="02000000000000000000" pitchFamily="2" charset="0"/>
              <a:cs typeface="Ebrima"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Nhúng</a:t>
            </a:r>
            <a:r>
              <a:rPr lang="en-US" dirty="0"/>
              <a:t> Marlowe </a:t>
            </a:r>
            <a:r>
              <a:rPr lang="en-US" dirty="0" err="1"/>
              <a:t>vào</a:t>
            </a:r>
            <a:r>
              <a:rPr lang="en-US" dirty="0"/>
              <a:t> </a:t>
            </a:r>
            <a:r>
              <a:rPr lang="en-US" dirty="0" err="1"/>
              <a:t>trong</a:t>
            </a:r>
            <a:r>
              <a:rPr lang="en-US" dirty="0"/>
              <a:t> </a:t>
            </a:r>
            <a:r>
              <a:rPr lang="en-US" dirty="0" err="1"/>
              <a:t>Javascript</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2" name="Rectangle 1">
            <a:extLst>
              <a:ext uri="{FF2B5EF4-FFF2-40B4-BE49-F238E27FC236}">
                <a16:creationId xmlns:a16="http://schemas.microsoft.com/office/drawing/2014/main" id="{8F3007B5-6F4B-4B7C-ABBB-4B538E926C16}"/>
              </a:ext>
            </a:extLst>
          </p:cNvPr>
          <p:cNvSpPr>
            <a:spLocks noChangeArrowheads="1"/>
          </p:cNvSpPr>
          <p:nvPr/>
        </p:nvSpPr>
        <p:spPr bwMode="auto">
          <a:xfrm>
            <a:off x="474870" y="794421"/>
            <a:ext cx="80223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sz="1600" dirty="0">
                <a:latin typeface="Exo" panose="020B0604020202020204" charset="0"/>
              </a:rPr>
              <a:t>Nó dựa trên nguyên tắc rằng đối với mỗi </a:t>
            </a:r>
            <a:r>
              <a:rPr lang="vi-VN" sz="1600" i="1" dirty="0">
                <a:latin typeface="Exo" panose="020B0604020202020204" charset="0"/>
              </a:rPr>
              <a:t>loại</a:t>
            </a:r>
            <a:r>
              <a:rPr lang="vi-VN" sz="1600" dirty="0">
                <a:latin typeface="Exo" panose="020B0604020202020204" charset="0"/>
              </a:rPr>
              <a:t> Haskell sẽ có một loại TypeScript tương ứng và tương ứng với mỗi </a:t>
            </a:r>
            <a:r>
              <a:rPr lang="vi-VN" sz="1600" i="1" dirty="0">
                <a:latin typeface="Exo" panose="020B0604020202020204" charset="0"/>
              </a:rPr>
              <a:t>hàm tạo</a:t>
            </a:r>
            <a:r>
              <a:rPr lang="vi-VN" sz="1600" dirty="0">
                <a:latin typeface="Exo" panose="020B0604020202020204" charset="0"/>
              </a:rPr>
              <a:t> sẽ có một định nghĩa không đổi.</a:t>
            </a:r>
          </a:p>
        </p:txBody>
      </p:sp>
      <p:pic>
        <p:nvPicPr>
          <p:cNvPr id="4" name="Picture 3">
            <a:extLst>
              <a:ext uri="{FF2B5EF4-FFF2-40B4-BE49-F238E27FC236}">
                <a16:creationId xmlns:a16="http://schemas.microsoft.com/office/drawing/2014/main" id="{EE52C047-4053-4257-8986-8A55722D75B9}"/>
              </a:ext>
            </a:extLst>
          </p:cNvPr>
          <p:cNvPicPr>
            <a:picLocks noChangeAspect="1"/>
          </p:cNvPicPr>
          <p:nvPr/>
        </p:nvPicPr>
        <p:blipFill>
          <a:blip r:embed="rId3"/>
          <a:stretch>
            <a:fillRect/>
          </a:stretch>
        </p:blipFill>
        <p:spPr>
          <a:xfrm>
            <a:off x="580433" y="1603842"/>
            <a:ext cx="8002117" cy="2152950"/>
          </a:xfrm>
          <a:prstGeom prst="rect">
            <a:avLst/>
          </a:prstGeom>
        </p:spPr>
      </p:pic>
    </p:spTree>
    <p:extLst>
      <p:ext uri="{BB962C8B-B14F-4D97-AF65-F5344CB8AC3E}">
        <p14:creationId xmlns:p14="http://schemas.microsoft.com/office/powerpoint/2010/main" val="102362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latin typeface="Exo" panose="020B0604020202020204" charset="0"/>
              </a:rPr>
              <a:t>Nhúng</a:t>
            </a:r>
            <a:r>
              <a:rPr lang="en-US" dirty="0">
                <a:latin typeface="Exo" panose="020B0604020202020204" charset="0"/>
              </a:rPr>
              <a:t> Marlowe </a:t>
            </a:r>
            <a:r>
              <a:rPr lang="en-US" dirty="0" err="1">
                <a:latin typeface="Exo" panose="020B0604020202020204" charset="0"/>
              </a:rPr>
              <a:t>vào</a:t>
            </a:r>
            <a:r>
              <a:rPr lang="en-US" dirty="0">
                <a:latin typeface="Exo" panose="020B0604020202020204" charset="0"/>
              </a:rPr>
              <a:t> </a:t>
            </a:r>
            <a:r>
              <a:rPr lang="en-US" dirty="0" err="1">
                <a:latin typeface="Exo" panose="020B0604020202020204" charset="0"/>
              </a:rPr>
              <a:t>trong</a:t>
            </a:r>
            <a:r>
              <a:rPr lang="en-US" dirty="0">
                <a:latin typeface="Exo" panose="020B0604020202020204" charset="0"/>
              </a:rPr>
              <a:t> </a:t>
            </a:r>
            <a:r>
              <a:rPr lang="en-US" dirty="0" err="1">
                <a:latin typeface="Exo" panose="020B0604020202020204" charset="0"/>
              </a:rPr>
              <a:t>Javascript</a:t>
            </a:r>
            <a:endParaRPr lang="en-US" dirty="0">
              <a:latin typeface="Exo" panose="020B0604020202020204" charset="0"/>
            </a:endParaRPr>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latin typeface="Exo" panose="020B0604020202020204" charset="0"/>
              </a:rPr>
              <a:t>4</a:t>
            </a:fld>
            <a:endParaRPr>
              <a:latin typeface="Exo" panose="020B0604020202020204" charset="0"/>
            </a:endParaRPr>
          </a:p>
        </p:txBody>
      </p:sp>
      <p:sp>
        <p:nvSpPr>
          <p:cNvPr id="3" name="Rectangle 1">
            <a:extLst>
              <a:ext uri="{FF2B5EF4-FFF2-40B4-BE49-F238E27FC236}">
                <a16:creationId xmlns:a16="http://schemas.microsoft.com/office/drawing/2014/main" id="{BE85D4D3-8305-4DAF-BB4E-5715DE290E00}"/>
              </a:ext>
            </a:extLst>
          </p:cNvPr>
          <p:cNvSpPr>
            <a:spLocks noChangeArrowheads="1"/>
          </p:cNvSpPr>
          <p:nvPr/>
        </p:nvSpPr>
        <p:spPr bwMode="auto">
          <a:xfrm>
            <a:off x="402336" y="624231"/>
            <a:ext cx="8225547" cy="71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Exo" panose="020B0604020202020204" charset="0"/>
              </a:rPr>
              <a:t>Thư</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viện</a:t>
            </a:r>
            <a:r>
              <a:rPr kumimoji="0" lang="en-US" altLang="en-US" b="0" i="0" u="none" strike="noStrike" cap="none" normalizeH="0" baseline="0" dirty="0">
                <a:ln>
                  <a:noFill/>
                </a:ln>
                <a:solidFill>
                  <a:schemeClr val="tx1"/>
                </a:solidFill>
                <a:effectLst/>
                <a:latin typeface="Exo" panose="020B0604020202020204" charset="0"/>
              </a:rPr>
              <a:t> JavaScript/TypeScript </a:t>
            </a:r>
            <a:r>
              <a:rPr kumimoji="0" lang="en-US" altLang="en-US" b="0" i="0" u="none" strike="noStrike" cap="none" normalizeH="0" baseline="0" dirty="0" err="1">
                <a:ln>
                  <a:noFill/>
                </a:ln>
                <a:solidFill>
                  <a:schemeClr val="tx1"/>
                </a:solidFill>
                <a:effectLst/>
                <a:latin typeface="Exo" panose="020B0604020202020204" charset="0"/>
              </a:rPr>
              <a:t>cung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cấp</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các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định</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nghĩa</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không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đổi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cho</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các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cấu</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trúc</a:t>
            </a:r>
            <a:r>
              <a:rPr kumimoji="0" lang="en-US" altLang="en-US" b="0" i="0" u="none" strike="noStrike" cap="none" normalizeH="0" baseline="0" dirty="0">
                <a:ln>
                  <a:noFill/>
                </a:ln>
                <a:solidFill>
                  <a:schemeClr val="tx1"/>
                </a:solidFill>
                <a:effectLst/>
                <a:latin typeface="Exo" panose="020B0604020202020204" charset="0"/>
              </a:rPr>
              <a:t> Marlowe </a:t>
            </a:r>
            <a:r>
              <a:rPr kumimoji="0" lang="en-US" altLang="en-US" b="0" i="0" u="none" strike="noStrike" cap="none" normalizeH="0" baseline="0" dirty="0" err="1">
                <a:ln>
                  <a:noFill/>
                </a:ln>
                <a:solidFill>
                  <a:schemeClr val="tx1"/>
                </a:solidFill>
                <a:effectLst/>
                <a:latin typeface="Exo" panose="020B0604020202020204" charset="0"/>
              </a:rPr>
              <a:t>không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có</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đối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số</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như</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trường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hợp</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của</a:t>
            </a:r>
            <a:r>
              <a:rPr kumimoji="0" lang="en-US" altLang="en-US" b="0" i="0" u="none" strike="noStrike" cap="none" normalizeH="0" baseline="0" dirty="0">
                <a:ln>
                  <a:noFill/>
                </a:ln>
                <a:solidFill>
                  <a:schemeClr val="tx1"/>
                </a:solidFill>
                <a:effectLst/>
                <a:latin typeface="Exo" panose="020B0604020202020204" charset="0"/>
              </a:rPr>
              <a:t> Close </a:t>
            </a:r>
            <a:r>
              <a:rPr kumimoji="0" lang="en-US" altLang="en-US" b="0" i="0" u="none" strike="noStrike" cap="none" normalizeH="0" baseline="0" dirty="0" err="1">
                <a:ln>
                  <a:noFill/>
                </a:ln>
                <a:solidFill>
                  <a:schemeClr val="tx1"/>
                </a:solidFill>
                <a:effectLst/>
                <a:latin typeface="Exo" panose="020B0604020202020204" charset="0"/>
              </a:rPr>
              <a:t>hợp</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đồng</a:t>
            </a:r>
            <a:r>
              <a:rPr kumimoji="0" lang="en-US" altLang="en-US" b="0" i="0" u="none" strike="noStrike" cap="none" normalizeH="0" baseline="0" dirty="0">
                <a:ln>
                  <a:noFill/>
                </a:ln>
                <a:solidFill>
                  <a:schemeClr val="tx1"/>
                </a:solidFill>
                <a:effectLst/>
                <a:latin typeface="Exo" panose="020B0604020202020204" charset="0"/>
              </a:rPr>
              <a:t>:</a:t>
            </a:r>
          </a:p>
        </p:txBody>
      </p:sp>
      <p:pic>
        <p:nvPicPr>
          <p:cNvPr id="6" name="Picture 5">
            <a:extLst>
              <a:ext uri="{FF2B5EF4-FFF2-40B4-BE49-F238E27FC236}">
                <a16:creationId xmlns:a16="http://schemas.microsoft.com/office/drawing/2014/main" id="{96ABB168-9B5F-4765-8301-3413EB30BED5}"/>
              </a:ext>
            </a:extLst>
          </p:cNvPr>
          <p:cNvPicPr>
            <a:picLocks noChangeAspect="1"/>
          </p:cNvPicPr>
          <p:nvPr/>
        </p:nvPicPr>
        <p:blipFill>
          <a:blip r:embed="rId3"/>
          <a:stretch>
            <a:fillRect/>
          </a:stretch>
        </p:blipFill>
        <p:spPr>
          <a:xfrm>
            <a:off x="2883957" y="1445131"/>
            <a:ext cx="2924583" cy="333422"/>
          </a:xfrm>
          <a:prstGeom prst="rect">
            <a:avLst/>
          </a:prstGeom>
        </p:spPr>
      </p:pic>
      <p:sp>
        <p:nvSpPr>
          <p:cNvPr id="7" name="Rectangle 2">
            <a:extLst>
              <a:ext uri="{FF2B5EF4-FFF2-40B4-BE49-F238E27FC236}">
                <a16:creationId xmlns:a16="http://schemas.microsoft.com/office/drawing/2014/main" id="{73BA6D14-F1C2-4EE6-AB61-8044B285A807}"/>
              </a:ext>
            </a:extLst>
          </p:cNvPr>
          <p:cNvSpPr>
            <a:spLocks noChangeArrowheads="1"/>
          </p:cNvSpPr>
          <p:nvPr/>
        </p:nvSpPr>
        <p:spPr bwMode="auto">
          <a:xfrm>
            <a:off x="447050" y="1761571"/>
            <a:ext cx="8318997" cy="38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Exo" panose="020B0604020202020204" charset="0"/>
              </a:rPr>
              <a:t>Các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cấu</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trúc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có</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đối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số</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được</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biểu</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diễn</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dưới</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dạng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hàm</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như</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trong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trường</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hợp</a:t>
            </a:r>
            <a:r>
              <a:rPr kumimoji="0" lang="en-US" altLang="en-US" b="0" i="0" u="none" strike="noStrike" cap="none" normalizeH="0" baseline="0" dirty="0">
                <a:ln>
                  <a:noFill/>
                </a:ln>
                <a:solidFill>
                  <a:schemeClr val="tx1"/>
                </a:solidFill>
                <a:effectLst/>
                <a:latin typeface="Exo" panose="020B0604020202020204" charset="0"/>
              </a:rPr>
              <a:t> </a:t>
            </a:r>
            <a:r>
              <a:rPr kumimoji="0" lang="en-US" altLang="en-US" b="0" i="0" u="none" strike="noStrike" cap="none" normalizeH="0" baseline="0" dirty="0" err="1">
                <a:ln>
                  <a:noFill/>
                </a:ln>
                <a:solidFill>
                  <a:schemeClr val="tx1"/>
                </a:solidFill>
                <a:effectLst/>
                <a:latin typeface="Exo" panose="020B0604020202020204" charset="0"/>
              </a:rPr>
              <a:t>AvailableMoney</a:t>
            </a:r>
            <a:r>
              <a:rPr kumimoji="0" lang="en-US" altLang="en-US" b="0" i="0" u="none" strike="noStrike" cap="none" normalizeH="0" baseline="0" dirty="0">
                <a:ln>
                  <a:noFill/>
                </a:ln>
                <a:solidFill>
                  <a:schemeClr val="tx1"/>
                </a:solidFill>
                <a:effectLst/>
                <a:latin typeface="Exo" panose="020B0604020202020204" charset="0"/>
              </a:rPr>
              <a:t>:</a:t>
            </a:r>
          </a:p>
        </p:txBody>
      </p:sp>
      <p:sp>
        <p:nvSpPr>
          <p:cNvPr id="13" name="TextBox 12">
            <a:extLst>
              <a:ext uri="{FF2B5EF4-FFF2-40B4-BE49-F238E27FC236}">
                <a16:creationId xmlns:a16="http://schemas.microsoft.com/office/drawing/2014/main" id="{3BCF7D3D-0E8E-4780-A6B4-24F4CEE39ABC}"/>
              </a:ext>
            </a:extLst>
          </p:cNvPr>
          <p:cNvSpPr txBox="1"/>
          <p:nvPr/>
        </p:nvSpPr>
        <p:spPr>
          <a:xfrm>
            <a:off x="447050" y="2647891"/>
            <a:ext cx="8180833" cy="710900"/>
          </a:xfrm>
          <a:prstGeom prst="rect">
            <a:avLst/>
          </a:prstGeom>
          <a:noFill/>
        </p:spPr>
        <p:txBody>
          <a:bodyPr wrap="square">
            <a:spAutoFit/>
          </a:bodyPr>
          <a:lstStyle/>
          <a:p>
            <a:pPr algn="just">
              <a:lnSpc>
                <a:spcPct val="150000"/>
              </a:lnSpc>
            </a:pPr>
            <a:r>
              <a:rPr lang="vi-VN" dirty="0">
                <a:latin typeface="Exo" panose="020B0604020202020204" charset="0"/>
              </a:rPr>
              <a:t>Hoặc các hàm và hằng số của thư viện JavaScript/TypeScript trả về biểu diễn JSON của các cấu trúc Marlowe.</a:t>
            </a:r>
          </a:p>
        </p:txBody>
      </p:sp>
      <p:pic>
        <p:nvPicPr>
          <p:cNvPr id="12" name="Picture 11">
            <a:extLst>
              <a:ext uri="{FF2B5EF4-FFF2-40B4-BE49-F238E27FC236}">
                <a16:creationId xmlns:a16="http://schemas.microsoft.com/office/drawing/2014/main" id="{52388F54-A8F8-4EA6-AC8A-0FB5F4F82987}"/>
              </a:ext>
            </a:extLst>
          </p:cNvPr>
          <p:cNvPicPr>
            <a:picLocks noChangeAspect="1"/>
          </p:cNvPicPr>
          <p:nvPr/>
        </p:nvPicPr>
        <p:blipFill>
          <a:blip r:embed="rId4"/>
          <a:stretch>
            <a:fillRect/>
          </a:stretch>
        </p:blipFill>
        <p:spPr>
          <a:xfrm>
            <a:off x="1416901" y="2217598"/>
            <a:ext cx="5858693" cy="362001"/>
          </a:xfrm>
          <a:prstGeom prst="rect">
            <a:avLst/>
          </a:prstGeom>
        </p:spPr>
      </p:pic>
      <p:pic>
        <p:nvPicPr>
          <p:cNvPr id="15" name="Picture 14">
            <a:extLst>
              <a:ext uri="{FF2B5EF4-FFF2-40B4-BE49-F238E27FC236}">
                <a16:creationId xmlns:a16="http://schemas.microsoft.com/office/drawing/2014/main" id="{25A6792F-5387-4017-AA51-09BADB93092D}"/>
              </a:ext>
            </a:extLst>
          </p:cNvPr>
          <p:cNvPicPr>
            <a:picLocks noChangeAspect="1"/>
          </p:cNvPicPr>
          <p:nvPr/>
        </p:nvPicPr>
        <p:blipFill>
          <a:blip r:embed="rId5"/>
          <a:stretch>
            <a:fillRect/>
          </a:stretch>
        </p:blipFill>
        <p:spPr>
          <a:xfrm>
            <a:off x="2153935" y="3078184"/>
            <a:ext cx="4767062" cy="1110606"/>
          </a:xfrm>
          <a:prstGeom prst="rect">
            <a:avLst/>
          </a:prstGeom>
        </p:spPr>
      </p:pic>
    </p:spTree>
    <p:extLst>
      <p:ext uri="{BB962C8B-B14F-4D97-AF65-F5344CB8AC3E}">
        <p14:creationId xmlns:p14="http://schemas.microsoft.com/office/powerpoint/2010/main" val="186300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Kiểu</a:t>
            </a:r>
            <a:r>
              <a:rPr lang="en-US" dirty="0"/>
              <a:t> </a:t>
            </a:r>
            <a:r>
              <a:rPr lang="en-US" dirty="0" err="1"/>
              <a:t>SomeNumber</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7" name="TextBox 6">
            <a:extLst>
              <a:ext uri="{FF2B5EF4-FFF2-40B4-BE49-F238E27FC236}">
                <a16:creationId xmlns:a16="http://schemas.microsoft.com/office/drawing/2014/main" id="{24CD024C-A931-46CE-9E88-0C6A07B33219}"/>
              </a:ext>
            </a:extLst>
          </p:cNvPr>
          <p:cNvSpPr txBox="1"/>
          <p:nvPr/>
        </p:nvSpPr>
        <p:spPr>
          <a:xfrm>
            <a:off x="469392" y="691372"/>
            <a:ext cx="8118300" cy="710900"/>
          </a:xfrm>
          <a:prstGeom prst="rect">
            <a:avLst/>
          </a:prstGeom>
          <a:noFill/>
        </p:spPr>
        <p:txBody>
          <a:bodyPr wrap="square">
            <a:spAutoFit/>
          </a:bodyPr>
          <a:lstStyle/>
          <a:p>
            <a:pPr algn="just">
              <a:lnSpc>
                <a:spcPct val="150000"/>
              </a:lnSpc>
            </a:pPr>
            <a:r>
              <a:rPr lang="vi-VN" dirty="0">
                <a:latin typeface="Exo" panose="020B0604020202020204" charset="0"/>
              </a:rPr>
              <a:t>Có một loại quan trọng không có trong định nghĩa Haskell của Marlowe, chúng tôi gọi loại đó là SomeNumber và nó được định nghĩa như sau:</a:t>
            </a:r>
          </a:p>
        </p:txBody>
      </p:sp>
      <p:pic>
        <p:nvPicPr>
          <p:cNvPr id="6" name="Picture 5">
            <a:extLst>
              <a:ext uri="{FF2B5EF4-FFF2-40B4-BE49-F238E27FC236}">
                <a16:creationId xmlns:a16="http://schemas.microsoft.com/office/drawing/2014/main" id="{5AF70C47-A87E-4C37-92B6-236E617A8F95}"/>
              </a:ext>
            </a:extLst>
          </p:cNvPr>
          <p:cNvPicPr>
            <a:picLocks noChangeAspect="1"/>
          </p:cNvPicPr>
          <p:nvPr/>
        </p:nvPicPr>
        <p:blipFill>
          <a:blip r:embed="rId3"/>
          <a:stretch>
            <a:fillRect/>
          </a:stretch>
        </p:blipFill>
        <p:spPr>
          <a:xfrm>
            <a:off x="2107213" y="1434024"/>
            <a:ext cx="4124901" cy="428685"/>
          </a:xfrm>
          <a:prstGeom prst="rect">
            <a:avLst/>
          </a:prstGeom>
        </p:spPr>
      </p:pic>
      <p:sp>
        <p:nvSpPr>
          <p:cNvPr id="11" name="TextBox 10">
            <a:extLst>
              <a:ext uri="{FF2B5EF4-FFF2-40B4-BE49-F238E27FC236}">
                <a16:creationId xmlns:a16="http://schemas.microsoft.com/office/drawing/2014/main" id="{BCB512B8-99B7-43D7-8B8E-4CE15CF89B66}"/>
              </a:ext>
            </a:extLst>
          </p:cNvPr>
          <p:cNvSpPr txBox="1"/>
          <p:nvPr/>
        </p:nvSpPr>
        <p:spPr>
          <a:xfrm>
            <a:off x="469392" y="1987737"/>
            <a:ext cx="8077200" cy="1034066"/>
          </a:xfrm>
          <a:prstGeom prst="rect">
            <a:avLst/>
          </a:prstGeom>
          <a:noFill/>
        </p:spPr>
        <p:txBody>
          <a:bodyPr wrap="square">
            <a:spAutoFit/>
          </a:bodyPr>
          <a:lstStyle/>
          <a:p>
            <a:pPr algn="just">
              <a:lnSpc>
                <a:spcPct val="150000"/>
              </a:lnSpc>
            </a:pPr>
            <a:r>
              <a:rPr lang="en-US" dirty="0" err="1">
                <a:latin typeface="Exo" panose="020B0604020202020204" charset="0"/>
              </a:rPr>
              <a:t>Lý</a:t>
            </a:r>
            <a:r>
              <a:rPr lang="en-US" dirty="0">
                <a:latin typeface="Exo" panose="020B0604020202020204" charset="0"/>
              </a:rPr>
              <a:t> do </a:t>
            </a:r>
            <a:r>
              <a:rPr lang="en-US" dirty="0" err="1">
                <a:latin typeface="Exo" panose="020B0604020202020204" charset="0"/>
              </a:rPr>
              <a:t>chúng</a:t>
            </a:r>
            <a:r>
              <a:rPr lang="en-US" dirty="0">
                <a:latin typeface="Exo" panose="020B0604020202020204" charset="0"/>
              </a:rPr>
              <a:t> </a:t>
            </a:r>
            <a:r>
              <a:rPr lang="en-US" dirty="0" err="1">
                <a:latin typeface="Exo" panose="020B0604020202020204" charset="0"/>
              </a:rPr>
              <a:t>tôi</a:t>
            </a:r>
            <a:r>
              <a:rPr lang="en-US" dirty="0">
                <a:latin typeface="Exo" panose="020B0604020202020204" charset="0"/>
              </a:rPr>
              <a:t> </a:t>
            </a:r>
            <a:r>
              <a:rPr lang="en-US" dirty="0" err="1">
                <a:latin typeface="Exo" panose="020B0604020202020204" charset="0"/>
              </a:rPr>
              <a:t>có</a:t>
            </a:r>
            <a:r>
              <a:rPr lang="en-US" dirty="0">
                <a:latin typeface="Exo" panose="020B0604020202020204" charset="0"/>
              </a:rPr>
              <a:t> </a:t>
            </a:r>
            <a:r>
              <a:rPr lang="en-US" dirty="0" err="1">
                <a:latin typeface="Exo" panose="020B0604020202020204" charset="0"/>
              </a:rPr>
              <a:t>loại</a:t>
            </a:r>
            <a:r>
              <a:rPr lang="en-US" dirty="0">
                <a:latin typeface="Exo" panose="020B0604020202020204" charset="0"/>
              </a:rPr>
              <a:t> </a:t>
            </a:r>
            <a:r>
              <a:rPr lang="en-US" dirty="0" err="1">
                <a:latin typeface="Exo" panose="020B0604020202020204" charset="0"/>
              </a:rPr>
              <a:t>này</a:t>
            </a:r>
            <a:r>
              <a:rPr lang="en-US" dirty="0">
                <a:latin typeface="Exo" panose="020B0604020202020204" charset="0"/>
              </a:rPr>
              <a:t> </a:t>
            </a:r>
            <a:r>
              <a:rPr lang="en-US" dirty="0" err="1">
                <a:latin typeface="Exo" panose="020B0604020202020204" charset="0"/>
              </a:rPr>
              <a:t>là</a:t>
            </a:r>
            <a:r>
              <a:rPr lang="en-US" dirty="0">
                <a:latin typeface="Exo" panose="020B0604020202020204" charset="0"/>
              </a:rPr>
              <a:t> </a:t>
            </a:r>
            <a:r>
              <a:rPr lang="en-US" dirty="0" err="1">
                <a:latin typeface="Exo" panose="020B0604020202020204" charset="0"/>
              </a:rPr>
              <a:t>vì</a:t>
            </a:r>
            <a:r>
              <a:rPr lang="en-US" dirty="0">
                <a:latin typeface="Exo" panose="020B0604020202020204" charset="0"/>
              </a:rPr>
              <a:t> </a:t>
            </a:r>
            <a:r>
              <a:rPr lang="en-US" dirty="0" err="1">
                <a:latin typeface="Exo" panose="020B0604020202020204" charset="0"/>
              </a:rPr>
              <a:t>loại</a:t>
            </a:r>
            <a:r>
              <a:rPr lang="en-US" dirty="0">
                <a:latin typeface="Exo" panose="020B0604020202020204" charset="0"/>
              </a:rPr>
              <a:t> </a:t>
            </a:r>
            <a:r>
              <a:rPr lang="en-US" dirty="0" err="1">
                <a:latin typeface="Exo" panose="020B0604020202020204" charset="0"/>
              </a:rPr>
              <a:t>gốc</a:t>
            </a:r>
            <a:r>
              <a:rPr lang="en-US" dirty="0">
                <a:latin typeface="Exo" panose="020B0604020202020204" charset="0"/>
              </a:rPr>
              <a:t> </a:t>
            </a:r>
            <a:r>
              <a:rPr lang="en-US" dirty="0" err="1">
                <a:latin typeface="Exo" panose="020B0604020202020204" charset="0"/>
              </a:rPr>
              <a:t>cho</a:t>
            </a:r>
            <a:r>
              <a:rPr lang="en-US" dirty="0">
                <a:latin typeface="Exo" panose="020B0604020202020204" charset="0"/>
              </a:rPr>
              <a:t> </a:t>
            </a:r>
            <a:r>
              <a:rPr lang="en-US" dirty="0" err="1">
                <a:latin typeface="Exo" panose="020B0604020202020204" charset="0"/>
              </a:rPr>
              <a:t>số</a:t>
            </a:r>
            <a:r>
              <a:rPr lang="en-US" dirty="0">
                <a:latin typeface="Exo" panose="020B0604020202020204" charset="0"/>
              </a:rPr>
              <a:t> </a:t>
            </a:r>
            <a:r>
              <a:rPr lang="en-US" dirty="0" err="1">
                <a:latin typeface="Exo" panose="020B0604020202020204" charset="0"/>
              </a:rPr>
              <a:t>trong</a:t>
            </a:r>
            <a:r>
              <a:rPr lang="en-US" dirty="0">
                <a:latin typeface="Exo" panose="020B0604020202020204" charset="0"/>
              </a:rPr>
              <a:t> JavaScript </a:t>
            </a:r>
            <a:r>
              <a:rPr lang="en-US" dirty="0" err="1">
                <a:latin typeface="Exo" panose="020B0604020202020204" charset="0"/>
              </a:rPr>
              <a:t>và</a:t>
            </a:r>
            <a:r>
              <a:rPr lang="en-US" dirty="0">
                <a:latin typeface="Exo" panose="020B0604020202020204" charset="0"/>
              </a:rPr>
              <a:t> TypeScript </a:t>
            </a:r>
            <a:r>
              <a:rPr lang="en-US" dirty="0" err="1">
                <a:latin typeface="Exo" panose="020B0604020202020204" charset="0"/>
              </a:rPr>
              <a:t>mất</a:t>
            </a:r>
            <a:r>
              <a:rPr lang="en-US" dirty="0">
                <a:latin typeface="Exo" panose="020B0604020202020204" charset="0"/>
              </a:rPr>
              <a:t> </a:t>
            </a:r>
            <a:r>
              <a:rPr lang="en-US" dirty="0" err="1">
                <a:latin typeface="Exo" panose="020B0604020202020204" charset="0"/>
              </a:rPr>
              <a:t>độ</a:t>
            </a:r>
            <a:r>
              <a:rPr lang="en-US" dirty="0">
                <a:latin typeface="Exo" panose="020B0604020202020204" charset="0"/>
              </a:rPr>
              <a:t> </a:t>
            </a:r>
            <a:r>
              <a:rPr lang="en-US" dirty="0" err="1">
                <a:latin typeface="Exo" panose="020B0604020202020204" charset="0"/>
              </a:rPr>
              <a:t>chính</a:t>
            </a:r>
            <a:r>
              <a:rPr lang="en-US" dirty="0">
                <a:latin typeface="Exo" panose="020B0604020202020204" charset="0"/>
              </a:rPr>
              <a:t> </a:t>
            </a:r>
            <a:r>
              <a:rPr lang="en-US" dirty="0" err="1">
                <a:latin typeface="Exo" panose="020B0604020202020204" charset="0"/>
              </a:rPr>
              <a:t>xác</a:t>
            </a:r>
            <a:r>
              <a:rPr lang="en-US" dirty="0">
                <a:latin typeface="Exo" panose="020B0604020202020204" charset="0"/>
              </a:rPr>
              <a:t> </a:t>
            </a:r>
            <a:r>
              <a:rPr lang="en-US" dirty="0" err="1">
                <a:latin typeface="Exo" panose="020B0604020202020204" charset="0"/>
              </a:rPr>
              <a:t>khi</a:t>
            </a:r>
            <a:r>
              <a:rPr lang="en-US" dirty="0">
                <a:latin typeface="Exo" panose="020B0604020202020204" charset="0"/>
              </a:rPr>
              <a:t> </a:t>
            </a:r>
            <a:r>
              <a:rPr lang="en-US" dirty="0" err="1">
                <a:latin typeface="Exo" panose="020B0604020202020204" charset="0"/>
              </a:rPr>
              <a:t>sử</a:t>
            </a:r>
            <a:r>
              <a:rPr lang="en-US" dirty="0">
                <a:latin typeface="Exo" panose="020B0604020202020204" charset="0"/>
              </a:rPr>
              <a:t> </a:t>
            </a:r>
            <a:r>
              <a:rPr lang="en-US" dirty="0" err="1">
                <a:latin typeface="Exo" panose="020B0604020202020204" charset="0"/>
              </a:rPr>
              <a:t>dụng</a:t>
            </a:r>
            <a:r>
              <a:rPr lang="en-US" dirty="0">
                <a:latin typeface="Exo" panose="020B0604020202020204" charset="0"/>
              </a:rPr>
              <a:t> </a:t>
            </a:r>
            <a:r>
              <a:rPr lang="en-US" dirty="0" err="1">
                <a:latin typeface="Exo" panose="020B0604020202020204" charset="0"/>
              </a:rPr>
              <a:t>với</a:t>
            </a:r>
            <a:r>
              <a:rPr lang="en-US" dirty="0">
                <a:latin typeface="Exo" panose="020B0604020202020204" charset="0"/>
              </a:rPr>
              <a:t> </a:t>
            </a:r>
            <a:r>
              <a:rPr lang="en-US" dirty="0" err="1">
                <a:latin typeface="Exo" panose="020B0604020202020204" charset="0"/>
              </a:rPr>
              <a:t>số</a:t>
            </a:r>
            <a:r>
              <a:rPr lang="en-US" dirty="0">
                <a:latin typeface="Exo" panose="020B0604020202020204" charset="0"/>
              </a:rPr>
              <a:t> </a:t>
            </a:r>
            <a:r>
              <a:rPr lang="en-US" dirty="0" err="1">
                <a:latin typeface="Exo" panose="020B0604020202020204" charset="0"/>
              </a:rPr>
              <a:t>nguyên</a:t>
            </a:r>
            <a:r>
              <a:rPr lang="en-US" dirty="0">
                <a:latin typeface="Exo" panose="020B0604020202020204" charset="0"/>
              </a:rPr>
              <a:t> </a:t>
            </a:r>
            <a:r>
              <a:rPr lang="en-US" dirty="0" err="1">
                <a:latin typeface="Exo" panose="020B0604020202020204" charset="0"/>
              </a:rPr>
              <a:t>lớn</a:t>
            </a:r>
            <a:r>
              <a:rPr lang="en-US" dirty="0">
                <a:latin typeface="Exo" panose="020B0604020202020204" charset="0"/>
              </a:rPr>
              <a:t>. </a:t>
            </a:r>
            <a:r>
              <a:rPr lang="en-US" dirty="0" err="1">
                <a:latin typeface="Exo" panose="020B0604020202020204" charset="0"/>
              </a:rPr>
              <a:t>Điều</a:t>
            </a:r>
            <a:r>
              <a:rPr lang="en-US" dirty="0">
                <a:latin typeface="Exo" panose="020B0604020202020204" charset="0"/>
              </a:rPr>
              <a:t> </a:t>
            </a:r>
            <a:r>
              <a:rPr lang="en-US" dirty="0" err="1">
                <a:latin typeface="Exo" panose="020B0604020202020204" charset="0"/>
              </a:rPr>
              <a:t>này</a:t>
            </a:r>
            <a:r>
              <a:rPr lang="en-US" dirty="0">
                <a:latin typeface="Exo" panose="020B0604020202020204" charset="0"/>
              </a:rPr>
              <a:t> </a:t>
            </a:r>
            <a:r>
              <a:rPr lang="en-US" dirty="0" err="1">
                <a:latin typeface="Exo" panose="020B0604020202020204" charset="0"/>
              </a:rPr>
              <a:t>là</a:t>
            </a:r>
            <a:r>
              <a:rPr lang="en-US" dirty="0">
                <a:latin typeface="Exo" panose="020B0604020202020204" charset="0"/>
              </a:rPr>
              <a:t> do </a:t>
            </a:r>
            <a:r>
              <a:rPr lang="en-US" dirty="0" err="1">
                <a:latin typeface="Exo" panose="020B0604020202020204" charset="0"/>
              </a:rPr>
              <a:t>việc</a:t>
            </a:r>
            <a:r>
              <a:rPr lang="en-US" dirty="0">
                <a:latin typeface="Exo" panose="020B0604020202020204" charset="0"/>
              </a:rPr>
              <a:t> </a:t>
            </a:r>
            <a:r>
              <a:rPr lang="en-US" dirty="0" err="1">
                <a:latin typeface="Exo" panose="020B0604020202020204" charset="0"/>
              </a:rPr>
              <a:t>triển</a:t>
            </a:r>
            <a:r>
              <a:rPr lang="en-US" dirty="0">
                <a:latin typeface="Exo" panose="020B0604020202020204" charset="0"/>
              </a:rPr>
              <a:t> </a:t>
            </a:r>
            <a:r>
              <a:rPr lang="en-US" dirty="0" err="1">
                <a:latin typeface="Exo" panose="020B0604020202020204" charset="0"/>
              </a:rPr>
              <a:t>khai</a:t>
            </a:r>
            <a:r>
              <a:rPr lang="en-US" dirty="0">
                <a:latin typeface="Exo" panose="020B0604020202020204" charset="0"/>
              </a:rPr>
              <a:t> </a:t>
            </a:r>
            <a:r>
              <a:rPr lang="en-US" dirty="0" err="1">
                <a:latin typeface="Exo" panose="020B0604020202020204" charset="0"/>
              </a:rPr>
              <a:t>nó</a:t>
            </a:r>
            <a:r>
              <a:rPr lang="en-US" dirty="0">
                <a:latin typeface="Exo" panose="020B0604020202020204" charset="0"/>
              </a:rPr>
              <a:t> </a:t>
            </a:r>
            <a:r>
              <a:rPr lang="en-US" dirty="0" err="1">
                <a:latin typeface="Exo" panose="020B0604020202020204" charset="0"/>
              </a:rPr>
              <a:t>phụ</a:t>
            </a:r>
            <a:r>
              <a:rPr lang="en-US" dirty="0">
                <a:latin typeface="Exo" panose="020B0604020202020204" charset="0"/>
              </a:rPr>
              <a:t> </a:t>
            </a:r>
            <a:r>
              <a:rPr lang="en-US" dirty="0" err="1">
                <a:latin typeface="Exo" panose="020B0604020202020204" charset="0"/>
              </a:rPr>
              <a:t>thuộc</a:t>
            </a:r>
            <a:r>
              <a:rPr lang="en-US" dirty="0">
                <a:latin typeface="Exo" panose="020B0604020202020204" charset="0"/>
              </a:rPr>
              <a:t> </a:t>
            </a:r>
            <a:r>
              <a:rPr lang="en-US" dirty="0" err="1">
                <a:latin typeface="Exo" panose="020B0604020202020204" charset="0"/>
              </a:rPr>
              <a:t>vào</a:t>
            </a:r>
            <a:r>
              <a:rPr lang="en-US" dirty="0">
                <a:latin typeface="Exo" panose="020B0604020202020204" charset="0"/>
              </a:rPr>
              <a:t> </a:t>
            </a:r>
            <a:r>
              <a:rPr lang="en-US" dirty="0" err="1">
                <a:latin typeface="Exo" panose="020B0604020202020204" charset="0"/>
              </a:rPr>
              <a:t>số</a:t>
            </a:r>
            <a:r>
              <a:rPr lang="en-US" dirty="0">
                <a:latin typeface="Exo" panose="020B0604020202020204" charset="0"/>
              </a:rPr>
              <a:t> </a:t>
            </a:r>
            <a:r>
              <a:rPr lang="en-US" dirty="0" err="1">
                <a:latin typeface="Exo" panose="020B0604020202020204" charset="0"/>
              </a:rPr>
              <a:t>dấu</a:t>
            </a:r>
            <a:r>
              <a:rPr lang="en-US" dirty="0">
                <a:latin typeface="Exo" panose="020B0604020202020204" charset="0"/>
              </a:rPr>
              <a:t> </a:t>
            </a:r>
            <a:r>
              <a:rPr lang="en-US" dirty="0" err="1">
                <a:latin typeface="Exo" panose="020B0604020202020204" charset="0"/>
              </a:rPr>
              <a:t>phẩy</a:t>
            </a:r>
            <a:r>
              <a:rPr lang="en-US" dirty="0">
                <a:latin typeface="Exo" panose="020B0604020202020204" charset="0"/>
              </a:rPr>
              <a:t> </a:t>
            </a:r>
            <a:r>
              <a:rPr lang="en-US" dirty="0" err="1">
                <a:latin typeface="Exo" panose="020B0604020202020204" charset="0"/>
              </a:rPr>
              <a:t>động</a:t>
            </a:r>
            <a:r>
              <a:rPr lang="en-US" dirty="0">
                <a:latin typeface="Exo" panose="020B0604020202020204" charset="0"/>
              </a:rPr>
              <a:t>.</a:t>
            </a:r>
          </a:p>
          <a:p>
            <a:pPr algn="just">
              <a:lnSpc>
                <a:spcPct val="150000"/>
              </a:lnSpc>
            </a:pPr>
            <a:r>
              <a:rPr lang="en-US" dirty="0" err="1">
                <a:latin typeface="Exo" panose="020B0604020202020204" charset="0"/>
              </a:rPr>
              <a:t>Biểu</a:t>
            </a:r>
            <a:r>
              <a:rPr lang="en-US" dirty="0">
                <a:latin typeface="Exo" panose="020B0604020202020204" charset="0"/>
              </a:rPr>
              <a:t> </a:t>
            </a:r>
            <a:r>
              <a:rPr lang="en-US" dirty="0" err="1">
                <a:latin typeface="Exo" panose="020B0604020202020204" charset="0"/>
              </a:rPr>
              <a:t>thức</a:t>
            </a:r>
            <a:r>
              <a:rPr lang="en-US" dirty="0">
                <a:latin typeface="Exo" panose="020B0604020202020204" charset="0"/>
              </a:rPr>
              <a:t> </a:t>
            </a:r>
            <a:r>
              <a:rPr lang="en-US" dirty="0" err="1">
                <a:latin typeface="Exo" panose="020B0604020202020204" charset="0"/>
              </a:rPr>
              <a:t>sau</a:t>
            </a:r>
            <a:r>
              <a:rPr lang="en-US" dirty="0">
                <a:latin typeface="Exo" panose="020B0604020202020204" charset="0"/>
              </a:rPr>
              <a:t> </a:t>
            </a:r>
            <a:r>
              <a:rPr lang="en-US" dirty="0" err="1">
                <a:latin typeface="Exo" panose="020B0604020202020204" charset="0"/>
              </a:rPr>
              <a:t>đây</a:t>
            </a:r>
            <a:r>
              <a:rPr lang="en-US" dirty="0">
                <a:latin typeface="Exo" panose="020B0604020202020204" charset="0"/>
              </a:rPr>
              <a:t> </a:t>
            </a:r>
            <a:r>
              <a:rPr lang="en-US" dirty="0" err="1">
                <a:latin typeface="Exo" panose="020B0604020202020204" charset="0"/>
              </a:rPr>
              <a:t>đúng</a:t>
            </a:r>
            <a:r>
              <a:rPr lang="en-US" dirty="0">
                <a:latin typeface="Exo" panose="020B0604020202020204" charset="0"/>
              </a:rPr>
              <a:t> </a:t>
            </a:r>
            <a:r>
              <a:rPr lang="en-US" dirty="0" err="1">
                <a:latin typeface="Exo" panose="020B0604020202020204" charset="0"/>
              </a:rPr>
              <a:t>trong</a:t>
            </a:r>
            <a:r>
              <a:rPr lang="en-US" dirty="0">
                <a:latin typeface="Exo" panose="020B0604020202020204" charset="0"/>
              </a:rPr>
              <a:t> JavaScript:</a:t>
            </a:r>
          </a:p>
        </p:txBody>
      </p:sp>
      <p:pic>
        <p:nvPicPr>
          <p:cNvPr id="10" name="Picture 9">
            <a:extLst>
              <a:ext uri="{FF2B5EF4-FFF2-40B4-BE49-F238E27FC236}">
                <a16:creationId xmlns:a16="http://schemas.microsoft.com/office/drawing/2014/main" id="{04F80057-F4FC-4D94-B9FD-E8F504C52DDF}"/>
              </a:ext>
            </a:extLst>
          </p:cNvPr>
          <p:cNvPicPr>
            <a:picLocks noChangeAspect="1"/>
          </p:cNvPicPr>
          <p:nvPr/>
        </p:nvPicPr>
        <p:blipFill>
          <a:blip r:embed="rId4"/>
          <a:stretch>
            <a:fillRect/>
          </a:stretch>
        </p:blipFill>
        <p:spPr>
          <a:xfrm>
            <a:off x="2766760" y="3146831"/>
            <a:ext cx="3610479" cy="314369"/>
          </a:xfrm>
          <a:prstGeom prst="rect">
            <a:avLst/>
          </a:prstGeom>
        </p:spPr>
      </p:pic>
      <p:sp>
        <p:nvSpPr>
          <p:cNvPr id="15" name="TextBox 14">
            <a:extLst>
              <a:ext uri="{FF2B5EF4-FFF2-40B4-BE49-F238E27FC236}">
                <a16:creationId xmlns:a16="http://schemas.microsoft.com/office/drawing/2014/main" id="{B1EC15F0-73E7-4D03-BFC4-50ADC59E9A3C}"/>
              </a:ext>
            </a:extLst>
          </p:cNvPr>
          <p:cNvSpPr txBox="1"/>
          <p:nvPr/>
        </p:nvSpPr>
        <p:spPr>
          <a:xfrm>
            <a:off x="469392" y="3677762"/>
            <a:ext cx="8077200" cy="387735"/>
          </a:xfrm>
          <a:prstGeom prst="rect">
            <a:avLst/>
          </a:prstGeom>
          <a:noFill/>
        </p:spPr>
        <p:txBody>
          <a:bodyPr wrap="square">
            <a:spAutoFit/>
          </a:bodyPr>
          <a:lstStyle/>
          <a:p>
            <a:pPr algn="just">
              <a:lnSpc>
                <a:spcPct val="150000"/>
              </a:lnSpc>
            </a:pPr>
            <a:r>
              <a:rPr lang="en-US" dirty="0" err="1">
                <a:latin typeface="Exo" panose="020B0604020202020204" charset="0"/>
              </a:rPr>
              <a:t>Điều</a:t>
            </a:r>
            <a:r>
              <a:rPr lang="en-US" dirty="0">
                <a:latin typeface="Exo" panose="020B0604020202020204" charset="0"/>
              </a:rPr>
              <a:t> </a:t>
            </a:r>
            <a:r>
              <a:rPr lang="en-US" dirty="0" err="1">
                <a:latin typeface="Exo" panose="020B0604020202020204" charset="0"/>
              </a:rPr>
              <a:t>này</a:t>
            </a:r>
            <a:r>
              <a:rPr lang="en-US" dirty="0">
                <a:latin typeface="Exo" panose="020B0604020202020204" charset="0"/>
              </a:rPr>
              <a:t> </a:t>
            </a:r>
            <a:r>
              <a:rPr lang="en-US" dirty="0" err="1">
                <a:latin typeface="Exo" panose="020B0604020202020204" charset="0"/>
              </a:rPr>
              <a:t>có</a:t>
            </a:r>
            <a:r>
              <a:rPr lang="en-US" dirty="0">
                <a:latin typeface="Exo" panose="020B0604020202020204" charset="0"/>
              </a:rPr>
              <a:t> </a:t>
            </a:r>
            <a:r>
              <a:rPr lang="en-US" dirty="0" err="1">
                <a:latin typeface="Exo" panose="020B0604020202020204" charset="0"/>
              </a:rPr>
              <a:t>thể</a:t>
            </a:r>
            <a:r>
              <a:rPr lang="en-US" dirty="0">
                <a:latin typeface="Exo" panose="020B0604020202020204" charset="0"/>
              </a:rPr>
              <a:t> </a:t>
            </a:r>
            <a:r>
              <a:rPr lang="en-US" dirty="0" err="1">
                <a:latin typeface="Exo" panose="020B0604020202020204" charset="0"/>
              </a:rPr>
              <a:t>gây</a:t>
            </a:r>
            <a:r>
              <a:rPr lang="en-US" dirty="0">
                <a:latin typeface="Exo" panose="020B0604020202020204" charset="0"/>
              </a:rPr>
              <a:t> </a:t>
            </a:r>
            <a:r>
              <a:rPr lang="en-US" dirty="0" err="1">
                <a:latin typeface="Exo" panose="020B0604020202020204" charset="0"/>
              </a:rPr>
              <a:t>rắc</a:t>
            </a:r>
            <a:r>
              <a:rPr lang="en-US" dirty="0">
                <a:latin typeface="Exo" panose="020B0604020202020204" charset="0"/>
              </a:rPr>
              <a:t> </a:t>
            </a:r>
            <a:r>
              <a:rPr lang="en-US" dirty="0" err="1">
                <a:latin typeface="Exo" panose="020B0604020202020204" charset="0"/>
              </a:rPr>
              <a:t>rối</a:t>
            </a:r>
            <a:r>
              <a:rPr lang="en-US" dirty="0">
                <a:latin typeface="Exo" panose="020B0604020202020204" charset="0"/>
              </a:rPr>
              <a:t> </a:t>
            </a:r>
            <a:r>
              <a:rPr lang="en-US" dirty="0" err="1">
                <a:latin typeface="Exo" panose="020B0604020202020204" charset="0"/>
              </a:rPr>
              <a:t>cho</a:t>
            </a:r>
            <a:r>
              <a:rPr lang="en-US" dirty="0">
                <a:latin typeface="Exo" panose="020B0604020202020204" charset="0"/>
              </a:rPr>
              <a:t> </a:t>
            </a:r>
            <a:r>
              <a:rPr lang="en-US" dirty="0" err="1">
                <a:latin typeface="Exo" panose="020B0604020202020204" charset="0"/>
              </a:rPr>
              <a:t>các</a:t>
            </a:r>
            <a:r>
              <a:rPr lang="en-US" dirty="0">
                <a:latin typeface="Exo" panose="020B0604020202020204" charset="0"/>
              </a:rPr>
              <a:t> </a:t>
            </a:r>
            <a:r>
              <a:rPr lang="en-US" dirty="0" err="1">
                <a:latin typeface="Exo" panose="020B0604020202020204" charset="0"/>
              </a:rPr>
              <a:t>hợp</a:t>
            </a:r>
            <a:r>
              <a:rPr lang="en-US" dirty="0">
                <a:latin typeface="Exo" panose="020B0604020202020204" charset="0"/>
              </a:rPr>
              <a:t> </a:t>
            </a:r>
            <a:r>
              <a:rPr lang="en-US" dirty="0" err="1">
                <a:latin typeface="Exo" panose="020B0604020202020204" charset="0"/>
              </a:rPr>
              <a:t>đồng</a:t>
            </a:r>
            <a:r>
              <a:rPr lang="en-US" dirty="0">
                <a:latin typeface="Exo" panose="020B0604020202020204" charset="0"/>
              </a:rPr>
              <a:t> </a:t>
            </a:r>
            <a:r>
              <a:rPr lang="en-US" dirty="0" err="1">
                <a:latin typeface="Exo" panose="020B0604020202020204" charset="0"/>
              </a:rPr>
              <a:t>tài</a:t>
            </a:r>
            <a:r>
              <a:rPr lang="en-US" dirty="0">
                <a:latin typeface="Exo" panose="020B0604020202020204" charset="0"/>
              </a:rPr>
              <a:t> </a:t>
            </a:r>
            <a:r>
              <a:rPr lang="en-US" dirty="0" err="1">
                <a:latin typeface="Exo" panose="020B0604020202020204" charset="0"/>
              </a:rPr>
              <a:t>chính</a:t>
            </a:r>
            <a:r>
              <a:rPr lang="en-US" dirty="0">
                <a:latin typeface="Exo" panose="020B0604020202020204" charset="0"/>
              </a:rPr>
              <a:t> </a:t>
            </a:r>
            <a:r>
              <a:rPr lang="en-US" dirty="0" err="1">
                <a:latin typeface="Exo" panose="020B0604020202020204" charset="0"/>
              </a:rPr>
              <a:t>vì</a:t>
            </a:r>
            <a:r>
              <a:rPr lang="en-US" dirty="0">
                <a:latin typeface="Exo" panose="020B0604020202020204" charset="0"/>
              </a:rPr>
              <a:t> </a:t>
            </a:r>
            <a:r>
              <a:rPr lang="en-US" dirty="0" err="1">
                <a:latin typeface="Exo" panose="020B0604020202020204" charset="0"/>
              </a:rPr>
              <a:t>cuối</a:t>
            </a:r>
            <a:r>
              <a:rPr lang="en-US" dirty="0">
                <a:latin typeface="Exo" panose="020B0604020202020204" charset="0"/>
              </a:rPr>
              <a:t> </a:t>
            </a:r>
            <a:r>
              <a:rPr lang="en-US" dirty="0" err="1">
                <a:latin typeface="Exo" panose="020B0604020202020204" charset="0"/>
              </a:rPr>
              <a:t>cùng</a:t>
            </a:r>
            <a:r>
              <a:rPr lang="en-US" dirty="0">
                <a:latin typeface="Exo" panose="020B0604020202020204" charset="0"/>
              </a:rPr>
              <a:t> </a:t>
            </a:r>
            <a:r>
              <a:rPr lang="en-US" dirty="0" err="1">
                <a:latin typeface="Exo" panose="020B0604020202020204" charset="0"/>
              </a:rPr>
              <a:t>nó</a:t>
            </a:r>
            <a:r>
              <a:rPr lang="en-US" dirty="0">
                <a:latin typeface="Exo" panose="020B0604020202020204" charset="0"/>
              </a:rPr>
              <a:t> </a:t>
            </a:r>
            <a:r>
              <a:rPr lang="en-US" dirty="0" err="1">
                <a:latin typeface="Exo" panose="020B0604020202020204" charset="0"/>
              </a:rPr>
              <a:t>có</a:t>
            </a:r>
            <a:r>
              <a:rPr lang="en-US" dirty="0">
                <a:latin typeface="Exo" panose="020B0604020202020204" charset="0"/>
              </a:rPr>
              <a:t> </a:t>
            </a:r>
            <a:r>
              <a:rPr lang="en-US" dirty="0" err="1">
                <a:latin typeface="Exo" panose="020B0604020202020204" charset="0"/>
              </a:rPr>
              <a:t>thể</a:t>
            </a:r>
            <a:r>
              <a:rPr lang="en-US" dirty="0">
                <a:latin typeface="Exo" panose="020B0604020202020204" charset="0"/>
              </a:rPr>
              <a:t> </a:t>
            </a:r>
            <a:r>
              <a:rPr lang="en-US" dirty="0" err="1">
                <a:latin typeface="Exo" panose="020B0604020202020204" charset="0"/>
              </a:rPr>
              <a:t>dẫn</a:t>
            </a:r>
            <a:r>
              <a:rPr lang="en-US" dirty="0">
                <a:latin typeface="Exo" panose="020B0604020202020204" charset="0"/>
              </a:rPr>
              <a:t> </a:t>
            </a:r>
            <a:r>
              <a:rPr lang="en-US" dirty="0" err="1">
                <a:latin typeface="Exo" panose="020B0604020202020204" charset="0"/>
              </a:rPr>
              <a:t>đến</a:t>
            </a:r>
            <a:r>
              <a:rPr lang="en-US" dirty="0">
                <a:latin typeface="Exo" panose="020B0604020202020204" charset="0"/>
              </a:rPr>
              <a:t> </a:t>
            </a:r>
            <a:r>
              <a:rPr lang="en-US" dirty="0" err="1">
                <a:latin typeface="Exo" panose="020B0604020202020204" charset="0"/>
              </a:rPr>
              <a:t>thua</a:t>
            </a:r>
            <a:r>
              <a:rPr lang="en-US" dirty="0">
                <a:latin typeface="Exo" panose="020B0604020202020204" charset="0"/>
              </a:rPr>
              <a:t> </a:t>
            </a:r>
            <a:r>
              <a:rPr lang="en-US" dirty="0" err="1">
                <a:latin typeface="Exo" panose="020B0604020202020204" charset="0"/>
              </a:rPr>
              <a:t>lỗ</a:t>
            </a:r>
            <a:r>
              <a:rPr lang="en-US" dirty="0">
                <a:latin typeface="Exo" panose="020B0604020202020204" charset="0"/>
              </a:rPr>
              <a:t>.</a:t>
            </a:r>
          </a:p>
        </p:txBody>
      </p:sp>
    </p:spTree>
    <p:extLst>
      <p:ext uri="{BB962C8B-B14F-4D97-AF65-F5344CB8AC3E}">
        <p14:creationId xmlns:p14="http://schemas.microsoft.com/office/powerpoint/2010/main" val="66692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p>
            <a:r>
              <a:rPr lang="en-US" dirty="0" err="1"/>
              <a:t>Loại</a:t>
            </a:r>
            <a:r>
              <a:rPr lang="en-US" dirty="0"/>
              <a:t> `</a:t>
            </a:r>
            <a:r>
              <a:rPr lang="en-US" dirty="0" err="1"/>
              <a:t>EValue</a:t>
            </a:r>
            <a:r>
              <a:rPr lang="en-US" dirty="0"/>
              <a:t>` </a:t>
            </a:r>
            <a:r>
              <a:rPr lang="en-US" dirty="0" err="1"/>
              <a:t>và</a:t>
            </a:r>
            <a:r>
              <a:rPr lang="en-US" dirty="0"/>
              <a:t> </a:t>
            </a:r>
            <a:r>
              <a:rPr lang="en-US" dirty="0" err="1"/>
              <a:t>nạp</a:t>
            </a:r>
            <a:r>
              <a:rPr lang="en-US" dirty="0"/>
              <a:t> </a:t>
            </a:r>
            <a:r>
              <a:rPr lang="en-US" dirty="0" err="1"/>
              <a:t>chồng</a:t>
            </a:r>
            <a:r>
              <a:rPr lang="en-US" dirty="0"/>
              <a:t> </a:t>
            </a:r>
            <a:r>
              <a:rPr lang="en-US" dirty="0" err="1"/>
              <a:t>boolean</a:t>
            </a: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8" name="TextBox 7">
            <a:extLst>
              <a:ext uri="{FF2B5EF4-FFF2-40B4-BE49-F238E27FC236}">
                <a16:creationId xmlns:a16="http://schemas.microsoft.com/office/drawing/2014/main" id="{825C5E75-BE9E-4C7E-958D-D5CD5F029AC3}"/>
              </a:ext>
            </a:extLst>
          </p:cNvPr>
          <p:cNvSpPr txBox="1"/>
          <p:nvPr/>
        </p:nvSpPr>
        <p:spPr>
          <a:xfrm>
            <a:off x="560214" y="856149"/>
            <a:ext cx="8022336" cy="200356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vi-VN" dirty="0">
                <a:latin typeface="Exo" panose="020B0604020202020204" charset="0"/>
              </a:rPr>
              <a:t>Trong Haskell, các quan sát boolean hằng số được biểu thị bằng TrueObs và FalseObsvà các giá trị nguyên không đổi được biểu thị Constantbằng dấu Integer. </a:t>
            </a:r>
            <a:endParaRPr lang="en-US" dirty="0">
              <a:latin typeface="Exo" panose="020B0604020202020204" charset="0"/>
            </a:endParaRPr>
          </a:p>
          <a:p>
            <a:pPr marL="285750" indent="-285750" algn="just">
              <a:lnSpc>
                <a:spcPct val="150000"/>
              </a:lnSpc>
              <a:buFont typeface="Arial" panose="020B0604020202020204" pitchFamily="34" charset="0"/>
              <a:buChar char="•"/>
            </a:pPr>
            <a:r>
              <a:rPr lang="vi-VN" dirty="0">
                <a:latin typeface="Exo" panose="020B0604020202020204" charset="0"/>
              </a:rPr>
              <a:t>Trong JavaScript và TypeScript, bạn cũng có thể sử dụng các hàm tạo này, nhưng bạn không cần phải làm vậy, vì loại Quan sát bị quá tải để chấp nhận các boolean JavaScript gốc và các hàm trong Haskell lấy </a:t>
            </a:r>
            <a:r>
              <a:rPr lang="en-US" dirty="0">
                <a:latin typeface="Exo" panose="020B0604020202020204" charset="0"/>
              </a:rPr>
              <a:t>a</a:t>
            </a:r>
          </a:p>
          <a:p>
            <a:pPr marL="285750" indent="-285750" algn="just">
              <a:lnSpc>
                <a:spcPct val="150000"/>
              </a:lnSpc>
              <a:buFont typeface="Arial" panose="020B0604020202020204" pitchFamily="34" charset="0"/>
              <a:buChar char="•"/>
            </a:pPr>
            <a:r>
              <a:rPr lang="en-US" dirty="0">
                <a:latin typeface="Exo" panose="020B0604020202020204" charset="0"/>
              </a:rPr>
              <a:t>T</a:t>
            </a:r>
            <a:r>
              <a:rPr lang="vi-VN" dirty="0">
                <a:latin typeface="Exo" panose="020B0604020202020204" charset="0"/>
              </a:rPr>
              <a:t>hay vào đó trong JavaScript chúng lấy Valuea EValuevà EValuelà được xác định như sau:</a:t>
            </a:r>
            <a:endParaRPr lang="en-US" dirty="0">
              <a:latin typeface="Exo" panose="020B0604020202020204" charset="0"/>
            </a:endParaRPr>
          </a:p>
        </p:txBody>
      </p:sp>
      <p:pic>
        <p:nvPicPr>
          <p:cNvPr id="7" name="Picture 6">
            <a:extLst>
              <a:ext uri="{FF2B5EF4-FFF2-40B4-BE49-F238E27FC236}">
                <a16:creationId xmlns:a16="http://schemas.microsoft.com/office/drawing/2014/main" id="{5D0E3ED8-84A9-4BA1-A5BE-E58E8C9F6CF4}"/>
              </a:ext>
            </a:extLst>
          </p:cNvPr>
          <p:cNvPicPr>
            <a:picLocks noChangeAspect="1"/>
          </p:cNvPicPr>
          <p:nvPr/>
        </p:nvPicPr>
        <p:blipFill>
          <a:blip r:embed="rId3"/>
          <a:stretch>
            <a:fillRect/>
          </a:stretch>
        </p:blipFill>
        <p:spPr>
          <a:xfrm>
            <a:off x="2042994" y="3146086"/>
            <a:ext cx="4540686" cy="499476"/>
          </a:xfrm>
          <a:prstGeom prst="rect">
            <a:avLst/>
          </a:prstGeom>
        </p:spPr>
      </p:pic>
    </p:spTree>
    <p:extLst>
      <p:ext uri="{BB962C8B-B14F-4D97-AF65-F5344CB8AC3E}">
        <p14:creationId xmlns:p14="http://schemas.microsoft.com/office/powerpoint/2010/main" val="139205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fontScale="90000"/>
          </a:bodyPr>
          <a:lstStyle/>
          <a:p>
            <a:r>
              <a:rPr lang="en-US" dirty="0" err="1"/>
              <a:t>Ví</a:t>
            </a:r>
            <a:r>
              <a:rPr lang="en-US" dirty="0"/>
              <a:t> </a:t>
            </a:r>
            <a:r>
              <a:rPr lang="en-US" dirty="0" err="1"/>
              <a:t>dụ</a:t>
            </a:r>
            <a:r>
              <a:rPr lang="en-US" dirty="0"/>
              <a:t>: </a:t>
            </a:r>
            <a:r>
              <a:rPr lang="en-US" dirty="0" err="1"/>
              <a:t>Viết</a:t>
            </a:r>
            <a:r>
              <a:rPr lang="en-US" dirty="0"/>
              <a:t> </a:t>
            </a:r>
            <a:r>
              <a:rPr lang="en-US" dirty="0" err="1"/>
              <a:t>hợp</a:t>
            </a:r>
            <a:r>
              <a:rPr lang="en-US" dirty="0"/>
              <a:t> </a:t>
            </a:r>
            <a:r>
              <a:rPr lang="en-US" dirty="0" err="1"/>
              <a:t>đồng</a:t>
            </a:r>
            <a:r>
              <a:rPr lang="en-US" dirty="0"/>
              <a:t> </a:t>
            </a:r>
            <a:r>
              <a:rPr lang="en-US" dirty="0" err="1"/>
              <a:t>Hoán</a:t>
            </a:r>
            <a:r>
              <a:rPr lang="en-US" dirty="0"/>
              <a:t> </a:t>
            </a:r>
            <a:r>
              <a:rPr lang="en-US" dirty="0" err="1"/>
              <a:t>đổi</a:t>
            </a:r>
            <a:r>
              <a:rPr lang="en-US" dirty="0"/>
              <a:t> </a:t>
            </a:r>
            <a:r>
              <a:rPr lang="en-US" dirty="0" err="1"/>
              <a:t>trong</a:t>
            </a:r>
            <a:r>
              <a:rPr lang="en-US" dirty="0"/>
              <a:t> TypeScript</a:t>
            </a:r>
            <a:br>
              <a:rPr lang="en-US" dirty="0"/>
            </a:b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3" name="Rectangle 1">
            <a:extLst>
              <a:ext uri="{FF2B5EF4-FFF2-40B4-BE49-F238E27FC236}">
                <a16:creationId xmlns:a16="http://schemas.microsoft.com/office/drawing/2014/main" id="{96B93FA3-4AD7-4354-8253-4C57D6FFFDB5}"/>
              </a:ext>
            </a:extLst>
          </p:cNvPr>
          <p:cNvSpPr>
            <a:spLocks noChangeArrowheads="1"/>
          </p:cNvSpPr>
          <p:nvPr/>
        </p:nvSpPr>
        <p:spPr bwMode="auto">
          <a:xfrm>
            <a:off x="524256" y="727607"/>
            <a:ext cx="8118300" cy="153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Exo" panose="020B0604020202020204" charset="0"/>
              </a:rPr>
              <a:t>Giả</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sử</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chúng</a:t>
            </a:r>
            <a:r>
              <a:rPr kumimoji="0" lang="en-US" altLang="en-US" sz="1600" b="0" i="0" u="none" strike="noStrike" cap="none" normalizeH="0" baseline="0" dirty="0">
                <a:ln>
                  <a:noFill/>
                </a:ln>
                <a:solidFill>
                  <a:schemeClr val="tx1"/>
                </a:solidFill>
                <a:effectLst/>
                <a:latin typeface="Exo" panose="020B0604020202020204" charset="0"/>
              </a:rPr>
              <a:t> ta </a:t>
            </a:r>
            <a:r>
              <a:rPr kumimoji="0" lang="en-US" altLang="en-US" sz="1600" b="0" i="0" u="none" strike="noStrike" cap="none" normalizeH="0" baseline="0" dirty="0" err="1">
                <a:ln>
                  <a:noFill/>
                </a:ln>
                <a:solidFill>
                  <a:schemeClr val="tx1"/>
                </a:solidFill>
                <a:effectLst/>
                <a:latin typeface="Exo" panose="020B0604020202020204" charset="0"/>
              </a:rPr>
              <a:t>muốn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viết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một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hợp</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đồng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để</a:t>
            </a:r>
            <a:r>
              <a:rPr kumimoji="0" lang="en-US" altLang="en-US" sz="1600" b="0" i="0" u="none" strike="noStrike" cap="none" normalizeH="0" baseline="0" dirty="0">
                <a:ln>
                  <a:noFill/>
                </a:ln>
                <a:solidFill>
                  <a:schemeClr val="tx1"/>
                </a:solidFill>
                <a:effectLst/>
                <a:latin typeface="Exo" panose="020B0604020202020204" charset="0"/>
              </a:rPr>
              <a:t> Alice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đổi</a:t>
            </a:r>
            <a:r>
              <a:rPr kumimoji="0" lang="en-US" altLang="en-US" sz="1600" b="0" i="0" u="none" strike="noStrike" cap="none" normalizeH="0" baseline="0" dirty="0">
                <a:ln>
                  <a:noFill/>
                </a:ln>
                <a:solidFill>
                  <a:schemeClr val="tx1"/>
                </a:solidFill>
                <a:effectLst/>
                <a:latin typeface="Exo" panose="020B0604020202020204" charset="0"/>
              </a:rPr>
              <a:t> 1000 Ada </a:t>
            </a:r>
            <a:r>
              <a:rPr kumimoji="0" lang="en-US" altLang="en-US" sz="1600" b="0" i="0" u="none" strike="noStrike" cap="none" normalizeH="0" baseline="0" dirty="0" err="1">
                <a:ln>
                  <a:noFill/>
                </a:ln>
                <a:solidFill>
                  <a:schemeClr val="tx1"/>
                </a:solidFill>
                <a:effectLst/>
                <a:latin typeface="Exo" panose="020B0604020202020204" charset="0"/>
              </a:rPr>
              <a:t>với</a:t>
            </a:r>
            <a:r>
              <a:rPr kumimoji="0" lang="en-US" altLang="en-US" sz="1600" b="0" i="0" u="none" strike="noStrike" cap="none" normalizeH="0" baseline="0" dirty="0">
                <a:ln>
                  <a:noFill/>
                </a:ln>
                <a:solidFill>
                  <a:schemeClr val="tx1"/>
                </a:solidFill>
                <a:effectLst/>
                <a:latin typeface="Exo" panose="020B0604020202020204" charset="0"/>
              </a:rPr>
              <a:t> Bob </a:t>
            </a:r>
            <a:r>
              <a:rPr kumimoji="0" lang="en-US" altLang="en-US" sz="1600" b="0" i="0" u="none" strike="noStrike" cap="none" normalizeH="0" baseline="0" dirty="0" err="1">
                <a:ln>
                  <a:noFill/>
                </a:ln>
                <a:solidFill>
                  <a:schemeClr val="tx1"/>
                </a:solidFill>
                <a:effectLst/>
                <a:latin typeface="Exo" panose="020B0604020202020204" charset="0"/>
              </a:rPr>
              <a:t>lấy</a:t>
            </a:r>
            <a:r>
              <a:rPr kumimoji="0" lang="en-US" altLang="en-US" sz="1600" b="0" i="0" u="none" strike="noStrike" cap="none" normalizeH="0" baseline="0" dirty="0">
                <a:ln>
                  <a:noFill/>
                </a:ln>
                <a:solidFill>
                  <a:schemeClr val="tx1"/>
                </a:solidFill>
                <a:effectLst/>
                <a:latin typeface="Exo" panose="020B0604020202020204" charset="0"/>
              </a:rPr>
              <a:t> 100 USD.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Exo" panose="020B0604020202020204" charset="0"/>
              </a:rPr>
              <a:t>Trước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tiên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hãy</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tính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số</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lượng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chúng</a:t>
            </a:r>
            <a:r>
              <a:rPr kumimoji="0" lang="en-US" altLang="en-US" sz="1600" b="0" i="0" u="none" strike="noStrike" cap="none" normalizeH="0" baseline="0" dirty="0">
                <a:ln>
                  <a:noFill/>
                </a:ln>
                <a:solidFill>
                  <a:schemeClr val="tx1"/>
                </a:solidFill>
                <a:effectLst/>
                <a:latin typeface="Exo" panose="020B0604020202020204" charset="0"/>
              </a:rPr>
              <a:t> ta </a:t>
            </a:r>
            <a:r>
              <a:rPr kumimoji="0" lang="en-US" altLang="en-US" sz="1600" b="0" i="0" u="none" strike="noStrike" cap="none" normalizeH="0" baseline="0" dirty="0" err="1">
                <a:ln>
                  <a:noFill/>
                </a:ln>
                <a:solidFill>
                  <a:schemeClr val="tx1"/>
                </a:solidFill>
                <a:effectLst/>
                <a:latin typeface="Exo" panose="020B0604020202020204" charset="0"/>
              </a:rPr>
              <a:t>muốn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làm</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việc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với</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từng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đơn</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vị</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chúng</a:t>
            </a:r>
            <a:r>
              <a:rPr kumimoji="0" lang="en-US" altLang="en-US" sz="1600" b="0" i="0" u="none" strike="noStrike" cap="none" normalizeH="0" baseline="0" dirty="0">
                <a:ln>
                  <a:noFill/>
                </a:ln>
                <a:solidFill>
                  <a:schemeClr val="tx1"/>
                </a:solidFill>
                <a:effectLst/>
                <a:latin typeface="Exo" panose="020B0604020202020204" charset="0"/>
              </a:rPr>
              <a:t> ta </a:t>
            </a:r>
            <a:r>
              <a:rPr kumimoji="0" lang="en-US" altLang="en-US" sz="1600" b="0" i="0" u="none" strike="noStrike" cap="none" normalizeH="0" baseline="0" dirty="0" err="1">
                <a:ln>
                  <a:noFill/>
                </a:ln>
                <a:solidFill>
                  <a:schemeClr val="tx1"/>
                </a:solidFill>
                <a:effectLst/>
                <a:latin typeface="Exo" panose="020B0604020202020204" charset="0"/>
              </a:rPr>
              <a:t>có</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thể</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xác</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định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một</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số</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hằng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số</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bằng</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cách</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sử</a:t>
            </a:r>
            <a:r>
              <a:rPr kumimoji="0" lang="en-US" altLang="en-US" sz="1600" b="0" i="0" u="none" strike="noStrike" cap="none" normalizeH="0" baseline="0" dirty="0">
                <a:ln>
                  <a:noFill/>
                </a:ln>
                <a:solidFill>
                  <a:schemeClr val="tx1"/>
                </a:solidFill>
                <a:effectLst/>
                <a:latin typeface="Exo" panose="020B0604020202020204" charset="0"/>
              </a:rPr>
              <a:t> </a:t>
            </a:r>
            <a:r>
              <a:rPr kumimoji="0" lang="en-US" altLang="en-US" sz="1600" b="0" i="0" u="none" strike="noStrike" cap="none" normalizeH="0" baseline="0" dirty="0" err="1">
                <a:ln>
                  <a:noFill/>
                </a:ln>
                <a:solidFill>
                  <a:schemeClr val="tx1"/>
                </a:solidFill>
                <a:effectLst/>
                <a:latin typeface="Exo" panose="020B0604020202020204" charset="0"/>
              </a:rPr>
              <a:t>dụng</a:t>
            </a:r>
            <a:r>
              <a:rPr kumimoji="0" lang="en-US" altLang="en-US" sz="1600" b="0" i="0" u="none" strike="noStrike" cap="none" normalizeH="0" baseline="0" dirty="0">
                <a:ln>
                  <a:noFill/>
                </a:ln>
                <a:solidFill>
                  <a:schemeClr val="tx1"/>
                </a:solidFill>
                <a:effectLst/>
                <a:latin typeface="Exo" panose="020B0604020202020204" charset="0"/>
              </a:rPr>
              <a:t> const:</a:t>
            </a:r>
          </a:p>
        </p:txBody>
      </p:sp>
      <p:pic>
        <p:nvPicPr>
          <p:cNvPr id="6" name="Picture 5">
            <a:extLst>
              <a:ext uri="{FF2B5EF4-FFF2-40B4-BE49-F238E27FC236}">
                <a16:creationId xmlns:a16="http://schemas.microsoft.com/office/drawing/2014/main" id="{CB719B0D-1AF9-4557-9902-D9EF81065869}"/>
              </a:ext>
            </a:extLst>
          </p:cNvPr>
          <p:cNvPicPr>
            <a:picLocks noChangeAspect="1"/>
          </p:cNvPicPr>
          <p:nvPr/>
        </p:nvPicPr>
        <p:blipFill>
          <a:blip r:embed="rId3"/>
          <a:stretch>
            <a:fillRect/>
          </a:stretch>
        </p:blipFill>
        <p:spPr>
          <a:xfrm>
            <a:off x="1171753" y="2571750"/>
            <a:ext cx="6616415" cy="1063552"/>
          </a:xfrm>
          <a:prstGeom prst="rect">
            <a:avLst/>
          </a:prstGeom>
        </p:spPr>
      </p:pic>
    </p:spTree>
    <p:extLst>
      <p:ext uri="{BB962C8B-B14F-4D97-AF65-F5344CB8AC3E}">
        <p14:creationId xmlns:p14="http://schemas.microsoft.com/office/powerpoint/2010/main" val="127822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fontScale="90000"/>
          </a:bodyPr>
          <a:lstStyle/>
          <a:p>
            <a:r>
              <a:rPr lang="en-US" dirty="0" err="1"/>
              <a:t>Ví</a:t>
            </a:r>
            <a:r>
              <a:rPr lang="en-US" dirty="0"/>
              <a:t> </a:t>
            </a:r>
            <a:r>
              <a:rPr lang="en-US" dirty="0" err="1"/>
              <a:t>dụ</a:t>
            </a:r>
            <a:r>
              <a:rPr lang="en-US" dirty="0"/>
              <a:t>: </a:t>
            </a:r>
            <a:r>
              <a:rPr lang="en-US" dirty="0" err="1"/>
              <a:t>Viết</a:t>
            </a:r>
            <a:r>
              <a:rPr lang="en-US" dirty="0"/>
              <a:t> </a:t>
            </a:r>
            <a:r>
              <a:rPr lang="en-US" dirty="0" err="1"/>
              <a:t>hợp</a:t>
            </a:r>
            <a:r>
              <a:rPr lang="en-US" dirty="0"/>
              <a:t> </a:t>
            </a:r>
            <a:r>
              <a:rPr lang="en-US" dirty="0" err="1"/>
              <a:t>đồng</a:t>
            </a:r>
            <a:r>
              <a:rPr lang="en-US" dirty="0"/>
              <a:t> </a:t>
            </a:r>
            <a:r>
              <a:rPr lang="en-US" dirty="0" err="1"/>
              <a:t>Hoán</a:t>
            </a:r>
            <a:r>
              <a:rPr lang="en-US" dirty="0"/>
              <a:t> </a:t>
            </a:r>
            <a:r>
              <a:rPr lang="en-US" dirty="0" err="1"/>
              <a:t>đổi</a:t>
            </a:r>
            <a:r>
              <a:rPr lang="en-US" dirty="0"/>
              <a:t> </a:t>
            </a:r>
            <a:r>
              <a:rPr lang="en-US" dirty="0" err="1"/>
              <a:t>trong</a:t>
            </a:r>
            <a:r>
              <a:rPr lang="en-US" dirty="0"/>
              <a:t> TypeScript</a:t>
            </a:r>
            <a:br>
              <a:rPr lang="en-US" dirty="0"/>
            </a:b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7" name="TextBox 6">
            <a:extLst>
              <a:ext uri="{FF2B5EF4-FFF2-40B4-BE49-F238E27FC236}">
                <a16:creationId xmlns:a16="http://schemas.microsoft.com/office/drawing/2014/main" id="{C7F1FACC-8D18-4F08-AF7B-5676684341AA}"/>
              </a:ext>
            </a:extLst>
          </p:cNvPr>
          <p:cNvSpPr txBox="1"/>
          <p:nvPr/>
        </p:nvSpPr>
        <p:spPr>
          <a:xfrm>
            <a:off x="408432" y="723936"/>
            <a:ext cx="4572000" cy="307777"/>
          </a:xfrm>
          <a:prstGeom prst="rect">
            <a:avLst/>
          </a:prstGeom>
          <a:noFill/>
        </p:spPr>
        <p:txBody>
          <a:bodyPr wrap="square">
            <a:spAutoFit/>
          </a:bodyPr>
          <a:lstStyle/>
          <a:p>
            <a:r>
              <a:rPr lang="en-US" dirty="0" err="1">
                <a:latin typeface="Exo" panose="020B0604020202020204" charset="0"/>
              </a:rPr>
              <a:t>Gọi</a:t>
            </a:r>
            <a:r>
              <a:rPr lang="en-US" dirty="0">
                <a:latin typeface="Exo" panose="020B0604020202020204" charset="0"/>
              </a:rPr>
              <a:t> API </a:t>
            </a:r>
            <a:r>
              <a:rPr lang="en-US" dirty="0" err="1">
                <a:latin typeface="Exo" panose="020B0604020202020204" charset="0"/>
              </a:rPr>
              <a:t>cung</a:t>
            </a:r>
            <a:r>
              <a:rPr lang="en-US" dirty="0">
                <a:latin typeface="Exo" panose="020B0604020202020204" charset="0"/>
              </a:rPr>
              <a:t> </a:t>
            </a:r>
            <a:r>
              <a:rPr lang="en-US" dirty="0" err="1">
                <a:latin typeface="Exo" panose="020B0604020202020204" charset="0"/>
              </a:rPr>
              <a:t>cáp</a:t>
            </a:r>
            <a:r>
              <a:rPr lang="en-US" dirty="0">
                <a:latin typeface="Exo" panose="020B0604020202020204" charset="0"/>
              </a:rPr>
              <a:t> </a:t>
            </a:r>
            <a:r>
              <a:rPr lang="en-US" dirty="0" err="1">
                <a:latin typeface="Exo" panose="020B0604020202020204" charset="0"/>
              </a:rPr>
              <a:t>hàm</a:t>
            </a:r>
            <a:r>
              <a:rPr lang="en-US" dirty="0">
                <a:latin typeface="Exo" panose="020B0604020202020204" charset="0"/>
              </a:rPr>
              <a:t> </a:t>
            </a:r>
            <a:r>
              <a:rPr lang="en-US" dirty="0" err="1">
                <a:latin typeface="Exo" panose="020B0604020202020204" charset="0"/>
              </a:rPr>
              <a:t>tạo</a:t>
            </a:r>
            <a:r>
              <a:rPr lang="en-US" dirty="0">
                <a:latin typeface="Exo" panose="020B0604020202020204" charset="0"/>
              </a:rPr>
              <a:t> </a:t>
            </a:r>
            <a:r>
              <a:rPr lang="en-US" dirty="0" err="1">
                <a:latin typeface="Exo" panose="020B0604020202020204" charset="0"/>
              </a:rPr>
              <a:t>cho</a:t>
            </a:r>
            <a:r>
              <a:rPr lang="en-US" dirty="0">
                <a:latin typeface="Exo" panose="020B0604020202020204" charset="0"/>
              </a:rPr>
              <a:t> </a:t>
            </a:r>
            <a:r>
              <a:rPr lang="en-US" dirty="0" err="1">
                <a:latin typeface="Exo" panose="020B0604020202020204" charset="0"/>
              </a:rPr>
              <a:t>tiền</a:t>
            </a:r>
            <a:r>
              <a:rPr lang="en-US" dirty="0">
                <a:latin typeface="Exo" panose="020B0604020202020204" charset="0"/>
              </a:rPr>
              <a:t> </a:t>
            </a:r>
            <a:r>
              <a:rPr lang="en-US" dirty="0" err="1">
                <a:latin typeface="Exo" panose="020B0604020202020204" charset="0"/>
              </a:rPr>
              <a:t>tệ</a:t>
            </a:r>
            <a:r>
              <a:rPr lang="en-US" dirty="0">
                <a:latin typeface="Exo" panose="020B0604020202020204" charset="0"/>
              </a:rPr>
              <a:t> ADA:</a:t>
            </a:r>
          </a:p>
        </p:txBody>
      </p:sp>
      <p:pic>
        <p:nvPicPr>
          <p:cNvPr id="5" name="Picture 4">
            <a:extLst>
              <a:ext uri="{FF2B5EF4-FFF2-40B4-BE49-F238E27FC236}">
                <a16:creationId xmlns:a16="http://schemas.microsoft.com/office/drawing/2014/main" id="{DF181DF6-84B2-48D7-B4E8-EE0A0E17B6B5}"/>
              </a:ext>
            </a:extLst>
          </p:cNvPr>
          <p:cNvPicPr>
            <a:picLocks noChangeAspect="1"/>
          </p:cNvPicPr>
          <p:nvPr/>
        </p:nvPicPr>
        <p:blipFill>
          <a:blip r:embed="rId3"/>
          <a:stretch>
            <a:fillRect/>
          </a:stretch>
        </p:blipFill>
        <p:spPr>
          <a:xfrm>
            <a:off x="4118552" y="720639"/>
            <a:ext cx="4286848" cy="314369"/>
          </a:xfrm>
          <a:prstGeom prst="rect">
            <a:avLst/>
          </a:prstGeom>
        </p:spPr>
      </p:pic>
      <p:sp>
        <p:nvSpPr>
          <p:cNvPr id="11" name="TextBox 10">
            <a:extLst>
              <a:ext uri="{FF2B5EF4-FFF2-40B4-BE49-F238E27FC236}">
                <a16:creationId xmlns:a16="http://schemas.microsoft.com/office/drawing/2014/main" id="{25B67128-E15B-49C8-BF8D-80B654C2D9E5}"/>
              </a:ext>
            </a:extLst>
          </p:cNvPr>
          <p:cNvSpPr txBox="1"/>
          <p:nvPr/>
        </p:nvSpPr>
        <p:spPr>
          <a:xfrm>
            <a:off x="420624" y="1301504"/>
            <a:ext cx="1867161" cy="738664"/>
          </a:xfrm>
          <a:prstGeom prst="rect">
            <a:avLst/>
          </a:prstGeom>
          <a:noFill/>
        </p:spPr>
        <p:txBody>
          <a:bodyPr wrap="square">
            <a:spAutoFit/>
          </a:bodyPr>
          <a:lstStyle/>
          <a:p>
            <a:pPr algn="just"/>
            <a:r>
              <a:rPr lang="en-US" dirty="0">
                <a:solidFill>
                  <a:srgbClr val="1C1E21"/>
                </a:solidFill>
                <a:latin typeface="Exo" panose="020B0604020202020204" charset="0"/>
              </a:rPr>
              <a:t>X</a:t>
            </a:r>
            <a:r>
              <a:rPr lang="vi-VN" b="0" i="0" dirty="0">
                <a:solidFill>
                  <a:srgbClr val="1C1E21"/>
                </a:solidFill>
                <a:effectLst/>
                <a:latin typeface="Exo" panose="020B0604020202020204" charset="0"/>
              </a:rPr>
              <a:t>ác định một loại đối tượng để chứa thông tin về các bên</a:t>
            </a:r>
            <a:endParaRPr lang="en-US" dirty="0">
              <a:latin typeface="Exo" panose="020B0604020202020204" charset="0"/>
            </a:endParaRPr>
          </a:p>
        </p:txBody>
      </p:sp>
      <p:pic>
        <p:nvPicPr>
          <p:cNvPr id="10" name="Picture 9">
            <a:extLst>
              <a:ext uri="{FF2B5EF4-FFF2-40B4-BE49-F238E27FC236}">
                <a16:creationId xmlns:a16="http://schemas.microsoft.com/office/drawing/2014/main" id="{BA2A8113-73FB-418D-B091-F71D4D76D19A}"/>
              </a:ext>
            </a:extLst>
          </p:cNvPr>
          <p:cNvPicPr>
            <a:picLocks noChangeAspect="1"/>
          </p:cNvPicPr>
          <p:nvPr/>
        </p:nvPicPr>
        <p:blipFill>
          <a:blip r:embed="rId4"/>
          <a:stretch>
            <a:fillRect/>
          </a:stretch>
        </p:blipFill>
        <p:spPr>
          <a:xfrm>
            <a:off x="420624" y="2140140"/>
            <a:ext cx="1867161" cy="1124107"/>
          </a:xfrm>
          <a:prstGeom prst="rect">
            <a:avLst/>
          </a:prstGeom>
        </p:spPr>
      </p:pic>
      <p:sp>
        <p:nvSpPr>
          <p:cNvPr id="15" name="TextBox 14">
            <a:extLst>
              <a:ext uri="{FF2B5EF4-FFF2-40B4-BE49-F238E27FC236}">
                <a16:creationId xmlns:a16="http://schemas.microsoft.com/office/drawing/2014/main" id="{8EBBD752-EA99-4E36-A2C5-3111CE210455}"/>
              </a:ext>
            </a:extLst>
          </p:cNvPr>
          <p:cNvSpPr txBox="1"/>
          <p:nvPr/>
        </p:nvSpPr>
        <p:spPr>
          <a:xfrm>
            <a:off x="3095584" y="1568450"/>
            <a:ext cx="2501331" cy="1680396"/>
          </a:xfrm>
          <a:prstGeom prst="rect">
            <a:avLst/>
          </a:prstGeom>
          <a:noFill/>
        </p:spPr>
        <p:txBody>
          <a:bodyPr wrap="square">
            <a:spAutoFit/>
          </a:bodyPr>
          <a:lstStyle/>
          <a:p>
            <a:pPr algn="just">
              <a:lnSpc>
                <a:spcPct val="150000"/>
              </a:lnSpc>
            </a:pPr>
            <a:r>
              <a:rPr lang="en-US" dirty="0">
                <a:solidFill>
                  <a:srgbClr val="1C1E21"/>
                </a:solidFill>
                <a:latin typeface="Exo" panose="020B0604020202020204" charset="0"/>
              </a:rPr>
              <a:t>T</a:t>
            </a:r>
            <a:r>
              <a:rPr lang="vi-VN" b="0" i="0" dirty="0">
                <a:solidFill>
                  <a:srgbClr val="1C1E21"/>
                </a:solidFill>
                <a:effectLst/>
                <a:latin typeface="Exo" panose="020B0604020202020204" charset="0"/>
              </a:rPr>
              <a:t>a sẽ lưu tên của bên đó vào trường bên, tên loại tiền tệ ở trường tiền tệ và số lượng tiền tệ mà bên đó muốn đổi ở trường số tiền:</a:t>
            </a:r>
            <a:endParaRPr lang="en-US" dirty="0">
              <a:latin typeface="Exo" panose="020B0604020202020204" charset="0"/>
            </a:endParaRPr>
          </a:p>
        </p:txBody>
      </p:sp>
      <p:pic>
        <p:nvPicPr>
          <p:cNvPr id="14" name="Picture 13">
            <a:extLst>
              <a:ext uri="{FF2B5EF4-FFF2-40B4-BE49-F238E27FC236}">
                <a16:creationId xmlns:a16="http://schemas.microsoft.com/office/drawing/2014/main" id="{E803E40D-425E-4787-94C0-3B64920BDFA2}"/>
              </a:ext>
            </a:extLst>
          </p:cNvPr>
          <p:cNvPicPr>
            <a:picLocks noChangeAspect="1"/>
          </p:cNvPicPr>
          <p:nvPr/>
        </p:nvPicPr>
        <p:blipFill>
          <a:blip r:embed="rId5"/>
          <a:stretch>
            <a:fillRect/>
          </a:stretch>
        </p:blipFill>
        <p:spPr>
          <a:xfrm>
            <a:off x="5688459" y="1442880"/>
            <a:ext cx="2725438" cy="2348832"/>
          </a:xfrm>
          <a:prstGeom prst="rect">
            <a:avLst/>
          </a:prstGeom>
        </p:spPr>
      </p:pic>
    </p:spTree>
    <p:extLst>
      <p:ext uri="{BB962C8B-B14F-4D97-AF65-F5344CB8AC3E}">
        <p14:creationId xmlns:p14="http://schemas.microsoft.com/office/powerpoint/2010/main" val="182607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fontScale="90000"/>
          </a:bodyPr>
          <a:lstStyle/>
          <a:p>
            <a:r>
              <a:rPr lang="en-US" dirty="0" err="1"/>
              <a:t>Ví</a:t>
            </a:r>
            <a:r>
              <a:rPr lang="en-US" dirty="0"/>
              <a:t> </a:t>
            </a:r>
            <a:r>
              <a:rPr lang="en-US" dirty="0" err="1"/>
              <a:t>dụ</a:t>
            </a:r>
            <a:r>
              <a:rPr lang="en-US" dirty="0"/>
              <a:t>: </a:t>
            </a:r>
            <a:r>
              <a:rPr lang="en-US" dirty="0" err="1"/>
              <a:t>Viết</a:t>
            </a:r>
            <a:r>
              <a:rPr lang="en-US" dirty="0"/>
              <a:t> </a:t>
            </a:r>
            <a:r>
              <a:rPr lang="en-US" dirty="0" err="1"/>
              <a:t>hợp</a:t>
            </a:r>
            <a:r>
              <a:rPr lang="en-US" dirty="0"/>
              <a:t> </a:t>
            </a:r>
            <a:r>
              <a:rPr lang="en-US" dirty="0" err="1"/>
              <a:t>đồng</a:t>
            </a:r>
            <a:r>
              <a:rPr lang="en-US" dirty="0"/>
              <a:t> </a:t>
            </a:r>
            <a:r>
              <a:rPr lang="en-US" dirty="0" err="1"/>
              <a:t>Hoán</a:t>
            </a:r>
            <a:r>
              <a:rPr lang="en-US" dirty="0"/>
              <a:t> </a:t>
            </a:r>
            <a:r>
              <a:rPr lang="en-US" dirty="0" err="1"/>
              <a:t>đổi</a:t>
            </a:r>
            <a:r>
              <a:rPr lang="en-US" dirty="0"/>
              <a:t> </a:t>
            </a:r>
            <a:r>
              <a:rPr lang="en-US" dirty="0" err="1"/>
              <a:t>trong</a:t>
            </a:r>
            <a:r>
              <a:rPr lang="en-US" dirty="0"/>
              <a:t> TypeScript</a:t>
            </a:r>
            <a:br>
              <a:rPr lang="en-US" dirty="0"/>
            </a:br>
            <a:endParaRPr lang="en-US" dirty="0"/>
          </a:p>
        </p:txBody>
      </p:sp>
      <p:sp>
        <p:nvSpPr>
          <p:cNvPr id="94" name="Google Shape;94;p1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12" name="TextBox 11">
            <a:extLst>
              <a:ext uri="{FF2B5EF4-FFF2-40B4-BE49-F238E27FC236}">
                <a16:creationId xmlns:a16="http://schemas.microsoft.com/office/drawing/2014/main" id="{CAAB709C-640F-469F-AA71-8491FC78B8B9}"/>
              </a:ext>
            </a:extLst>
          </p:cNvPr>
          <p:cNvSpPr txBox="1"/>
          <p:nvPr/>
        </p:nvSpPr>
        <p:spPr>
          <a:xfrm>
            <a:off x="574180" y="813030"/>
            <a:ext cx="7941150" cy="1034066"/>
          </a:xfrm>
          <a:prstGeom prst="rect">
            <a:avLst/>
          </a:prstGeom>
          <a:noFill/>
        </p:spPr>
        <p:txBody>
          <a:bodyPr wrap="square">
            <a:spAutoFit/>
          </a:bodyPr>
          <a:lstStyle/>
          <a:p>
            <a:pPr algn="just">
              <a:lnSpc>
                <a:spcPct val="150000"/>
              </a:lnSpc>
            </a:pPr>
            <a:r>
              <a:rPr lang="vi-VN" b="0" i="0" dirty="0">
                <a:solidFill>
                  <a:srgbClr val="1C1E21"/>
                </a:solidFill>
                <a:effectLst/>
                <a:latin typeface="Exo" panose="020B0604020202020204" charset="0"/>
              </a:rPr>
              <a:t>Đầu tiên hãy xác định tiền gửi. Chúng tôi lấy thông tin từ bên phải gửi tiền, thời gian chờ đợi mà chúng tôi sẽ đợi khoản tiền gửi được thực hiện và hợp đồng tiếp tục sẽ được thực thi nếu khoản tiền gửi thành công.</a:t>
            </a:r>
            <a:endParaRPr lang="en-US" dirty="0">
              <a:latin typeface="Exo" panose="020B0604020202020204" charset="0"/>
            </a:endParaRPr>
          </a:p>
        </p:txBody>
      </p:sp>
      <p:pic>
        <p:nvPicPr>
          <p:cNvPr id="4" name="Picture 3">
            <a:extLst>
              <a:ext uri="{FF2B5EF4-FFF2-40B4-BE49-F238E27FC236}">
                <a16:creationId xmlns:a16="http://schemas.microsoft.com/office/drawing/2014/main" id="{2C3E4EC9-C26E-4B4E-8DEE-2E75C05F6655}"/>
              </a:ext>
            </a:extLst>
          </p:cNvPr>
          <p:cNvPicPr>
            <a:picLocks noChangeAspect="1"/>
          </p:cNvPicPr>
          <p:nvPr/>
        </p:nvPicPr>
        <p:blipFill>
          <a:blip r:embed="rId3"/>
          <a:stretch>
            <a:fillRect/>
          </a:stretch>
        </p:blipFill>
        <p:spPr>
          <a:xfrm>
            <a:off x="574180" y="2090351"/>
            <a:ext cx="8008370" cy="1723586"/>
          </a:xfrm>
          <a:prstGeom prst="rect">
            <a:avLst/>
          </a:prstGeom>
        </p:spPr>
      </p:pic>
    </p:spTree>
    <p:extLst>
      <p:ext uri="{BB962C8B-B14F-4D97-AF65-F5344CB8AC3E}">
        <p14:creationId xmlns:p14="http://schemas.microsoft.com/office/powerpoint/2010/main" val="3071229"/>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2519</Words>
  <Application>Microsoft Office PowerPoint</Application>
  <PresentationFormat>On-screen Show (16:9)</PresentationFormat>
  <Paragraphs>118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Exo</vt:lpstr>
      <vt:lpstr>Helvetica Neue Light</vt:lpstr>
      <vt:lpstr>Exo Light</vt:lpstr>
      <vt:lpstr>Arial</vt:lpstr>
      <vt:lpstr>Space Mono</vt:lpstr>
      <vt:lpstr>C2VN Theme</vt:lpstr>
      <vt:lpstr>Marlowe nhúng trong Javascript</vt:lpstr>
      <vt:lpstr>Nhúng Marlowe vào trong Javascript</vt:lpstr>
      <vt:lpstr>Nhúng Marlowe vào trong Javascript</vt:lpstr>
      <vt:lpstr>Nhúng Marlowe vào trong Javascript</vt:lpstr>
      <vt:lpstr>Kiểu SomeNumber</vt:lpstr>
      <vt:lpstr>Loại `EValue` và nạp chồng boolean</vt:lpstr>
      <vt:lpstr>Ví dụ: Viết hợp đồng Hoán đổi trong TypeScript </vt:lpstr>
      <vt:lpstr>Ví dụ: Viết hợp đồng Hoán đổi trong TypeScript </vt:lpstr>
      <vt:lpstr>Ví dụ: Viết hợp đồng Hoán đổi trong TypeScript </vt:lpstr>
      <vt:lpstr>Ví dụ: Viết hợp đồng Hoán đổi trong TypeScript </vt:lpstr>
      <vt:lpstr>Ví dụ: Viết hợp đồng Hoán đổi trong TypeScript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Marlowe Model</dc:title>
  <cp:lastModifiedBy>Trần Huy</cp:lastModifiedBy>
  <cp:revision>14</cp:revision>
  <dcterms:modified xsi:type="dcterms:W3CDTF">2023-10-19T18:10:43Z</dcterms:modified>
</cp:coreProperties>
</file>