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5"/>
  </p:notesMasterIdLst>
  <p:sldIdLst>
    <p:sldId id="256" r:id="rId2"/>
    <p:sldId id="258" r:id="rId3"/>
    <p:sldId id="259" r:id="rId4"/>
    <p:sldId id="260" r:id="rId5"/>
    <p:sldId id="261" r:id="rId6"/>
    <p:sldId id="270" r:id="rId7"/>
    <p:sldId id="271" r:id="rId8"/>
    <p:sldId id="272" r:id="rId9"/>
    <p:sldId id="273" r:id="rId10"/>
    <p:sldId id="274" r:id="rId11"/>
    <p:sldId id="275" r:id="rId12"/>
    <p:sldId id="276" r:id="rId13"/>
    <p:sldId id="269" r:id="rId14"/>
  </p:sldIdLst>
  <p:sldSz cx="9144000" cy="5143500" type="screen16x9"/>
  <p:notesSz cx="6858000" cy="9144000"/>
  <p:embeddedFontLst>
    <p:embeddedFont>
      <p:font typeface="Exo" panose="020B0604020202020204" charset="0"/>
      <p:regular r:id="rId16"/>
      <p:bold r:id="rId17"/>
      <p:italic r:id="rId18"/>
      <p:boldItalic r:id="rId19"/>
    </p:embeddedFont>
    <p:embeddedFont>
      <p:font typeface="Exo Light" panose="020B0604020202020204" charset="0"/>
      <p:regular r:id="rId20"/>
      <p:bold r:id="rId21"/>
      <p:italic r:id="rId22"/>
      <p:boldItalic r:id="rId23"/>
    </p:embeddedFont>
    <p:embeddedFont>
      <p:font typeface="Helvetica Neue Light" panose="020B0604020202020204" charset="0"/>
      <p:regular r:id="rId24"/>
      <p:bold r:id="rId25"/>
      <p:italic r:id="rId26"/>
      <p:boldItalic r:id="rId27"/>
    </p:embeddedFont>
    <p:embeddedFont>
      <p:font typeface="Space Mon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2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49cc8d6f0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49cc8d6f0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Nếu chúng ta có thể nắm bắt được làm thế nào lĩnh vực tài chính đạt đến trạng thái hiện tại, thì chúng ta sẽ hiểu rõ hơn tại sao công nghệ chuỗi khối là bước tiếp theo tự nhiên trong quá trình phát triển tiền tệ.</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r>
              <a:rPr lang="en-GB"/>
              <a:t>Hãy suy nghĩ về nó trong một giây. Nó không phải là dễ dàng để xác định như nó có vẻ. Định nghĩa trong sách giáo khoa sẽ khẳng định tiền có ba chức năng chính.</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Một, một phương tiện trao đổi,</a:t>
            </a:r>
            <a:endParaRPr/>
          </a:p>
          <a:p>
            <a:pPr marL="0" lvl="0" indent="0" algn="l" rtl="0">
              <a:spcBef>
                <a:spcPts val="0"/>
              </a:spcBef>
              <a:spcAft>
                <a:spcPts val="0"/>
              </a:spcAft>
              <a:buClr>
                <a:schemeClr val="dk1"/>
              </a:buClr>
              <a:buSzPts val="1100"/>
              <a:buFont typeface="Arial"/>
              <a:buNone/>
            </a:pPr>
            <a:r>
              <a:rPr lang="en-GB"/>
              <a:t>hai, một đơn vị tài khoản,</a:t>
            </a:r>
            <a:endParaRPr/>
          </a:p>
          <a:p>
            <a:pPr marL="0" lvl="0" indent="0" algn="l" rtl="0">
              <a:spcBef>
                <a:spcPts val="0"/>
              </a:spcBef>
              <a:spcAft>
                <a:spcPts val="0"/>
              </a:spcAft>
              <a:buClr>
                <a:schemeClr val="dk1"/>
              </a:buClr>
              <a:buSzPts val="1100"/>
              <a:buFont typeface="Arial"/>
              <a:buNone/>
            </a:pPr>
            <a:r>
              <a:rPr lang="en-GB"/>
              <a:t>và ba, một kho lưu trữ giá trị.</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Nếu bạn vẫn chưa thấy thuyết phục bởi những định nghĩa này, chúng tôi sẽ cung cấp cho bạn thêm một chút chi tiết về ý nghĩa của nó. hãy lấy một ví dụ đơn giản về trao đổi hàng đổi hàng.</a:t>
            </a:r>
            <a:endParaRPr/>
          </a:p>
          <a:p>
            <a:pPr marL="0" lvl="0" indent="0" algn="l" rtl="0">
              <a:spcBef>
                <a:spcPts val="0"/>
              </a:spcBef>
              <a:spcAft>
                <a:spcPts val="0"/>
              </a:spcAft>
              <a:buClr>
                <a:schemeClr val="dk1"/>
              </a:buClr>
              <a:buSzPts val="1100"/>
              <a:buFont typeface="Arial"/>
              <a:buNone/>
            </a:pPr>
            <a:r>
              <a:rPr lang="en-GB"/>
              <a:t>Bạn đổi một trong những con ngựa của trang trại để lấy một con bò. Đây là thỏa thuận rất phổ biến.</a:t>
            </a:r>
            <a:endParaRPr/>
          </a:p>
          <a:p>
            <a:pPr marL="0" lvl="0" indent="0" algn="l" rtl="0">
              <a:spcBef>
                <a:spcPts val="0"/>
              </a:spcBef>
              <a:spcAft>
                <a:spcPts val="0"/>
              </a:spcAft>
              <a:buClr>
                <a:schemeClr val="dk1"/>
              </a:buClr>
              <a:buSzPts val="1100"/>
              <a:buFont typeface="Arial"/>
              <a:buNone/>
            </a:pPr>
            <a:r>
              <a:rPr lang="en-GB"/>
              <a:t>Một tuần sau, bạn ra ngoài ăn tối, bạn dùng bữa xong, người phục vụ đến đưa hóa đơn cho bạn và bạn chuẩn bị trả cho cô ta một phần của con bò mà bạn đã lấy trước đó. Whoa, việc này không tiện một chút nào. Đây là lúc bạn cần tiền.</a:t>
            </a:r>
            <a:endParaRPr/>
          </a:p>
          <a:p>
            <a:pPr marL="0" lvl="0" indent="0" algn="l" rtl="0">
              <a:spcBef>
                <a:spcPts val="0"/>
              </a:spcBef>
              <a:spcAft>
                <a:spcPts val="0"/>
              </a:spcAft>
              <a:buClr>
                <a:schemeClr val="dk1"/>
              </a:buClr>
              <a:buSzPts val="1100"/>
              <a:buFont typeface="Arial"/>
              <a:buNone/>
            </a:pPr>
            <a:r>
              <a:rPr lang="en-GB"/>
              <a:t>Tiền là phương tiện trao đổi. Bạn thường không thể trao đổi trực tiếp một hàng hóa hoặc dịch vụ để lấy một hàng hóa hoặc dịch vụ khác trong nhiều trường hợp. Tiền là một loại hàng hóa trung gian được chấp nhận rộng rãi và có giá trị quy chuẩn cho tất cả các bên.</a:t>
            </a:r>
            <a:endParaRPr/>
          </a:p>
          <a:p>
            <a:pPr marL="0" lvl="0" indent="0" algn="l" rtl="0">
              <a:spcBef>
                <a:spcPts val="0"/>
              </a:spcBef>
              <a:spcAft>
                <a:spcPts val="0"/>
              </a:spcAft>
              <a:buClr>
                <a:schemeClr val="dk1"/>
              </a:buClr>
              <a:buSzPts val="1100"/>
              <a:buFont typeface="Arial"/>
              <a:buNone/>
            </a:pPr>
            <a:r>
              <a:rPr lang="en-GB"/>
              <a:t>Đó là lý do tại sao nó tạo điều kiện trao đổi giá trị hiệu quả hơn so với hàng đổi hàng.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Trên thực tế, có nhiều hơn cho nó. Chúng tôi cũng sử dụng tiền như một đơn vị tính toán, nghĩa là chúng tôi sử dụng tiền để so sánh giá trị của hàng hóa hoặc dịch vụ với giá trị của hàng hóa hoặc dịch vụ khác và ghi lại những giá trị này.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Tiền cũng cần phải là một kho lưu trữ giá trị, nghĩa là nó duy trì giá trị hoặc sức mua của nó theo thời gian.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Điều này giúp loại bỏ mọi hàng hóa hoặc đồ vật dễ bị hư hỏng hoặc ăn mòn.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Ví dụ, các kim loại quý như vàng, bạc và bạch kim, là một kho lưu trữ giá trị lớn vì thời hạn sử dụng của chúng về cơ bản là vĩnh viễn.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Trong khi những thứ như sữa, lúa mì hoặc sắt không phải là một kho lưu trữ giá trị tốt như vậy. Một đặc điểm mong muốn khác của tiền là sự khan hiếm, như tên gọi của nó, có nghĩa là nó cần phải có nguồn cung hạn chế.</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Như họ nói, tiền không mọc trên cây. Nếu nó đã làm, nó sẽ không phải là tiền. Để cung cấp cho bạn một vài ví dụ nữa, đá sẽ không tạo ra một hình thức kiếm tiền tốt vì chúng có ở khắp mọi nơi trong tự nhiên.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Đối với một cộng đồng người sống trên một hòn đảo nhiệt đới, vỏ sò không phải là một hình thức kiếm tiền tốt vì rất dễ tìm thấy chúng trên bãi biển.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Mặt khác, vàng là một kim loại quý hiếm, khó tìm thấy trong tự nhiên, được đánh giá cao về chất lượng thẩm mỹ và các trường hợp sử dụng trong công nghiệp. Vàng cũng bền.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Một đồng tiền vàng sẽ không bị vỡ nếu bạn làm rơi nó, cũng không bị cong nếu bạn ngồi lên nó. Tuy nhiên, với các kỹ năng và công cụ phù hợp, điều đó được khuyến khích. Nó có thể được biến thành những thứ khác và chia sẻ nếu cần thiết.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Tính linh hoạt là một tính năng quan trọng khác của tiền, có nghĩa là tất cả các đơn vị có cùng mệnh giá đều có thể hoán đổi cho nhau.</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Hãy nghĩ về một tờ một trăm đô la, có thể thay thế hoàn toàn bằng một tờ một trăm đô la khác, hoặc một thỏi vàng, một sự thay thế hoàn hảo cho một thỏi vàng khác có cùng kích thước, trọng lượng và độ tinh khiết.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Cuối cùng, tiền cần phải dễ dàng di chuyển và mang theo để tạo thuận lợi cho thương mại, và đây là lợi thế duy nhất của tiền giấy so với tiền vàng và thỏi vàng.</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858821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3385644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193140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1793264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0edfdf77b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0edfdf77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Hãy dành vài giây suy nghĩ về câu hỏi này? . . . </a:t>
            </a:r>
            <a:endParaRPr/>
          </a:p>
          <a:p>
            <a:pPr marL="0" lvl="0" indent="0" algn="l" rtl="0">
              <a:spcBef>
                <a:spcPts val="0"/>
              </a:spcBef>
              <a:spcAft>
                <a:spcPts val="0"/>
              </a:spcAft>
              <a:buNone/>
            </a:pPr>
            <a:r>
              <a:rPr lang="en-GB"/>
              <a:t>Khó để có câu trả lời cụ thể, tuy nhiên trong sách giáo khoa đã có định nghĩa cụ thể như sau</a:t>
            </a:r>
            <a:endParaRPr/>
          </a:p>
          <a:p>
            <a:pPr marL="0" lvl="0" indent="0" algn="l" rtl="0">
              <a:spcBef>
                <a:spcPts val="0"/>
              </a:spcBef>
              <a:spcAft>
                <a:spcPts val="0"/>
              </a:spcAft>
              <a:buClr>
                <a:schemeClr val="dk1"/>
              </a:buClr>
              <a:buSzPts val="1100"/>
              <a:buFont typeface="Arial"/>
              <a:buNone/>
            </a:pPr>
            <a:r>
              <a:rPr lang="en-GB"/>
              <a:t>Một, Tiền là phương tiện trao đổi,</a:t>
            </a:r>
            <a:endParaRPr/>
          </a:p>
          <a:p>
            <a:pPr marL="0" lvl="0" indent="0" algn="l" rtl="0">
              <a:spcBef>
                <a:spcPts val="0"/>
              </a:spcBef>
              <a:spcAft>
                <a:spcPts val="0"/>
              </a:spcAft>
              <a:buClr>
                <a:schemeClr val="dk1"/>
              </a:buClr>
              <a:buSzPts val="1100"/>
              <a:buFont typeface="Arial"/>
              <a:buNone/>
            </a:pPr>
            <a:r>
              <a:rPr lang="en-GB"/>
              <a:t>hai, Tiền là một đơn vị tính toán,</a:t>
            </a:r>
            <a:endParaRPr/>
          </a:p>
          <a:p>
            <a:pPr marL="0" lvl="0" indent="0" algn="l" rtl="0">
              <a:spcBef>
                <a:spcPts val="0"/>
              </a:spcBef>
              <a:spcAft>
                <a:spcPts val="0"/>
              </a:spcAft>
              <a:buClr>
                <a:schemeClr val="dk1"/>
              </a:buClr>
              <a:buSzPts val="1100"/>
              <a:buFont typeface="Arial"/>
              <a:buNone/>
            </a:pPr>
            <a:r>
              <a:rPr lang="en-GB"/>
              <a:t>và ba, Tiền là vật lưu trữ giá trị.</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edfdf77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edfdf77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2028240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1570441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3114464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2765504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2109363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mmit title slide with sub" type="title">
  <p:cSld name="TITLE">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1661"/>
          <a:stretch/>
        </p:blipFill>
        <p:spPr>
          <a:xfrm>
            <a:off x="0" y="0"/>
            <a:ext cx="9144000" cy="4514400"/>
          </a:xfrm>
          <a:prstGeom prst="rect">
            <a:avLst/>
          </a:prstGeom>
          <a:noFill/>
          <a:ln>
            <a:noFill/>
          </a:ln>
        </p:spPr>
      </p:pic>
      <p:sp>
        <p:nvSpPr>
          <p:cNvPr id="14" name="Google Shape;14;p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15" name="Google Shape;15;p2"/>
          <p:cNvSpPr txBox="1">
            <a:spLocks noGrp="1"/>
          </p:cNvSpPr>
          <p:nvPr>
            <p:ph type="ctrTitle"/>
          </p:nvPr>
        </p:nvSpPr>
        <p:spPr>
          <a:xfrm>
            <a:off x="288008" y="1130675"/>
            <a:ext cx="8520600" cy="20526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6" name="Google Shape;16;p2"/>
          <p:cNvSpPr txBox="1">
            <a:spLocks noGrp="1"/>
          </p:cNvSpPr>
          <p:nvPr>
            <p:ph type="subTitle" idx="1"/>
          </p:nvPr>
        </p:nvSpPr>
        <p:spPr>
          <a:xfrm>
            <a:off x="288000" y="3220225"/>
            <a:ext cx="85206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F2F2F2"/>
              </a:buClr>
              <a:buSzPts val="2800"/>
              <a:buNone/>
              <a:defRPr sz="2800">
                <a:solidFill>
                  <a:srgbClr val="F2F2F2"/>
                </a:solidFill>
              </a:defRPr>
            </a:lvl1pPr>
            <a:lvl2pPr lvl="1" algn="ctr">
              <a:lnSpc>
                <a:spcPct val="100000"/>
              </a:lnSpc>
              <a:spcBef>
                <a:spcPts val="0"/>
              </a:spcBef>
              <a:spcAft>
                <a:spcPts val="0"/>
              </a:spcAft>
              <a:buClr>
                <a:srgbClr val="F2F2F2"/>
              </a:buClr>
              <a:buSzPts val="2800"/>
              <a:buNone/>
              <a:defRPr sz="2800">
                <a:solidFill>
                  <a:srgbClr val="F2F2F2"/>
                </a:solidFill>
              </a:defRPr>
            </a:lvl2pPr>
            <a:lvl3pPr lvl="2" algn="ctr">
              <a:lnSpc>
                <a:spcPct val="100000"/>
              </a:lnSpc>
              <a:spcBef>
                <a:spcPts val="0"/>
              </a:spcBef>
              <a:spcAft>
                <a:spcPts val="0"/>
              </a:spcAft>
              <a:buClr>
                <a:srgbClr val="F2F2F2"/>
              </a:buClr>
              <a:buSzPts val="2800"/>
              <a:buNone/>
              <a:defRPr sz="2800">
                <a:solidFill>
                  <a:srgbClr val="F2F2F2"/>
                </a:solidFill>
              </a:defRPr>
            </a:lvl3pPr>
            <a:lvl4pPr lvl="3" algn="ctr">
              <a:lnSpc>
                <a:spcPct val="100000"/>
              </a:lnSpc>
              <a:spcBef>
                <a:spcPts val="0"/>
              </a:spcBef>
              <a:spcAft>
                <a:spcPts val="0"/>
              </a:spcAft>
              <a:buClr>
                <a:srgbClr val="F2F2F2"/>
              </a:buClr>
              <a:buSzPts val="2800"/>
              <a:buNone/>
              <a:defRPr sz="2800">
                <a:solidFill>
                  <a:srgbClr val="F2F2F2"/>
                </a:solidFill>
              </a:defRPr>
            </a:lvl4pPr>
            <a:lvl5pPr lvl="4" algn="ctr">
              <a:lnSpc>
                <a:spcPct val="100000"/>
              </a:lnSpc>
              <a:spcBef>
                <a:spcPts val="0"/>
              </a:spcBef>
              <a:spcAft>
                <a:spcPts val="0"/>
              </a:spcAft>
              <a:buClr>
                <a:srgbClr val="F2F2F2"/>
              </a:buClr>
              <a:buSzPts val="2800"/>
              <a:buNone/>
              <a:defRPr sz="2800">
                <a:solidFill>
                  <a:srgbClr val="F2F2F2"/>
                </a:solidFill>
              </a:defRPr>
            </a:lvl5pPr>
            <a:lvl6pPr lvl="5" algn="ctr">
              <a:lnSpc>
                <a:spcPct val="100000"/>
              </a:lnSpc>
              <a:spcBef>
                <a:spcPts val="0"/>
              </a:spcBef>
              <a:spcAft>
                <a:spcPts val="0"/>
              </a:spcAft>
              <a:buClr>
                <a:srgbClr val="F2F2F2"/>
              </a:buClr>
              <a:buSzPts val="2800"/>
              <a:buNone/>
              <a:defRPr sz="2800">
                <a:solidFill>
                  <a:srgbClr val="F2F2F2"/>
                </a:solidFill>
              </a:defRPr>
            </a:lvl6pPr>
            <a:lvl7pPr lvl="6" algn="ctr">
              <a:lnSpc>
                <a:spcPct val="100000"/>
              </a:lnSpc>
              <a:spcBef>
                <a:spcPts val="0"/>
              </a:spcBef>
              <a:spcAft>
                <a:spcPts val="0"/>
              </a:spcAft>
              <a:buClr>
                <a:srgbClr val="F2F2F2"/>
              </a:buClr>
              <a:buSzPts val="2800"/>
              <a:buNone/>
              <a:defRPr sz="2800">
                <a:solidFill>
                  <a:srgbClr val="F2F2F2"/>
                </a:solidFill>
              </a:defRPr>
            </a:lvl7pPr>
            <a:lvl8pPr lvl="7" algn="ctr">
              <a:lnSpc>
                <a:spcPct val="100000"/>
              </a:lnSpc>
              <a:spcBef>
                <a:spcPts val="0"/>
              </a:spcBef>
              <a:spcAft>
                <a:spcPts val="0"/>
              </a:spcAft>
              <a:buClr>
                <a:srgbClr val="F2F2F2"/>
              </a:buClr>
              <a:buSzPts val="2800"/>
              <a:buNone/>
              <a:defRPr sz="2800">
                <a:solidFill>
                  <a:srgbClr val="F2F2F2"/>
                </a:solidFill>
              </a:defRPr>
            </a:lvl8pPr>
            <a:lvl9pPr lvl="8" algn="ctr">
              <a:lnSpc>
                <a:spcPct val="100000"/>
              </a:lnSpc>
              <a:spcBef>
                <a:spcPts val="0"/>
              </a:spcBef>
              <a:spcAft>
                <a:spcPts val="0"/>
              </a:spcAft>
              <a:buClr>
                <a:srgbClr val="F2F2F2"/>
              </a:buClr>
              <a:buSzPts val="2800"/>
              <a:buNone/>
              <a:defRPr sz="2800">
                <a:solidFill>
                  <a:srgbClr val="F2F2F2"/>
                </a:solidFill>
              </a:defRPr>
            </a:lvl9pPr>
          </a:lstStyle>
          <a:p>
            <a:endParaRPr/>
          </a:p>
        </p:txBody>
      </p:sp>
      <p:sp>
        <p:nvSpPr>
          <p:cNvPr id="17" name="Google Shape;17;p2"/>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mmit Section header" type="secHead">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12349"/>
          <a:stretch/>
        </p:blipFill>
        <p:spPr>
          <a:xfrm>
            <a:off x="0" y="0"/>
            <a:ext cx="9144000" cy="4508174"/>
          </a:xfrm>
          <a:prstGeom prst="rect">
            <a:avLst/>
          </a:prstGeom>
          <a:noFill/>
          <a:ln>
            <a:noFill/>
          </a:ln>
        </p:spPr>
      </p:pic>
      <p:sp>
        <p:nvSpPr>
          <p:cNvPr id="20" name="Google Shape;20;p3"/>
          <p:cNvSpPr txBox="1">
            <a:spLocks noGrp="1"/>
          </p:cNvSpPr>
          <p:nvPr>
            <p:ph type="ctrTitle"/>
          </p:nvPr>
        </p:nvSpPr>
        <p:spPr>
          <a:xfrm>
            <a:off x="288000" y="2207250"/>
            <a:ext cx="8520600" cy="20526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21" name="Google Shape;21;p3"/>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22" name="Google Shape;22;p3"/>
          <p:cNvSpPr txBox="1">
            <a:spLocks noGrp="1"/>
          </p:cNvSpPr>
          <p:nvPr>
            <p:ph type="subTitle" idx="1"/>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25" name="Google Shape;25;p4"/>
          <p:cNvSpPr/>
          <p:nvPr/>
        </p:nvSpPr>
        <p:spPr>
          <a:xfrm>
            <a:off x="287100" y="577750"/>
            <a:ext cx="8569800" cy="3702900"/>
          </a:xfrm>
          <a:prstGeom prst="roundRect">
            <a:avLst>
              <a:gd name="adj" fmla="val 230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27" name="Google Shape;27;p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8" name="Google Shape;28;p4"/>
          <p:cNvSpPr txBox="1">
            <a:spLocks noGrp="1"/>
          </p:cNvSpPr>
          <p:nvPr>
            <p:ph type="body" idx="1"/>
          </p:nvPr>
        </p:nvSpPr>
        <p:spPr>
          <a:xfrm>
            <a:off x="512925" y="1349825"/>
            <a:ext cx="8118300" cy="27201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9"/>
        <p:cNvGrpSpPr/>
        <p:nvPr/>
      </p:nvGrpSpPr>
      <p:grpSpPr>
        <a:xfrm>
          <a:off x="0" y="0"/>
          <a:ext cx="0" cy="0"/>
          <a:chOff x="0" y="0"/>
          <a:chExt cx="0" cy="0"/>
        </a:xfrm>
      </p:grpSpPr>
      <p:sp>
        <p:nvSpPr>
          <p:cNvPr id="30" name="Google Shape;30;p5"/>
          <p:cNvSpPr/>
          <p:nvPr/>
        </p:nvSpPr>
        <p:spPr>
          <a:xfrm>
            <a:off x="-5400" y="0"/>
            <a:ext cx="9144000" cy="4514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32" name="Google Shape;32;p5"/>
          <p:cNvSpPr txBox="1">
            <a:spLocks noGrp="1"/>
          </p:cNvSpPr>
          <p:nvPr>
            <p:ph type="title"/>
          </p:nvPr>
        </p:nvSpPr>
        <p:spPr>
          <a:xfrm>
            <a:off x="465350" y="134925"/>
            <a:ext cx="8118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3" name="Google Shape;33;p5"/>
          <p:cNvSpPr txBox="1">
            <a:spLocks noGrp="1"/>
          </p:cNvSpPr>
          <p:nvPr>
            <p:ph type="body" idx="1"/>
          </p:nvPr>
        </p:nvSpPr>
        <p:spPr>
          <a:xfrm>
            <a:off x="465350" y="808700"/>
            <a:ext cx="8118300" cy="27513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6"/>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ogo slide 2">
  <p:cSld name="CUSTOM">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blip>
          <a:srcRect b="12195"/>
          <a:stretch/>
        </p:blipFill>
        <p:spPr>
          <a:xfrm>
            <a:off x="0" y="0"/>
            <a:ext cx="9144000" cy="4516150"/>
          </a:xfrm>
          <a:prstGeom prst="rect">
            <a:avLst/>
          </a:prstGeom>
          <a:noFill/>
          <a:ln>
            <a:noFill/>
          </a:ln>
        </p:spPr>
      </p:pic>
      <p:sp>
        <p:nvSpPr>
          <p:cNvPr id="38" name="Google Shape;38;p7"/>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39" name="Google Shape;39;p7"/>
          <p:cNvSpPr/>
          <p:nvPr/>
        </p:nvSpPr>
        <p:spPr>
          <a:xfrm>
            <a:off x="2870425" y="2748563"/>
            <a:ext cx="34557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1573425" y="2725972"/>
            <a:ext cx="5997300" cy="4431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F2F2F2"/>
              </a:buClr>
              <a:buSzPts val="2000"/>
              <a:buNone/>
              <a:defRPr b="0">
                <a:solidFill>
                  <a:srgbClr val="F2F2F2"/>
                </a:solidFill>
              </a:defRPr>
            </a:lvl1pPr>
            <a:lvl2pPr lvl="1"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2pPr>
            <a:lvl3pPr lvl="2"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3pPr>
            <a:lvl4pPr lvl="3"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4pPr>
            <a:lvl5pPr lvl="4"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5pPr>
            <a:lvl6pPr lvl="5"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6pPr>
            <a:lvl7pPr lvl="6"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7pPr>
            <a:lvl8pPr lvl="7"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8pPr>
            <a:lvl9pPr lvl="8"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ogo slide 1">
  <p:cSld name="CUSTOM_1">
    <p:spTree>
      <p:nvGrpSpPr>
        <p:cNvPr id="1" name="Shape 41"/>
        <p:cNvGrpSpPr/>
        <p:nvPr/>
      </p:nvGrpSpPr>
      <p:grpSpPr>
        <a:xfrm>
          <a:off x="0" y="0"/>
          <a:ext cx="0" cy="0"/>
          <a:chOff x="0" y="0"/>
          <a:chExt cx="0" cy="0"/>
        </a:xfrm>
      </p:grpSpPr>
      <p:pic>
        <p:nvPicPr>
          <p:cNvPr id="42" name="Google Shape;42;p8"/>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43" name="Google Shape;43;p8"/>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44" name="Google Shape;44;p8"/>
          <p:cNvSpPr/>
          <p:nvPr/>
        </p:nvSpPr>
        <p:spPr>
          <a:xfrm>
            <a:off x="3563625" y="3478075"/>
            <a:ext cx="20694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573425" y="3493624"/>
            <a:ext cx="5997300" cy="443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F2F2F2"/>
              </a:buClr>
              <a:buSzPts val="1400"/>
              <a:buNone/>
              <a:defRPr sz="1400" b="0">
                <a:solidFill>
                  <a:srgbClr val="F2F2F2"/>
                </a:solidFill>
              </a:defRPr>
            </a:lvl1pPr>
            <a:lvl2pPr lvl="1"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2pPr>
            <a:lvl3pPr lvl="2"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3pPr>
            <a:lvl4pPr lvl="3"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4pPr>
            <a:lvl5pPr lvl="4"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5pPr>
            <a:lvl6pPr lvl="5"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6pPr>
            <a:lvl7pPr lvl="6"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7pPr>
            <a:lvl8pPr lvl="7"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8pPr>
            <a:lvl9pPr lvl="8"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9pPr>
          </a:lstStyle>
          <a:p>
            <a:endParaRPr/>
          </a:p>
        </p:txBody>
      </p:sp>
      <p:sp>
        <p:nvSpPr>
          <p:cNvPr id="46" name="Google Shape;46;p8"/>
          <p:cNvSpPr>
            <a:spLocks noGrp="1"/>
          </p:cNvSpPr>
          <p:nvPr>
            <p:ph type="pic" idx="2"/>
          </p:nvPr>
        </p:nvSpPr>
        <p:spPr>
          <a:xfrm>
            <a:off x="3563625" y="1206775"/>
            <a:ext cx="2069400" cy="2069400"/>
          </a:xfrm>
          <a:prstGeom prst="roundRect">
            <a:avLst>
              <a:gd name="adj" fmla="val 4001"/>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47"/>
        <p:cNvGrpSpPr/>
        <p:nvPr/>
      </p:nvGrpSpPr>
      <p:grpSpPr>
        <a:xfrm>
          <a:off x="0" y="0"/>
          <a:ext cx="0" cy="0"/>
          <a:chOff x="0" y="0"/>
          <a:chExt cx="0" cy="0"/>
        </a:xfrm>
      </p:grpSpPr>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49" name="Google Shape;49;p9"/>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0" name="Google Shape;50;p9"/>
          <p:cNvSpPr/>
          <p:nvPr/>
        </p:nvSpPr>
        <p:spPr>
          <a:xfrm>
            <a:off x="965250" y="1891600"/>
            <a:ext cx="7867200" cy="2435400"/>
          </a:xfrm>
          <a:prstGeom prst="roundRect">
            <a:avLst>
              <a:gd name="adj" fmla="val 5933"/>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a:spLocks noGrp="1"/>
          </p:cNvSpPr>
          <p:nvPr>
            <p:ph type="pic" idx="2"/>
          </p:nvPr>
        </p:nvSpPr>
        <p:spPr>
          <a:xfrm>
            <a:off x="963750" y="1890100"/>
            <a:ext cx="2436900" cy="2436900"/>
          </a:xfrm>
          <a:prstGeom prst="roundRect">
            <a:avLst>
              <a:gd name="adj" fmla="val 4264"/>
            </a:avLst>
          </a:prstGeom>
          <a:noFill/>
          <a:ln>
            <a:noFill/>
          </a:ln>
        </p:spPr>
      </p:sp>
      <p:sp>
        <p:nvSpPr>
          <p:cNvPr id="52" name="Google Shape;52;p9"/>
          <p:cNvSpPr txBox="1">
            <a:spLocks noGrp="1"/>
          </p:cNvSpPr>
          <p:nvPr>
            <p:ph type="title"/>
          </p:nvPr>
        </p:nvSpPr>
        <p:spPr>
          <a:xfrm>
            <a:off x="3558825" y="2011825"/>
            <a:ext cx="4438500" cy="4368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2000"/>
              <a:buNone/>
              <a:defRPr>
                <a:latin typeface="Helvetica Neue Light"/>
                <a:ea typeface="Helvetica Neue Light"/>
                <a:cs typeface="Helvetica Neue Light"/>
                <a:sym typeface="Helvetica Neue Light"/>
              </a:defRPr>
            </a:lvl2pPr>
            <a:lvl3pPr lvl="2">
              <a:spcBef>
                <a:spcPts val="0"/>
              </a:spcBef>
              <a:spcAft>
                <a:spcPts val="0"/>
              </a:spcAft>
              <a:buSzPts val="2000"/>
              <a:buNone/>
              <a:defRPr>
                <a:latin typeface="Helvetica Neue Light"/>
                <a:ea typeface="Helvetica Neue Light"/>
                <a:cs typeface="Helvetica Neue Light"/>
                <a:sym typeface="Helvetica Neue Light"/>
              </a:defRPr>
            </a:lvl3pPr>
            <a:lvl4pPr lvl="3">
              <a:spcBef>
                <a:spcPts val="0"/>
              </a:spcBef>
              <a:spcAft>
                <a:spcPts val="0"/>
              </a:spcAft>
              <a:buSzPts val="2000"/>
              <a:buNone/>
              <a:defRPr>
                <a:latin typeface="Helvetica Neue Light"/>
                <a:ea typeface="Helvetica Neue Light"/>
                <a:cs typeface="Helvetica Neue Light"/>
                <a:sym typeface="Helvetica Neue Light"/>
              </a:defRPr>
            </a:lvl4pPr>
            <a:lvl5pPr lvl="4">
              <a:spcBef>
                <a:spcPts val="0"/>
              </a:spcBef>
              <a:spcAft>
                <a:spcPts val="0"/>
              </a:spcAft>
              <a:buSzPts val="2000"/>
              <a:buNone/>
              <a:defRPr>
                <a:latin typeface="Helvetica Neue Light"/>
                <a:ea typeface="Helvetica Neue Light"/>
                <a:cs typeface="Helvetica Neue Light"/>
                <a:sym typeface="Helvetica Neue Light"/>
              </a:defRPr>
            </a:lvl5pPr>
            <a:lvl6pPr lvl="5">
              <a:spcBef>
                <a:spcPts val="0"/>
              </a:spcBef>
              <a:spcAft>
                <a:spcPts val="0"/>
              </a:spcAft>
              <a:buSzPts val="2000"/>
              <a:buNone/>
              <a:defRPr>
                <a:latin typeface="Helvetica Neue Light"/>
                <a:ea typeface="Helvetica Neue Light"/>
                <a:cs typeface="Helvetica Neue Light"/>
                <a:sym typeface="Helvetica Neue Light"/>
              </a:defRPr>
            </a:lvl6pPr>
            <a:lvl7pPr lvl="6">
              <a:spcBef>
                <a:spcPts val="0"/>
              </a:spcBef>
              <a:spcAft>
                <a:spcPts val="0"/>
              </a:spcAft>
              <a:buSzPts val="2000"/>
              <a:buNone/>
              <a:defRPr>
                <a:latin typeface="Helvetica Neue Light"/>
                <a:ea typeface="Helvetica Neue Light"/>
                <a:cs typeface="Helvetica Neue Light"/>
                <a:sym typeface="Helvetica Neue Light"/>
              </a:defRPr>
            </a:lvl7pPr>
            <a:lvl8pPr lvl="7">
              <a:spcBef>
                <a:spcPts val="0"/>
              </a:spcBef>
              <a:spcAft>
                <a:spcPts val="0"/>
              </a:spcAft>
              <a:buSzPts val="2000"/>
              <a:buNone/>
              <a:defRPr>
                <a:latin typeface="Helvetica Neue Light"/>
                <a:ea typeface="Helvetica Neue Light"/>
                <a:cs typeface="Helvetica Neue Light"/>
                <a:sym typeface="Helvetica Neue Light"/>
              </a:defRPr>
            </a:lvl8pPr>
            <a:lvl9pPr lvl="8">
              <a:spcBef>
                <a:spcPts val="0"/>
              </a:spcBef>
              <a:spcAft>
                <a:spcPts val="0"/>
              </a:spcAft>
              <a:buSzPts val="2000"/>
              <a:buNone/>
              <a:defRPr>
                <a:latin typeface="Helvetica Neue Light"/>
                <a:ea typeface="Helvetica Neue Light"/>
                <a:cs typeface="Helvetica Neue Light"/>
                <a:sym typeface="Helvetica Neue Light"/>
              </a:defRPr>
            </a:lvl9pPr>
          </a:lstStyle>
          <a:p>
            <a:endParaRPr/>
          </a:p>
        </p:txBody>
      </p:sp>
      <p:sp>
        <p:nvSpPr>
          <p:cNvPr id="53" name="Google Shape;53;p9"/>
          <p:cNvSpPr txBox="1">
            <a:spLocks noGrp="1"/>
          </p:cNvSpPr>
          <p:nvPr>
            <p:ph type="body" idx="1"/>
          </p:nvPr>
        </p:nvSpPr>
        <p:spPr>
          <a:xfrm>
            <a:off x="3558825" y="2448625"/>
            <a:ext cx="4438500" cy="1843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4" name="Google Shape;54;p9"/>
          <p:cNvSpPr txBox="1"/>
          <p:nvPr/>
        </p:nvSpPr>
        <p:spPr>
          <a:xfrm rot="-5399536">
            <a:off x="-770173" y="3109978"/>
            <a:ext cx="2224500" cy="37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a:solidFill>
                <a:schemeClr val="lt1"/>
              </a:solidFill>
              <a:latin typeface="Helvetica Neue Light"/>
              <a:ea typeface="Helvetica Neue Light"/>
              <a:cs typeface="Helvetica Neue Light"/>
              <a:sym typeface="Helvetica Neue Light"/>
            </a:endParaRPr>
          </a:p>
        </p:txBody>
      </p:sp>
      <p:sp>
        <p:nvSpPr>
          <p:cNvPr id="55" name="Google Shape;55;p9"/>
          <p:cNvSpPr txBox="1">
            <a:spLocks noGrp="1"/>
          </p:cNvSpPr>
          <p:nvPr>
            <p:ph type="subTitle" idx="3"/>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1 1">
  <p:cSld name="CUSTOM_2_1">
    <p:spTree>
      <p:nvGrpSpPr>
        <p:cNvPr id="1" name="Shape 56"/>
        <p:cNvGrpSpPr/>
        <p:nvPr/>
      </p:nvGrpSpPr>
      <p:grpSpPr>
        <a:xfrm>
          <a:off x="0" y="0"/>
          <a:ext cx="0" cy="0"/>
          <a:chOff x="0" y="0"/>
          <a:chExt cx="0" cy="0"/>
        </a:xfrm>
      </p:grpSpPr>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pic>
        <p:nvPicPr>
          <p:cNvPr id="58" name="Google Shape;58;p10"/>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9" name="Google Shape;59;p10"/>
          <p:cNvSpPr txBox="1"/>
          <p:nvPr/>
        </p:nvSpPr>
        <p:spPr>
          <a:xfrm rot="-5400000">
            <a:off x="-784293" y="995813"/>
            <a:ext cx="2223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00">
              <a:solidFill>
                <a:srgbClr val="F2F2F2"/>
              </a:solidFill>
              <a:latin typeface="Space Mono"/>
              <a:ea typeface="Space Mono"/>
              <a:cs typeface="Space Mono"/>
              <a:sym typeface="Space Mono"/>
            </a:endParaRPr>
          </a:p>
        </p:txBody>
      </p:sp>
      <p:sp>
        <p:nvSpPr>
          <p:cNvPr id="60" name="Google Shape;60;p10"/>
          <p:cNvSpPr txBox="1">
            <a:spLocks noGrp="1"/>
          </p:cNvSpPr>
          <p:nvPr>
            <p:ph type="subTitle" idx="1"/>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1">
            <a:alphaModFix/>
          </a:blip>
          <a:srcRect t="88865"/>
          <a:stretch/>
        </p:blipFill>
        <p:spPr>
          <a:xfrm>
            <a:off x="0" y="4573675"/>
            <a:ext cx="9144000" cy="572700"/>
          </a:xfrm>
          <a:prstGeom prst="rect">
            <a:avLst/>
          </a:prstGeom>
          <a:noFill/>
          <a:ln>
            <a:noFill/>
          </a:ln>
        </p:spPr>
      </p:pic>
      <p:sp>
        <p:nvSpPr>
          <p:cNvPr id="7" name="Google Shape;7;p1"/>
          <p:cNvSpPr txBox="1">
            <a:spLocks noGrp="1"/>
          </p:cNvSpPr>
          <p:nvPr>
            <p:ph type="title"/>
          </p:nvPr>
        </p:nvSpPr>
        <p:spPr>
          <a:xfrm>
            <a:off x="2880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000"/>
              <a:buFont typeface="Exo"/>
              <a:buNone/>
              <a:defRPr sz="2000" b="1">
                <a:solidFill>
                  <a:schemeClr val="dk1"/>
                </a:solidFill>
                <a:latin typeface="Exo"/>
                <a:ea typeface="Exo"/>
                <a:cs typeface="Exo"/>
                <a:sym typeface="Exo"/>
              </a:defRPr>
            </a:lvl1pPr>
            <a:lvl2pPr lvl="1">
              <a:spcBef>
                <a:spcPts val="0"/>
              </a:spcBef>
              <a:spcAft>
                <a:spcPts val="0"/>
              </a:spcAft>
              <a:buClr>
                <a:schemeClr val="dk1"/>
              </a:buClr>
              <a:buSzPts val="2000"/>
              <a:buFont typeface="Exo"/>
              <a:buNone/>
              <a:defRPr sz="2000">
                <a:solidFill>
                  <a:schemeClr val="dk1"/>
                </a:solidFill>
                <a:latin typeface="Exo"/>
                <a:ea typeface="Exo"/>
                <a:cs typeface="Exo"/>
                <a:sym typeface="Exo"/>
              </a:defRPr>
            </a:lvl2pPr>
            <a:lvl3pPr lvl="2">
              <a:spcBef>
                <a:spcPts val="0"/>
              </a:spcBef>
              <a:spcAft>
                <a:spcPts val="0"/>
              </a:spcAft>
              <a:buClr>
                <a:schemeClr val="dk1"/>
              </a:buClr>
              <a:buSzPts val="2000"/>
              <a:buFont typeface="Exo"/>
              <a:buNone/>
              <a:defRPr sz="2000">
                <a:solidFill>
                  <a:schemeClr val="dk1"/>
                </a:solidFill>
                <a:latin typeface="Exo"/>
                <a:ea typeface="Exo"/>
                <a:cs typeface="Exo"/>
                <a:sym typeface="Exo"/>
              </a:defRPr>
            </a:lvl3pPr>
            <a:lvl4pPr lvl="3">
              <a:spcBef>
                <a:spcPts val="0"/>
              </a:spcBef>
              <a:spcAft>
                <a:spcPts val="0"/>
              </a:spcAft>
              <a:buClr>
                <a:schemeClr val="dk1"/>
              </a:buClr>
              <a:buSzPts val="2000"/>
              <a:buFont typeface="Exo"/>
              <a:buNone/>
              <a:defRPr sz="2000">
                <a:solidFill>
                  <a:schemeClr val="dk1"/>
                </a:solidFill>
                <a:latin typeface="Exo"/>
                <a:ea typeface="Exo"/>
                <a:cs typeface="Exo"/>
                <a:sym typeface="Exo"/>
              </a:defRPr>
            </a:lvl4pPr>
            <a:lvl5pPr lvl="4">
              <a:spcBef>
                <a:spcPts val="0"/>
              </a:spcBef>
              <a:spcAft>
                <a:spcPts val="0"/>
              </a:spcAft>
              <a:buClr>
                <a:schemeClr val="dk1"/>
              </a:buClr>
              <a:buSzPts val="2000"/>
              <a:buFont typeface="Exo"/>
              <a:buNone/>
              <a:defRPr sz="2000">
                <a:solidFill>
                  <a:schemeClr val="dk1"/>
                </a:solidFill>
                <a:latin typeface="Exo"/>
                <a:ea typeface="Exo"/>
                <a:cs typeface="Exo"/>
                <a:sym typeface="Exo"/>
              </a:defRPr>
            </a:lvl5pPr>
            <a:lvl6pPr lvl="5">
              <a:spcBef>
                <a:spcPts val="0"/>
              </a:spcBef>
              <a:spcAft>
                <a:spcPts val="0"/>
              </a:spcAft>
              <a:buClr>
                <a:schemeClr val="dk1"/>
              </a:buClr>
              <a:buSzPts val="2000"/>
              <a:buFont typeface="Exo"/>
              <a:buNone/>
              <a:defRPr sz="2000">
                <a:solidFill>
                  <a:schemeClr val="dk1"/>
                </a:solidFill>
                <a:latin typeface="Exo"/>
                <a:ea typeface="Exo"/>
                <a:cs typeface="Exo"/>
                <a:sym typeface="Exo"/>
              </a:defRPr>
            </a:lvl6pPr>
            <a:lvl7pPr lvl="6">
              <a:spcBef>
                <a:spcPts val="0"/>
              </a:spcBef>
              <a:spcAft>
                <a:spcPts val="0"/>
              </a:spcAft>
              <a:buClr>
                <a:schemeClr val="dk1"/>
              </a:buClr>
              <a:buSzPts val="2000"/>
              <a:buFont typeface="Exo"/>
              <a:buNone/>
              <a:defRPr sz="2000">
                <a:solidFill>
                  <a:schemeClr val="dk1"/>
                </a:solidFill>
                <a:latin typeface="Exo"/>
                <a:ea typeface="Exo"/>
                <a:cs typeface="Exo"/>
                <a:sym typeface="Exo"/>
              </a:defRPr>
            </a:lvl7pPr>
            <a:lvl8pPr lvl="7">
              <a:spcBef>
                <a:spcPts val="0"/>
              </a:spcBef>
              <a:spcAft>
                <a:spcPts val="0"/>
              </a:spcAft>
              <a:buClr>
                <a:schemeClr val="dk1"/>
              </a:buClr>
              <a:buSzPts val="2000"/>
              <a:buFont typeface="Exo"/>
              <a:buNone/>
              <a:defRPr sz="2000">
                <a:solidFill>
                  <a:schemeClr val="dk1"/>
                </a:solidFill>
                <a:latin typeface="Exo"/>
                <a:ea typeface="Exo"/>
                <a:cs typeface="Exo"/>
                <a:sym typeface="Exo"/>
              </a:defRPr>
            </a:lvl8pPr>
            <a:lvl9pPr lvl="8">
              <a:spcBef>
                <a:spcPts val="0"/>
              </a:spcBef>
              <a:spcAft>
                <a:spcPts val="0"/>
              </a:spcAft>
              <a:buClr>
                <a:schemeClr val="dk1"/>
              </a:buClr>
              <a:buSzPts val="2000"/>
              <a:buFont typeface="Exo"/>
              <a:buNone/>
              <a:defRPr sz="2000">
                <a:solidFill>
                  <a:schemeClr val="dk1"/>
                </a:solidFill>
                <a:latin typeface="Exo"/>
                <a:ea typeface="Exo"/>
                <a:cs typeface="Exo"/>
                <a:sym typeface="Exo"/>
              </a:defRPr>
            </a:lvl9pPr>
          </a:lstStyle>
          <a:p>
            <a:endParaRPr/>
          </a:p>
        </p:txBody>
      </p:sp>
      <p:sp>
        <p:nvSpPr>
          <p:cNvPr id="8" name="Google Shape;8;p1"/>
          <p:cNvSpPr txBox="1">
            <a:spLocks noGrp="1"/>
          </p:cNvSpPr>
          <p:nvPr>
            <p:ph type="body" idx="1"/>
          </p:nvPr>
        </p:nvSpPr>
        <p:spPr>
          <a:xfrm>
            <a:off x="2880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a:lnSpc>
                <a:spcPct val="115000"/>
              </a:lnSpc>
              <a:spcBef>
                <a:spcPts val="0"/>
              </a:spcBef>
              <a:spcAft>
                <a:spcPts val="0"/>
              </a:spcAft>
              <a:buClr>
                <a:schemeClr val="dk2"/>
              </a:buClr>
              <a:buSzPts val="1600"/>
              <a:buFont typeface="Exo Light"/>
              <a:buChar char="●"/>
              <a:defRPr sz="1600">
                <a:solidFill>
                  <a:schemeClr val="dk2"/>
                </a:solidFill>
                <a:latin typeface="Exo Light"/>
                <a:ea typeface="Exo Light"/>
                <a:cs typeface="Exo Light"/>
                <a:sym typeface="Exo Light"/>
              </a:defRPr>
            </a:lvl1pPr>
            <a:lvl2pPr marL="914400" lvl="1"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2pPr>
            <a:lvl3pPr marL="1371600" lvl="2"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3pPr>
            <a:lvl4pPr marL="1828800" lvl="3"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4pPr>
            <a:lvl5pPr marL="2286000" lvl="4"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5pPr>
            <a:lvl6pPr marL="2743200" lvl="5"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6pPr>
            <a:lvl7pPr marL="3200400" lvl="6"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7pPr>
            <a:lvl8pPr marL="3657600" lvl="7"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8pPr>
            <a:lvl9pPr marL="4114800" lvl="8"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pace Mono"/>
                <a:ea typeface="Space Mono"/>
                <a:cs typeface="Space Mono"/>
                <a:sym typeface="Space Mono"/>
              </a:defRPr>
            </a:lvl1pPr>
            <a:lvl2pPr lvl="1" algn="r">
              <a:buNone/>
              <a:defRPr sz="1000">
                <a:solidFill>
                  <a:schemeClr val="dk2"/>
                </a:solidFill>
                <a:latin typeface="Space Mono"/>
                <a:ea typeface="Space Mono"/>
                <a:cs typeface="Space Mono"/>
                <a:sym typeface="Space Mono"/>
              </a:defRPr>
            </a:lvl2pPr>
            <a:lvl3pPr lvl="2" algn="r">
              <a:buNone/>
              <a:defRPr sz="1000">
                <a:solidFill>
                  <a:schemeClr val="dk2"/>
                </a:solidFill>
                <a:latin typeface="Space Mono"/>
                <a:ea typeface="Space Mono"/>
                <a:cs typeface="Space Mono"/>
                <a:sym typeface="Space Mono"/>
              </a:defRPr>
            </a:lvl3pPr>
            <a:lvl4pPr lvl="3" algn="r">
              <a:buNone/>
              <a:defRPr sz="1000">
                <a:solidFill>
                  <a:schemeClr val="dk2"/>
                </a:solidFill>
                <a:latin typeface="Space Mono"/>
                <a:ea typeface="Space Mono"/>
                <a:cs typeface="Space Mono"/>
                <a:sym typeface="Space Mono"/>
              </a:defRPr>
            </a:lvl4pPr>
            <a:lvl5pPr lvl="4" algn="r">
              <a:buNone/>
              <a:defRPr sz="1000">
                <a:solidFill>
                  <a:schemeClr val="dk2"/>
                </a:solidFill>
                <a:latin typeface="Space Mono"/>
                <a:ea typeface="Space Mono"/>
                <a:cs typeface="Space Mono"/>
                <a:sym typeface="Space Mono"/>
              </a:defRPr>
            </a:lvl5pPr>
            <a:lvl6pPr lvl="5" algn="r">
              <a:buNone/>
              <a:defRPr sz="1000">
                <a:solidFill>
                  <a:schemeClr val="dk2"/>
                </a:solidFill>
                <a:latin typeface="Space Mono"/>
                <a:ea typeface="Space Mono"/>
                <a:cs typeface="Space Mono"/>
                <a:sym typeface="Space Mono"/>
              </a:defRPr>
            </a:lvl6pPr>
            <a:lvl7pPr lvl="6" algn="r">
              <a:buNone/>
              <a:defRPr sz="1000">
                <a:solidFill>
                  <a:schemeClr val="dk2"/>
                </a:solidFill>
                <a:latin typeface="Space Mono"/>
                <a:ea typeface="Space Mono"/>
                <a:cs typeface="Space Mono"/>
                <a:sym typeface="Space Mono"/>
              </a:defRPr>
            </a:lvl7pPr>
            <a:lvl8pPr lvl="7" algn="r">
              <a:buNone/>
              <a:defRPr sz="1000">
                <a:solidFill>
                  <a:schemeClr val="dk2"/>
                </a:solidFill>
                <a:latin typeface="Space Mono"/>
                <a:ea typeface="Space Mono"/>
                <a:cs typeface="Space Mono"/>
                <a:sym typeface="Space Mono"/>
              </a:defRPr>
            </a:lvl8pPr>
            <a:lvl9pPr lvl="8" algn="r">
              <a:buNone/>
              <a:defRPr sz="1000">
                <a:solidFill>
                  <a:schemeClr val="dk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10" name="Google Shape;10;p1"/>
          <p:cNvSpPr/>
          <p:nvPr/>
        </p:nvSpPr>
        <p:spPr>
          <a:xfrm>
            <a:off x="0" y="4511400"/>
            <a:ext cx="9144000" cy="59400"/>
          </a:xfrm>
          <a:prstGeom prst="rect">
            <a:avLst/>
          </a:pr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a:blip r:embed="rId12">
            <a:alphaModFix/>
          </a:blip>
          <a:stretch>
            <a:fillRect/>
          </a:stretch>
        </p:blipFill>
        <p:spPr>
          <a:xfrm>
            <a:off x="175851" y="4703625"/>
            <a:ext cx="1592376" cy="328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249750" y="1919025"/>
            <a:ext cx="8520600" cy="792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US" sz="4200" dirty="0">
                <a:latin typeface="Exo"/>
                <a:ea typeface="Exo"/>
                <a:cs typeface="Exo"/>
                <a:sym typeface="Exo"/>
              </a:rPr>
              <a:t>Marlowe Playground</a:t>
            </a:r>
            <a:endParaRPr sz="4200" dirty="0">
              <a:latin typeface="Exo"/>
              <a:ea typeface="Exo"/>
              <a:cs typeface="Exo"/>
              <a:sym typeface="Exo"/>
            </a:endParaRPr>
          </a:p>
        </p:txBody>
      </p:sp>
      <p:sp>
        <p:nvSpPr>
          <p:cNvPr id="66" name="Google Shape;66;p11"/>
          <p:cNvSpPr txBox="1">
            <a:spLocks noGrp="1"/>
          </p:cNvSpPr>
          <p:nvPr>
            <p:ph type="subTitle" idx="1"/>
          </p:nvPr>
        </p:nvSpPr>
        <p:spPr>
          <a:xfrm>
            <a:off x="311700" y="2850550"/>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dirty="0">
                <a:latin typeface="Exo Light"/>
                <a:ea typeface="Exo Light"/>
                <a:cs typeface="Exo Light"/>
                <a:sym typeface="Exo Light"/>
              </a:rPr>
              <a:t>Trần </a:t>
            </a:r>
            <a:r>
              <a:rPr lang="en-GB" sz="1900" dirty="0"/>
              <a:t>Huy Hiệp </a:t>
            </a:r>
          </a:p>
          <a:p>
            <a:pPr marL="0" lvl="0" indent="0" algn="l" rtl="0">
              <a:spcBef>
                <a:spcPts val="0"/>
              </a:spcBef>
              <a:spcAft>
                <a:spcPts val="0"/>
              </a:spcAft>
              <a:buNone/>
            </a:pPr>
            <a:r>
              <a:rPr lang="en-GB" sz="1900" dirty="0" err="1">
                <a:latin typeface="Exo Light"/>
                <a:ea typeface="Exo Light"/>
                <a:cs typeface="Exo Light"/>
                <a:sym typeface="Exo Light"/>
              </a:rPr>
              <a:t>Phùng</a:t>
            </a:r>
            <a:r>
              <a:rPr lang="en-GB" sz="1900" dirty="0">
                <a:latin typeface="Exo Light"/>
                <a:ea typeface="Exo Light"/>
                <a:cs typeface="Exo Light"/>
                <a:sym typeface="Exo Light"/>
              </a:rPr>
              <a:t> </a:t>
            </a:r>
            <a:r>
              <a:rPr lang="en-GB" sz="1900" dirty="0" err="1">
                <a:latin typeface="Exo Light"/>
                <a:ea typeface="Exo Light"/>
                <a:cs typeface="Exo Light"/>
                <a:sym typeface="Exo Light"/>
              </a:rPr>
              <a:t>Tiến</a:t>
            </a:r>
            <a:r>
              <a:rPr lang="en-GB" sz="1900" dirty="0">
                <a:latin typeface="Exo Light"/>
                <a:ea typeface="Exo Light"/>
                <a:cs typeface="Exo Light"/>
                <a:sym typeface="Exo Light"/>
              </a:rPr>
              <a:t> </a:t>
            </a:r>
            <a:r>
              <a:rPr lang="en-GB" sz="1900" dirty="0" err="1">
                <a:latin typeface="Exo Light"/>
                <a:ea typeface="Exo Light"/>
                <a:cs typeface="Exo Light"/>
                <a:sym typeface="Exo Light"/>
              </a:rPr>
              <a:t>Dũng</a:t>
            </a:r>
            <a:endParaRPr sz="1900" dirty="0">
              <a:latin typeface="Exo Light"/>
              <a:ea typeface="Exo Light"/>
              <a:cs typeface="Exo Light"/>
              <a:sym typeface="Exo Light"/>
            </a:endParaRPr>
          </a:p>
        </p:txBody>
      </p:sp>
      <p:sp>
        <p:nvSpPr>
          <p:cNvPr id="67" name="Google Shape;67;p11"/>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GB" dirty="0"/>
              <a:t>Marlowe basic</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Mô</a:t>
            </a:r>
            <a:r>
              <a:rPr lang="en-US" dirty="0"/>
              <a:t> </a:t>
            </a:r>
            <a:r>
              <a:rPr lang="en-US" dirty="0" err="1"/>
              <a:t>phỏng</a:t>
            </a:r>
            <a:r>
              <a:rPr lang="en-US" dirty="0"/>
              <a:t> Oracle</a:t>
            </a:r>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10</a:t>
            </a:fld>
            <a:endParaRPr/>
          </a:p>
        </p:txBody>
      </p:sp>
      <p:sp>
        <p:nvSpPr>
          <p:cNvPr id="8" name="TextBox 7">
            <a:extLst>
              <a:ext uri="{FF2B5EF4-FFF2-40B4-BE49-F238E27FC236}">
                <a16:creationId xmlns:a16="http://schemas.microsoft.com/office/drawing/2014/main" id="{82D9870C-C191-470B-9574-4AA8E5C178A1}"/>
              </a:ext>
            </a:extLst>
          </p:cNvPr>
          <p:cNvSpPr txBox="1"/>
          <p:nvPr/>
        </p:nvSpPr>
        <p:spPr>
          <a:xfrm>
            <a:off x="390144" y="1023952"/>
            <a:ext cx="2971977" cy="2326727"/>
          </a:xfrm>
          <a:prstGeom prst="rect">
            <a:avLst/>
          </a:prstGeom>
          <a:noFill/>
        </p:spPr>
        <p:txBody>
          <a:bodyPr wrap="square">
            <a:spAutoFit/>
          </a:bodyPr>
          <a:lstStyle/>
          <a:p>
            <a:pPr algn="just">
              <a:lnSpc>
                <a:spcPct val="150000"/>
              </a:lnSpc>
            </a:pPr>
            <a:r>
              <a:rPr lang="vi-VN" b="0" i="0" dirty="0">
                <a:solidFill>
                  <a:srgbClr val="1C1E21"/>
                </a:solidFill>
                <a:effectLst/>
                <a:latin typeface="Exo" panose="020B0604020202020204" charset="0"/>
              </a:rPr>
              <a:t>Như chúng tôi đã lưu ý trước đó trong phần về Marlowe từng bước một , Playground cung cấp các giá trị tiên tri cho các mô phỏng cho vai trò đó "kraken". Khi mô phỏng đạt đến điểm mô phỏng cấu trúc này:</a:t>
            </a:r>
          </a:p>
        </p:txBody>
      </p:sp>
      <p:pic>
        <p:nvPicPr>
          <p:cNvPr id="6" name="Picture 5">
            <a:extLst>
              <a:ext uri="{FF2B5EF4-FFF2-40B4-BE49-F238E27FC236}">
                <a16:creationId xmlns:a16="http://schemas.microsoft.com/office/drawing/2014/main" id="{F5E3B9B3-2607-4CEA-9C94-31BA897B5CF2}"/>
              </a:ext>
            </a:extLst>
          </p:cNvPr>
          <p:cNvPicPr>
            <a:picLocks noChangeAspect="1"/>
          </p:cNvPicPr>
          <p:nvPr/>
        </p:nvPicPr>
        <p:blipFill>
          <a:blip r:embed="rId3"/>
          <a:stretch>
            <a:fillRect/>
          </a:stretch>
        </p:blipFill>
        <p:spPr>
          <a:xfrm>
            <a:off x="3362121" y="1059766"/>
            <a:ext cx="5220429" cy="2362530"/>
          </a:xfrm>
          <a:prstGeom prst="rect">
            <a:avLst/>
          </a:prstGeom>
        </p:spPr>
      </p:pic>
    </p:spTree>
    <p:extLst>
      <p:ext uri="{BB962C8B-B14F-4D97-AF65-F5344CB8AC3E}">
        <p14:creationId xmlns:p14="http://schemas.microsoft.com/office/powerpoint/2010/main" val="402048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Mô</a:t>
            </a:r>
            <a:r>
              <a:rPr lang="en-US" dirty="0"/>
              <a:t> </a:t>
            </a:r>
            <a:r>
              <a:rPr lang="en-US" dirty="0" err="1"/>
              <a:t>phỏng</a:t>
            </a:r>
            <a:r>
              <a:rPr lang="en-US" dirty="0"/>
              <a:t> Oracle</a:t>
            </a:r>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11</a:t>
            </a:fld>
            <a:endParaRPr/>
          </a:p>
        </p:txBody>
      </p:sp>
      <p:sp>
        <p:nvSpPr>
          <p:cNvPr id="8" name="TextBox 7">
            <a:extLst>
              <a:ext uri="{FF2B5EF4-FFF2-40B4-BE49-F238E27FC236}">
                <a16:creationId xmlns:a16="http://schemas.microsoft.com/office/drawing/2014/main" id="{82D9870C-C191-470B-9574-4AA8E5C178A1}"/>
              </a:ext>
            </a:extLst>
          </p:cNvPr>
          <p:cNvSpPr txBox="1"/>
          <p:nvPr/>
        </p:nvSpPr>
        <p:spPr>
          <a:xfrm>
            <a:off x="415145" y="935176"/>
            <a:ext cx="3264045" cy="1537922"/>
          </a:xfrm>
          <a:prstGeom prst="rect">
            <a:avLst/>
          </a:prstGeom>
          <a:noFill/>
        </p:spPr>
        <p:txBody>
          <a:bodyPr wrap="square">
            <a:spAutoFit/>
          </a:bodyPr>
          <a:lstStyle/>
          <a:p>
            <a:pPr algn="just">
              <a:lnSpc>
                <a:spcPct val="150000"/>
              </a:lnSpc>
            </a:pPr>
            <a:r>
              <a:rPr lang="en-US" sz="1600" dirty="0">
                <a:solidFill>
                  <a:srgbClr val="1C1E21"/>
                </a:solidFill>
                <a:latin typeface="Exo" panose="020B0604020202020204" charset="0"/>
              </a:rPr>
              <a:t>T</a:t>
            </a:r>
            <a:r>
              <a:rPr lang="vi-VN" sz="1600" b="0" i="0" dirty="0">
                <a:solidFill>
                  <a:srgbClr val="1C1E21"/>
                </a:solidFill>
                <a:effectLst/>
                <a:latin typeface="Exo" panose="020B0604020202020204" charset="0"/>
              </a:rPr>
              <a:t>hì giá trị được </a:t>
            </a:r>
            <a:r>
              <a:rPr lang="vi-VN" sz="1600" b="0" i="1" dirty="0">
                <a:solidFill>
                  <a:srgbClr val="1C1E21"/>
                </a:solidFill>
                <a:effectLst/>
                <a:latin typeface="Exo" panose="020B0604020202020204" charset="0"/>
              </a:rPr>
              <a:t>điền trước</a:t>
            </a:r>
            <a:r>
              <a:rPr lang="vi-VN" sz="1600" b="0" i="0" dirty="0">
                <a:solidFill>
                  <a:srgbClr val="1C1E21"/>
                </a:solidFill>
                <a:effectLst/>
                <a:latin typeface="Exo" panose="020B0604020202020204" charset="0"/>
              </a:rPr>
              <a:t> vào mô phỏng như thế này:</a:t>
            </a:r>
          </a:p>
          <a:p>
            <a:pPr algn="just">
              <a:lnSpc>
                <a:spcPct val="150000"/>
              </a:lnSpc>
            </a:pPr>
            <a:br>
              <a:rPr lang="vi-VN" sz="1600" dirty="0">
                <a:latin typeface="Exo" panose="020B0604020202020204" charset="0"/>
              </a:rPr>
            </a:br>
            <a:endParaRPr lang="vi-VN" sz="1600" b="0" i="0" dirty="0">
              <a:solidFill>
                <a:srgbClr val="1C1E21"/>
              </a:solidFill>
              <a:effectLst/>
              <a:latin typeface="Exo" panose="020B0604020202020204" charset="0"/>
            </a:endParaRPr>
          </a:p>
        </p:txBody>
      </p:sp>
      <p:pic>
        <p:nvPicPr>
          <p:cNvPr id="3" name="Picture 2">
            <a:extLst>
              <a:ext uri="{FF2B5EF4-FFF2-40B4-BE49-F238E27FC236}">
                <a16:creationId xmlns:a16="http://schemas.microsoft.com/office/drawing/2014/main" id="{23AAEAE8-70E0-45AD-B15D-B6DA1ACAA8AF}"/>
              </a:ext>
            </a:extLst>
          </p:cNvPr>
          <p:cNvPicPr>
            <a:picLocks noChangeAspect="1"/>
          </p:cNvPicPr>
          <p:nvPr/>
        </p:nvPicPr>
        <p:blipFill>
          <a:blip r:embed="rId3"/>
          <a:stretch>
            <a:fillRect/>
          </a:stretch>
        </p:blipFill>
        <p:spPr>
          <a:xfrm>
            <a:off x="3825495" y="935176"/>
            <a:ext cx="4757055" cy="3273147"/>
          </a:xfrm>
          <a:prstGeom prst="rect">
            <a:avLst/>
          </a:prstGeom>
        </p:spPr>
      </p:pic>
    </p:spTree>
    <p:extLst>
      <p:ext uri="{BB962C8B-B14F-4D97-AF65-F5344CB8AC3E}">
        <p14:creationId xmlns:p14="http://schemas.microsoft.com/office/powerpoint/2010/main" val="737200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Phân</a:t>
            </a:r>
            <a:r>
              <a:rPr lang="en-US" dirty="0"/>
              <a:t> </a:t>
            </a:r>
            <a:r>
              <a:rPr lang="en-US" dirty="0" err="1"/>
              <a:t>tích</a:t>
            </a:r>
            <a:r>
              <a:rPr lang="en-US" dirty="0"/>
              <a:t> </a:t>
            </a:r>
            <a:r>
              <a:rPr lang="en-US" dirty="0" err="1"/>
              <a:t>một</a:t>
            </a:r>
            <a:r>
              <a:rPr lang="en-US" dirty="0"/>
              <a:t> </a:t>
            </a:r>
            <a:r>
              <a:rPr lang="en-US" dirty="0" err="1"/>
              <a:t>hợp</a:t>
            </a:r>
            <a:r>
              <a:rPr lang="en-US" dirty="0"/>
              <a:t> </a:t>
            </a:r>
            <a:r>
              <a:rPr lang="en-US" dirty="0" err="1"/>
              <a:t>đồng</a:t>
            </a:r>
            <a:endParaRPr lang="en-US" dirty="0"/>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12</a:t>
            </a:fld>
            <a:endParaRPr/>
          </a:p>
        </p:txBody>
      </p:sp>
      <p:sp>
        <p:nvSpPr>
          <p:cNvPr id="8" name="TextBox 7">
            <a:extLst>
              <a:ext uri="{FF2B5EF4-FFF2-40B4-BE49-F238E27FC236}">
                <a16:creationId xmlns:a16="http://schemas.microsoft.com/office/drawing/2014/main" id="{82D9870C-C191-470B-9574-4AA8E5C178A1}"/>
              </a:ext>
            </a:extLst>
          </p:cNvPr>
          <p:cNvSpPr txBox="1"/>
          <p:nvPr/>
        </p:nvSpPr>
        <p:spPr>
          <a:xfrm>
            <a:off x="415145" y="935176"/>
            <a:ext cx="3264045" cy="2360967"/>
          </a:xfrm>
          <a:prstGeom prst="rect">
            <a:avLst/>
          </a:prstGeom>
          <a:noFill/>
        </p:spPr>
        <p:txBody>
          <a:bodyPr wrap="square">
            <a:spAutoFit/>
          </a:bodyPr>
          <a:lstStyle/>
          <a:p>
            <a:pPr algn="just">
              <a:lnSpc>
                <a:spcPct val="150000"/>
              </a:lnSpc>
            </a:pPr>
            <a:r>
              <a:rPr lang="vi-VN" sz="2000" b="0" i="0" dirty="0">
                <a:solidFill>
                  <a:srgbClr val="1C1E21"/>
                </a:solidFill>
                <a:effectLst/>
                <a:latin typeface="Exo" panose="020B0604020202020204" charset="0"/>
              </a:rPr>
              <a:t>Phân tích tĩnh của hợp đồng được thực hiện bằng cách chọn tab </a:t>
            </a:r>
            <a:r>
              <a:rPr lang="vi-VN" sz="2000" b="1" i="0" dirty="0">
                <a:solidFill>
                  <a:srgbClr val="1C1E21"/>
                </a:solidFill>
                <a:effectLst/>
                <a:latin typeface="Exo" panose="020B0604020202020204" charset="0"/>
              </a:rPr>
              <a:t>Phân tích tĩnh</a:t>
            </a:r>
            <a:r>
              <a:rPr lang="vi-VN" sz="2000" b="0" i="0" dirty="0">
                <a:solidFill>
                  <a:srgbClr val="1C1E21"/>
                </a:solidFill>
                <a:effectLst/>
                <a:latin typeface="Exo" panose="020B0604020202020204" charset="0"/>
              </a:rPr>
              <a:t> ở chân trang ở cuối trang.</a:t>
            </a:r>
            <a:endParaRPr lang="vi-VN" sz="1600" b="0" i="0" dirty="0">
              <a:solidFill>
                <a:srgbClr val="1C1E21"/>
              </a:solidFill>
              <a:effectLst/>
              <a:latin typeface="Exo" panose="020B0604020202020204" charset="0"/>
            </a:endParaRPr>
          </a:p>
        </p:txBody>
      </p:sp>
      <p:pic>
        <p:nvPicPr>
          <p:cNvPr id="4" name="Picture 3">
            <a:extLst>
              <a:ext uri="{FF2B5EF4-FFF2-40B4-BE49-F238E27FC236}">
                <a16:creationId xmlns:a16="http://schemas.microsoft.com/office/drawing/2014/main" id="{62AE778A-6F59-47C6-A662-53B55852D5CE}"/>
              </a:ext>
            </a:extLst>
          </p:cNvPr>
          <p:cNvPicPr>
            <a:picLocks noChangeAspect="1"/>
          </p:cNvPicPr>
          <p:nvPr/>
        </p:nvPicPr>
        <p:blipFill>
          <a:blip r:embed="rId3"/>
          <a:stretch>
            <a:fillRect/>
          </a:stretch>
        </p:blipFill>
        <p:spPr>
          <a:xfrm>
            <a:off x="3868402" y="1022851"/>
            <a:ext cx="4536998" cy="2866398"/>
          </a:xfrm>
          <a:prstGeom prst="rect">
            <a:avLst/>
          </a:prstGeom>
        </p:spPr>
      </p:pic>
    </p:spTree>
    <p:extLst>
      <p:ext uri="{BB962C8B-B14F-4D97-AF65-F5344CB8AC3E}">
        <p14:creationId xmlns:p14="http://schemas.microsoft.com/office/powerpoint/2010/main" val="2152769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13</a:t>
            </a:fld>
            <a:endParaRPr dirty="0"/>
          </a:p>
        </p:txBody>
      </p:sp>
      <p:pic>
        <p:nvPicPr>
          <p:cNvPr id="7172" name="Picture 4" descr="Thank You Likes Images – Browse 37,796 Stock Photos, Vectors, and Video |  Adobe Stock">
            <a:extLst>
              <a:ext uri="{FF2B5EF4-FFF2-40B4-BE49-F238E27FC236}">
                <a16:creationId xmlns:a16="http://schemas.microsoft.com/office/drawing/2014/main" id="{C093EDFE-3116-4709-97AF-8202E0EAA3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596" y="670401"/>
            <a:ext cx="5702808" cy="329008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6FA0047-5EFD-4CB5-924F-D51B86D5598A}"/>
              </a:ext>
            </a:extLst>
          </p:cNvPr>
          <p:cNvSpPr txBox="1"/>
          <p:nvPr/>
        </p:nvSpPr>
        <p:spPr>
          <a:xfrm>
            <a:off x="487680" y="3114912"/>
            <a:ext cx="3401568" cy="1077218"/>
          </a:xfrm>
          <a:prstGeom prst="rect">
            <a:avLst/>
          </a:prstGeom>
          <a:noFill/>
        </p:spPr>
        <p:txBody>
          <a:bodyPr wrap="square">
            <a:spAutoFit/>
          </a:bodyPr>
          <a:lstStyle/>
          <a:p>
            <a:r>
              <a:rPr lang="en-US" sz="1600" dirty="0" err="1">
                <a:latin typeface="Exo" panose="020B0604020202020204" charset="0"/>
              </a:rPr>
              <a:t>Liên</a:t>
            </a:r>
            <a:r>
              <a:rPr lang="en-US" sz="1600" dirty="0">
                <a:latin typeface="Exo" panose="020B0604020202020204" charset="0"/>
              </a:rPr>
              <a:t> </a:t>
            </a:r>
            <a:r>
              <a:rPr lang="en-US" sz="1600" dirty="0" err="1">
                <a:latin typeface="Exo" panose="020B0604020202020204" charset="0"/>
              </a:rPr>
              <a:t>hệ</a:t>
            </a:r>
            <a:r>
              <a:rPr lang="en-US" sz="1600" dirty="0">
                <a:latin typeface="Exo" panose="020B0604020202020204" charset="0"/>
              </a:rPr>
              <a:t> </a:t>
            </a:r>
            <a:r>
              <a:rPr lang="en-US" sz="1600" dirty="0" err="1">
                <a:latin typeface="Exo" panose="020B0604020202020204" charset="0"/>
              </a:rPr>
              <a:t>với</a:t>
            </a:r>
            <a:r>
              <a:rPr lang="en-US" sz="1600" dirty="0">
                <a:latin typeface="Exo" panose="020B0604020202020204" charset="0"/>
              </a:rPr>
              <a:t> </a:t>
            </a:r>
            <a:r>
              <a:rPr lang="en-US" sz="1600" dirty="0" err="1">
                <a:latin typeface="Exo" panose="020B0604020202020204" charset="0"/>
              </a:rPr>
              <a:t>tôi</a:t>
            </a:r>
            <a:r>
              <a:rPr lang="en-US" sz="1600" dirty="0">
                <a:latin typeface="Exo" panose="020B0604020202020204" charset="0"/>
              </a:rPr>
              <a:t>:</a:t>
            </a:r>
          </a:p>
          <a:p>
            <a:r>
              <a:rPr lang="en-US" sz="1600" b="1" dirty="0">
                <a:latin typeface="Exo" panose="020B0604020202020204" charset="0"/>
              </a:rPr>
              <a:t>Trần Huy Hiệp</a:t>
            </a:r>
          </a:p>
          <a:p>
            <a:r>
              <a:rPr lang="en-US" sz="1600" dirty="0">
                <a:latin typeface="Exo" panose="020B0604020202020204" charset="0"/>
              </a:rPr>
              <a:t>Email: tranhuyhiep0710@gmail.com</a:t>
            </a:r>
            <a:endParaRPr lang="vi-VN" sz="1600" dirty="0">
              <a:latin typeface="Exo" panose="020B0604020202020204" charset="0"/>
            </a:endParaRPr>
          </a:p>
        </p:txBody>
      </p:sp>
    </p:spTree>
    <p:extLst>
      <p:ext uri="{BB962C8B-B14F-4D97-AF65-F5344CB8AC3E}">
        <p14:creationId xmlns:p14="http://schemas.microsoft.com/office/powerpoint/2010/main" val="107274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3"/>
          <p:cNvSpPr txBox="1">
            <a:spLocks noGrp="1"/>
          </p:cNvSpPr>
          <p:nvPr>
            <p:ph type="title" idx="4294967295"/>
          </p:nvPr>
        </p:nvSpPr>
        <p:spPr>
          <a:xfrm>
            <a:off x="287100" y="296568"/>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err="1">
                <a:latin typeface="Exo"/>
                <a:ea typeface="Exo"/>
                <a:cs typeface="Exo"/>
                <a:sym typeface="Exo"/>
              </a:rPr>
              <a:t>Giới</a:t>
            </a:r>
            <a:r>
              <a:rPr lang="en-US" dirty="0">
                <a:latin typeface="Exo"/>
                <a:ea typeface="Exo"/>
                <a:cs typeface="Exo"/>
                <a:sym typeface="Exo"/>
              </a:rPr>
              <a:t> </a:t>
            </a:r>
            <a:r>
              <a:rPr lang="en-US" dirty="0" err="1">
                <a:latin typeface="Exo"/>
                <a:ea typeface="Exo"/>
                <a:cs typeface="Exo"/>
                <a:sym typeface="Exo"/>
              </a:rPr>
              <a:t>thiệu</a:t>
            </a:r>
            <a:endParaRPr dirty="0">
              <a:latin typeface="Exo"/>
              <a:ea typeface="Exo"/>
              <a:cs typeface="Exo"/>
              <a:sym typeface="Exo"/>
            </a:endParaRPr>
          </a:p>
        </p:txBody>
      </p:sp>
      <p:sp>
        <p:nvSpPr>
          <p:cNvPr id="87" name="Google Shape;87;p13"/>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2</a:t>
            </a:fld>
            <a:endParaRPr/>
          </a:p>
        </p:txBody>
      </p:sp>
      <p:sp>
        <p:nvSpPr>
          <p:cNvPr id="9" name="TextBox 8">
            <a:extLst>
              <a:ext uri="{FF2B5EF4-FFF2-40B4-BE49-F238E27FC236}">
                <a16:creationId xmlns:a16="http://schemas.microsoft.com/office/drawing/2014/main" id="{D3116799-1463-45AD-88AD-147ED12A4377}"/>
              </a:ext>
            </a:extLst>
          </p:cNvPr>
          <p:cNvSpPr txBox="1"/>
          <p:nvPr/>
        </p:nvSpPr>
        <p:spPr>
          <a:xfrm>
            <a:off x="287100" y="869268"/>
            <a:ext cx="8569800" cy="232672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vi-VN" b="0" i="0" dirty="0">
                <a:solidFill>
                  <a:srgbClr val="1C1E21"/>
                </a:solidFill>
                <a:effectLst/>
                <a:latin typeface="Exo" panose="020B0604020202020204" charset="0"/>
                <a:ea typeface="Ebrima" panose="02000000000000000000" pitchFamily="2" charset="0"/>
                <a:cs typeface="Ebrima" panose="02000000000000000000" pitchFamily="2" charset="0"/>
              </a:rPr>
              <a:t>Để Marlowe có thể sử dụng được trong thực tế, người dùng cần có khả năng hiểu các hợp đồng sẽ hoạt động như thế nào sau khi được triển khai trên blockchain nhưng không thực hiện việc triển khai. </a:t>
            </a:r>
            <a:endParaRPr lang="en-US" b="0" i="0" dirty="0">
              <a:solidFill>
                <a:srgbClr val="1C1E21"/>
              </a:solidFill>
              <a:effectLst/>
              <a:latin typeface="Exo" panose="020B0604020202020204" charset="0"/>
              <a:ea typeface="Ebrima" panose="02000000000000000000" pitchFamily="2" charset="0"/>
              <a:cs typeface="Ebrima" panose="02000000000000000000" pitchFamily="2" charset="0"/>
            </a:endParaRPr>
          </a:p>
          <a:p>
            <a:pPr marL="285750" indent="-285750" algn="just">
              <a:lnSpc>
                <a:spcPct val="150000"/>
              </a:lnSpc>
              <a:buFont typeface="Arial" panose="020B0604020202020204" pitchFamily="34" charset="0"/>
              <a:buChar char="•"/>
            </a:pPr>
            <a:r>
              <a:rPr lang="vi-VN" b="0" i="0" dirty="0">
                <a:solidFill>
                  <a:srgbClr val="1C1E21"/>
                </a:solidFill>
                <a:effectLst/>
                <a:latin typeface="Exo" panose="020B0604020202020204" charset="0"/>
                <a:ea typeface="Ebrima" panose="02000000000000000000" pitchFamily="2" charset="0"/>
                <a:cs typeface="Ebrima" panose="02000000000000000000" pitchFamily="2" charset="0"/>
              </a:rPr>
              <a:t>Chúng tôi có thể làm điều đó bằng cách </a:t>
            </a:r>
            <a:r>
              <a:rPr lang="vi-VN" b="1" i="0" dirty="0">
                <a:solidFill>
                  <a:srgbClr val="1C1E21"/>
                </a:solidFill>
                <a:effectLst/>
                <a:latin typeface="Exo" panose="020B0604020202020204" charset="0"/>
                <a:ea typeface="Ebrima" panose="02000000000000000000" pitchFamily="2" charset="0"/>
                <a:cs typeface="Ebrima" panose="02000000000000000000" pitchFamily="2" charset="0"/>
              </a:rPr>
              <a:t>mô phỏng hành vi </a:t>
            </a:r>
            <a:r>
              <a:rPr lang="vi-VN" b="0" i="0" dirty="0">
                <a:solidFill>
                  <a:srgbClr val="1C1E21"/>
                </a:solidFill>
                <a:effectLst/>
                <a:latin typeface="Exo" panose="020B0604020202020204" charset="0"/>
                <a:ea typeface="Ebrima" panose="02000000000000000000" pitchFamily="2" charset="0"/>
                <a:cs typeface="Ebrima" panose="02000000000000000000" pitchFamily="2" charset="0"/>
              </a:rPr>
              <a:t>của họ ngoài chuỗi, tương tác từng bước thông qua việc đánh giá hợp đồng trong công cụ dựa trên trình duyệt, Marlowe Playground, một công cụ web hỗ trợ xây dựng, sửa đổi và mô phỏng tương tác các hợp đồng thông minh được viết bằng Marlowe.</a:t>
            </a:r>
            <a:endParaRPr lang="en-US" dirty="0">
              <a:latin typeface="Exo" panose="020B0604020202020204" charset="0"/>
              <a:ea typeface="Ebrima" panose="02000000000000000000" pitchFamily="2" charset="0"/>
              <a:cs typeface="Ebrima" panose="020000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Bắt</a:t>
            </a:r>
            <a:r>
              <a:rPr lang="en-US" dirty="0"/>
              <a:t> </a:t>
            </a:r>
            <a:r>
              <a:rPr lang="en-US" dirty="0" err="1"/>
              <a:t>đầu</a:t>
            </a:r>
            <a:endParaRPr lang="en-US" dirty="0"/>
          </a:p>
        </p:txBody>
      </p:sp>
      <p:sp>
        <p:nvSpPr>
          <p:cNvPr id="94" name="Google Shape;94;p1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3</a:t>
            </a:fld>
            <a:endParaRPr/>
          </a:p>
        </p:txBody>
      </p:sp>
      <p:sp>
        <p:nvSpPr>
          <p:cNvPr id="19" name="TextBox 18">
            <a:extLst>
              <a:ext uri="{FF2B5EF4-FFF2-40B4-BE49-F238E27FC236}">
                <a16:creationId xmlns:a16="http://schemas.microsoft.com/office/drawing/2014/main" id="{D5E049C3-15AD-48DD-8EA4-14D06EE6E7B0}"/>
              </a:ext>
            </a:extLst>
          </p:cNvPr>
          <p:cNvSpPr txBox="1"/>
          <p:nvPr/>
        </p:nvSpPr>
        <p:spPr>
          <a:xfrm>
            <a:off x="489818" y="675066"/>
            <a:ext cx="7544710" cy="400110"/>
          </a:xfrm>
          <a:prstGeom prst="rect">
            <a:avLst/>
          </a:prstGeom>
          <a:noFill/>
        </p:spPr>
        <p:txBody>
          <a:bodyPr wrap="square">
            <a:spAutoFit/>
          </a:bodyPr>
          <a:lstStyle/>
          <a:p>
            <a:pPr algn="l"/>
            <a:r>
              <a:rPr lang="vi-VN" sz="2000" b="0" i="0" dirty="0">
                <a:solidFill>
                  <a:srgbClr val="1C1E21"/>
                </a:solidFill>
                <a:effectLst/>
                <a:latin typeface="Exo" panose="020B0604020202020204" charset="0"/>
              </a:rPr>
              <a:t>Trang đích của Marlowe</a:t>
            </a:r>
            <a:r>
              <a:rPr lang="en-US" sz="2000" b="0" i="0" dirty="0">
                <a:solidFill>
                  <a:srgbClr val="1C1E21"/>
                </a:solidFill>
                <a:effectLst/>
                <a:latin typeface="Exo" panose="020B0604020202020204" charset="0"/>
              </a:rPr>
              <a:t> </a:t>
            </a:r>
            <a:r>
              <a:rPr lang="en-US" sz="2000" b="0" i="0" dirty="0" err="1">
                <a:solidFill>
                  <a:srgbClr val="1C1E21"/>
                </a:solidFill>
                <a:effectLst/>
                <a:latin typeface="Exo" panose="020B0604020202020204" charset="0"/>
              </a:rPr>
              <a:t>Playgroud</a:t>
            </a:r>
            <a:r>
              <a:rPr lang="vi-VN" sz="2000" b="0" i="0" dirty="0">
                <a:solidFill>
                  <a:srgbClr val="1C1E21"/>
                </a:solidFill>
                <a:effectLst/>
                <a:latin typeface="Exo" panose="020B0604020202020204" charset="0"/>
              </a:rPr>
              <a:t> trông như thế này:</a:t>
            </a:r>
          </a:p>
        </p:txBody>
      </p:sp>
      <p:pic>
        <p:nvPicPr>
          <p:cNvPr id="3" name="Picture 2">
            <a:extLst>
              <a:ext uri="{FF2B5EF4-FFF2-40B4-BE49-F238E27FC236}">
                <a16:creationId xmlns:a16="http://schemas.microsoft.com/office/drawing/2014/main" id="{5A2FFCFA-0F89-48B3-B0F9-E8C0155E857E}"/>
              </a:ext>
            </a:extLst>
          </p:cNvPr>
          <p:cNvPicPr>
            <a:picLocks noChangeAspect="1"/>
          </p:cNvPicPr>
          <p:nvPr/>
        </p:nvPicPr>
        <p:blipFill>
          <a:blip r:embed="rId3"/>
          <a:stretch>
            <a:fillRect/>
          </a:stretch>
        </p:blipFill>
        <p:spPr>
          <a:xfrm>
            <a:off x="2133628" y="1152119"/>
            <a:ext cx="4876743" cy="305348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Bắt</a:t>
            </a:r>
            <a:r>
              <a:rPr lang="en-US" dirty="0"/>
              <a:t> </a:t>
            </a:r>
            <a:r>
              <a:rPr lang="en-US" dirty="0" err="1"/>
              <a:t>đầu</a:t>
            </a:r>
            <a:endParaRPr lang="en-US" dirty="0"/>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4</a:t>
            </a:fld>
            <a:endParaRPr/>
          </a:p>
        </p:txBody>
      </p:sp>
      <p:sp>
        <p:nvSpPr>
          <p:cNvPr id="7" name="TextBox 6">
            <a:extLst>
              <a:ext uri="{FF2B5EF4-FFF2-40B4-BE49-F238E27FC236}">
                <a16:creationId xmlns:a16="http://schemas.microsoft.com/office/drawing/2014/main" id="{63416DD6-E198-4110-82D3-8B6C12933424}"/>
              </a:ext>
            </a:extLst>
          </p:cNvPr>
          <p:cNvSpPr txBox="1"/>
          <p:nvPr/>
        </p:nvSpPr>
        <p:spPr>
          <a:xfrm>
            <a:off x="414528" y="713750"/>
            <a:ext cx="8442372" cy="307777"/>
          </a:xfrm>
          <a:prstGeom prst="rect">
            <a:avLst/>
          </a:prstGeom>
          <a:noFill/>
        </p:spPr>
        <p:txBody>
          <a:bodyPr wrap="square">
            <a:spAutoFit/>
          </a:bodyPr>
          <a:lstStyle/>
          <a:p>
            <a:pPr algn="just"/>
            <a:r>
              <a:rPr lang="vi-VN" b="1" i="0" dirty="0">
                <a:solidFill>
                  <a:srgbClr val="1C1E21"/>
                </a:solidFill>
                <a:effectLst/>
                <a:latin typeface="Exo" panose="020B0604020202020204" charset="0"/>
              </a:rPr>
              <a:t>Mở một ví dụ Thao tác</a:t>
            </a:r>
            <a:r>
              <a:rPr lang="vi-VN" b="0" i="0" dirty="0">
                <a:solidFill>
                  <a:srgbClr val="1C1E21"/>
                </a:solidFill>
                <a:effectLst/>
                <a:latin typeface="Exo" panose="020B0604020202020204" charset="0"/>
              </a:rPr>
              <a:t> này sẽ tải một ví dụ vào dự án hiện có, trong môi trường do người dùng chọn.</a:t>
            </a:r>
          </a:p>
        </p:txBody>
      </p:sp>
      <p:pic>
        <p:nvPicPr>
          <p:cNvPr id="4" name="Picture 3">
            <a:extLst>
              <a:ext uri="{FF2B5EF4-FFF2-40B4-BE49-F238E27FC236}">
                <a16:creationId xmlns:a16="http://schemas.microsoft.com/office/drawing/2014/main" id="{EFFE592C-D221-445B-96C7-FA93B52C9A10}"/>
              </a:ext>
            </a:extLst>
          </p:cNvPr>
          <p:cNvPicPr>
            <a:picLocks noChangeAspect="1"/>
          </p:cNvPicPr>
          <p:nvPr/>
        </p:nvPicPr>
        <p:blipFill>
          <a:blip r:embed="rId3"/>
          <a:stretch>
            <a:fillRect/>
          </a:stretch>
        </p:blipFill>
        <p:spPr>
          <a:xfrm>
            <a:off x="2236883" y="1165502"/>
            <a:ext cx="4797661" cy="30262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Trình</a:t>
            </a:r>
            <a:r>
              <a:rPr lang="en-US" dirty="0"/>
              <a:t> </a:t>
            </a:r>
            <a:r>
              <a:rPr lang="en-US" dirty="0" err="1"/>
              <a:t>soạn</a:t>
            </a:r>
            <a:r>
              <a:rPr lang="en-US" dirty="0"/>
              <a:t> </a:t>
            </a:r>
            <a:r>
              <a:rPr lang="en-US" dirty="0" err="1"/>
              <a:t>thảo</a:t>
            </a:r>
            <a:r>
              <a:rPr lang="en-US" dirty="0"/>
              <a:t> JavaScript</a:t>
            </a:r>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5</a:t>
            </a:fld>
            <a:endParaRPr/>
          </a:p>
        </p:txBody>
      </p:sp>
      <p:sp>
        <p:nvSpPr>
          <p:cNvPr id="9" name="TextBox 8">
            <a:extLst>
              <a:ext uri="{FF2B5EF4-FFF2-40B4-BE49-F238E27FC236}">
                <a16:creationId xmlns:a16="http://schemas.microsoft.com/office/drawing/2014/main" id="{745FB005-1E1E-40B7-8460-CAA23AAB9133}"/>
              </a:ext>
            </a:extLst>
          </p:cNvPr>
          <p:cNvSpPr txBox="1"/>
          <p:nvPr/>
        </p:nvSpPr>
        <p:spPr>
          <a:xfrm>
            <a:off x="453141" y="987671"/>
            <a:ext cx="2932176" cy="2649893"/>
          </a:xfrm>
          <a:prstGeom prst="rect">
            <a:avLst/>
          </a:prstGeom>
          <a:noFill/>
        </p:spPr>
        <p:txBody>
          <a:bodyPr wrap="square">
            <a:spAutoFit/>
          </a:bodyPr>
          <a:lstStyle/>
          <a:p>
            <a:pPr algn="just">
              <a:lnSpc>
                <a:spcPct val="150000"/>
              </a:lnSpc>
            </a:pPr>
            <a:r>
              <a:rPr lang="vi-VN" b="0" i="0" dirty="0">
                <a:solidFill>
                  <a:srgbClr val="1C1E21"/>
                </a:solidFill>
                <a:effectLst/>
                <a:latin typeface="Exo" panose="020B0604020202020204" charset="0"/>
              </a:rPr>
              <a:t>Chúng ta có thể sử dụng JavaScript để làm cho các định nghĩa hợp đồng dễ đọc hơn bằng cách sử dụng các định nghĩa JS cho các thành phần phụ, chữ viết tắt và các hàm mẫu đơn giản. Trình soạn thảo JS được hiển thị ở đây.</a:t>
            </a:r>
            <a:endParaRPr lang="en-US" dirty="0">
              <a:latin typeface="Exo" panose="020B0604020202020204" charset="0"/>
            </a:endParaRPr>
          </a:p>
        </p:txBody>
      </p:sp>
      <p:pic>
        <p:nvPicPr>
          <p:cNvPr id="6" name="Picture 5">
            <a:extLst>
              <a:ext uri="{FF2B5EF4-FFF2-40B4-BE49-F238E27FC236}">
                <a16:creationId xmlns:a16="http://schemas.microsoft.com/office/drawing/2014/main" id="{E70C5C8A-A16A-4E50-9802-8C41A1F2F54E}"/>
              </a:ext>
            </a:extLst>
          </p:cNvPr>
          <p:cNvPicPr>
            <a:picLocks noChangeAspect="1"/>
          </p:cNvPicPr>
          <p:nvPr/>
        </p:nvPicPr>
        <p:blipFill>
          <a:blip r:embed="rId3"/>
          <a:stretch>
            <a:fillRect/>
          </a:stretch>
        </p:blipFill>
        <p:spPr>
          <a:xfrm>
            <a:off x="3507237" y="812375"/>
            <a:ext cx="5075313" cy="3221495"/>
          </a:xfrm>
          <a:prstGeom prst="rect">
            <a:avLst/>
          </a:prstGeom>
        </p:spPr>
      </p:pic>
    </p:spTree>
    <p:extLst>
      <p:ext uri="{BB962C8B-B14F-4D97-AF65-F5344CB8AC3E}">
        <p14:creationId xmlns:p14="http://schemas.microsoft.com/office/powerpoint/2010/main" val="138753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Trình</a:t>
            </a:r>
            <a:r>
              <a:rPr lang="en-US" dirty="0"/>
              <a:t> </a:t>
            </a:r>
            <a:r>
              <a:rPr lang="en-US" dirty="0" err="1"/>
              <a:t>soạn</a:t>
            </a:r>
            <a:r>
              <a:rPr lang="en-US" dirty="0"/>
              <a:t> </a:t>
            </a:r>
            <a:r>
              <a:rPr lang="en-US" dirty="0" err="1"/>
              <a:t>thảo</a:t>
            </a:r>
            <a:r>
              <a:rPr lang="en-US" dirty="0"/>
              <a:t> Haskell</a:t>
            </a:r>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6</a:t>
            </a:fld>
            <a:endParaRPr/>
          </a:p>
        </p:txBody>
      </p:sp>
      <p:sp>
        <p:nvSpPr>
          <p:cNvPr id="9" name="TextBox 8">
            <a:extLst>
              <a:ext uri="{FF2B5EF4-FFF2-40B4-BE49-F238E27FC236}">
                <a16:creationId xmlns:a16="http://schemas.microsoft.com/office/drawing/2014/main" id="{745FB005-1E1E-40B7-8460-CAA23AAB9133}"/>
              </a:ext>
            </a:extLst>
          </p:cNvPr>
          <p:cNvSpPr txBox="1"/>
          <p:nvPr/>
        </p:nvSpPr>
        <p:spPr>
          <a:xfrm>
            <a:off x="453141" y="987671"/>
            <a:ext cx="2932176" cy="2649893"/>
          </a:xfrm>
          <a:prstGeom prst="rect">
            <a:avLst/>
          </a:prstGeom>
          <a:noFill/>
        </p:spPr>
        <p:txBody>
          <a:bodyPr wrap="square">
            <a:spAutoFit/>
          </a:bodyPr>
          <a:lstStyle/>
          <a:p>
            <a:pPr algn="just">
              <a:lnSpc>
                <a:spcPct val="150000"/>
              </a:lnSpc>
            </a:pPr>
            <a:r>
              <a:rPr lang="vi-VN" b="0" i="0" dirty="0">
                <a:solidFill>
                  <a:srgbClr val="1C1E21"/>
                </a:solidFill>
                <a:effectLst/>
                <a:latin typeface="Exo" panose="020B0604020202020204" charset="0"/>
              </a:rPr>
              <a:t>Chúng ta có thể sử dụng Haskell để làm cho các định nghĩa hợp đồng dễ đọc hơn bằng cách sử dụng các định nghĩa Haskell cho các thành phần phụ, chữ viết tắt và các hàm mẫu đơn giản. Trình chỉnh sửa Haskell được hiển thị trong hình ảnh sau đây.</a:t>
            </a:r>
            <a:endParaRPr lang="en-US" dirty="0">
              <a:latin typeface="Exo" panose="020B0604020202020204" charset="0"/>
            </a:endParaRPr>
          </a:p>
        </p:txBody>
      </p:sp>
      <p:pic>
        <p:nvPicPr>
          <p:cNvPr id="3" name="Picture 2">
            <a:extLst>
              <a:ext uri="{FF2B5EF4-FFF2-40B4-BE49-F238E27FC236}">
                <a16:creationId xmlns:a16="http://schemas.microsoft.com/office/drawing/2014/main" id="{2B3A3717-85C8-407F-BA77-9C37DC080E14}"/>
              </a:ext>
            </a:extLst>
          </p:cNvPr>
          <p:cNvPicPr>
            <a:picLocks noChangeAspect="1"/>
          </p:cNvPicPr>
          <p:nvPr/>
        </p:nvPicPr>
        <p:blipFill>
          <a:blip r:embed="rId3"/>
          <a:stretch>
            <a:fillRect/>
          </a:stretch>
        </p:blipFill>
        <p:spPr>
          <a:xfrm>
            <a:off x="3560727" y="800605"/>
            <a:ext cx="4844673" cy="3024024"/>
          </a:xfrm>
          <a:prstGeom prst="rect">
            <a:avLst/>
          </a:prstGeom>
        </p:spPr>
      </p:pic>
    </p:spTree>
    <p:extLst>
      <p:ext uri="{BB962C8B-B14F-4D97-AF65-F5344CB8AC3E}">
        <p14:creationId xmlns:p14="http://schemas.microsoft.com/office/powerpoint/2010/main" val="1289942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latin typeface="Exo" panose="020B0604020202020204" charset="0"/>
              </a:rPr>
              <a:t>Xây</a:t>
            </a:r>
            <a:r>
              <a:rPr lang="en-US" dirty="0">
                <a:latin typeface="Exo" panose="020B0604020202020204" charset="0"/>
              </a:rPr>
              <a:t> </a:t>
            </a:r>
            <a:r>
              <a:rPr lang="en-US" dirty="0" err="1">
                <a:latin typeface="Exo" panose="020B0604020202020204" charset="0"/>
              </a:rPr>
              <a:t>dựng</a:t>
            </a:r>
            <a:r>
              <a:rPr lang="en-US" dirty="0">
                <a:latin typeface="Exo" panose="020B0604020202020204" charset="0"/>
              </a:rPr>
              <a:t> </a:t>
            </a:r>
            <a:r>
              <a:rPr lang="en-US" dirty="0" err="1">
                <a:latin typeface="Exo" panose="020B0604020202020204" charset="0"/>
              </a:rPr>
              <a:t>hợp</a:t>
            </a:r>
            <a:r>
              <a:rPr lang="en-US" dirty="0">
                <a:latin typeface="Exo" panose="020B0604020202020204" charset="0"/>
              </a:rPr>
              <a:t> </a:t>
            </a:r>
            <a:r>
              <a:rPr lang="en-US" dirty="0" err="1">
                <a:latin typeface="Exo" panose="020B0604020202020204" charset="0"/>
              </a:rPr>
              <a:t>đồng</a:t>
            </a:r>
            <a:endParaRPr lang="en-US" dirty="0">
              <a:latin typeface="Exo" panose="020B0604020202020204" charset="0"/>
            </a:endParaRPr>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latin typeface="Exo" panose="020B0604020202020204" charset="0"/>
              </a:rPr>
              <a:t>7</a:t>
            </a:fld>
            <a:endParaRPr>
              <a:latin typeface="Exo" panose="020B0604020202020204" charset="0"/>
            </a:endParaRPr>
          </a:p>
        </p:txBody>
      </p:sp>
      <p:sp>
        <p:nvSpPr>
          <p:cNvPr id="9" name="TextBox 8">
            <a:extLst>
              <a:ext uri="{FF2B5EF4-FFF2-40B4-BE49-F238E27FC236}">
                <a16:creationId xmlns:a16="http://schemas.microsoft.com/office/drawing/2014/main" id="{745FB005-1E1E-40B7-8460-CAA23AAB9133}"/>
              </a:ext>
            </a:extLst>
          </p:cNvPr>
          <p:cNvSpPr txBox="1"/>
          <p:nvPr/>
        </p:nvSpPr>
        <p:spPr>
          <a:xfrm>
            <a:off x="453141" y="987671"/>
            <a:ext cx="2932176" cy="2326727"/>
          </a:xfrm>
          <a:prstGeom prst="rect">
            <a:avLst/>
          </a:prstGeom>
          <a:noFill/>
        </p:spPr>
        <p:txBody>
          <a:bodyPr wrap="square">
            <a:spAutoFit/>
          </a:bodyPr>
          <a:lstStyle/>
          <a:p>
            <a:pPr algn="just">
              <a:lnSpc>
                <a:spcPct val="150000"/>
              </a:lnSpc>
            </a:pPr>
            <a:r>
              <a:rPr lang="vi-VN" b="0" i="0" dirty="0">
                <a:solidFill>
                  <a:srgbClr val="1C1E21"/>
                </a:solidFill>
                <a:effectLst/>
                <a:latin typeface="Exo" panose="020B0604020202020204" charset="0"/>
              </a:rPr>
              <a:t>Cũng có thể tạo hợp đồng ở Marlowe "thô". Marlowe được chỉnh sửa trong trình chỉnh sửa Marlowe và điều này cung cấp định dạng tự động (khi nhấp chuột phải) và cũng hỗ trợ </a:t>
            </a:r>
            <a:r>
              <a:rPr lang="vi-VN" b="1" i="0" dirty="0">
                <a:solidFill>
                  <a:srgbClr val="1C1E21"/>
                </a:solidFill>
                <a:effectLst/>
                <a:latin typeface="Exo" panose="020B0604020202020204" charset="0"/>
              </a:rPr>
              <a:t>các lỗ hổng</a:t>
            </a:r>
            <a:r>
              <a:rPr lang="vi-VN" b="0" i="0" dirty="0">
                <a:solidFill>
                  <a:srgbClr val="1C1E21"/>
                </a:solidFill>
                <a:effectLst/>
                <a:latin typeface="Exo" panose="020B0604020202020204" charset="0"/>
              </a:rPr>
              <a:t> .</a:t>
            </a:r>
            <a:endParaRPr lang="en-US" dirty="0">
              <a:latin typeface="Exo" panose="020B0604020202020204" charset="0"/>
            </a:endParaRPr>
          </a:p>
        </p:txBody>
      </p:sp>
      <p:pic>
        <p:nvPicPr>
          <p:cNvPr id="4" name="Picture 3">
            <a:extLst>
              <a:ext uri="{FF2B5EF4-FFF2-40B4-BE49-F238E27FC236}">
                <a16:creationId xmlns:a16="http://schemas.microsoft.com/office/drawing/2014/main" id="{8323133A-CDBD-481E-8C3D-482DFEE0A727}"/>
              </a:ext>
            </a:extLst>
          </p:cNvPr>
          <p:cNvPicPr>
            <a:picLocks noChangeAspect="1"/>
          </p:cNvPicPr>
          <p:nvPr/>
        </p:nvPicPr>
        <p:blipFill>
          <a:blip r:embed="rId3"/>
          <a:stretch>
            <a:fillRect/>
          </a:stretch>
        </p:blipFill>
        <p:spPr>
          <a:xfrm>
            <a:off x="3673977" y="832541"/>
            <a:ext cx="4908573" cy="3067073"/>
          </a:xfrm>
          <a:prstGeom prst="rect">
            <a:avLst/>
          </a:prstGeom>
        </p:spPr>
      </p:pic>
    </p:spTree>
    <p:extLst>
      <p:ext uri="{BB962C8B-B14F-4D97-AF65-F5344CB8AC3E}">
        <p14:creationId xmlns:p14="http://schemas.microsoft.com/office/powerpoint/2010/main" val="1126185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Mô</a:t>
            </a:r>
            <a:r>
              <a:rPr lang="en-US" dirty="0"/>
              <a:t> </a:t>
            </a:r>
            <a:r>
              <a:rPr lang="en-US" dirty="0" err="1"/>
              <a:t>phỏng</a:t>
            </a:r>
            <a:r>
              <a:rPr lang="en-US" dirty="0"/>
              <a:t> </a:t>
            </a:r>
            <a:r>
              <a:rPr lang="en-US" dirty="0" err="1"/>
              <a:t>hợp</a:t>
            </a:r>
            <a:r>
              <a:rPr lang="en-US" dirty="0"/>
              <a:t> </a:t>
            </a:r>
            <a:r>
              <a:rPr lang="en-US" dirty="0" err="1"/>
              <a:t>đồng</a:t>
            </a:r>
            <a:endParaRPr lang="en-US" dirty="0"/>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8</a:t>
            </a:fld>
            <a:endParaRPr/>
          </a:p>
        </p:txBody>
      </p:sp>
      <p:sp>
        <p:nvSpPr>
          <p:cNvPr id="8" name="TextBox 7">
            <a:extLst>
              <a:ext uri="{FF2B5EF4-FFF2-40B4-BE49-F238E27FC236}">
                <a16:creationId xmlns:a16="http://schemas.microsoft.com/office/drawing/2014/main" id="{82D9870C-C191-470B-9574-4AA8E5C178A1}"/>
              </a:ext>
            </a:extLst>
          </p:cNvPr>
          <p:cNvSpPr txBox="1"/>
          <p:nvPr/>
        </p:nvSpPr>
        <p:spPr>
          <a:xfrm>
            <a:off x="591312" y="1493313"/>
            <a:ext cx="2810256" cy="2003562"/>
          </a:xfrm>
          <a:prstGeom prst="rect">
            <a:avLst/>
          </a:prstGeom>
          <a:noFill/>
        </p:spPr>
        <p:txBody>
          <a:bodyPr wrap="square">
            <a:spAutoFit/>
          </a:bodyPr>
          <a:lstStyle/>
          <a:p>
            <a:pPr algn="just">
              <a:lnSpc>
                <a:spcPct val="150000"/>
              </a:lnSpc>
            </a:pPr>
            <a:r>
              <a:rPr lang="vi-VN" b="0" i="0" dirty="0">
                <a:solidFill>
                  <a:srgbClr val="1C1E21"/>
                </a:solidFill>
                <a:effectLst/>
                <a:latin typeface="Exo" panose="020B0604020202020204" charset="0"/>
              </a:rPr>
              <a:t>Tuy nhiên, hợp đồng được viết ra, khi nó được gửi tới mô phỏng thì đây là chế độ xem được nhìn thấy đầu tiên. Ở đây chúng ta đang xem ví dụ về </a:t>
            </a:r>
            <a:r>
              <a:rPr lang="vi-VN" b="0" i="1" dirty="0">
                <a:solidFill>
                  <a:srgbClr val="1C1E21"/>
                </a:solidFill>
                <a:effectLst/>
                <a:latin typeface="Exo" panose="020B0604020202020204" charset="0"/>
              </a:rPr>
              <a:t>trái phiếu phiếu giảm giá Zero</a:t>
            </a:r>
            <a:r>
              <a:rPr lang="vi-VN" b="0" i="0" dirty="0">
                <a:solidFill>
                  <a:srgbClr val="1C1E21"/>
                </a:solidFill>
                <a:effectLst/>
                <a:latin typeface="Exo" panose="020B0604020202020204" charset="0"/>
              </a:rPr>
              <a:t> .</a:t>
            </a:r>
            <a:endParaRPr lang="en-US" dirty="0">
              <a:latin typeface="Exo" panose="020B0604020202020204" charset="0"/>
            </a:endParaRPr>
          </a:p>
        </p:txBody>
      </p:sp>
      <p:pic>
        <p:nvPicPr>
          <p:cNvPr id="6" name="Picture 5">
            <a:extLst>
              <a:ext uri="{FF2B5EF4-FFF2-40B4-BE49-F238E27FC236}">
                <a16:creationId xmlns:a16="http://schemas.microsoft.com/office/drawing/2014/main" id="{57D157F4-E66F-462B-92EE-8F95EAED7247}"/>
              </a:ext>
            </a:extLst>
          </p:cNvPr>
          <p:cNvPicPr>
            <a:picLocks noChangeAspect="1"/>
          </p:cNvPicPr>
          <p:nvPr/>
        </p:nvPicPr>
        <p:blipFill>
          <a:blip r:embed="rId3"/>
          <a:stretch>
            <a:fillRect/>
          </a:stretch>
        </p:blipFill>
        <p:spPr>
          <a:xfrm>
            <a:off x="3622771" y="983980"/>
            <a:ext cx="4782629" cy="3022228"/>
          </a:xfrm>
          <a:prstGeom prst="rect">
            <a:avLst/>
          </a:prstGeom>
        </p:spPr>
      </p:pic>
    </p:spTree>
    <p:extLst>
      <p:ext uri="{BB962C8B-B14F-4D97-AF65-F5344CB8AC3E}">
        <p14:creationId xmlns:p14="http://schemas.microsoft.com/office/powerpoint/2010/main" val="254477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Mô</a:t>
            </a:r>
            <a:r>
              <a:rPr lang="en-US" dirty="0"/>
              <a:t> </a:t>
            </a:r>
            <a:r>
              <a:rPr lang="en-US" dirty="0" err="1"/>
              <a:t>phỏng</a:t>
            </a:r>
            <a:r>
              <a:rPr lang="en-US" dirty="0"/>
              <a:t> </a:t>
            </a:r>
            <a:r>
              <a:rPr lang="en-US" dirty="0" err="1"/>
              <a:t>hợp</a:t>
            </a:r>
            <a:r>
              <a:rPr lang="en-US" dirty="0"/>
              <a:t> </a:t>
            </a:r>
            <a:r>
              <a:rPr lang="en-US" dirty="0" err="1"/>
              <a:t>đồng</a:t>
            </a:r>
            <a:endParaRPr lang="en-US" dirty="0"/>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9</a:t>
            </a:fld>
            <a:endParaRPr/>
          </a:p>
        </p:txBody>
      </p:sp>
      <p:sp>
        <p:nvSpPr>
          <p:cNvPr id="8" name="TextBox 7">
            <a:extLst>
              <a:ext uri="{FF2B5EF4-FFF2-40B4-BE49-F238E27FC236}">
                <a16:creationId xmlns:a16="http://schemas.microsoft.com/office/drawing/2014/main" id="{82D9870C-C191-470B-9574-4AA8E5C178A1}"/>
              </a:ext>
            </a:extLst>
          </p:cNvPr>
          <p:cNvSpPr txBox="1"/>
          <p:nvPr/>
        </p:nvSpPr>
        <p:spPr>
          <a:xfrm>
            <a:off x="390144" y="833100"/>
            <a:ext cx="2962656" cy="3108543"/>
          </a:xfrm>
          <a:prstGeom prst="rect">
            <a:avLst/>
          </a:prstGeom>
          <a:noFill/>
        </p:spPr>
        <p:txBody>
          <a:bodyPr wrap="square">
            <a:spAutoFit/>
          </a:bodyPr>
          <a:lstStyle/>
          <a:p>
            <a:pPr algn="just"/>
            <a:r>
              <a:rPr lang="vi-VN" b="0" i="0" dirty="0">
                <a:solidFill>
                  <a:srgbClr val="1C1E21"/>
                </a:solidFill>
                <a:effectLst/>
                <a:latin typeface="Exo" panose="020B0604020202020204" charset="0"/>
              </a:rPr>
              <a:t>Trước khi bắt đầu mô phỏng, bạn cần cung cấp một số thông tin.</a:t>
            </a:r>
          </a:p>
          <a:p>
            <a:pPr algn="just"/>
            <a:r>
              <a:rPr lang="en-US" b="0" i="1" dirty="0">
                <a:solidFill>
                  <a:srgbClr val="1C1E21"/>
                </a:solidFill>
                <a:effectLst/>
                <a:latin typeface="Exo" panose="020B0604020202020204" charset="0"/>
              </a:rPr>
              <a:t>- </a:t>
            </a:r>
            <a:r>
              <a:rPr lang="vi-VN" b="1" i="1" dirty="0">
                <a:solidFill>
                  <a:srgbClr val="1C1E21"/>
                </a:solidFill>
                <a:effectLst/>
                <a:latin typeface="Exo" panose="020B0604020202020204" charset="0"/>
              </a:rPr>
              <a:t>Thời gian ban đầu</a:t>
            </a:r>
            <a:r>
              <a:rPr lang="vi-VN" b="1" i="0" dirty="0">
                <a:solidFill>
                  <a:srgbClr val="1C1E21"/>
                </a:solidFill>
                <a:effectLst/>
                <a:latin typeface="Exo" panose="020B0604020202020204" charset="0"/>
              </a:rPr>
              <a:t> </a:t>
            </a:r>
            <a:r>
              <a:rPr lang="vi-VN" b="0" i="0" dirty="0">
                <a:solidFill>
                  <a:srgbClr val="1C1E21"/>
                </a:solidFill>
                <a:effectLst/>
                <a:latin typeface="Exo" panose="020B0604020202020204" charset="0"/>
              </a:rPr>
              <a:t>được mô phỏng để bắt đầu mô phỏng.</a:t>
            </a:r>
          </a:p>
          <a:p>
            <a:pPr algn="just"/>
            <a:r>
              <a:rPr lang="en-US" b="0" i="0" dirty="0">
                <a:solidFill>
                  <a:srgbClr val="1C1E21"/>
                </a:solidFill>
                <a:effectLst/>
                <a:latin typeface="Exo" panose="020B0604020202020204" charset="0"/>
              </a:rPr>
              <a:t>- </a:t>
            </a:r>
            <a:r>
              <a:rPr lang="vi-VN" b="1" i="0" dirty="0">
                <a:solidFill>
                  <a:srgbClr val="1C1E21"/>
                </a:solidFill>
                <a:effectLst/>
                <a:latin typeface="Exo" panose="020B0604020202020204" charset="0"/>
              </a:rPr>
              <a:t>Bất kỳ </a:t>
            </a:r>
            <a:r>
              <a:rPr lang="vi-VN" b="1" i="1" dirty="0">
                <a:solidFill>
                  <a:srgbClr val="1C1E21"/>
                </a:solidFill>
                <a:effectLst/>
                <a:latin typeface="Exo" panose="020B0604020202020204" charset="0"/>
              </a:rPr>
              <a:t>tham số thời gian </a:t>
            </a:r>
            <a:r>
              <a:rPr lang="vi-VN" b="0" i="1" dirty="0">
                <a:solidFill>
                  <a:srgbClr val="1C1E21"/>
                </a:solidFill>
                <a:effectLst/>
                <a:latin typeface="Exo" panose="020B0604020202020204" charset="0"/>
              </a:rPr>
              <a:t>chờ nào</a:t>
            </a:r>
            <a:r>
              <a:rPr lang="vi-VN" b="0" i="0" dirty="0">
                <a:solidFill>
                  <a:srgbClr val="1C1E21"/>
                </a:solidFill>
                <a:effectLst/>
                <a:latin typeface="Exo" panose="020B0604020202020204" charset="0"/>
              </a:rPr>
              <a:t> : ở đây chúng tôi đưa ra thời gian mà người cho vay phải gửi số tiền đó và thời gian mà người đi vay cần hoàn trả số tiền đó cùng với lãi suất.</a:t>
            </a:r>
          </a:p>
          <a:p>
            <a:pPr algn="just"/>
            <a:r>
              <a:rPr lang="en-US" b="1" i="0" dirty="0">
                <a:solidFill>
                  <a:srgbClr val="1C1E21"/>
                </a:solidFill>
                <a:effectLst/>
                <a:latin typeface="Exo" panose="020B0604020202020204" charset="0"/>
              </a:rPr>
              <a:t>- </a:t>
            </a:r>
            <a:r>
              <a:rPr lang="vi-VN" b="1" i="0" dirty="0">
                <a:solidFill>
                  <a:srgbClr val="1C1E21"/>
                </a:solidFill>
                <a:effectLst/>
                <a:latin typeface="Exo" panose="020B0604020202020204" charset="0"/>
              </a:rPr>
              <a:t>Bất kỳ </a:t>
            </a:r>
            <a:r>
              <a:rPr lang="vi-VN" b="1" i="1" dirty="0">
                <a:solidFill>
                  <a:srgbClr val="1C1E21"/>
                </a:solidFill>
                <a:effectLst/>
                <a:latin typeface="Exo" panose="020B0604020202020204" charset="0"/>
              </a:rPr>
              <a:t>tham số giá trị</a:t>
            </a:r>
            <a:r>
              <a:rPr lang="vi-VN" b="1" i="0" dirty="0">
                <a:solidFill>
                  <a:srgbClr val="1C1E21"/>
                </a:solidFill>
                <a:effectLst/>
                <a:latin typeface="Exo" panose="020B0604020202020204" charset="0"/>
              </a:rPr>
              <a:t> nào </a:t>
            </a:r>
            <a:r>
              <a:rPr lang="vi-VN" b="0" i="0" dirty="0">
                <a:solidFill>
                  <a:srgbClr val="1C1E21"/>
                </a:solidFill>
                <a:effectLst/>
                <a:latin typeface="Exo" panose="020B0604020202020204" charset="0"/>
              </a:rPr>
              <a:t>: trong trường hợp này là số tiền đã vay và số tiền lãi (thêm) phải trả.</a:t>
            </a:r>
          </a:p>
        </p:txBody>
      </p:sp>
      <p:pic>
        <p:nvPicPr>
          <p:cNvPr id="3" name="Picture 2">
            <a:extLst>
              <a:ext uri="{FF2B5EF4-FFF2-40B4-BE49-F238E27FC236}">
                <a16:creationId xmlns:a16="http://schemas.microsoft.com/office/drawing/2014/main" id="{3BB78B51-631A-45BC-826C-FA15F5FB66C1}"/>
              </a:ext>
            </a:extLst>
          </p:cNvPr>
          <p:cNvPicPr>
            <a:picLocks noChangeAspect="1"/>
          </p:cNvPicPr>
          <p:nvPr/>
        </p:nvPicPr>
        <p:blipFill>
          <a:blip r:embed="rId3"/>
          <a:stretch>
            <a:fillRect/>
          </a:stretch>
        </p:blipFill>
        <p:spPr>
          <a:xfrm>
            <a:off x="3593864" y="833100"/>
            <a:ext cx="5038072" cy="3215514"/>
          </a:xfrm>
          <a:prstGeom prst="rect">
            <a:avLst/>
          </a:prstGeom>
        </p:spPr>
      </p:pic>
    </p:spTree>
    <p:extLst>
      <p:ext uri="{BB962C8B-B14F-4D97-AF65-F5344CB8AC3E}">
        <p14:creationId xmlns:p14="http://schemas.microsoft.com/office/powerpoint/2010/main" val="578583319"/>
      </p:ext>
    </p:extLst>
  </p:cSld>
  <p:clrMapOvr>
    <a:masterClrMapping/>
  </p:clrMapOvr>
</p:sld>
</file>

<file path=ppt/theme/theme1.xml><?xml version="1.0" encoding="utf-8"?>
<a:theme xmlns:a="http://schemas.openxmlformats.org/drawingml/2006/main" name="C2VN Them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3662</Words>
  <Application>Microsoft Office PowerPoint</Application>
  <PresentationFormat>On-screen Show (16:9)</PresentationFormat>
  <Paragraphs>162</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Exo Light</vt:lpstr>
      <vt:lpstr>Space Mono</vt:lpstr>
      <vt:lpstr>Exo</vt:lpstr>
      <vt:lpstr>Arial</vt:lpstr>
      <vt:lpstr>Helvetica Neue Light</vt:lpstr>
      <vt:lpstr>C2VN Theme</vt:lpstr>
      <vt:lpstr>Marlowe Playground</vt:lpstr>
      <vt:lpstr>Giới thiệu</vt:lpstr>
      <vt:lpstr>Bắt đầu</vt:lpstr>
      <vt:lpstr>Bắt đầu</vt:lpstr>
      <vt:lpstr>Trình soạn thảo JavaScript</vt:lpstr>
      <vt:lpstr>Trình soạn thảo Haskell</vt:lpstr>
      <vt:lpstr>Xây dựng hợp đồng</vt:lpstr>
      <vt:lpstr>Mô phỏng hợp đồng</vt:lpstr>
      <vt:lpstr>Mô phỏng hợp đồng</vt:lpstr>
      <vt:lpstr>Mô phỏng Oracle</vt:lpstr>
      <vt:lpstr>Mô phỏng Oracle</vt:lpstr>
      <vt:lpstr>Phân tích một hợp đồng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Marlowe Model</dc:title>
  <cp:lastModifiedBy>Trần Huy</cp:lastModifiedBy>
  <cp:revision>12</cp:revision>
  <dcterms:modified xsi:type="dcterms:W3CDTF">2023-10-19T18:23:39Z</dcterms:modified>
</cp:coreProperties>
</file>