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432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907"/>
    <p:restoredTop sz="94667"/>
  </p:normalViewPr>
  <p:slideViewPr>
    <p:cSldViewPr snapToGrid="0">
      <p:cViewPr>
        <p:scale>
          <a:sx n="138" d="100"/>
          <a:sy n="138" d="100"/>
        </p:scale>
        <p:origin x="40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F36D4-1A3D-FF49-BD9D-8E92502A3136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24102-9CE7-5244-9327-9AA9D405C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24102-9CE7-5244-9327-9AA9D405C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5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B110-03A1-A1C1-B719-1E2FA34B1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532C9-5B89-2733-C1C2-B741C13A3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D1752-6657-4D1A-5B52-03FD2E80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45876-9853-2272-D3E8-62AEE309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82CB7-E970-DE10-B32D-B3AEE005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3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CFC7-4EB8-9256-99E8-C922CFB4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E5AC9-56E5-F8CE-3716-3F97F99C4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DE2BB-68A0-CCA5-C444-F0B2D014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34F26-643B-F331-643A-690F336E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F4C4D-E3CF-B0D5-6E37-4405E4FF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6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0ED6C4-EBE6-76FB-6577-DE6338505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0B16E-30ED-01A7-112C-64020202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CB29E-7785-3DA7-5D19-DF46EE5F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41DDE-89DB-6340-E157-EA66273C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9182C-8137-B72F-9A79-8C9664F1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5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9EE3-2C87-4D02-F975-02363E9A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BFCF4-7368-AADA-19C1-EC73C034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3EE12-17BB-85AC-3D85-4043D837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A7122-151D-00E7-F51C-3B1855F7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6934-CA6B-E6FE-E89B-36EC1819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9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D358-D0D5-E9FD-6405-8E7A4391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5A98E-64A7-255C-F565-CB1DD9C08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373EB-27DD-5F08-0BF8-47701DF4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4156-788C-F2FD-252A-6340A125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26434-0146-67BB-45A9-FCD035A1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2FF3-EB19-5E80-F768-1F4B0B5F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68B7-B742-4699-F2F0-B52823D2F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9D0DC-40A0-A9DD-B038-792461933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6C956-79A3-AF7A-05F5-F9F473EF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43E7B-1BE5-4327-9E30-37637373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AAD5F-18B6-EAEA-24B1-09EAC243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2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AE61-3434-B553-F535-B184AE31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4F7EF-D4AF-C304-44CF-9C2E22149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C66F7-430C-435A-452C-5D3B32139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DF850-6FF5-3AC1-7549-4F45FE5E0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847F5-3E87-6C5B-6E38-9F648E587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EE870-FA13-F587-6887-FC70131E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F123B-0645-C3ED-0D54-6CA507A7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F1866-B936-979D-D192-98DF8806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2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21A9-24C2-C7BB-4B46-5A4B0C1C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5C773-BD28-4401-B72C-FEE6B2CA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01938-1BF7-97C1-6E61-9FEA7E50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F9430-06AF-64D4-3C54-2BFEBF4D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0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BE55C-133D-3F03-DC12-7FAE5D47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6DCD-6913-E6C4-6D8E-2D5BFF15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4477C-B589-02F1-FBBF-3052F927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7122-CDEC-FD86-D925-DC8F635E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25FC-9676-A445-B75C-51202FDB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F2087-8237-C015-ED75-6B9E7D274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5B6F4-4F84-4247-C475-635D2CE1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5A85B-AFC6-6723-E655-A1F361C1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801EA-BB3E-4086-1147-4098CA07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8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E5DF-0876-C4FB-E1E1-ADD35D36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2A33E-00C3-A654-24B1-E430330D0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802E3-C902-B9F0-C9E6-906FEC79F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2622A-C558-3493-36A8-9BF28E21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5E8E4-7BF5-C806-9018-029A6F97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342D5-67CD-BC4A-9B6A-62FC454B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1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1AB10-1D8F-D1BF-6F78-7298C7D8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DCDC2-B0C6-BFC4-D2D7-C1935C76D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0A5E0-4B3A-39EC-F769-D419A4285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5BEB6-BBAC-A946-9A0D-CADA25585596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F558E-7411-BA1D-4D82-9F7C552DB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DEC93-E2B0-1B3E-BEDE-D3E2191C4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3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C1736368-D5F7-A664-C33E-65ED952866AE}"/>
              </a:ext>
            </a:extLst>
          </p:cNvPr>
          <p:cNvCxnSpPr>
            <a:cxnSpLocks/>
          </p:cNvCxnSpPr>
          <p:nvPr/>
        </p:nvCxnSpPr>
        <p:spPr>
          <a:xfrm>
            <a:off x="2847207" y="927224"/>
            <a:ext cx="5061" cy="1034597"/>
          </a:xfrm>
          <a:prstGeom prst="straightConnector1">
            <a:avLst/>
          </a:prstGeom>
          <a:ln w="47625" cap="rnd">
            <a:solidFill>
              <a:schemeClr val="tx1">
                <a:lumMod val="65000"/>
                <a:lumOff val="35000"/>
              </a:schemeClr>
            </a:solidFill>
            <a:miter lim="800000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9A7B34C-021F-F63C-17AF-BA5ABEB4E0D1}"/>
              </a:ext>
            </a:extLst>
          </p:cNvPr>
          <p:cNvGrpSpPr/>
          <p:nvPr/>
        </p:nvGrpSpPr>
        <p:grpSpPr>
          <a:xfrm>
            <a:off x="1932806" y="3325905"/>
            <a:ext cx="1603505" cy="1604811"/>
            <a:chOff x="1437540" y="2373444"/>
            <a:chExt cx="1603505" cy="160481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5A6430F-D26D-C999-4B0D-0D1574002A42}"/>
                </a:ext>
              </a:extLst>
            </p:cNvPr>
            <p:cNvGrpSpPr/>
            <p:nvPr/>
          </p:nvGrpSpPr>
          <p:grpSpPr>
            <a:xfrm>
              <a:off x="1437540" y="2373444"/>
              <a:ext cx="914400" cy="914400"/>
              <a:chOff x="5638800" y="2971800"/>
              <a:chExt cx="914400" cy="914400"/>
            </a:xfrm>
          </p:grpSpPr>
          <p:pic>
            <p:nvPicPr>
              <p:cNvPr id="17" name="Graphic 16" descr="Signal with solid fill">
                <a:extLst>
                  <a:ext uri="{FF2B5EF4-FFF2-40B4-BE49-F238E27FC236}">
                    <a16:creationId xmlns:a16="http://schemas.microsoft.com/office/drawing/2014/main" id="{69EF8260-0F71-09DC-A41D-A1CEFCA91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5638800" y="297180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BABC040-4F43-A2F9-1547-D13099405D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4550" y="3092450"/>
                <a:ext cx="0" cy="26987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B498C51-FFC4-B2F6-5DD9-CF7B03FD81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3092450"/>
                <a:ext cx="0" cy="4318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333DD33-DE81-B13E-C854-196D3C695B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7450" y="3092450"/>
                <a:ext cx="0" cy="56673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BE50FBC-D738-DF5A-1CB2-1C614D7758D0}"/>
                </a:ext>
              </a:extLst>
            </p:cNvPr>
            <p:cNvGrpSpPr/>
            <p:nvPr/>
          </p:nvGrpSpPr>
          <p:grpSpPr>
            <a:xfrm>
              <a:off x="2124304" y="2373542"/>
              <a:ext cx="914400" cy="914400"/>
              <a:chOff x="5638800" y="2971800"/>
              <a:chExt cx="914400" cy="914400"/>
            </a:xfrm>
          </p:grpSpPr>
          <p:pic>
            <p:nvPicPr>
              <p:cNvPr id="40" name="Graphic 39" descr="Signal with solid fill">
                <a:extLst>
                  <a:ext uri="{FF2B5EF4-FFF2-40B4-BE49-F238E27FC236}">
                    <a16:creationId xmlns:a16="http://schemas.microsoft.com/office/drawing/2014/main" id="{573DA728-4D4B-73DD-D458-1F14AF15FD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5638800" y="297180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A5C6C73-EBC9-B809-74D6-65545E5E05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4550" y="3092450"/>
                <a:ext cx="0" cy="26987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EE974A5-359E-101B-00E3-32A6062892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3092450"/>
                <a:ext cx="0" cy="4318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B4E9A59-627D-F93B-B330-F6A4F10087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7450" y="3092450"/>
                <a:ext cx="0" cy="56673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0E8E1FD-042D-491E-C66E-51E4DCB9363A}"/>
                </a:ext>
              </a:extLst>
            </p:cNvPr>
            <p:cNvGrpSpPr/>
            <p:nvPr/>
          </p:nvGrpSpPr>
          <p:grpSpPr>
            <a:xfrm>
              <a:off x="2126645" y="3063855"/>
              <a:ext cx="914400" cy="914400"/>
              <a:chOff x="5638800" y="2971800"/>
              <a:chExt cx="914400" cy="914400"/>
            </a:xfrm>
          </p:grpSpPr>
          <p:pic>
            <p:nvPicPr>
              <p:cNvPr id="45" name="Graphic 44" descr="Signal with solid fill">
                <a:extLst>
                  <a:ext uri="{FF2B5EF4-FFF2-40B4-BE49-F238E27FC236}">
                    <a16:creationId xmlns:a16="http://schemas.microsoft.com/office/drawing/2014/main" id="{64CDA06D-BF30-51EE-00E5-E4AAD0C65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5638800" y="297180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7103CDA-2927-5194-6926-312D2DE54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4550" y="3092450"/>
                <a:ext cx="0" cy="26987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62DAE71-3543-FD6C-9542-E4140D593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3092450"/>
                <a:ext cx="0" cy="4318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2ED3F9B-A517-B8C3-4212-1C680C39B9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7450" y="3092450"/>
                <a:ext cx="0" cy="56673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91D7AE5-58A3-C7B8-75B4-38D2ACB9C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2" y="1586957"/>
            <a:ext cx="5245876" cy="160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Graphic 55" descr="Filter with solid fill">
            <a:extLst>
              <a:ext uri="{FF2B5EF4-FFF2-40B4-BE49-F238E27FC236}">
                <a16:creationId xmlns:a16="http://schemas.microsoft.com/office/drawing/2014/main" id="{19767DC0-023C-AD81-E181-314600805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49234" y="3534346"/>
            <a:ext cx="584701" cy="584701"/>
          </a:xfrm>
          <a:prstGeom prst="rect">
            <a:avLst/>
          </a:prstGeom>
        </p:spPr>
      </p:pic>
      <p:pic>
        <p:nvPicPr>
          <p:cNvPr id="58" name="Graphic 57" descr="Priorities with solid fill">
            <a:extLst>
              <a:ext uri="{FF2B5EF4-FFF2-40B4-BE49-F238E27FC236}">
                <a16:creationId xmlns:a16="http://schemas.microsoft.com/office/drawing/2014/main" id="{D8AC3CFF-2CB6-EB76-FE7E-36E9DFA33D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21807" y="4181904"/>
            <a:ext cx="599856" cy="599856"/>
          </a:xfrm>
          <a:prstGeom prst="rect">
            <a:avLst/>
          </a:prstGeom>
        </p:spPr>
      </p:pic>
      <p:sp>
        <p:nvSpPr>
          <p:cNvPr id="1032" name="Rounded Rectangle 1031">
            <a:extLst>
              <a:ext uri="{FF2B5EF4-FFF2-40B4-BE49-F238E27FC236}">
                <a16:creationId xmlns:a16="http://schemas.microsoft.com/office/drawing/2014/main" id="{77D9708E-EB2D-176A-3F03-F5DFFA9D44DC}"/>
              </a:ext>
            </a:extLst>
          </p:cNvPr>
          <p:cNvSpPr/>
          <p:nvPr/>
        </p:nvSpPr>
        <p:spPr>
          <a:xfrm>
            <a:off x="672046" y="5784684"/>
            <a:ext cx="4873736" cy="476250"/>
          </a:xfrm>
          <a:prstGeom prst="roundRect">
            <a:avLst/>
          </a:prstGeom>
          <a:solidFill>
            <a:srgbClr val="F2F2F2"/>
          </a:solidFill>
          <a:ln w="22225">
            <a:solidFill>
              <a:srgbClr val="404040"/>
            </a:solidFill>
          </a:ln>
          <a:effectLst>
            <a:outerShdw blurRad="50800" dist="50800" dir="372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80808"/>
                </a:solidFill>
                <a:effectLst/>
                <a:latin typeface="JetBrains Mono" panose="02000009000000000000" pitchFamily="49" charset="0"/>
              </a:rPr>
              <a:t> </a:t>
            </a:r>
          </a:p>
          <a:p>
            <a:pPr algn="ctr"/>
            <a:r>
              <a:rPr lang="en-US" sz="1800" dirty="0">
                <a:solidFill>
                  <a:srgbClr val="080808"/>
                </a:solidFill>
                <a:effectLst/>
                <a:latin typeface="JetBrains Mono" panose="02000009000000000000" pitchFamily="49" charset="0"/>
              </a:rPr>
              <a:t>d = </a:t>
            </a:r>
            <a:r>
              <a:rPr lang="en-US" sz="1800" dirty="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sum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 panose="02000009000000000000" pitchFamily="49" charset="0"/>
              </a:rPr>
              <a:t>([</a:t>
            </a:r>
            <a:r>
              <a:rPr lang="en-US" sz="1800" dirty="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foo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(i</a:t>
            </a:r>
            <a:r>
              <a:rPr lang="en-US" dirty="0">
                <a:solidFill>
                  <a:srgbClr val="080808"/>
                </a:solidFill>
                <a:highlight>
                  <a:srgbClr val="FFFF00"/>
                </a:highlight>
                <a:latin typeface="JetBrains Mono" panose="02000009000000000000" pitchFamily="49" charset="0"/>
              </a:rPr>
              <a:t>)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 for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 panose="02000009000000000000" pitchFamily="49" charset="0"/>
              </a:rPr>
              <a:t>i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 panose="02000009000000000000" pitchFamily="49" charset="0"/>
              </a:rPr>
              <a:t>])</a:t>
            </a:r>
          </a:p>
          <a:p>
            <a:pPr algn="ctr"/>
            <a:endParaRPr lang="en-US" dirty="0"/>
          </a:p>
        </p:txBody>
      </p:sp>
      <p:sp>
        <p:nvSpPr>
          <p:cNvPr id="1033" name="Rounded Rectangle 1032">
            <a:extLst>
              <a:ext uri="{FF2B5EF4-FFF2-40B4-BE49-F238E27FC236}">
                <a16:creationId xmlns:a16="http://schemas.microsoft.com/office/drawing/2014/main" id="{D158A4B9-9714-AC6B-8984-077EF06A4A2E}"/>
              </a:ext>
            </a:extLst>
          </p:cNvPr>
          <p:cNvSpPr/>
          <p:nvPr/>
        </p:nvSpPr>
        <p:spPr>
          <a:xfrm>
            <a:off x="672046" y="597066"/>
            <a:ext cx="4789203" cy="476250"/>
          </a:xfrm>
          <a:prstGeom prst="roundRect">
            <a:avLst/>
          </a:prstGeom>
          <a:solidFill>
            <a:srgbClr val="F2F2F2"/>
          </a:solidFill>
          <a:ln w="22225">
            <a:solidFill>
              <a:srgbClr val="404040"/>
            </a:solidFill>
          </a:ln>
          <a:effectLst>
            <a:outerShdw blurRad="50800" dist="50800" dir="3730521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80808"/>
                </a:solidFill>
                <a:effectLst/>
                <a:latin typeface="JetBrains Mono" panose="02000009000000000000" pitchFamily="49" charset="0"/>
              </a:rPr>
              <a:t> d = </a:t>
            </a:r>
            <a:r>
              <a:rPr lang="en-US" sz="1800" dirty="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sum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 panose="02000009000000000000" pitchFamily="49" charset="0"/>
              </a:rPr>
              <a:t>([</a:t>
            </a:r>
            <a:r>
              <a:rPr lang="en-US" sz="1800" dirty="0">
                <a:solidFill>
                  <a:srgbClr val="000080"/>
                </a:solidFill>
                <a:effectLst/>
                <a:latin typeface="JetBrains Mono" panose="02000009000000000000" pitchFamily="49" charset="0"/>
              </a:rPr>
              <a:t>foo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800" u="wavy" dirty="0">
                <a:solidFill>
                  <a:srgbClr val="080808"/>
                </a:solidFill>
                <a:effectLst/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i]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 for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 panose="02000009000000000000" pitchFamily="49" charset="0"/>
              </a:rPr>
              <a:t>i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 panose="02000009000000000000" pitchFamily="49" charset="0"/>
              </a:rPr>
              <a:t>])</a:t>
            </a:r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D54477B-C29C-A9C9-D6AD-69057C7D4AD9}"/>
              </a:ext>
            </a:extLst>
          </p:cNvPr>
          <p:cNvCxnSpPr>
            <a:cxnSpLocks/>
          </p:cNvCxnSpPr>
          <p:nvPr/>
        </p:nvCxnSpPr>
        <p:spPr>
          <a:xfrm>
            <a:off x="5194086" y="634612"/>
            <a:ext cx="0" cy="369332"/>
          </a:xfrm>
          <a:prstGeom prst="line">
            <a:avLst/>
          </a:prstGeom>
          <a:ln w="22225">
            <a:solidFill>
              <a:schemeClr val="tx1"/>
            </a:solidFill>
          </a:ln>
          <a:effectLst>
            <a:outerShdw blurRad="50800" dist="50800" dir="3730521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Text with solid fill">
            <a:extLst>
              <a:ext uri="{FF2B5EF4-FFF2-40B4-BE49-F238E27FC236}">
                <a16:creationId xmlns:a16="http://schemas.microsoft.com/office/drawing/2014/main" id="{7C54AA7E-1EC9-4285-B4E8-9F4FD571E9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69532" y="425077"/>
            <a:ext cx="476250" cy="476250"/>
          </a:xfrm>
          <a:prstGeom prst="rect">
            <a:avLst/>
          </a:prstGeom>
          <a:effectLst/>
        </p:spPr>
      </p:pic>
      <p:pic>
        <p:nvPicPr>
          <p:cNvPr id="1036" name="Graphic 1035">
            <a:extLst>
              <a:ext uri="{FF2B5EF4-FFF2-40B4-BE49-F238E27FC236}">
                <a16:creationId xmlns:a16="http://schemas.microsoft.com/office/drawing/2014/main" id="{1E4266B9-41D0-88B1-0300-AFFF684BB8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322" y="678056"/>
            <a:ext cx="388905" cy="325888"/>
          </a:xfrm>
          <a:prstGeom prst="rect">
            <a:avLst/>
          </a:prstGeom>
        </p:spPr>
      </p:pic>
      <p:pic>
        <p:nvPicPr>
          <p:cNvPr id="1037" name="Graphic 1036">
            <a:extLst>
              <a:ext uri="{FF2B5EF4-FFF2-40B4-BE49-F238E27FC236}">
                <a16:creationId xmlns:a16="http://schemas.microsoft.com/office/drawing/2014/main" id="{4EE540F0-7E52-D2AD-CAC2-58C79B713D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457" y="5859865"/>
            <a:ext cx="388905" cy="325888"/>
          </a:xfrm>
          <a:prstGeom prst="rect">
            <a:avLst/>
          </a:prstGeom>
        </p:spPr>
      </p:pic>
      <p:sp>
        <p:nvSpPr>
          <p:cNvPr id="1038" name="Rounded Rectangle 1037">
            <a:extLst>
              <a:ext uri="{FF2B5EF4-FFF2-40B4-BE49-F238E27FC236}">
                <a16:creationId xmlns:a16="http://schemas.microsoft.com/office/drawing/2014/main" id="{3B12B687-ECF4-9E2A-BAA5-F6866B002E70}"/>
              </a:ext>
            </a:extLst>
          </p:cNvPr>
          <p:cNvSpPr/>
          <p:nvPr/>
        </p:nvSpPr>
        <p:spPr>
          <a:xfrm>
            <a:off x="6466162" y="444829"/>
            <a:ext cx="5583598" cy="1181922"/>
          </a:xfrm>
          <a:prstGeom prst="roundRect">
            <a:avLst/>
          </a:prstGeom>
          <a:solidFill>
            <a:srgbClr val="F2F2F2"/>
          </a:solidFill>
          <a:ln w="22225">
            <a:solidFill>
              <a:srgbClr val="404040"/>
            </a:solidFill>
          </a:ln>
          <a:effectLst>
            <a:outerShdw blurRad="50800" dist="50800" dir="3730521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S </a:t>
            </a:r>
            <a:r>
              <a:rPr lang="en-US" dirty="0">
                <a:solidFill>
                  <a:srgbClr val="0432FF"/>
                </a:solidFill>
                <a:effectLst/>
                <a:latin typeface="JetBrains Mono" panose="02000009000000000000" pitchFamily="49" charset="0"/>
              </a:rPr>
              <a:t>→</a:t>
            </a:r>
            <a:r>
              <a:rPr lang="en-US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w | w ( S ) | ( ) | w = S | [ S ]</a:t>
            </a:r>
            <a:br>
              <a:rPr lang="en-US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</a:br>
            <a:r>
              <a:rPr lang="en-US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…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S </a:t>
            </a:r>
            <a:r>
              <a:rPr lang="en-US" dirty="0">
                <a:solidFill>
                  <a:srgbClr val="0432FF"/>
                </a:solidFill>
                <a:effectLst/>
                <a:latin typeface="JetBrains Mono" panose="02000009000000000000" pitchFamily="49" charset="0"/>
              </a:rPr>
              <a:t>→</a:t>
            </a:r>
            <a:r>
              <a:rPr lang="en-US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S if S else S | S for S in S</a:t>
            </a:r>
          </a:p>
        </p:txBody>
      </p:sp>
      <p:pic>
        <p:nvPicPr>
          <p:cNvPr id="1039" name="Graphic 1038">
            <a:extLst>
              <a:ext uri="{FF2B5EF4-FFF2-40B4-BE49-F238E27FC236}">
                <a16:creationId xmlns:a16="http://schemas.microsoft.com/office/drawing/2014/main" id="{A4DC68CD-C0CE-8FCC-A7A8-AC5039BB56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92449" y="678056"/>
            <a:ext cx="388905" cy="325888"/>
          </a:xfrm>
          <a:prstGeom prst="rect">
            <a:avLst/>
          </a:prstGeom>
        </p:spPr>
      </p:pic>
      <p:cxnSp>
        <p:nvCxnSpPr>
          <p:cNvPr id="1067" name="Curved Connector 1066">
            <a:extLst>
              <a:ext uri="{FF2B5EF4-FFF2-40B4-BE49-F238E27FC236}">
                <a16:creationId xmlns:a16="http://schemas.microsoft.com/office/drawing/2014/main" id="{3492A730-1743-A45B-2247-7743249184F8}"/>
              </a:ext>
            </a:extLst>
          </p:cNvPr>
          <p:cNvCxnSpPr>
            <a:cxnSpLocks/>
            <a:stCxn id="1038" idx="2"/>
            <a:endCxn id="56" idx="3"/>
          </p:cNvCxnSpPr>
          <p:nvPr/>
        </p:nvCxnSpPr>
        <p:spPr>
          <a:xfrm rot="5400000">
            <a:off x="5645975" y="214711"/>
            <a:ext cx="2199946" cy="5024026"/>
          </a:xfrm>
          <a:prstGeom prst="curvedConnector2">
            <a:avLst/>
          </a:prstGeom>
          <a:ln w="47625">
            <a:solidFill>
              <a:schemeClr val="tx1">
                <a:lumMod val="65000"/>
                <a:lumOff val="35000"/>
              </a:schemeClr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C484A1AF-C0D7-C663-AE41-42F41636CD51}"/>
              </a:ext>
            </a:extLst>
          </p:cNvPr>
          <p:cNvCxnSpPr>
            <a:cxnSpLocks/>
          </p:cNvCxnSpPr>
          <p:nvPr/>
        </p:nvCxnSpPr>
        <p:spPr>
          <a:xfrm>
            <a:off x="2889656" y="2617597"/>
            <a:ext cx="10122" cy="755484"/>
          </a:xfrm>
          <a:prstGeom prst="straightConnector1">
            <a:avLst/>
          </a:prstGeom>
          <a:ln w="47625" cap="rnd">
            <a:solidFill>
              <a:schemeClr val="tx1">
                <a:lumMod val="65000"/>
                <a:lumOff val="35000"/>
              </a:schemeClr>
            </a:solidFill>
            <a:round/>
            <a:headEnd w="sm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BCF05FD8-498E-8310-3368-94D87FB16ACD}"/>
              </a:ext>
            </a:extLst>
          </p:cNvPr>
          <p:cNvCxnSpPr>
            <a:cxnSpLocks/>
          </p:cNvCxnSpPr>
          <p:nvPr/>
        </p:nvCxnSpPr>
        <p:spPr>
          <a:xfrm>
            <a:off x="2889656" y="4930716"/>
            <a:ext cx="10122" cy="755484"/>
          </a:xfrm>
          <a:prstGeom prst="straightConnector1">
            <a:avLst/>
          </a:prstGeom>
          <a:ln w="47625" cap="rnd">
            <a:solidFill>
              <a:schemeClr val="tx1">
                <a:lumMod val="65000"/>
                <a:lumOff val="35000"/>
              </a:schemeClr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5" name="Graphic 1084" descr="Dice with solid fill">
            <a:extLst>
              <a:ext uri="{FF2B5EF4-FFF2-40B4-BE49-F238E27FC236}">
                <a16:creationId xmlns:a16="http://schemas.microsoft.com/office/drawing/2014/main" id="{9FD35D19-E44A-A07C-DC7B-B64267C7E5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52192" y="2837336"/>
            <a:ext cx="634153" cy="634153"/>
          </a:xfrm>
          <a:prstGeom prst="rect">
            <a:avLst/>
          </a:prstGeom>
        </p:spPr>
      </p:pic>
      <p:pic>
        <p:nvPicPr>
          <p:cNvPr id="1097" name="Graphic 1096" descr="GMO with solid fill">
            <a:extLst>
              <a:ext uri="{FF2B5EF4-FFF2-40B4-BE49-F238E27FC236}">
                <a16:creationId xmlns:a16="http://schemas.microsoft.com/office/drawing/2014/main" id="{22AD8270-2BAA-25E0-A91C-FF9E507302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83610" y="5049010"/>
            <a:ext cx="538053" cy="538053"/>
          </a:xfrm>
          <a:prstGeom prst="rect">
            <a:avLst/>
          </a:prstGeom>
        </p:spPr>
      </p:pic>
      <p:cxnSp>
        <p:nvCxnSpPr>
          <p:cNvPr id="1102" name="Curved Connector 1101">
            <a:extLst>
              <a:ext uri="{FF2B5EF4-FFF2-40B4-BE49-F238E27FC236}">
                <a16:creationId xmlns:a16="http://schemas.microsoft.com/office/drawing/2014/main" id="{C0F4181B-B8C8-738A-D5C6-B0523C48EBD0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>
            <a:off x="4221663" y="4481832"/>
            <a:ext cx="4121898" cy="12700"/>
          </a:xfrm>
          <a:prstGeom prst="curvedConnector3">
            <a:avLst>
              <a:gd name="adj1" fmla="val 50000"/>
            </a:avLst>
          </a:prstGeom>
          <a:ln w="47625" cap="rnd">
            <a:solidFill>
              <a:schemeClr val="tx1">
                <a:lumMod val="65000"/>
                <a:lumOff val="35000"/>
              </a:schemeClr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E720729B-E5A6-CDE4-BC37-E5908BC93A13}"/>
              </a:ext>
            </a:extLst>
          </p:cNvPr>
          <p:cNvGrpSpPr/>
          <p:nvPr/>
        </p:nvGrpSpPr>
        <p:grpSpPr>
          <a:xfrm>
            <a:off x="10070263" y="3315750"/>
            <a:ext cx="1167194" cy="1181922"/>
            <a:chOff x="10182575" y="3521781"/>
            <a:chExt cx="1167194" cy="11819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0" name="Rounded Rectangle 1129">
              <a:extLst>
                <a:ext uri="{FF2B5EF4-FFF2-40B4-BE49-F238E27FC236}">
                  <a16:creationId xmlns:a16="http://schemas.microsoft.com/office/drawing/2014/main" id="{8159046B-6934-E22E-A753-D5F9848A04F3}"/>
                </a:ext>
              </a:extLst>
            </p:cNvPr>
            <p:cNvSpPr/>
            <p:nvPr/>
          </p:nvSpPr>
          <p:spPr>
            <a:xfrm>
              <a:off x="10182575" y="3521781"/>
              <a:ext cx="1167194" cy="118192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17" name="Picture 6" descr="Neural Network Icons - Free SVG &amp; PNG Neural Network Images - Noun Project">
              <a:extLst>
                <a:ext uri="{FF2B5EF4-FFF2-40B4-BE49-F238E27FC236}">
                  <a16:creationId xmlns:a16="http://schemas.microsoft.com/office/drawing/2014/main" id="{A1AF71AA-4F7B-FE20-576D-984125A90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7108" y="3673945"/>
              <a:ext cx="926042" cy="926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96060ACC-3D35-0C13-3DA2-B1736565117F}"/>
              </a:ext>
            </a:extLst>
          </p:cNvPr>
          <p:cNvGrpSpPr/>
          <p:nvPr/>
        </p:nvGrpSpPr>
        <p:grpSpPr>
          <a:xfrm>
            <a:off x="8698352" y="4674785"/>
            <a:ext cx="1167194" cy="1181922"/>
            <a:chOff x="8553074" y="4800508"/>
            <a:chExt cx="1167194" cy="11819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2" name="Rounded Rectangle 1131">
              <a:extLst>
                <a:ext uri="{FF2B5EF4-FFF2-40B4-BE49-F238E27FC236}">
                  <a16:creationId xmlns:a16="http://schemas.microsoft.com/office/drawing/2014/main" id="{8FFA210F-02BD-8687-4438-AE18A7892C52}"/>
                </a:ext>
              </a:extLst>
            </p:cNvPr>
            <p:cNvSpPr/>
            <p:nvPr/>
          </p:nvSpPr>
          <p:spPr>
            <a:xfrm>
              <a:off x="8553074" y="4800508"/>
              <a:ext cx="1167194" cy="118192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19" name="Graphic 1118" descr="Normal Distribution outline">
              <a:extLst>
                <a:ext uri="{FF2B5EF4-FFF2-40B4-BE49-F238E27FC236}">
                  <a16:creationId xmlns:a16="http://schemas.microsoft.com/office/drawing/2014/main" id="{48A2F7F9-36D4-47B2-5EAD-A2225A17E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593903" y="4858288"/>
              <a:ext cx="1066362" cy="1066362"/>
            </a:xfrm>
            <a:prstGeom prst="rect">
              <a:avLst/>
            </a:prstGeom>
          </p:spPr>
        </p:pic>
      </p:grpSp>
      <p:grpSp>
        <p:nvGrpSpPr>
          <p:cNvPr id="1139" name="Group 1138">
            <a:extLst>
              <a:ext uri="{FF2B5EF4-FFF2-40B4-BE49-F238E27FC236}">
                <a16:creationId xmlns:a16="http://schemas.microsoft.com/office/drawing/2014/main" id="{5C53CA50-2C6F-DAA3-AE0F-CA4A838F9D32}"/>
              </a:ext>
            </a:extLst>
          </p:cNvPr>
          <p:cNvGrpSpPr/>
          <p:nvPr/>
        </p:nvGrpSpPr>
        <p:grpSpPr>
          <a:xfrm>
            <a:off x="8698352" y="3315750"/>
            <a:ext cx="1167194" cy="1181922"/>
            <a:chOff x="8543487" y="3511470"/>
            <a:chExt cx="1167194" cy="11819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3" name="Rounded Rectangle 1132">
              <a:extLst>
                <a:ext uri="{FF2B5EF4-FFF2-40B4-BE49-F238E27FC236}">
                  <a16:creationId xmlns:a16="http://schemas.microsoft.com/office/drawing/2014/main" id="{DA68FC2D-8B63-25CA-DA5B-D240E968E416}"/>
                </a:ext>
              </a:extLst>
            </p:cNvPr>
            <p:cNvSpPr/>
            <p:nvPr/>
          </p:nvSpPr>
          <p:spPr>
            <a:xfrm>
              <a:off x="8543487" y="3511470"/>
              <a:ext cx="1167194" cy="118192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1" name="Graphic 1120" descr="Database outline">
              <a:extLst>
                <a:ext uri="{FF2B5EF4-FFF2-40B4-BE49-F238E27FC236}">
                  <a16:creationId xmlns:a16="http://schemas.microsoft.com/office/drawing/2014/main" id="{E666F6C8-1E9B-7F0F-0370-20CBE58A7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750920" y="3716680"/>
              <a:ext cx="771502" cy="771502"/>
            </a:xfrm>
            <a:prstGeom prst="rect">
              <a:avLst/>
            </a:prstGeom>
          </p:spPr>
        </p:pic>
      </p:grp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2EE1AD62-484F-15C9-DA23-7542BCA783DA}"/>
              </a:ext>
            </a:extLst>
          </p:cNvPr>
          <p:cNvGrpSpPr/>
          <p:nvPr/>
        </p:nvGrpSpPr>
        <p:grpSpPr>
          <a:xfrm>
            <a:off x="10070263" y="4671072"/>
            <a:ext cx="1167194" cy="1181922"/>
            <a:chOff x="9874959" y="4800508"/>
            <a:chExt cx="1167194" cy="11819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1" name="Rounded Rectangle 1130">
              <a:extLst>
                <a:ext uri="{FF2B5EF4-FFF2-40B4-BE49-F238E27FC236}">
                  <a16:creationId xmlns:a16="http://schemas.microsoft.com/office/drawing/2014/main" id="{1387EF3D-6F2B-0300-8D3C-682A1A4C9D1F}"/>
                </a:ext>
              </a:extLst>
            </p:cNvPr>
            <p:cNvSpPr/>
            <p:nvPr/>
          </p:nvSpPr>
          <p:spPr>
            <a:xfrm>
              <a:off x="9874959" y="4800508"/>
              <a:ext cx="1167194" cy="118192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3" name="Graphic 1122" descr="Settings outline">
              <a:extLst>
                <a:ext uri="{FF2B5EF4-FFF2-40B4-BE49-F238E27FC236}">
                  <a16:creationId xmlns:a16="http://schemas.microsoft.com/office/drawing/2014/main" id="{088F0656-64FD-C3E4-F6F8-825800074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940185" y="4906091"/>
              <a:ext cx="1013956" cy="10139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3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4719</TotalTime>
  <Words>66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JetBrains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Breandan Considine</dc:creator>
  <cp:lastModifiedBy>Breandan Considine</cp:lastModifiedBy>
  <cp:revision>2</cp:revision>
  <dcterms:created xsi:type="dcterms:W3CDTF">2023-03-08T22:06:50Z</dcterms:created>
  <dcterms:modified xsi:type="dcterms:W3CDTF">2023-03-12T04:53:12Z</dcterms:modified>
</cp:coreProperties>
</file>