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74" r:id="rId4"/>
    <p:sldId id="275" r:id="rId5"/>
    <p:sldId id="277" r:id="rId6"/>
    <p:sldId id="278" r:id="rId7"/>
    <p:sldId id="259" r:id="rId8"/>
    <p:sldId id="257" r:id="rId9"/>
    <p:sldId id="258" r:id="rId10"/>
    <p:sldId id="270" r:id="rId11"/>
    <p:sldId id="260" r:id="rId12"/>
    <p:sldId id="261" r:id="rId13"/>
    <p:sldId id="263" r:id="rId14"/>
    <p:sldId id="262" r:id="rId15"/>
    <p:sldId id="264" r:id="rId16"/>
    <p:sldId id="265" r:id="rId17"/>
    <p:sldId id="266" r:id="rId18"/>
    <p:sldId id="267" r:id="rId19"/>
    <p:sldId id="268" r:id="rId20"/>
    <p:sldId id="269" r:id="rId2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344" y="-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97FE0-ED46-45AF-ABD5-68106488DB2A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BA56B-2329-4D86-BB6E-09989638F0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88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fld id="{D6F4DC1C-DCF5-2C44-B77E-3A8826DC3AAA}" type="slidenum">
              <a:rPr lang="en-US" altLang="ko-KR" sz="1200" b="0">
                <a:latin typeface="맑은 고딕" pitchFamily="50" charset="-127"/>
                <a:ea typeface="맑은 고딕" pitchFamily="50" charset="-127"/>
              </a:rPr>
              <a:pPr/>
              <a:t>5</a:t>
            </a:fld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194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B72-F9D9-4FE5-AE6C-C4D088357F88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74B-C626-40C8-A173-E1ABF6995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3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B72-F9D9-4FE5-AE6C-C4D088357F88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74B-C626-40C8-A173-E1ABF6995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88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B72-F9D9-4FE5-AE6C-C4D088357F88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74B-C626-40C8-A173-E1ABF6995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36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490066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B72-F9D9-4FE5-AE6C-C4D088357F88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74B-C626-40C8-A173-E1ABF6995EE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88504" y="764704"/>
            <a:ext cx="8928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0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B72-F9D9-4FE5-AE6C-C4D088357F88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74B-C626-40C8-A173-E1ABF6995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00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B72-F9D9-4FE5-AE6C-C4D088357F88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74B-C626-40C8-A173-E1ABF6995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93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B72-F9D9-4FE5-AE6C-C4D088357F88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74B-C626-40C8-A173-E1ABF6995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19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B72-F9D9-4FE5-AE6C-C4D088357F88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74B-C626-40C8-A173-E1ABF6995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0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B72-F9D9-4FE5-AE6C-C4D088357F88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74B-C626-40C8-A173-E1ABF6995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40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B72-F9D9-4FE5-AE6C-C4D088357F88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74B-C626-40C8-A173-E1ABF6995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10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BB72-F9D9-4FE5-AE6C-C4D088357F88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AE74B-C626-40C8-A173-E1ABF6995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4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0BB72-F9D9-4FE5-AE6C-C4D088357F88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AE74B-C626-40C8-A173-E1ABF6995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87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ie.technion.ac.il/serveng/callcenterdata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62450" y="2492896"/>
            <a:ext cx="41810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콜센터</a:t>
            </a:r>
            <a:r>
              <a:rPr lang="ko-KR" altLang="en-US" dirty="0" smtClean="0"/>
              <a:t> 근무인원 최적화를 위한</a:t>
            </a:r>
            <a:endParaRPr lang="en-US" altLang="ko-KR" dirty="0" smtClean="0"/>
          </a:p>
          <a:p>
            <a:r>
              <a:rPr lang="ko-KR" altLang="en-US" sz="3600" b="1" dirty="0" smtClean="0"/>
              <a:t>탐색적 데이터 분석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11325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탐색분석 흐름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8893" y="2573030"/>
            <a:ext cx="31742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/>
              <a:t>월별 평균 통화건수</a:t>
            </a:r>
            <a:endParaRPr lang="en-US" altLang="ko-KR" sz="1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err="1" smtClean="0"/>
              <a:t>통화건당</a:t>
            </a:r>
            <a:r>
              <a:rPr lang="ko-KR" altLang="en-US" sz="1400" b="1" dirty="0" smtClean="0"/>
              <a:t> 평균 대기시간</a:t>
            </a:r>
            <a:endParaRPr lang="en-US" altLang="ko-KR" sz="1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err="1" smtClean="0"/>
              <a:t>통화건당</a:t>
            </a:r>
            <a:r>
              <a:rPr lang="ko-KR" altLang="en-US" sz="1400" b="1" dirty="0" smtClean="0"/>
              <a:t> 통화시간</a:t>
            </a:r>
            <a:endParaRPr lang="en-US" altLang="ko-KR" sz="1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err="1" smtClean="0"/>
              <a:t>근무자별</a:t>
            </a:r>
            <a:r>
              <a:rPr lang="ko-KR" altLang="en-US" sz="1400" b="1" dirty="0" smtClean="0"/>
              <a:t> 시간대별 통화건수</a:t>
            </a:r>
            <a:endParaRPr lang="en-US" altLang="ko-KR" sz="1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err="1" smtClean="0"/>
              <a:t>근무자별</a:t>
            </a:r>
            <a:r>
              <a:rPr lang="ko-KR" altLang="en-US" sz="1400" b="1" dirty="0" smtClean="0"/>
              <a:t> 시간대별 평균 통화시간</a:t>
            </a:r>
            <a:endParaRPr lang="en-US" altLang="ko-KR" sz="1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196028" y="1564918"/>
            <a:ext cx="23936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/>
              <a:t>월별 통화건수 집계</a:t>
            </a:r>
            <a:endParaRPr lang="en-US" altLang="ko-KR" sz="1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err="1" smtClean="0"/>
              <a:t>요일별</a:t>
            </a:r>
            <a:r>
              <a:rPr lang="ko-KR" altLang="en-US" sz="1400" b="1" dirty="0" smtClean="0"/>
              <a:t> 통화건수 집계</a:t>
            </a:r>
            <a:endParaRPr lang="en-US" altLang="ko-KR" sz="1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/>
              <a:t>시간대별 통화건수 집계</a:t>
            </a:r>
            <a:endParaRPr lang="en-US" altLang="ko-KR" sz="1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/>
              <a:t>시간대별 근무인원 집계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24808" y="3952520"/>
            <a:ext cx="3353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err="1" smtClean="0"/>
              <a:t>근무자별</a:t>
            </a:r>
            <a:r>
              <a:rPr lang="ko-KR" altLang="en-US" sz="1400" b="1" dirty="0" smtClean="0"/>
              <a:t> 시간당 적정통화건수 설정</a:t>
            </a:r>
            <a:endParaRPr lang="en-US" altLang="ko-KR" sz="1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smtClean="0"/>
              <a:t>시간대별 필요인원 산정</a:t>
            </a:r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97144" y="1572418"/>
            <a:ext cx="1440160" cy="43526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개요파악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8584" y="2573030"/>
            <a:ext cx="1440160" cy="43526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변수생성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08584" y="3869174"/>
            <a:ext cx="1440160" cy="43526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탐색분</a:t>
            </a:r>
            <a:r>
              <a:rPr lang="ko-KR" altLang="en-US" b="1" dirty="0">
                <a:solidFill>
                  <a:schemeClr val="tx1"/>
                </a:solidFill>
              </a:rPr>
              <a:t>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23187" y="4865948"/>
            <a:ext cx="1440160" cy="43526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보완사항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073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0512" y="1340768"/>
            <a:ext cx="803457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call &lt;- read.csv("C:/hr04/callcenter.csv")</a:t>
            </a:r>
          </a:p>
          <a:p>
            <a:endParaRPr lang="en-US" altLang="ko-KR" b="1" dirty="0" smtClean="0">
              <a:latin typeface="+mj-ea"/>
              <a:ea typeface="+mj-ea"/>
            </a:endParaRPr>
          </a:p>
          <a:p>
            <a:r>
              <a:rPr lang="en-US" altLang="ko-KR" b="1" dirty="0" smtClean="0">
                <a:latin typeface="+mj-ea"/>
                <a:ea typeface="+mj-ea"/>
              </a:rPr>
              <a:t>summary(call)</a:t>
            </a:r>
          </a:p>
          <a:p>
            <a:endParaRPr lang="en-US" altLang="ko-KR" b="1" dirty="0" smtClean="0">
              <a:latin typeface="+mj-ea"/>
              <a:ea typeface="+mj-ea"/>
            </a:endParaRPr>
          </a:p>
          <a:p>
            <a:r>
              <a:rPr lang="en-US" altLang="ko-KR" b="1" dirty="0" smtClean="0">
                <a:latin typeface="+mj-ea"/>
                <a:ea typeface="+mj-ea"/>
              </a:rPr>
              <a:t># </a:t>
            </a:r>
            <a:r>
              <a:rPr lang="ko-KR" altLang="en-US" b="1" dirty="0" smtClean="0">
                <a:latin typeface="+mj-ea"/>
                <a:ea typeface="+mj-ea"/>
              </a:rPr>
              <a:t>통화상태가 불분명한 오류를 제거하고</a:t>
            </a:r>
            <a:r>
              <a:rPr lang="en-US" altLang="ko-KR" b="1" dirty="0" smtClean="0">
                <a:latin typeface="+mj-ea"/>
                <a:ea typeface="+mj-ea"/>
              </a:rPr>
              <a:t>(</a:t>
            </a:r>
            <a:r>
              <a:rPr lang="ko-KR" altLang="en-US" b="1" dirty="0" smtClean="0">
                <a:latin typeface="+mj-ea"/>
                <a:ea typeface="+mj-ea"/>
              </a:rPr>
              <a:t>서비스와 끊어짐 현상만 잔류</a:t>
            </a:r>
            <a:r>
              <a:rPr lang="en-US" altLang="ko-KR" b="1" dirty="0" smtClean="0">
                <a:latin typeface="+mj-ea"/>
                <a:ea typeface="+mj-ea"/>
              </a:rPr>
              <a:t>)</a:t>
            </a:r>
          </a:p>
          <a:p>
            <a:r>
              <a:rPr lang="en-US" altLang="ko-KR" b="1" dirty="0" smtClean="0">
                <a:latin typeface="+mj-ea"/>
                <a:ea typeface="+mj-ea"/>
              </a:rPr>
              <a:t>call1 &lt;- subset(call, subset = (outcome != "PHANTOM"))</a:t>
            </a:r>
          </a:p>
          <a:p>
            <a:endParaRPr lang="en-US" altLang="ko-KR" b="1" dirty="0" smtClean="0">
              <a:latin typeface="+mj-ea"/>
              <a:ea typeface="+mj-ea"/>
            </a:endParaRPr>
          </a:p>
          <a:p>
            <a:r>
              <a:rPr lang="en-US" altLang="ko-KR" b="1" dirty="0" smtClean="0">
                <a:latin typeface="+mj-ea"/>
                <a:ea typeface="+mj-ea"/>
              </a:rPr>
              <a:t># </a:t>
            </a:r>
            <a:r>
              <a:rPr lang="ko-KR" altLang="en-US" b="1" dirty="0" smtClean="0">
                <a:latin typeface="+mj-ea"/>
                <a:ea typeface="+mj-ea"/>
              </a:rPr>
              <a:t>호출시간 없이 즉각 수신한 데이터만 잔류</a:t>
            </a:r>
          </a:p>
          <a:p>
            <a:r>
              <a:rPr lang="en-US" altLang="ko-KR" b="1" dirty="0" smtClean="0">
                <a:latin typeface="+mj-ea"/>
                <a:ea typeface="+mj-ea"/>
              </a:rPr>
              <a:t>call1 &lt;- subset(call1, subset = (</a:t>
            </a:r>
            <a:r>
              <a:rPr lang="en-US" altLang="ko-KR" b="1" dirty="0" err="1" smtClean="0">
                <a:latin typeface="+mj-ea"/>
                <a:ea typeface="+mj-ea"/>
              </a:rPr>
              <a:t>vru_time</a:t>
            </a:r>
            <a:r>
              <a:rPr lang="en-US" altLang="ko-KR" b="1" dirty="0" smtClean="0">
                <a:latin typeface="+mj-ea"/>
                <a:ea typeface="+mj-ea"/>
              </a:rPr>
              <a:t> &gt;= 0))</a:t>
            </a:r>
          </a:p>
          <a:p>
            <a:endParaRPr lang="en-US" altLang="ko-KR" b="1" dirty="0" smtClean="0">
              <a:latin typeface="+mj-ea"/>
              <a:ea typeface="+mj-ea"/>
            </a:endParaRPr>
          </a:p>
          <a:p>
            <a:r>
              <a:rPr lang="en-US" altLang="ko-KR" b="1" dirty="0" smtClean="0">
                <a:latin typeface="+mj-ea"/>
                <a:ea typeface="+mj-ea"/>
              </a:rPr>
              <a:t># call1 &lt;- filter(</a:t>
            </a:r>
            <a:r>
              <a:rPr lang="en-US" altLang="ko-KR" b="1" dirty="0" err="1" smtClean="0">
                <a:latin typeface="+mj-ea"/>
                <a:ea typeface="+mj-ea"/>
              </a:rPr>
              <a:t>call,outcome</a:t>
            </a:r>
            <a:r>
              <a:rPr lang="en-US" altLang="ko-KR" b="1" dirty="0" smtClean="0">
                <a:latin typeface="+mj-ea"/>
                <a:ea typeface="+mj-ea"/>
              </a:rPr>
              <a:t> !="PHANTOM",</a:t>
            </a:r>
            <a:r>
              <a:rPr lang="en-US" altLang="ko-KR" b="1" dirty="0" err="1" smtClean="0">
                <a:latin typeface="+mj-ea"/>
                <a:ea typeface="+mj-ea"/>
              </a:rPr>
              <a:t>vru_time</a:t>
            </a:r>
            <a:r>
              <a:rPr lang="en-US" altLang="ko-KR" b="1" dirty="0" smtClean="0">
                <a:latin typeface="+mj-ea"/>
                <a:ea typeface="+mj-ea"/>
              </a:rPr>
              <a:t>&gt;=0)</a:t>
            </a:r>
          </a:p>
          <a:p>
            <a:endParaRPr lang="en-US" altLang="ko-KR" b="1" dirty="0" smtClean="0">
              <a:latin typeface="+mj-ea"/>
              <a:ea typeface="+mj-ea"/>
            </a:endParaRPr>
          </a:p>
          <a:p>
            <a:endParaRPr lang="en-US" altLang="ko-KR" b="1" dirty="0" smtClean="0">
              <a:latin typeface="+mj-ea"/>
              <a:ea typeface="+mj-ea"/>
            </a:endParaRPr>
          </a:p>
          <a:p>
            <a:r>
              <a:rPr lang="en-US" altLang="ko-KR" b="1" dirty="0" smtClean="0">
                <a:latin typeface="+mj-ea"/>
                <a:ea typeface="+mj-ea"/>
              </a:rPr>
              <a:t># </a:t>
            </a:r>
            <a:r>
              <a:rPr lang="ko-KR" altLang="en-US" b="1" dirty="0" smtClean="0">
                <a:latin typeface="+mj-ea"/>
                <a:ea typeface="+mj-ea"/>
              </a:rPr>
              <a:t>통화서비스가 </a:t>
            </a:r>
            <a:r>
              <a:rPr lang="ko-KR" altLang="en-US" b="1" dirty="0" err="1" smtClean="0">
                <a:latin typeface="+mj-ea"/>
                <a:ea typeface="+mj-ea"/>
              </a:rPr>
              <a:t>이루어지기전</a:t>
            </a:r>
            <a:r>
              <a:rPr lang="ko-KR" altLang="en-US" b="1" dirty="0" smtClean="0">
                <a:latin typeface="+mj-ea"/>
                <a:ea typeface="+mj-ea"/>
              </a:rPr>
              <a:t> 까지의 시간을 산출하여 </a:t>
            </a:r>
            <a:r>
              <a:rPr lang="en-US" altLang="ko-KR" b="1" dirty="0" err="1" smtClean="0">
                <a:latin typeface="+mj-ea"/>
                <a:ea typeface="+mj-ea"/>
              </a:rPr>
              <a:t>wait_time</a:t>
            </a:r>
            <a:r>
              <a:rPr lang="ko-KR" altLang="en-US" b="1" dirty="0" smtClean="0">
                <a:latin typeface="+mj-ea"/>
                <a:ea typeface="+mj-ea"/>
              </a:rPr>
              <a:t>변수 설정</a:t>
            </a:r>
          </a:p>
          <a:p>
            <a:r>
              <a:rPr lang="en-US" altLang="ko-KR" b="1" dirty="0" smtClean="0">
                <a:latin typeface="+mj-ea"/>
                <a:ea typeface="+mj-ea"/>
              </a:rPr>
              <a:t>call1$wait_time &lt;- call1$vru_time + call1$q_time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304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8097" y="1124744"/>
            <a:ext cx="870039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library(</a:t>
            </a:r>
            <a:r>
              <a:rPr lang="en-US" altLang="ko-KR" b="1" dirty="0" err="1" smtClean="0">
                <a:latin typeface="+mj-ea"/>
                <a:ea typeface="+mj-ea"/>
              </a:rPr>
              <a:t>lubridate</a:t>
            </a:r>
            <a:r>
              <a:rPr lang="en-US" altLang="ko-KR" b="1" dirty="0" smtClean="0">
                <a:latin typeface="+mj-ea"/>
                <a:ea typeface="+mj-ea"/>
              </a:rPr>
              <a:t>)</a:t>
            </a:r>
          </a:p>
          <a:p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b="1" dirty="0" smtClean="0">
                <a:latin typeface="+mj-ea"/>
                <a:ea typeface="+mj-ea"/>
              </a:rPr>
              <a:t># </a:t>
            </a:r>
            <a:r>
              <a:rPr lang="ko-KR" altLang="en-US" b="1" dirty="0" smtClean="0">
                <a:latin typeface="+mj-ea"/>
                <a:ea typeface="+mj-ea"/>
              </a:rPr>
              <a:t>날짜 함수 조정하여 </a:t>
            </a:r>
            <a:r>
              <a:rPr lang="ko-KR" altLang="en-US" b="1" dirty="0" err="1" smtClean="0">
                <a:latin typeface="+mj-ea"/>
                <a:ea typeface="+mj-ea"/>
              </a:rPr>
              <a:t>콜센터</a:t>
            </a:r>
            <a:r>
              <a:rPr lang="ko-KR" altLang="en-US" b="1" dirty="0" smtClean="0">
                <a:latin typeface="+mj-ea"/>
                <a:ea typeface="+mj-ea"/>
              </a:rPr>
              <a:t> 호출 월을 설정</a:t>
            </a:r>
          </a:p>
          <a:p>
            <a:r>
              <a:rPr lang="en-US" altLang="ko-KR" b="1" dirty="0" smtClean="0">
                <a:latin typeface="+mj-ea"/>
                <a:ea typeface="+mj-ea"/>
              </a:rPr>
              <a:t>call1$date &lt;- </a:t>
            </a:r>
            <a:r>
              <a:rPr lang="en-US" altLang="ko-KR" b="1" dirty="0" err="1" smtClean="0">
                <a:latin typeface="+mj-ea"/>
                <a:ea typeface="+mj-ea"/>
              </a:rPr>
              <a:t>ymd</a:t>
            </a:r>
            <a:r>
              <a:rPr lang="en-US" altLang="ko-KR" b="1" dirty="0" smtClean="0">
                <a:latin typeface="+mj-ea"/>
                <a:ea typeface="+mj-ea"/>
              </a:rPr>
              <a:t>(call1$date)</a:t>
            </a:r>
          </a:p>
          <a:p>
            <a:r>
              <a:rPr lang="en-US" altLang="ko-KR" b="1" dirty="0" smtClean="0">
                <a:latin typeface="+mj-ea"/>
                <a:ea typeface="+mj-ea"/>
              </a:rPr>
              <a:t>call1$month &lt;- </a:t>
            </a:r>
            <a:r>
              <a:rPr lang="en-US" altLang="ko-KR" b="1" dirty="0" err="1" smtClean="0">
                <a:latin typeface="+mj-ea"/>
                <a:ea typeface="+mj-ea"/>
              </a:rPr>
              <a:t>substr</a:t>
            </a:r>
            <a:r>
              <a:rPr lang="en-US" altLang="ko-KR" b="1" dirty="0" smtClean="0">
                <a:latin typeface="+mj-ea"/>
                <a:ea typeface="+mj-ea"/>
              </a:rPr>
              <a:t>(call1$date,6,7)</a:t>
            </a:r>
          </a:p>
          <a:p>
            <a:r>
              <a:rPr lang="en-US" altLang="ko-KR" b="1" dirty="0" smtClean="0">
                <a:latin typeface="+mj-ea"/>
                <a:ea typeface="+mj-ea"/>
              </a:rPr>
              <a:t>call1$month &lt;- </a:t>
            </a:r>
            <a:r>
              <a:rPr lang="en-US" altLang="ko-KR" b="1" dirty="0" err="1" smtClean="0">
                <a:latin typeface="+mj-ea"/>
                <a:ea typeface="+mj-ea"/>
              </a:rPr>
              <a:t>as.factor</a:t>
            </a:r>
            <a:r>
              <a:rPr lang="en-US" altLang="ko-KR" b="1" dirty="0" smtClean="0">
                <a:latin typeface="+mj-ea"/>
                <a:ea typeface="+mj-ea"/>
              </a:rPr>
              <a:t>(call1$month)</a:t>
            </a:r>
          </a:p>
          <a:p>
            <a:endParaRPr lang="en-US" altLang="ko-KR" b="1" dirty="0" smtClean="0">
              <a:latin typeface="+mj-ea"/>
              <a:ea typeface="+mj-ea"/>
            </a:endParaRPr>
          </a:p>
          <a:p>
            <a:r>
              <a:rPr lang="en-US" altLang="ko-KR" b="1" dirty="0" smtClean="0">
                <a:latin typeface="+mj-ea"/>
                <a:ea typeface="+mj-ea"/>
              </a:rPr>
              <a:t># </a:t>
            </a:r>
            <a:r>
              <a:rPr lang="ko-KR" altLang="en-US" b="1" dirty="0" smtClean="0">
                <a:latin typeface="+mj-ea"/>
                <a:ea typeface="+mj-ea"/>
              </a:rPr>
              <a:t>호출시간대별 확인하기 위해 문자열로 바꾸고 추출</a:t>
            </a:r>
          </a:p>
          <a:p>
            <a:r>
              <a:rPr lang="en-US" altLang="ko-KR" b="1" dirty="0" err="1" smtClean="0">
                <a:latin typeface="+mj-ea"/>
                <a:ea typeface="+mj-ea"/>
              </a:rPr>
              <a:t>call_time</a:t>
            </a:r>
            <a:r>
              <a:rPr lang="en-US" altLang="ko-KR" b="1" dirty="0" smtClean="0">
                <a:latin typeface="+mj-ea"/>
                <a:ea typeface="+mj-ea"/>
              </a:rPr>
              <a:t> = </a:t>
            </a:r>
            <a:r>
              <a:rPr lang="en-US" altLang="ko-KR" b="1" dirty="0" err="1" smtClean="0">
                <a:latin typeface="+mj-ea"/>
                <a:ea typeface="+mj-ea"/>
              </a:rPr>
              <a:t>strsplit</a:t>
            </a:r>
            <a:r>
              <a:rPr lang="en-US" altLang="ko-KR" b="1" dirty="0" smtClean="0">
                <a:latin typeface="+mj-ea"/>
                <a:ea typeface="+mj-ea"/>
              </a:rPr>
              <a:t>(</a:t>
            </a:r>
            <a:r>
              <a:rPr lang="en-US" altLang="ko-KR" b="1" dirty="0" err="1" smtClean="0">
                <a:latin typeface="+mj-ea"/>
                <a:ea typeface="+mj-ea"/>
              </a:rPr>
              <a:t>as.character</a:t>
            </a:r>
            <a:r>
              <a:rPr lang="en-US" altLang="ko-KR" b="1" dirty="0" smtClean="0">
                <a:latin typeface="+mj-ea"/>
                <a:ea typeface="+mj-ea"/>
              </a:rPr>
              <a:t>(call1$vru_entry), split=":")</a:t>
            </a:r>
          </a:p>
          <a:p>
            <a:endParaRPr lang="en-US" altLang="ko-KR" b="1" dirty="0" smtClean="0">
              <a:latin typeface="+mj-ea"/>
              <a:ea typeface="+mj-ea"/>
            </a:endParaRPr>
          </a:p>
          <a:p>
            <a:r>
              <a:rPr lang="en-US" altLang="ko-KR" b="1" dirty="0" err="1" smtClean="0">
                <a:latin typeface="+mj-ea"/>
                <a:ea typeface="+mj-ea"/>
              </a:rPr>
              <a:t>call_hour</a:t>
            </a:r>
            <a:r>
              <a:rPr lang="en-US" altLang="ko-KR" b="1" dirty="0" smtClean="0">
                <a:latin typeface="+mj-ea"/>
                <a:ea typeface="+mj-ea"/>
              </a:rPr>
              <a:t> &lt;- numeric(</a:t>
            </a:r>
            <a:r>
              <a:rPr lang="en-US" altLang="ko-KR" b="1" dirty="0" err="1" smtClean="0">
                <a:latin typeface="+mj-ea"/>
                <a:ea typeface="+mj-ea"/>
              </a:rPr>
              <a:t>nrow</a:t>
            </a:r>
            <a:r>
              <a:rPr lang="en-US" altLang="ko-KR" b="1" dirty="0" smtClean="0">
                <a:latin typeface="+mj-ea"/>
                <a:ea typeface="+mj-ea"/>
              </a:rPr>
              <a:t>(call1))</a:t>
            </a:r>
          </a:p>
          <a:p>
            <a:r>
              <a:rPr lang="en-US" altLang="ko-KR" b="1" dirty="0" smtClean="0">
                <a:latin typeface="+mj-ea"/>
                <a:ea typeface="+mj-ea"/>
              </a:rPr>
              <a:t>for (q in 1:nrow(call1)) </a:t>
            </a:r>
          </a:p>
          <a:p>
            <a:r>
              <a:rPr lang="en-US" altLang="ko-KR" b="1" dirty="0" smtClean="0">
                <a:latin typeface="+mj-ea"/>
                <a:ea typeface="+mj-ea"/>
              </a:rPr>
              <a:t>  </a:t>
            </a:r>
            <a:r>
              <a:rPr lang="en-US" altLang="ko-KR" b="1" dirty="0" err="1" smtClean="0">
                <a:latin typeface="+mj-ea"/>
                <a:ea typeface="+mj-ea"/>
              </a:rPr>
              <a:t>call_hour</a:t>
            </a:r>
            <a:r>
              <a:rPr lang="en-US" altLang="ko-KR" b="1" dirty="0" smtClean="0">
                <a:latin typeface="+mj-ea"/>
                <a:ea typeface="+mj-ea"/>
              </a:rPr>
              <a:t>[q] &lt;- </a:t>
            </a:r>
            <a:r>
              <a:rPr lang="en-US" altLang="ko-KR" b="1" dirty="0" err="1" smtClean="0">
                <a:latin typeface="+mj-ea"/>
                <a:ea typeface="+mj-ea"/>
              </a:rPr>
              <a:t>as.numeric</a:t>
            </a:r>
            <a:r>
              <a:rPr lang="en-US" altLang="ko-KR" b="1" dirty="0" smtClean="0">
                <a:latin typeface="+mj-ea"/>
                <a:ea typeface="+mj-ea"/>
              </a:rPr>
              <a:t>(</a:t>
            </a:r>
            <a:r>
              <a:rPr lang="en-US" altLang="ko-KR" b="1" dirty="0" err="1" smtClean="0">
                <a:latin typeface="+mj-ea"/>
                <a:ea typeface="+mj-ea"/>
              </a:rPr>
              <a:t>call_time</a:t>
            </a:r>
            <a:r>
              <a:rPr lang="en-US" altLang="ko-KR" b="1" dirty="0" smtClean="0">
                <a:latin typeface="+mj-ea"/>
                <a:ea typeface="+mj-ea"/>
              </a:rPr>
              <a:t>[[q]][1])</a:t>
            </a:r>
          </a:p>
          <a:p>
            <a:r>
              <a:rPr lang="en-US" altLang="ko-KR" b="1" dirty="0" smtClean="0">
                <a:latin typeface="+mj-ea"/>
                <a:ea typeface="+mj-ea"/>
              </a:rPr>
              <a:t>call1$call_hour &lt;- </a:t>
            </a:r>
            <a:r>
              <a:rPr lang="en-US" altLang="ko-KR" b="1" dirty="0" err="1" smtClean="0">
                <a:latin typeface="+mj-ea"/>
                <a:ea typeface="+mj-ea"/>
              </a:rPr>
              <a:t>call_hour</a:t>
            </a:r>
            <a:endParaRPr lang="en-US" altLang="ko-KR" b="1" dirty="0" smtClean="0">
              <a:latin typeface="+mj-ea"/>
              <a:ea typeface="+mj-ea"/>
            </a:endParaRPr>
          </a:p>
          <a:p>
            <a:endParaRPr lang="en-US" altLang="ko-KR" b="1" dirty="0" smtClean="0">
              <a:latin typeface="+mj-ea"/>
              <a:ea typeface="+mj-ea"/>
            </a:endParaRPr>
          </a:p>
          <a:p>
            <a:r>
              <a:rPr lang="en-US" altLang="ko-KR" b="1" dirty="0" smtClean="0">
                <a:latin typeface="+mj-ea"/>
                <a:ea typeface="+mj-ea"/>
              </a:rPr>
              <a:t># </a:t>
            </a:r>
            <a:r>
              <a:rPr lang="ko-KR" altLang="en-US" b="1" dirty="0" smtClean="0">
                <a:latin typeface="+mj-ea"/>
                <a:ea typeface="+mj-ea"/>
              </a:rPr>
              <a:t>날짜를 요일로 변경하여 새로운 변수 할당</a:t>
            </a:r>
          </a:p>
          <a:p>
            <a:r>
              <a:rPr lang="en-US" altLang="ko-KR" b="1" dirty="0" smtClean="0">
                <a:latin typeface="+mj-ea"/>
                <a:ea typeface="+mj-ea"/>
              </a:rPr>
              <a:t>call1$week &lt;- </a:t>
            </a:r>
            <a:r>
              <a:rPr lang="en-US" altLang="ko-KR" b="1" dirty="0" err="1" smtClean="0">
                <a:latin typeface="+mj-ea"/>
                <a:ea typeface="+mj-ea"/>
              </a:rPr>
              <a:t>wday</a:t>
            </a:r>
            <a:r>
              <a:rPr lang="en-US" altLang="ko-KR" b="1" dirty="0" smtClean="0">
                <a:latin typeface="+mj-ea"/>
                <a:ea typeface="+mj-ea"/>
              </a:rPr>
              <a:t>(call1$date)</a:t>
            </a:r>
          </a:p>
          <a:p>
            <a:r>
              <a:rPr lang="en-US" altLang="ko-KR" b="1" dirty="0" smtClean="0">
                <a:latin typeface="+mj-ea"/>
                <a:ea typeface="+mj-ea"/>
              </a:rPr>
              <a:t>call1$week &lt;- factor(call1$week,levels = c(1:7), labels = c("sun","</a:t>
            </a:r>
            <a:r>
              <a:rPr lang="en-US" altLang="ko-KR" b="1" dirty="0" err="1" smtClean="0">
                <a:latin typeface="+mj-ea"/>
                <a:ea typeface="+mj-ea"/>
              </a:rPr>
              <a:t>mon</a:t>
            </a:r>
            <a:r>
              <a:rPr lang="en-US" altLang="ko-KR" b="1" dirty="0" smtClean="0">
                <a:latin typeface="+mj-ea"/>
                <a:ea typeface="+mj-ea"/>
              </a:rPr>
              <a:t>","</a:t>
            </a:r>
            <a:r>
              <a:rPr lang="en-US" altLang="ko-KR" b="1" dirty="0" err="1" smtClean="0">
                <a:latin typeface="+mj-ea"/>
                <a:ea typeface="+mj-ea"/>
              </a:rPr>
              <a:t>tue</a:t>
            </a:r>
            <a:r>
              <a:rPr lang="en-US" altLang="ko-KR" b="1" dirty="0" smtClean="0">
                <a:latin typeface="+mj-ea"/>
                <a:ea typeface="+mj-ea"/>
              </a:rPr>
              <a:t>",</a:t>
            </a:r>
            <a:br>
              <a:rPr lang="en-US" altLang="ko-KR" b="1" dirty="0" smtClean="0">
                <a:latin typeface="+mj-ea"/>
                <a:ea typeface="+mj-ea"/>
              </a:rPr>
            </a:br>
            <a:r>
              <a:rPr lang="en-US" altLang="ko-KR" b="1" dirty="0" smtClean="0">
                <a:latin typeface="+mj-ea"/>
                <a:ea typeface="+mj-ea"/>
              </a:rPr>
              <a:t>                           "wed","</a:t>
            </a:r>
            <a:r>
              <a:rPr lang="en-US" altLang="ko-KR" b="1" dirty="0" err="1" smtClean="0">
                <a:latin typeface="+mj-ea"/>
                <a:ea typeface="+mj-ea"/>
              </a:rPr>
              <a:t>thu</a:t>
            </a:r>
            <a:r>
              <a:rPr lang="en-US" altLang="ko-KR" b="1" dirty="0" smtClean="0">
                <a:latin typeface="+mj-ea"/>
                <a:ea typeface="+mj-ea"/>
              </a:rPr>
              <a:t>","</a:t>
            </a:r>
            <a:r>
              <a:rPr lang="en-US" altLang="ko-KR" b="1" dirty="0" err="1" smtClean="0">
                <a:latin typeface="+mj-ea"/>
                <a:ea typeface="+mj-ea"/>
              </a:rPr>
              <a:t>fri</a:t>
            </a:r>
            <a:r>
              <a:rPr lang="en-US" altLang="ko-KR" b="1" dirty="0" smtClean="0">
                <a:latin typeface="+mj-ea"/>
                <a:ea typeface="+mj-ea"/>
              </a:rPr>
              <a:t>","sat"))</a:t>
            </a:r>
          </a:p>
        </p:txBody>
      </p:sp>
    </p:spTree>
    <p:extLst>
      <p:ext uri="{BB962C8B-B14F-4D97-AF65-F5344CB8AC3E}">
        <p14:creationId xmlns:p14="http://schemas.microsoft.com/office/powerpoint/2010/main" val="114404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월별 시간대별 통화건수 개요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8400" y="1124744"/>
            <a:ext cx="9001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outline1 &lt;- call1 %&gt;%</a:t>
            </a:r>
          </a:p>
          <a:p>
            <a:r>
              <a:rPr lang="en-US" altLang="ko-KR" sz="1400" b="1" dirty="0" smtClean="0"/>
              <a:t>  </a:t>
            </a:r>
            <a:r>
              <a:rPr lang="en-US" altLang="ko-KR" sz="1400" b="1" dirty="0" err="1" smtClean="0"/>
              <a:t>group_by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month,week,call_hour</a:t>
            </a:r>
            <a:r>
              <a:rPr lang="en-US" altLang="ko-KR" sz="1400" b="1" dirty="0" smtClean="0"/>
              <a:t>) %&gt;%</a:t>
            </a:r>
          </a:p>
          <a:p>
            <a:r>
              <a:rPr lang="en-US" altLang="ko-KR" sz="1400" b="1" dirty="0" smtClean="0"/>
              <a:t>  summarize(</a:t>
            </a:r>
            <a:r>
              <a:rPr lang="en-US" altLang="ko-KR" sz="1400" b="1" dirty="0" err="1" smtClean="0"/>
              <a:t>call_case</a:t>
            </a:r>
            <a:r>
              <a:rPr lang="en-US" altLang="ko-KR" sz="1400" b="1" dirty="0" smtClean="0"/>
              <a:t> = sum(</a:t>
            </a:r>
            <a:r>
              <a:rPr lang="en-US" altLang="ko-KR" sz="1400" b="1" dirty="0" err="1" smtClean="0"/>
              <a:t>call_hour</a:t>
            </a:r>
            <a:r>
              <a:rPr lang="en-US" altLang="ko-KR" sz="1400" b="1" dirty="0" smtClean="0"/>
              <a:t>, na.rm = TRUE))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 err="1" smtClean="0"/>
              <a:t>ggplot</a:t>
            </a:r>
            <a:r>
              <a:rPr lang="en-US" altLang="ko-KR" sz="1400" b="1" dirty="0" smtClean="0"/>
              <a:t>(outline1,aes(</a:t>
            </a:r>
            <a:r>
              <a:rPr lang="en-US" altLang="ko-KR" sz="1400" b="1" dirty="0" err="1" smtClean="0"/>
              <a:t>month,call_case</a:t>
            </a:r>
            <a:r>
              <a:rPr lang="en-US" altLang="ko-KR" sz="1400" b="1" dirty="0" smtClean="0"/>
              <a:t>/1000,fill=week))+</a:t>
            </a:r>
            <a:r>
              <a:rPr lang="en-US" altLang="ko-KR" sz="1400" b="1" dirty="0" err="1" smtClean="0"/>
              <a:t>geom_bar</a:t>
            </a:r>
            <a:r>
              <a:rPr lang="en-US" altLang="ko-KR" sz="1400" b="1" dirty="0" smtClean="0"/>
              <a:t>(stat="identity")</a:t>
            </a:r>
          </a:p>
          <a:p>
            <a:r>
              <a:rPr lang="en-US" altLang="ko-KR" sz="1400" b="1" dirty="0" err="1" smtClean="0"/>
              <a:t>ggplot</a:t>
            </a:r>
            <a:r>
              <a:rPr lang="en-US" altLang="ko-KR" sz="1400" b="1" dirty="0" smtClean="0"/>
              <a:t>(outline1,aes(</a:t>
            </a:r>
            <a:r>
              <a:rPr lang="en-US" altLang="ko-KR" sz="1400" b="1" dirty="0" err="1" smtClean="0"/>
              <a:t>month,call_case</a:t>
            </a:r>
            <a:r>
              <a:rPr lang="en-US" altLang="ko-KR" sz="1400" b="1" dirty="0" smtClean="0"/>
              <a:t>/1000,fill=week))+</a:t>
            </a:r>
            <a:r>
              <a:rPr lang="en-US" altLang="ko-KR" sz="1400" b="1" dirty="0" err="1" smtClean="0"/>
              <a:t>geom_bar</a:t>
            </a:r>
            <a:r>
              <a:rPr lang="en-US" altLang="ko-KR" sz="1400" b="1" dirty="0" smtClean="0"/>
              <a:t>(stat="</a:t>
            </a:r>
            <a:r>
              <a:rPr lang="en-US" altLang="ko-KR" sz="1400" b="1" dirty="0" err="1" smtClean="0"/>
              <a:t>identity",position</a:t>
            </a:r>
            <a:r>
              <a:rPr lang="en-US" altLang="ko-KR" sz="1400" b="1" dirty="0" smtClean="0"/>
              <a:t>="fill")</a:t>
            </a:r>
          </a:p>
          <a:p>
            <a:r>
              <a:rPr lang="en-US" altLang="ko-KR" sz="1400" b="1" dirty="0" err="1" smtClean="0"/>
              <a:t>ggplot</a:t>
            </a:r>
            <a:r>
              <a:rPr lang="en-US" altLang="ko-KR" sz="1400" b="1" dirty="0" smtClean="0"/>
              <a:t>(outline1,aes(</a:t>
            </a:r>
            <a:r>
              <a:rPr lang="en-US" altLang="ko-KR" sz="1400" b="1" dirty="0" err="1" smtClean="0"/>
              <a:t>week,call_case</a:t>
            </a:r>
            <a:r>
              <a:rPr lang="en-US" altLang="ko-KR" sz="1400" b="1" dirty="0" smtClean="0"/>
              <a:t>/1000,fill=week))+</a:t>
            </a:r>
            <a:r>
              <a:rPr lang="en-US" altLang="ko-KR" sz="1400" b="1" dirty="0" err="1" smtClean="0"/>
              <a:t>geom_bar</a:t>
            </a:r>
            <a:r>
              <a:rPr lang="en-US" altLang="ko-KR" sz="1400" b="1" dirty="0" smtClean="0"/>
              <a:t>(stat="</a:t>
            </a:r>
            <a:r>
              <a:rPr lang="en-US" altLang="ko-KR" sz="1400" b="1" dirty="0" err="1" smtClean="0"/>
              <a:t>identity",position</a:t>
            </a:r>
            <a:r>
              <a:rPr lang="en-US" altLang="ko-KR" sz="1400" b="1" dirty="0" smtClean="0"/>
              <a:t>="dodge")</a:t>
            </a:r>
          </a:p>
          <a:p>
            <a:r>
              <a:rPr lang="en-US" altLang="ko-KR" sz="1400" b="1" dirty="0" err="1" smtClean="0"/>
              <a:t>ggplot</a:t>
            </a:r>
            <a:r>
              <a:rPr lang="en-US" altLang="ko-KR" sz="1400" b="1" dirty="0" smtClean="0"/>
              <a:t>(outline1,aes(</a:t>
            </a:r>
            <a:r>
              <a:rPr lang="en-US" altLang="ko-KR" sz="1400" b="1" dirty="0" err="1" smtClean="0"/>
              <a:t>call_hour,call_case</a:t>
            </a:r>
            <a:r>
              <a:rPr lang="en-US" altLang="ko-KR" sz="1400" b="1" dirty="0" smtClean="0"/>
              <a:t>/1000))+</a:t>
            </a:r>
            <a:r>
              <a:rPr lang="en-US" altLang="ko-KR" sz="1400" b="1" dirty="0" err="1" smtClean="0"/>
              <a:t>geom_bar</a:t>
            </a:r>
            <a:r>
              <a:rPr lang="en-US" altLang="ko-KR" sz="1400" b="1" dirty="0" smtClean="0"/>
              <a:t>(stat="identity")</a:t>
            </a:r>
            <a:endParaRPr lang="ko-KR" altLang="en-US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4984"/>
            <a:ext cx="9633520" cy="2480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17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데이터프레임 생성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520" y="1484784"/>
            <a:ext cx="744357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 library(reshape2)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a &lt;- aggregate(wait_time~month,call1,mean)</a:t>
            </a:r>
          </a:p>
          <a:p>
            <a:r>
              <a:rPr lang="en-US" altLang="ko-KR" b="1" dirty="0" smtClean="0"/>
              <a:t>b &lt;- aggregate(vru_entry~month,call1,length)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c &lt;- aggregate(vru_entry~call_hour+outcome,call1,length)</a:t>
            </a:r>
          </a:p>
          <a:p>
            <a:r>
              <a:rPr lang="en-US" altLang="ko-KR" b="1" dirty="0" smtClean="0"/>
              <a:t>d &lt;- </a:t>
            </a:r>
            <a:r>
              <a:rPr lang="en-US" altLang="ko-KR" b="1" dirty="0" err="1" smtClean="0"/>
              <a:t>dcast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c,call_hour~outcome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tab1&lt;-aggregate(vru_time~call_hour,call1,length)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tab1$wait_mean &lt;- aggregate(wait_time~call_hour,call1,mean)[,2]</a:t>
            </a:r>
          </a:p>
          <a:p>
            <a:r>
              <a:rPr lang="en-US" altLang="ko-KR" b="1" dirty="0" smtClean="0"/>
              <a:t>tab1$ser_mean &lt;- aggregate(ser_time~call_hour,call1,mean)[,2]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tab2 &lt;- merge(d,tab1,by="</a:t>
            </a:r>
            <a:r>
              <a:rPr lang="en-US" altLang="ko-KR" b="1" dirty="0" err="1" smtClean="0"/>
              <a:t>call_hour</a:t>
            </a:r>
            <a:r>
              <a:rPr lang="en-US" altLang="ko-KR" b="1" dirty="0" smtClean="0"/>
              <a:t>")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26756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추출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60512" y="1772816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shift &lt;- read.csv("C:/hr04/call_shift.csv")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call1 &lt;- filter(</a:t>
            </a:r>
            <a:r>
              <a:rPr lang="en-US" altLang="ko-KR" b="1" dirty="0" err="1" smtClean="0"/>
              <a:t>call,outcome</a:t>
            </a:r>
            <a:r>
              <a:rPr lang="en-US" altLang="ko-KR" b="1" dirty="0" smtClean="0"/>
              <a:t> !="PHANTOM",</a:t>
            </a:r>
            <a:r>
              <a:rPr lang="en-US" altLang="ko-KR" b="1" dirty="0" err="1" smtClean="0"/>
              <a:t>vru_time</a:t>
            </a:r>
            <a:r>
              <a:rPr lang="en-US" altLang="ko-KR" b="1" dirty="0" smtClean="0"/>
              <a:t>&gt;=0)</a:t>
            </a:r>
          </a:p>
          <a:p>
            <a:r>
              <a:rPr lang="en-US" altLang="ko-KR" b="1" dirty="0" smtClean="0"/>
              <a:t>call2 &lt;- filter(call1,outcome=="AGENT")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0512" y="1115452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서비스 데이터가 이루어진 경우만 추출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606016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변수생성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8504" y="980728"/>
            <a:ext cx="85689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# </a:t>
            </a:r>
            <a:r>
              <a:rPr lang="ko-KR" altLang="en-US" b="1" dirty="0" smtClean="0"/>
              <a:t>콜 시간대별 근무인원</a:t>
            </a:r>
          </a:p>
          <a:p>
            <a:r>
              <a:rPr lang="en-US" altLang="ko-KR" b="1" dirty="0" smtClean="0"/>
              <a:t>tab21$person &lt;- </a:t>
            </a:r>
            <a:r>
              <a:rPr lang="en-US" altLang="ko-KR" b="1" dirty="0" err="1" smtClean="0"/>
              <a:t>rowSums</a:t>
            </a:r>
            <a:r>
              <a:rPr lang="en-US" altLang="ko-KR" b="1" dirty="0" smtClean="0"/>
              <a:t>(shift[3:10])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# </a:t>
            </a:r>
            <a:r>
              <a:rPr lang="ko-KR" altLang="en-US" b="1" dirty="0" smtClean="0"/>
              <a:t>콜 시간대별 통화 건수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년간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tab21&lt;-aggregate(vru_time~call_hour,call2,length)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# </a:t>
            </a:r>
            <a:r>
              <a:rPr lang="ko-KR" altLang="en-US" b="1" dirty="0" smtClean="0"/>
              <a:t>콜 시간대별 대기시간 및 통화서비스 시간 합계</a:t>
            </a:r>
          </a:p>
          <a:p>
            <a:r>
              <a:rPr lang="en-US" altLang="ko-KR" b="1" dirty="0" smtClean="0"/>
              <a:t>tab21$wait_sum &lt;- aggregate(wait_time~call_hour,call2,sum)[,2]</a:t>
            </a:r>
          </a:p>
          <a:p>
            <a:r>
              <a:rPr lang="en-US" altLang="ko-KR" b="1" dirty="0" smtClean="0"/>
              <a:t>tab21$ser_sum &lt;- aggregate(ser_time~call_hour,call2,sum)[,2]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# </a:t>
            </a:r>
            <a:r>
              <a:rPr lang="ko-KR" altLang="en-US" b="1" dirty="0" smtClean="0"/>
              <a:t>일 평균 통화건수</a:t>
            </a:r>
          </a:p>
          <a:p>
            <a:r>
              <a:rPr lang="en-US" altLang="ko-KR" b="1" dirty="0" smtClean="0"/>
              <a:t>tab21 &lt;- mutate(tab21,vru_day_rate=</a:t>
            </a:r>
            <a:r>
              <a:rPr lang="en-US" altLang="ko-KR" b="1" dirty="0" err="1" smtClean="0"/>
              <a:t>vru_time</a:t>
            </a:r>
            <a:r>
              <a:rPr lang="en-US" altLang="ko-KR" b="1" dirty="0" smtClean="0"/>
              <a:t>/363)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# </a:t>
            </a:r>
            <a:r>
              <a:rPr lang="ko-KR" altLang="en-US" b="1" dirty="0" err="1" smtClean="0"/>
              <a:t>호출건당</a:t>
            </a:r>
            <a:r>
              <a:rPr lang="ko-KR" altLang="en-US" b="1" dirty="0" smtClean="0"/>
              <a:t> 평균 </a:t>
            </a:r>
            <a:r>
              <a:rPr lang="ko-KR" altLang="en-US" b="1" dirty="0" err="1" smtClean="0"/>
              <a:t>대기및</a:t>
            </a:r>
            <a:r>
              <a:rPr lang="ko-KR" altLang="en-US" b="1" dirty="0" smtClean="0"/>
              <a:t> 서비스 시간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분 단위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tab21 &lt;- mutate(tab21,wait_min_ave=(</a:t>
            </a:r>
            <a:r>
              <a:rPr lang="en-US" altLang="ko-KR" b="1" dirty="0" err="1" smtClean="0"/>
              <a:t>wait_sum</a:t>
            </a:r>
            <a:r>
              <a:rPr lang="en-US" altLang="ko-KR" b="1" dirty="0" smtClean="0"/>
              <a:t>/60)/363)</a:t>
            </a:r>
          </a:p>
          <a:p>
            <a:r>
              <a:rPr lang="en-US" altLang="ko-KR" b="1" dirty="0" smtClean="0"/>
              <a:t>tab21 &lt;- mutate(tab21,ser_min_ave=(</a:t>
            </a:r>
            <a:r>
              <a:rPr lang="en-US" altLang="ko-KR" b="1" dirty="0" err="1" smtClean="0"/>
              <a:t>ser_sum</a:t>
            </a:r>
            <a:r>
              <a:rPr lang="en-US" altLang="ko-KR" b="1" dirty="0" smtClean="0"/>
              <a:t>/60)/363)</a:t>
            </a: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81678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변수 생성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60512" y="1166843"/>
            <a:ext cx="686898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# </a:t>
            </a:r>
            <a:r>
              <a:rPr lang="ko-KR" altLang="en-US" b="1" dirty="0" err="1" smtClean="0"/>
              <a:t>근무자별</a:t>
            </a:r>
            <a:r>
              <a:rPr lang="ko-KR" altLang="en-US" b="1" dirty="0" smtClean="0"/>
              <a:t> 통화건수</a:t>
            </a:r>
          </a:p>
          <a:p>
            <a:r>
              <a:rPr lang="en-US" altLang="ko-KR" b="1" dirty="0" smtClean="0"/>
              <a:t>tab21 &lt;- mutate(tab21,call_p=</a:t>
            </a:r>
            <a:r>
              <a:rPr lang="en-US" altLang="ko-KR" b="1" dirty="0" err="1" smtClean="0"/>
              <a:t>vru_day_rate</a:t>
            </a:r>
            <a:r>
              <a:rPr lang="en-US" altLang="ko-KR" b="1" dirty="0" smtClean="0"/>
              <a:t>/person)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# </a:t>
            </a:r>
            <a:r>
              <a:rPr lang="ko-KR" altLang="en-US" b="1" dirty="0" err="1" smtClean="0"/>
              <a:t>근무자별</a:t>
            </a:r>
            <a:r>
              <a:rPr lang="ko-KR" altLang="en-US" b="1" dirty="0" smtClean="0"/>
              <a:t> 평균 통화시간</a:t>
            </a:r>
          </a:p>
          <a:p>
            <a:r>
              <a:rPr lang="en-US" altLang="ko-KR" b="1" dirty="0" smtClean="0"/>
              <a:t>tab21 &lt;- mutate(tab21,ser_p=</a:t>
            </a:r>
            <a:r>
              <a:rPr lang="en-US" altLang="ko-KR" b="1" dirty="0" err="1" smtClean="0"/>
              <a:t>ser_min_ave</a:t>
            </a:r>
            <a:r>
              <a:rPr lang="en-US" altLang="ko-KR" b="1" dirty="0" smtClean="0"/>
              <a:t>/person)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# </a:t>
            </a:r>
            <a:r>
              <a:rPr lang="ko-KR" altLang="en-US" b="1" dirty="0" err="1" smtClean="0"/>
              <a:t>호출건당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평균 대기시간</a:t>
            </a:r>
          </a:p>
          <a:p>
            <a:r>
              <a:rPr lang="en-US" altLang="ko-KR" b="1" dirty="0" smtClean="0"/>
              <a:t>tab21 &lt;- mutate(tab21,wait_p=</a:t>
            </a:r>
            <a:r>
              <a:rPr lang="en-US" altLang="ko-KR" b="1" dirty="0" err="1" smtClean="0"/>
              <a:t>wait_min_ave</a:t>
            </a:r>
            <a:r>
              <a:rPr lang="en-US" altLang="ko-KR" b="1" dirty="0" smtClean="0"/>
              <a:t>/person)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# </a:t>
            </a:r>
            <a:r>
              <a:rPr lang="ko-KR" altLang="en-US" b="1" dirty="0" err="1" smtClean="0"/>
              <a:t>호출건당</a:t>
            </a:r>
            <a:r>
              <a:rPr lang="ko-KR" altLang="en-US" b="1" dirty="0" smtClean="0"/>
              <a:t> 서비스 통화시간</a:t>
            </a:r>
          </a:p>
          <a:p>
            <a:r>
              <a:rPr lang="en-US" altLang="ko-KR" b="1" dirty="0" smtClean="0"/>
              <a:t>tab21 &lt;- mutate(tab21,call_ser_min=</a:t>
            </a:r>
            <a:r>
              <a:rPr lang="en-US" altLang="ko-KR" b="1" dirty="0" err="1" smtClean="0"/>
              <a:t>ser_min_ave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vru_day_rate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# </a:t>
            </a:r>
            <a:r>
              <a:rPr lang="ko-KR" altLang="en-US" b="1" dirty="0" err="1" smtClean="0"/>
              <a:t>호출건당</a:t>
            </a:r>
            <a:r>
              <a:rPr lang="ko-KR" altLang="en-US" b="1" dirty="0" smtClean="0"/>
              <a:t> 평균 서비스통화 시간</a:t>
            </a:r>
          </a:p>
          <a:p>
            <a:r>
              <a:rPr lang="en-US" altLang="ko-KR" b="1" dirty="0" smtClean="0"/>
              <a:t>mean(tab21$call_ser_min)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# </a:t>
            </a:r>
            <a:r>
              <a:rPr lang="ko-KR" altLang="en-US" b="1" dirty="0" smtClean="0"/>
              <a:t>시간당 적정 통화건수</a:t>
            </a:r>
            <a:r>
              <a:rPr lang="en-US" altLang="ko-KR" b="1" dirty="0" smtClean="0"/>
              <a:t>(50</a:t>
            </a:r>
            <a:r>
              <a:rPr lang="ko-KR" altLang="en-US" b="1" dirty="0" smtClean="0"/>
              <a:t>분 설정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50/mean(tab21$call_ser_min)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124849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시간대별 개황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24" y="2708920"/>
            <a:ext cx="5990952" cy="384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60512" y="1052736"/>
            <a:ext cx="8352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g11&lt;-</a:t>
            </a:r>
            <a:r>
              <a:rPr lang="en-US" altLang="ko-KR" b="1" dirty="0" err="1" smtClean="0"/>
              <a:t>ggplot</a:t>
            </a:r>
            <a:r>
              <a:rPr lang="en-US" altLang="ko-KR" b="1" dirty="0" smtClean="0"/>
              <a:t>(tab21,aes(</a:t>
            </a:r>
            <a:r>
              <a:rPr lang="en-US" altLang="ko-KR" b="1" dirty="0" err="1" smtClean="0"/>
              <a:t>call_hour,call_p</a:t>
            </a:r>
            <a:r>
              <a:rPr lang="en-US" altLang="ko-KR" b="1" dirty="0" smtClean="0"/>
              <a:t>))+</a:t>
            </a:r>
            <a:r>
              <a:rPr lang="en-US" altLang="ko-KR" b="1" dirty="0" err="1" smtClean="0"/>
              <a:t>geom_point</a:t>
            </a:r>
            <a:r>
              <a:rPr lang="en-US" altLang="ko-KR" b="1" dirty="0" smtClean="0"/>
              <a:t>()+</a:t>
            </a:r>
            <a:r>
              <a:rPr lang="en-US" altLang="ko-KR" b="1" dirty="0" err="1" smtClean="0"/>
              <a:t>geom_line</a:t>
            </a:r>
            <a:r>
              <a:rPr lang="en-US" altLang="ko-KR" b="1" dirty="0" smtClean="0"/>
              <a:t>()</a:t>
            </a:r>
          </a:p>
          <a:p>
            <a:r>
              <a:rPr lang="en-US" altLang="ko-KR" b="1" dirty="0" smtClean="0"/>
              <a:t>g12&lt;-</a:t>
            </a:r>
            <a:r>
              <a:rPr lang="en-US" altLang="ko-KR" b="1" dirty="0" err="1" smtClean="0"/>
              <a:t>ggplot</a:t>
            </a:r>
            <a:r>
              <a:rPr lang="en-US" altLang="ko-KR" b="1" dirty="0" smtClean="0"/>
              <a:t>(tab21,aes(</a:t>
            </a:r>
            <a:r>
              <a:rPr lang="en-US" altLang="ko-KR" b="1" dirty="0" err="1" smtClean="0"/>
              <a:t>call_hour,ser_p</a:t>
            </a:r>
            <a:r>
              <a:rPr lang="en-US" altLang="ko-KR" b="1" dirty="0" smtClean="0"/>
              <a:t>))+</a:t>
            </a:r>
            <a:r>
              <a:rPr lang="en-US" altLang="ko-KR" b="1" dirty="0" err="1" smtClean="0"/>
              <a:t>geom_point</a:t>
            </a:r>
            <a:r>
              <a:rPr lang="en-US" altLang="ko-KR" b="1" dirty="0" smtClean="0"/>
              <a:t>()+</a:t>
            </a:r>
            <a:r>
              <a:rPr lang="en-US" altLang="ko-KR" b="1" dirty="0" err="1" smtClean="0"/>
              <a:t>geom_line</a:t>
            </a:r>
            <a:r>
              <a:rPr lang="en-US" altLang="ko-KR" b="1" dirty="0" smtClean="0"/>
              <a:t>()</a:t>
            </a:r>
          </a:p>
          <a:p>
            <a:r>
              <a:rPr lang="en-US" altLang="ko-KR" b="1" dirty="0" smtClean="0"/>
              <a:t>g13&lt;- </a:t>
            </a:r>
            <a:r>
              <a:rPr lang="en-US" altLang="ko-KR" b="1" dirty="0" err="1" smtClean="0"/>
              <a:t>ggplot</a:t>
            </a:r>
            <a:r>
              <a:rPr lang="en-US" altLang="ko-KR" b="1" dirty="0" smtClean="0"/>
              <a:t>(tab21,aes(</a:t>
            </a:r>
            <a:r>
              <a:rPr lang="en-US" altLang="ko-KR" b="1" dirty="0" err="1" smtClean="0"/>
              <a:t>call_hour,t_person</a:t>
            </a:r>
            <a:r>
              <a:rPr lang="en-US" altLang="ko-KR" b="1" dirty="0" smtClean="0"/>
              <a:t>))+</a:t>
            </a:r>
            <a:r>
              <a:rPr lang="en-US" altLang="ko-KR" b="1" dirty="0" err="1" smtClean="0"/>
              <a:t>geom_point</a:t>
            </a:r>
            <a:r>
              <a:rPr lang="en-US" altLang="ko-KR" b="1" dirty="0" smtClean="0"/>
              <a:t>()+</a:t>
            </a:r>
            <a:r>
              <a:rPr lang="en-US" altLang="ko-KR" b="1" dirty="0" err="1" smtClean="0"/>
              <a:t>geom_line</a:t>
            </a:r>
            <a:r>
              <a:rPr lang="en-US" altLang="ko-KR" b="1" dirty="0" smtClean="0"/>
              <a:t>()</a:t>
            </a:r>
          </a:p>
          <a:p>
            <a:r>
              <a:rPr lang="en-US" altLang="ko-KR" b="1" dirty="0" smtClean="0"/>
              <a:t>g14&lt;- </a:t>
            </a:r>
            <a:r>
              <a:rPr lang="en-US" altLang="ko-KR" b="1" dirty="0" err="1" smtClean="0"/>
              <a:t>ggplot</a:t>
            </a:r>
            <a:r>
              <a:rPr lang="en-US" altLang="ko-KR" b="1" dirty="0" smtClean="0"/>
              <a:t>(tab21,aes(</a:t>
            </a:r>
            <a:r>
              <a:rPr lang="en-US" altLang="ko-KR" b="1" dirty="0" err="1" smtClean="0"/>
              <a:t>call_hour,person</a:t>
            </a:r>
            <a:r>
              <a:rPr lang="en-US" altLang="ko-KR" b="1" dirty="0" smtClean="0"/>
              <a:t>))+</a:t>
            </a:r>
            <a:r>
              <a:rPr lang="en-US" altLang="ko-KR" b="1" dirty="0" err="1" smtClean="0"/>
              <a:t>geom_point</a:t>
            </a:r>
            <a:r>
              <a:rPr lang="en-US" altLang="ko-KR" b="1" dirty="0" smtClean="0"/>
              <a:t>()+</a:t>
            </a:r>
            <a:r>
              <a:rPr lang="en-US" altLang="ko-KR" b="1" dirty="0" err="1" smtClean="0"/>
              <a:t>geom_line</a:t>
            </a:r>
            <a:r>
              <a:rPr lang="en-US" altLang="ko-KR" b="1" dirty="0" smtClean="0"/>
              <a:t>()</a:t>
            </a:r>
          </a:p>
          <a:p>
            <a:r>
              <a:rPr lang="en-US" altLang="ko-KR" b="1" dirty="0" err="1" smtClean="0"/>
              <a:t>grid.arrange</a:t>
            </a:r>
            <a:r>
              <a:rPr lang="en-US" altLang="ko-KR" b="1" dirty="0" smtClean="0"/>
              <a:t>(g11,g12,g13,g4, </a:t>
            </a:r>
            <a:r>
              <a:rPr lang="en-US" altLang="ko-KR" b="1" dirty="0" err="1" smtClean="0"/>
              <a:t>ncol</a:t>
            </a:r>
            <a:r>
              <a:rPr lang="en-US" altLang="ko-KR" b="1" dirty="0" smtClean="0"/>
              <a:t>=2)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2325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시간대별 필요인력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60512" y="1340768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/>
              <a:t>ggplot</a:t>
            </a:r>
            <a:r>
              <a:rPr lang="en-US" altLang="ko-KR" b="1" dirty="0" smtClean="0"/>
              <a:t>(tab21,aes(</a:t>
            </a:r>
            <a:r>
              <a:rPr lang="en-US" altLang="ko-KR" b="1" dirty="0" err="1" smtClean="0"/>
              <a:t>call_hour,person</a:t>
            </a:r>
            <a:r>
              <a:rPr lang="en-US" altLang="ko-KR" b="1" dirty="0" smtClean="0"/>
              <a:t>))+</a:t>
            </a:r>
            <a:r>
              <a:rPr lang="en-US" altLang="ko-KR" b="1" dirty="0" err="1" smtClean="0"/>
              <a:t>geom_line</a:t>
            </a:r>
            <a:r>
              <a:rPr lang="en-US" altLang="ko-KR" b="1" dirty="0" smtClean="0"/>
              <a:t>()+</a:t>
            </a:r>
          </a:p>
          <a:p>
            <a:r>
              <a:rPr lang="en-US" altLang="ko-KR" b="1" dirty="0" smtClean="0"/>
              <a:t>  </a:t>
            </a:r>
            <a:r>
              <a:rPr lang="en-US" altLang="ko-KR" b="1" dirty="0" err="1" smtClean="0"/>
              <a:t>geom_line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aes</a:t>
            </a:r>
            <a:r>
              <a:rPr lang="en-US" altLang="ko-KR" b="1" dirty="0" smtClean="0"/>
              <a:t>(y=</a:t>
            </a:r>
            <a:r>
              <a:rPr lang="en-US" altLang="ko-KR" b="1" dirty="0" err="1" smtClean="0"/>
              <a:t>t_person,col</a:t>
            </a:r>
            <a:r>
              <a:rPr lang="en-US" altLang="ko-KR" b="1" dirty="0" smtClean="0"/>
              <a:t>="red"))</a:t>
            </a:r>
            <a:endParaRPr lang="ko-KR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664" y="2564904"/>
            <a:ext cx="5486896" cy="3521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32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HR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Analytics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 정의</a:t>
            </a:r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17576" y="2400300"/>
            <a:ext cx="83852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dirty="0">
                <a:ea typeface="맑은 고딕" pitchFamily="50" charset="-127"/>
              </a:rPr>
              <a:t>인적자원과 관련된 주요 문제들을 데이터 분석을 통해 시사점을 도출하여 인재경영 관련 의사결정에 기여하고자 하는 활동으로 정의할 수 있다</a:t>
            </a:r>
            <a:r>
              <a:rPr lang="en-US" altLang="ko-KR" sz="1400" dirty="0">
                <a:ea typeface="맑은 고딕" pitchFamily="50" charset="-127"/>
              </a:rPr>
              <a:t>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55940" y="4368800"/>
            <a:ext cx="807058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dirty="0">
                <a:ea typeface="맑은 고딕" pitchFamily="50" charset="-127"/>
              </a:rPr>
              <a:t>그 이유는 우선 자신들이 하고 있는 활동이 </a:t>
            </a:r>
            <a:r>
              <a:rPr lang="ko-KR" altLang="en-US" sz="1400" dirty="0">
                <a:solidFill>
                  <a:srgbClr val="FF0000"/>
                </a:solidFill>
                <a:ea typeface="맑은 고딕" pitchFamily="50" charset="-127"/>
              </a:rPr>
              <a:t>사업성과에 실질적으로 기여하고 있다는 것을 과학적 증거로 보여주고</a:t>
            </a:r>
            <a:r>
              <a:rPr lang="en-US" altLang="ko-KR" sz="1400" dirty="0">
                <a:solidFill>
                  <a:srgbClr val="FF0000"/>
                </a:solidFill>
                <a:ea typeface="맑은 고딕" pitchFamily="50" charset="-127"/>
              </a:rPr>
              <a:t>, </a:t>
            </a:r>
          </a:p>
          <a:p>
            <a:pPr eaLnBrk="1" hangingPunct="1"/>
            <a:r>
              <a:rPr lang="ko-KR" altLang="en-US" sz="1400" dirty="0">
                <a:ea typeface="맑은 고딕" pitchFamily="50" charset="-127"/>
              </a:rPr>
              <a:t>더 나아가 제갈공명과 같이 </a:t>
            </a:r>
            <a:r>
              <a:rPr lang="ko-KR" altLang="en-US" sz="1400" dirty="0">
                <a:solidFill>
                  <a:srgbClr val="FF0000"/>
                </a:solidFill>
                <a:ea typeface="맑은 고딕" pitchFamily="50" charset="-127"/>
              </a:rPr>
              <a:t>예측 가능한 인사를</a:t>
            </a:r>
            <a:r>
              <a:rPr lang="ko-KR" altLang="en-US" sz="1400" dirty="0">
                <a:ea typeface="맑은 고딕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ea typeface="맑은 고딕" pitchFamily="50" charset="-127"/>
              </a:rPr>
              <a:t>실현</a:t>
            </a:r>
            <a:r>
              <a:rPr lang="ko-KR" altLang="en-US" sz="1400" dirty="0">
                <a:ea typeface="맑은 고딕" pitchFamily="50" charset="-127"/>
              </a:rPr>
              <a:t>하고자 하기 때문이다</a:t>
            </a:r>
            <a:r>
              <a:rPr lang="en-US" altLang="ko-KR" sz="1400" dirty="0">
                <a:ea typeface="맑은 고딕" pitchFamily="50" charset="-127"/>
              </a:rPr>
              <a:t>.</a:t>
            </a:r>
            <a:endParaRPr lang="ko-KR" altLang="en-US" sz="1400" dirty="0">
              <a:ea typeface="맑은 고딕" pitchFamily="50" charset="-127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917575" y="3524250"/>
            <a:ext cx="8108950" cy="59055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ko-KR" altLang="en-US" sz="2000" b="1">
                <a:solidFill>
                  <a:schemeClr val="bg1"/>
                </a:solidFill>
                <a:ea typeface="맑은 고딕" pitchFamily="50" charset="-127"/>
              </a:rPr>
              <a:t>선진 기업들이 </a:t>
            </a:r>
            <a:r>
              <a:rPr lang="en-US" altLang="ko-KR" sz="2000" b="1">
                <a:solidFill>
                  <a:schemeClr val="bg1"/>
                </a:solidFill>
                <a:ea typeface="맑은 고딕" pitchFamily="50" charset="-127"/>
              </a:rPr>
              <a:t>HR Analytics</a:t>
            </a:r>
            <a:r>
              <a:rPr lang="ko-KR" altLang="en-US" sz="2000" b="1">
                <a:solidFill>
                  <a:schemeClr val="bg1"/>
                </a:solidFill>
                <a:ea typeface="맑은 고딕" pitchFamily="50" charset="-127"/>
              </a:rPr>
              <a:t>를 활용하는 이유는 무엇일까</a:t>
            </a:r>
            <a:r>
              <a:rPr lang="en-US" altLang="ko-KR" sz="2000" b="1">
                <a:solidFill>
                  <a:schemeClr val="bg1"/>
                </a:solidFill>
                <a:ea typeface="맑은 고딕" pitchFamily="50" charset="-127"/>
              </a:rPr>
              <a:t>?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917575" y="1619250"/>
            <a:ext cx="8108950" cy="59055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2000" b="1">
                <a:solidFill>
                  <a:schemeClr val="bg1"/>
                </a:solidFill>
                <a:ea typeface="맑은 고딕" pitchFamily="50" charset="-127"/>
              </a:rPr>
              <a:t>HR Analytics</a:t>
            </a:r>
            <a:r>
              <a:rPr lang="ko-KR" altLang="en-US" sz="2000" b="1">
                <a:solidFill>
                  <a:schemeClr val="bg1"/>
                </a:solidFill>
                <a:ea typeface="맑은 고딕" pitchFamily="50" charset="-127"/>
              </a:rPr>
              <a:t>란</a:t>
            </a:r>
            <a:r>
              <a:rPr lang="en-US" altLang="ko-KR" sz="2000" b="1">
                <a:solidFill>
                  <a:schemeClr val="bg1"/>
                </a:solidFill>
                <a:ea typeface="맑은 고딕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29874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보완 및 검토사항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2454" y="4725144"/>
            <a:ext cx="7358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그외</a:t>
            </a:r>
            <a:r>
              <a:rPr lang="ko-KR" altLang="en-US" b="1" dirty="0" smtClean="0"/>
              <a:t> 검토사항</a:t>
            </a:r>
            <a:endParaRPr lang="en-US" altLang="ko-KR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b="1" dirty="0" smtClean="0"/>
              <a:t>Outcome</a:t>
            </a:r>
            <a:r>
              <a:rPr lang="ko-KR" altLang="en-US" b="1" dirty="0" smtClean="0"/>
              <a:t>변수에서 전화를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끊어버린</a:t>
            </a:r>
            <a:r>
              <a:rPr lang="en-US" altLang="ko-KR" b="1" dirty="0" smtClean="0"/>
              <a:t>(HANG) </a:t>
            </a:r>
            <a:r>
              <a:rPr lang="ko-KR" altLang="en-US" b="1" dirty="0" smtClean="0"/>
              <a:t>이유에 대한 분석</a:t>
            </a:r>
            <a:endParaRPr lang="en-US" altLang="ko-KR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 smtClean="0"/>
              <a:t>고객유형에 따른 통화서비스 시간에 대한 분석</a:t>
            </a:r>
            <a:endParaRPr lang="en-US" altLang="ko-KR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ko-KR" altLang="en-US" b="1" dirty="0" smtClean="0"/>
              <a:t>서버에 따른 고객 대기시간 분석  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064568" y="2049510"/>
            <a:ext cx="1440160" cy="435260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보완사항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42153" y="2044586"/>
            <a:ext cx="6120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/>
              <a:t>교대근무조별 최적해 추출 및 검증</a:t>
            </a:r>
            <a:endParaRPr lang="en-US" altLang="ko-KR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err="1" smtClean="0"/>
              <a:t>개인역량별</a:t>
            </a:r>
            <a:r>
              <a:rPr lang="ko-KR" altLang="en-US" b="1" dirty="0" smtClean="0"/>
              <a:t> 고려한 </a:t>
            </a:r>
            <a:r>
              <a:rPr lang="ko-KR" altLang="en-US" b="1" dirty="0" err="1" smtClean="0"/>
              <a:t>근무조</a:t>
            </a:r>
            <a:r>
              <a:rPr lang="ko-KR" altLang="en-US" b="1" dirty="0" smtClean="0"/>
              <a:t> 편성</a:t>
            </a:r>
            <a:endParaRPr lang="en-US" altLang="ko-KR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/>
              <a:t>비용증가 분석</a:t>
            </a:r>
            <a:endParaRPr lang="en-US" altLang="ko-KR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/>
              <a:t>심야시간 통화서비스 유형 분석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밤</a:t>
            </a:r>
            <a:r>
              <a:rPr lang="en-US" altLang="ko-KR" b="1" dirty="0" smtClean="0"/>
              <a:t>10</a:t>
            </a:r>
            <a:r>
              <a:rPr lang="ko-KR" altLang="en-US" b="1" dirty="0" smtClean="0"/>
              <a:t>시 이후</a:t>
            </a:r>
            <a:r>
              <a:rPr lang="en-US" altLang="ko-KR" b="1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/>
              <a:t>6</a:t>
            </a:r>
            <a:r>
              <a:rPr lang="ko-KR" altLang="en-US" b="1" dirty="0" smtClean="0"/>
              <a:t>시간 근무에서 </a:t>
            </a:r>
            <a:r>
              <a:rPr lang="en-US" altLang="ko-KR" b="1" dirty="0" smtClean="0"/>
              <a:t>8</a:t>
            </a:r>
            <a:r>
              <a:rPr lang="ko-KR" altLang="en-US" b="1" dirty="0" smtClean="0"/>
              <a:t>시간 근무로 </a:t>
            </a:r>
            <a:r>
              <a:rPr lang="ko-KR" altLang="en-US" b="1" dirty="0" err="1" smtClean="0"/>
              <a:t>변경시에</a:t>
            </a:r>
            <a:r>
              <a:rPr lang="ko-KR" altLang="en-US" b="1" dirty="0" smtClean="0"/>
              <a:t> 대한 분석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/>
              <a:t>2</a:t>
            </a:r>
            <a:r>
              <a:rPr lang="ko-KR" altLang="en-US" b="1" dirty="0" smtClean="0"/>
              <a:t>시간의 근무시간 </a:t>
            </a:r>
            <a:r>
              <a:rPr lang="ko-KR" altLang="en-US" b="1" dirty="0" err="1" smtClean="0"/>
              <a:t>오버랩하지</a:t>
            </a:r>
            <a:r>
              <a:rPr lang="ko-KR" altLang="en-US" b="1" dirty="0" smtClean="0"/>
              <a:t> 않고 할 수 있는 방법은</a:t>
            </a:r>
            <a:r>
              <a:rPr lang="en-US" altLang="ko-KR" b="1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/>
              <a:t>8</a:t>
            </a:r>
            <a:r>
              <a:rPr lang="ko-KR" altLang="en-US" b="1" dirty="0" smtClean="0"/>
              <a:t>명의 근무자에 대한 </a:t>
            </a:r>
            <a:r>
              <a:rPr lang="ko-KR" altLang="en-US" b="1" dirty="0" err="1" smtClean="0"/>
              <a:t>조편성</a:t>
            </a:r>
            <a:endParaRPr lang="en-US" altLang="ko-KR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/>
              <a:t>변경된 </a:t>
            </a:r>
            <a:r>
              <a:rPr lang="ko-KR" altLang="en-US" b="1" dirty="0" err="1" smtClean="0"/>
              <a:t>최적해에</a:t>
            </a:r>
            <a:r>
              <a:rPr lang="ko-KR" altLang="en-US" b="1" dirty="0" smtClean="0"/>
              <a:t> 대한 서비스 질에 대한 예측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40532" y="1772816"/>
            <a:ext cx="8424936" cy="2736304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3952" y="1052736"/>
            <a:ext cx="7103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b="1" dirty="0" err="1">
                <a:solidFill>
                  <a:prstClr val="black"/>
                </a:solidFill>
              </a:rPr>
              <a:t>콜센터</a:t>
            </a:r>
            <a:r>
              <a:rPr lang="en-US" altLang="ko-KR" b="1" dirty="0">
                <a:solidFill>
                  <a:prstClr val="black"/>
                </a:solidFill>
              </a:rPr>
              <a:t> </a:t>
            </a:r>
            <a:r>
              <a:rPr lang="ko-KR" altLang="en-US" b="1" dirty="0">
                <a:solidFill>
                  <a:prstClr val="black"/>
                </a:solidFill>
              </a:rPr>
              <a:t>근무인원 증원에 대한 필요성은 있으나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0"/>
            <a:r>
              <a:rPr lang="ko-KR" altLang="en-US" b="1" dirty="0">
                <a:solidFill>
                  <a:prstClr val="black"/>
                </a:solidFill>
              </a:rPr>
              <a:t>다음과 같은 점이 보완분석 되어야 할 것임</a:t>
            </a:r>
            <a:endParaRPr lang="en-US" altLang="ko-KR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50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95300" y="277773"/>
            <a:ext cx="8122920" cy="488846"/>
          </a:xfrm>
        </p:spPr>
        <p:txBody>
          <a:bodyPr>
            <a:noAutofit/>
          </a:bodyPr>
          <a:lstStyle/>
          <a:p>
            <a:r>
              <a:rPr lang="en-US" altLang="ko-KR" dirty="0" err="1" smtClean="0"/>
              <a:t>HR</a:t>
            </a:r>
            <a:r>
              <a:rPr lang="ko-KR" altLang="en-US" dirty="0" smtClean="0"/>
              <a:t>부문의 </a:t>
            </a:r>
            <a:r>
              <a:rPr lang="ko-KR" altLang="en-US" dirty="0" err="1" smtClean="0"/>
              <a:t>빅</a:t>
            </a:r>
            <a:r>
              <a:rPr lang="ko-KR" altLang="en-US" dirty="0" smtClean="0"/>
              <a:t> 데이터 어떻게 하여야 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06837" y="3070226"/>
            <a:ext cx="8492331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구성원의 지각</a:t>
            </a:r>
            <a:r>
              <a:rPr lang="en-US" altLang="ko-KR" b="1">
                <a:latin typeface="+mn-ea"/>
              </a:rPr>
              <a:t>, </a:t>
            </a:r>
            <a:r>
              <a:rPr lang="ko-KR" altLang="en-US" b="1">
                <a:latin typeface="+mn-ea"/>
              </a:rPr>
              <a:t>느낌</a:t>
            </a:r>
            <a:r>
              <a:rPr lang="en-US" altLang="ko-KR" b="1">
                <a:latin typeface="+mn-ea"/>
              </a:rPr>
              <a:t>, </a:t>
            </a:r>
            <a:r>
              <a:rPr lang="ko-KR" altLang="en-US" b="1">
                <a:latin typeface="+mn-ea"/>
              </a:rPr>
              <a:t>감정 등을 과학적 방법론에 기반하여 측정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선발</a:t>
            </a:r>
            <a:r>
              <a:rPr lang="en-US" altLang="ko-KR" b="1">
                <a:latin typeface="+mn-ea"/>
              </a:rPr>
              <a:t>, </a:t>
            </a:r>
            <a:r>
              <a:rPr lang="ko-KR" altLang="en-US" b="1">
                <a:latin typeface="+mn-ea"/>
              </a:rPr>
              <a:t>배치</a:t>
            </a:r>
            <a:r>
              <a:rPr lang="en-US" altLang="ko-KR" b="1">
                <a:latin typeface="+mn-ea"/>
              </a:rPr>
              <a:t>, </a:t>
            </a:r>
            <a:r>
              <a:rPr lang="ko-KR" altLang="en-US" b="1">
                <a:latin typeface="+mn-ea"/>
              </a:rPr>
              <a:t>승진 등의 이슈를 분석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이력서 선별과 인터뷰를 통해 가장 효율적이고 효과적인 수행 방법 연구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이력서 등을 정량화하고 분석하여 시사점 도출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41485" y="1598616"/>
            <a:ext cx="8621315" cy="1112837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b="1">
                <a:latin typeface="+mn-ea"/>
              </a:rPr>
              <a:t>고성과자의 특성</a:t>
            </a:r>
            <a:r>
              <a:rPr lang="en-US" altLang="ko-KR" sz="2000" b="1">
                <a:latin typeface="+mn-ea"/>
              </a:rPr>
              <a:t>, </a:t>
            </a:r>
            <a:r>
              <a:rPr lang="ko-KR" altLang="en-US" sz="2000" b="1">
                <a:latin typeface="+mn-ea"/>
              </a:rPr>
              <a:t>훌륭한 리더로 성장시키는 동인</a:t>
            </a:r>
            <a:r>
              <a:rPr lang="en-US" altLang="ko-KR" sz="2000" b="1">
                <a:latin typeface="+mn-ea"/>
              </a:rPr>
              <a:t>, </a:t>
            </a:r>
          </a:p>
          <a:p>
            <a:pPr algn="ctr"/>
            <a:r>
              <a:rPr lang="ko-KR" altLang="en-US" sz="2000" b="1">
                <a:latin typeface="+mn-ea"/>
              </a:rPr>
              <a:t>신입사원 유형에 따른 </a:t>
            </a:r>
            <a:r>
              <a:rPr lang="en-US" altLang="ko-KR" sz="2000" b="1">
                <a:latin typeface="+mn-ea"/>
              </a:rPr>
              <a:t>turnover </a:t>
            </a:r>
            <a:r>
              <a:rPr lang="ko-KR" altLang="en-US" sz="2000" b="1">
                <a:latin typeface="+mn-ea"/>
              </a:rPr>
              <a:t>예측</a:t>
            </a:r>
            <a:r>
              <a:rPr lang="en-US" altLang="ko-KR" sz="2000" b="1">
                <a:latin typeface="+mn-ea"/>
              </a:rPr>
              <a:t>,</a:t>
            </a:r>
          </a:p>
          <a:p>
            <a:pPr algn="ctr"/>
            <a:r>
              <a:rPr lang="ko-KR" altLang="en-US" sz="2000" b="1">
                <a:latin typeface="+mn-ea"/>
              </a:rPr>
              <a:t>특정 직무에 적합한 특성 규명 등을 수행하여야 한다</a:t>
            </a:r>
            <a:r>
              <a:rPr lang="en-US" altLang="ko-KR" sz="2000" b="1">
                <a:latin typeface="+mn-ea"/>
              </a:rPr>
              <a:t>.</a:t>
            </a:r>
            <a:endParaRPr lang="ko-KR" altLang="en-US" sz="2000" b="1">
              <a:latin typeface="+mn-ea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29445" y="3076578"/>
            <a:ext cx="8552525" cy="1654175"/>
          </a:xfrm>
          <a:prstGeom prst="roundRect">
            <a:avLst>
              <a:gd name="adj" fmla="val 12861"/>
            </a:avLst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9445" y="5478463"/>
            <a:ext cx="8466535" cy="7159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800" b="1">
                <a:solidFill>
                  <a:schemeClr val="bg1"/>
                </a:solidFill>
                <a:latin typeface="+mn-ea"/>
              </a:rPr>
              <a:t>대안 제시와 설득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flipV="1">
            <a:off x="3264166" y="5162550"/>
            <a:ext cx="3375952" cy="190500"/>
          </a:xfrm>
          <a:prstGeom prst="triangle">
            <a:avLst>
              <a:gd name="adj" fmla="val 50000"/>
            </a:avLst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979599" y="4713289"/>
            <a:ext cx="18133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000" b="1">
                <a:solidFill>
                  <a:srgbClr val="0000CC"/>
                </a:solidFill>
                <a:latin typeface="+mn-ea"/>
                <a:ea typeface="+mn-ea"/>
              </a:rPr>
              <a:t>이슈분석 결과</a:t>
            </a:r>
          </a:p>
        </p:txBody>
      </p:sp>
    </p:spTree>
    <p:extLst>
      <p:ext uri="{BB962C8B-B14F-4D97-AF65-F5344CB8AC3E}">
        <p14:creationId xmlns:p14="http://schemas.microsoft.com/office/powerpoint/2010/main" val="105673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HR</a:t>
            </a:r>
            <a:r>
              <a:rPr lang="ko-KR" altLang="en-US" dirty="0"/>
              <a:t>부문의 데이터 문제제기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70973" y="1630363"/>
            <a:ext cx="8810493" cy="96996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3648" y="1698625"/>
            <a:ext cx="891196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 b="1">
                <a:latin typeface="+mj-ea"/>
                <a:ea typeface="+mj-ea"/>
              </a:rPr>
              <a:t>“</a:t>
            </a:r>
            <a:r>
              <a:rPr lang="ko-KR" altLang="en-US" sz="1600" b="1">
                <a:latin typeface="+mj-ea"/>
                <a:ea typeface="+mj-ea"/>
              </a:rPr>
              <a:t>인재경영과 관련된 활동들은 모두 측정되어야 하고 데이터로 저장해서 관리해야 한다”</a:t>
            </a:r>
          </a:p>
          <a:p>
            <a:pPr>
              <a:defRPr/>
            </a:pPr>
            <a:endParaRPr lang="ko-KR" altLang="en-US" sz="1600" b="1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1600" b="1">
                <a:latin typeface="+mj-ea"/>
                <a:ea typeface="+mj-ea"/>
              </a:rPr>
              <a:t>                                                                     </a:t>
            </a:r>
            <a:r>
              <a:rPr lang="en-US" altLang="ko-KR" sz="1600" b="1">
                <a:latin typeface="+mj-ea"/>
                <a:ea typeface="+mj-ea"/>
              </a:rPr>
              <a:t>- </a:t>
            </a:r>
            <a:r>
              <a:rPr lang="ko-KR" altLang="en-US" sz="1400" b="1">
                <a:latin typeface="+mj-ea"/>
                <a:ea typeface="+mj-ea"/>
              </a:rPr>
              <a:t>피첸츠</a:t>
            </a:r>
            <a:r>
              <a:rPr lang="en-US" altLang="ko-KR" sz="1400" b="1">
                <a:latin typeface="+mj-ea"/>
                <a:ea typeface="+mj-ea"/>
              </a:rPr>
              <a:t>(Jac Fitz-enz) - 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60654" y="3051175"/>
            <a:ext cx="2507456" cy="5286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ko-KR" altLang="en-US" sz="2000" b="1">
                <a:solidFill>
                  <a:schemeClr val="bg1"/>
                </a:solidFill>
                <a:latin typeface="+mj-ea"/>
                <a:ea typeface="+mj-ea"/>
              </a:rPr>
              <a:t>무엇이 문제인가</a:t>
            </a:r>
            <a:r>
              <a:rPr lang="en-US" altLang="ko-KR" sz="2000" b="1">
                <a:solidFill>
                  <a:schemeClr val="bg1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1307043" y="3833813"/>
            <a:ext cx="7291917" cy="83661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 b="1">
                <a:solidFill>
                  <a:srgbClr val="0000CC"/>
                </a:solidFill>
                <a:latin typeface="+mj-ea"/>
                <a:ea typeface="+mj-ea"/>
              </a:rPr>
              <a:t>'</a:t>
            </a:r>
            <a:r>
              <a:rPr lang="ko-KR" altLang="en-US" sz="2000" b="1">
                <a:solidFill>
                  <a:srgbClr val="0000CC"/>
                </a:solidFill>
                <a:latin typeface="+mj-ea"/>
                <a:ea typeface="+mj-ea"/>
              </a:rPr>
              <a:t>성과를 가시적으로 보여주지 못하는 것</a:t>
            </a:r>
            <a:r>
              <a:rPr lang="en-US" altLang="ko-KR" sz="2000" b="1">
                <a:solidFill>
                  <a:srgbClr val="0000CC"/>
                </a:solidFill>
                <a:latin typeface="+mj-ea"/>
                <a:ea typeface="+mj-ea"/>
              </a:rPr>
              <a:t>'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1307043" y="5035553"/>
            <a:ext cx="7291917" cy="836613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 b="1">
                <a:solidFill>
                  <a:srgbClr val="0000CC"/>
                </a:solidFill>
                <a:latin typeface="+mj-ea"/>
                <a:ea typeface="+mj-ea"/>
              </a:rPr>
              <a:t>'</a:t>
            </a:r>
            <a:r>
              <a:rPr lang="ko-KR" altLang="en-US" sz="2000" b="1">
                <a:solidFill>
                  <a:srgbClr val="0000CC"/>
                </a:solidFill>
                <a:latin typeface="+mj-ea"/>
                <a:ea typeface="+mj-ea"/>
              </a:rPr>
              <a:t>인사전략의 효과성을 측정할 수 있는 방법론 부재</a:t>
            </a:r>
            <a:r>
              <a:rPr lang="en-US" altLang="ko-KR" sz="2000" b="1">
                <a:solidFill>
                  <a:srgbClr val="0000CC"/>
                </a:solidFill>
                <a:latin typeface="+mj-ea"/>
                <a:ea typeface="+mj-ea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1527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259976"/>
            <a:ext cx="6934200" cy="493059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ko-KR" dirty="0" smtClean="0">
                <a:cs typeface="돋움체" charset="0"/>
              </a:rPr>
              <a:t>HR</a:t>
            </a:r>
            <a:r>
              <a:rPr lang="ko-KR" altLang="en-US" dirty="0" smtClean="0">
                <a:cs typeface="돋움체" charset="0"/>
              </a:rPr>
              <a:t>과 빅 데이터</a:t>
            </a:r>
            <a:r>
              <a:rPr lang="en-US" altLang="ko-KR" dirty="0" smtClean="0">
                <a:cs typeface="돋움체" charset="0"/>
              </a:rPr>
              <a:t>: A Future Scenario</a:t>
            </a:r>
            <a:endParaRPr lang="en-US" altLang="ko-KR" dirty="0">
              <a:cs typeface="돋움체" charset="0"/>
            </a:endParaRPr>
          </a:p>
        </p:txBody>
      </p:sp>
      <p:sp>
        <p:nvSpPr>
          <p:cNvPr id="5734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750300" y="6629400"/>
            <a:ext cx="8255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1pPr>
            <a:lvl2pPr marL="742950" indent="-285750"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2pPr>
            <a:lvl3pPr marL="1143000" indent="-228600"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3pPr>
            <a:lvl4pPr marL="1600200" indent="-228600"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4pPr>
            <a:lvl5pPr marL="2057400" indent="-228600"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charset="0"/>
                <a:ea typeface="굴림" charset="0"/>
                <a:cs typeface="굴림" charset="0"/>
              </a:defRPr>
            </a:lvl9pPr>
          </a:lstStyle>
          <a:p>
            <a:fld id="{AA3355B1-F757-9048-8A7D-21E4DB5E87D8}" type="slidenum">
              <a:rPr kumimoji="0" lang="en-US" altLang="ko-KR" sz="14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돋움체" charset="0"/>
              </a:rPr>
              <a:pPr/>
              <a:t>5</a:t>
            </a:fld>
            <a:endParaRPr kumimoji="0" lang="en-US" altLang="ko-KR" sz="14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돋움체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0400" y="1371600"/>
            <a:ext cx="8585200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182563" indent="-182563" algn="ctr"/>
            <a:r>
              <a:rPr lang="ko-KR" altLang="en-US" sz="1800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디지털 장치가 남기는 정형 비정형의 모든 흔적은 </a:t>
            </a:r>
            <a:endParaRPr lang="en-US" altLang="ko-KR" sz="18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563" indent="-182563" algn="ctr"/>
            <a:r>
              <a:rPr lang="ko-KR" altLang="en-US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직원의 모든 것의 파악과 성과와 관리 요구에 대한 </a:t>
            </a:r>
            <a:endParaRPr lang="en-US" altLang="ko-KR" sz="180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82563" indent="-182563" algn="ctr"/>
            <a:r>
              <a:rPr lang="ko-KR" altLang="en-US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실시간</a:t>
            </a: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단기 상황과 성과에 대한 예측의 단서</a:t>
            </a:r>
            <a:endParaRPr lang="ko-KR" altLang="en-US" sz="18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 descr="http://www.max.co.uk/media/images/client-files/images/helpfulsell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0525" y="2819400"/>
            <a:ext cx="3756025" cy="3143250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6851650" y="3276601"/>
            <a:ext cx="2146300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182563" indent="-182563">
              <a:buFont typeface="Wingdings" pitchFamily="2" charset="2"/>
              <a:buChar char="l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누구와 커뮤니케이션 했는가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86550" y="4572001"/>
            <a:ext cx="2146300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182563" indent="-182563">
              <a:buFont typeface="Wingdings" pitchFamily="2" charset="2"/>
              <a:buChar char="l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동료와 어떻게 지내는가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03350" y="2514601"/>
            <a:ext cx="2146300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182563" indent="-182563">
              <a:buFont typeface="Wingdings" pitchFamily="2" charset="2"/>
              <a:buChar char="l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어떤 </a:t>
            </a:r>
            <a:r>
              <a:rPr lang="ko-KR" altLang="en-US" sz="1600" dirty="0" err="1" smtClean="0"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보고서를 썼는가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7850" y="3352801"/>
            <a:ext cx="2146300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182563" indent="-182563">
              <a:buFont typeface="Wingdings" pitchFamily="2" charset="2"/>
              <a:buChar char="l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근무지에서 얼마나 자주 이탈하는가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2750" y="4520626"/>
            <a:ext cx="2146300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182563" indent="-182563">
              <a:buFont typeface="Wingdings" pitchFamily="2" charset="2"/>
              <a:buChar char="l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어떤 작업을 어떤 방식으로 했는가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90600" y="5410201"/>
            <a:ext cx="2559050" cy="83099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182563" indent="-182563">
              <a:buFont typeface="Wingdings" pitchFamily="2" charset="2"/>
              <a:buChar char="l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성과를 내었던 원인은 무엇인가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? (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고객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동료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우연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191250" y="2667000"/>
            <a:ext cx="2146300" cy="33855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182563" indent="-182563">
              <a:buFont typeface="Wingdings" pitchFamily="2" charset="2"/>
              <a:buChar char="l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어디에 있었는가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273800" y="5562601"/>
            <a:ext cx="21463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182563" indent="-182563">
              <a:buFont typeface="Wingdings" pitchFamily="2" charset="2"/>
              <a:buChar char="l"/>
            </a:pP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더 적합한 다른 부서는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10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5634037" y="2106613"/>
            <a:ext cx="3387726" cy="3556000"/>
          </a:xfrm>
          <a:prstGeom prst="roundRect">
            <a:avLst>
              <a:gd name="adj" fmla="val 7703"/>
            </a:avLst>
          </a:prstGeom>
          <a:solidFill>
            <a:srgbClr val="FFFF00"/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+mn-ea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507999" y="263404"/>
            <a:ext cx="7387635" cy="50756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축적된 데이터를 활용한 인력분석</a:t>
            </a:r>
          </a:p>
        </p:txBody>
      </p:sp>
      <p:graphicFrame>
        <p:nvGraphicFramePr>
          <p:cNvPr id="1024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46071"/>
              </p:ext>
            </p:extLst>
          </p:nvPr>
        </p:nvGraphicFramePr>
        <p:xfrm>
          <a:off x="884239" y="2144713"/>
          <a:ext cx="4068763" cy="3611562"/>
        </p:xfrm>
        <a:graphic>
          <a:graphicData uri="http://schemas.openxmlformats.org/drawingml/2006/table">
            <a:tbl>
              <a:tblPr/>
              <a:tblGrid>
                <a:gridCol w="1100193"/>
                <a:gridCol w="2968570"/>
              </a:tblGrid>
              <a:tr h="3069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  분</a:t>
                      </a:r>
                    </a:p>
                  </a:txBody>
                  <a:tcPr marL="105625" marR="105625" marT="46797" marB="4679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</a:t>
                      </a:r>
                    </a:p>
                  </a:txBody>
                  <a:tcPr marL="105625" marR="105625" marT="46797" marB="46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563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인적사항</a:t>
                      </a:r>
                    </a:p>
                  </a:txBody>
                  <a:tcPr marL="105625" marR="105625" marT="46797" marB="4679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나이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출신학교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전공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주소지</a:t>
                      </a:r>
                    </a:p>
                  </a:txBody>
                  <a:tcPr marL="105625" marR="105625" marT="46797" marB="46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직무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경력</a:t>
                      </a:r>
                    </a:p>
                  </a:txBody>
                  <a:tcPr marL="105625" marR="105625" marT="46797" marB="4679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직무수행기간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 직장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업무경력</a:t>
                      </a:r>
                    </a:p>
                  </a:txBody>
                  <a:tcPr marL="105625" marR="105625" marT="46797" marB="46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자격증</a:t>
                      </a:r>
                    </a:p>
                  </a:txBody>
                  <a:tcPr marL="105625" marR="105625" marT="46797" marB="4679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국가공인 자격증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민간 자격증 등</a:t>
                      </a:r>
                    </a:p>
                  </a:txBody>
                  <a:tcPr marL="105625" marR="105625" marT="46797" marB="46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교육관련</a:t>
                      </a:r>
                    </a:p>
                  </a:txBody>
                  <a:tcPr marL="105625" marR="105625" marT="46797" marB="4679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교육이수 내역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학점 이수점수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b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교육평가 등</a:t>
                      </a:r>
                    </a:p>
                  </a:txBody>
                  <a:tcPr marL="105625" marR="105625" marT="46797" marB="46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6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성과자료</a:t>
                      </a:r>
                    </a:p>
                  </a:txBody>
                  <a:tcPr marL="105625" marR="105625" marT="46797" marB="4679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업적고과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능력고과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승진내역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상벌내역 등</a:t>
                      </a:r>
                    </a:p>
                  </a:txBody>
                  <a:tcPr marL="105625" marR="105625" marT="46797" marB="46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6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근태자료</a:t>
                      </a:r>
                    </a:p>
                  </a:txBody>
                  <a:tcPr marL="105625" marR="105625" marT="46797" marB="4679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지각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조퇴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결근내역</a:t>
                      </a: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휴가사용 등</a:t>
                      </a:r>
                    </a:p>
                  </a:txBody>
                  <a:tcPr marL="105625" marR="105625" marT="46797" marB="46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내부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서베이</a:t>
                      </a:r>
                    </a:p>
                  </a:txBody>
                  <a:tcPr marL="105625" marR="105625" marT="46797" marB="4679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종업원 만족도 조사</a:t>
                      </a: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b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조직문화 진단 등</a:t>
                      </a:r>
                    </a:p>
                  </a:txBody>
                  <a:tcPr marL="105625" marR="105625" marT="46797" marB="467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431" name="Text Box 138"/>
          <p:cNvSpPr txBox="1">
            <a:spLocks noChangeArrowheads="1"/>
          </p:cNvSpPr>
          <p:nvPr/>
        </p:nvSpPr>
        <p:spPr bwMode="auto">
          <a:xfrm>
            <a:off x="5781092" y="2238014"/>
            <a:ext cx="2677644" cy="32932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4" tIns="45716" rIns="91434" bIns="45716">
            <a:spAutoFit/>
          </a:bodyPr>
          <a:lstStyle/>
          <a:p>
            <a:pPr marL="90488" indent="-90488" defTabSz="773113">
              <a:lnSpc>
                <a:spcPct val="130000"/>
              </a:lnSpc>
              <a:buFontTx/>
              <a:buChar char="•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승진적합성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90488" indent="-90488" defTabSz="773113">
              <a:lnSpc>
                <a:spcPct val="130000"/>
              </a:lnSpc>
              <a:buFontTx/>
              <a:buChar char="•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성과를 내기 적합한 부서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90488" indent="-90488" defTabSz="773113">
              <a:lnSpc>
                <a:spcPct val="130000"/>
              </a:lnSpc>
              <a:buFontTx/>
              <a:buChar char="•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퇴사가능성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90488" indent="-90488" defTabSz="773113">
              <a:lnSpc>
                <a:spcPct val="130000"/>
              </a:lnSpc>
              <a:buFontTx/>
              <a:buChar char="•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신기술적응가능성</a:t>
            </a:r>
          </a:p>
          <a:p>
            <a:pPr marL="90488" indent="-90488" defTabSz="773113">
              <a:lnSpc>
                <a:spcPct val="130000"/>
              </a:lnSpc>
              <a:buFontTx/>
              <a:buChar char="•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교육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P/G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의 성과반영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90488" indent="-90488" defTabSz="773113">
              <a:lnSpc>
                <a:spcPct val="130000"/>
              </a:lnSpc>
              <a:buFontTx/>
              <a:buChar char="•"/>
              <a:defRPr/>
            </a:pPr>
            <a:r>
              <a:rPr kumimoji="0"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특정인력의 퇴사 예정시기</a:t>
            </a:r>
          </a:p>
          <a:p>
            <a:pPr marL="90488" indent="-90488" defTabSz="773113">
              <a:lnSpc>
                <a:spcPct val="130000"/>
              </a:lnSpc>
              <a:buFontTx/>
              <a:buChar char="•"/>
              <a:defRPr/>
            </a:pPr>
            <a:r>
              <a:rPr kumimoji="0"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훌륭한 리더의 특성 지표</a:t>
            </a:r>
          </a:p>
          <a:p>
            <a:pPr marL="90488" indent="-90488" defTabSz="773113">
              <a:lnSpc>
                <a:spcPct val="130000"/>
              </a:lnSpc>
              <a:buFontTx/>
              <a:buChar char="•"/>
              <a:defRPr/>
            </a:pPr>
            <a:r>
              <a:rPr kumimoji="0"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동료와의 협업지수</a:t>
            </a:r>
          </a:p>
          <a:p>
            <a:pPr marL="90488" indent="-90488" defTabSz="773113">
              <a:lnSpc>
                <a:spcPct val="130000"/>
              </a:lnSpc>
              <a:buFontTx/>
              <a:buChar char="•"/>
              <a:defRPr/>
            </a:pPr>
            <a:r>
              <a:rPr kumimoji="0"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사내 소통지수</a:t>
            </a:r>
          </a:p>
          <a:p>
            <a:pPr marL="90488" indent="-90488" defTabSz="773113">
              <a:lnSpc>
                <a:spcPct val="130000"/>
              </a:lnSpc>
              <a:buFontTx/>
              <a:buChar char="•"/>
              <a:defRPr/>
            </a:pPr>
            <a:r>
              <a:rPr kumimoji="0"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작업효율이 높은 부서  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887931" y="1692278"/>
            <a:ext cx="4065069" cy="3079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600" b="1" dirty="0" err="1">
                <a:latin typeface="+mn-ea"/>
              </a:rPr>
              <a:t>조직내</a:t>
            </a:r>
            <a:r>
              <a:rPr kumimoji="0" lang="ko-KR" altLang="en-US" sz="1600" b="1" dirty="0">
                <a:latin typeface="+mn-ea"/>
              </a:rPr>
              <a:t> 축적된 데이터 종류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657122" y="1697041"/>
            <a:ext cx="3341555" cy="3079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ko-KR" altLang="en-US" sz="1600" b="1" dirty="0">
                <a:latin typeface="+mn-ea"/>
              </a:rPr>
              <a:t>조직 생산성 산출 예측 지표</a:t>
            </a:r>
          </a:p>
        </p:txBody>
      </p:sp>
      <p:grpSp>
        <p:nvGrpSpPr>
          <p:cNvPr id="46114" name="이등변 삼각형 10"/>
          <p:cNvGrpSpPr>
            <a:grpSpLocks/>
          </p:cNvGrpSpPr>
          <p:nvPr/>
        </p:nvGrpSpPr>
        <p:grpSpPr bwMode="auto">
          <a:xfrm>
            <a:off x="5102624" y="3449639"/>
            <a:ext cx="479821" cy="1152525"/>
            <a:chOff x="3214" y="2173"/>
            <a:chExt cx="303" cy="726"/>
          </a:xfrm>
        </p:grpSpPr>
        <p:pic>
          <p:nvPicPr>
            <p:cNvPr id="46115" name="이등변 삼각형 10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4" y="2173"/>
              <a:ext cx="303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35" name="Text Box 35"/>
            <p:cNvSpPr txBox="1">
              <a:spLocks noChangeArrowheads="1"/>
            </p:cNvSpPr>
            <p:nvPr/>
          </p:nvSpPr>
          <p:spPr bwMode="auto">
            <a:xfrm rot="5400000">
              <a:off x="3188" y="2504"/>
              <a:ext cx="282" cy="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10800000" vert="eaVert" anchor="ctr"/>
            <a:lstStyle/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4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704528" y="4005064"/>
            <a:ext cx="8352928" cy="1296144"/>
          </a:xfrm>
          <a:prstGeom prst="round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분석 개요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528" y="1556792"/>
            <a:ext cx="79314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j-ea"/>
                <a:ea typeface="+mj-ea"/>
              </a:rPr>
              <a:t>데이터 내용 </a:t>
            </a:r>
            <a:r>
              <a:rPr lang="en-US" altLang="ko-KR" b="1" dirty="0" smtClean="0">
                <a:latin typeface="+mj-ea"/>
                <a:ea typeface="+mj-ea"/>
              </a:rPr>
              <a:t>: </a:t>
            </a:r>
            <a:r>
              <a:rPr lang="ko-KR" altLang="en-US" b="1" dirty="0" smtClean="0">
                <a:latin typeface="+mj-ea"/>
                <a:ea typeface="+mj-ea"/>
              </a:rPr>
              <a:t>이스라엘 은행 </a:t>
            </a:r>
            <a:r>
              <a:rPr lang="ko-KR" altLang="en-US" b="1" dirty="0" err="1" smtClean="0">
                <a:latin typeface="+mj-ea"/>
                <a:ea typeface="+mj-ea"/>
              </a:rPr>
              <a:t>콜센터</a:t>
            </a:r>
            <a:r>
              <a:rPr lang="ko-KR" altLang="en-US" b="1" dirty="0" smtClean="0">
                <a:latin typeface="+mj-ea"/>
                <a:ea typeface="+mj-ea"/>
              </a:rPr>
              <a:t> 데이터</a:t>
            </a:r>
            <a:endParaRPr lang="en-US" altLang="ko-KR" b="1" dirty="0" smtClean="0">
              <a:latin typeface="+mj-ea"/>
              <a:ea typeface="+mj-ea"/>
            </a:endParaRPr>
          </a:p>
          <a:p>
            <a:endParaRPr lang="en-US" altLang="ko-KR" b="1" dirty="0" smtClean="0">
              <a:latin typeface="+mj-ea"/>
              <a:ea typeface="+mj-ea"/>
            </a:endParaRPr>
          </a:p>
          <a:p>
            <a:r>
              <a:rPr lang="ko-KR" altLang="en-US" b="1" dirty="0" smtClean="0">
                <a:latin typeface="+mj-ea"/>
                <a:ea typeface="+mj-ea"/>
              </a:rPr>
              <a:t>데이터 출처 </a:t>
            </a:r>
            <a:r>
              <a:rPr lang="en-US" altLang="ko-KR" b="1" dirty="0" smtClean="0">
                <a:latin typeface="+mj-ea"/>
                <a:ea typeface="+mj-ea"/>
              </a:rPr>
              <a:t>: </a:t>
            </a:r>
            <a:r>
              <a:rPr lang="en-US" altLang="ko-KR" b="1" dirty="0" smtClean="0">
                <a:latin typeface="+mj-ea"/>
                <a:ea typeface="+mj-ea"/>
                <a:hlinkClick r:id="rId2"/>
              </a:rPr>
              <a:t>http://ie.technion.ac.il/serveng/callcenterdata/index.html</a:t>
            </a:r>
            <a:endParaRPr lang="en-US" altLang="ko-KR" b="1" dirty="0" smtClean="0">
              <a:latin typeface="+mj-ea"/>
              <a:ea typeface="+mj-ea"/>
            </a:endParaRPr>
          </a:p>
          <a:p>
            <a:endParaRPr lang="en-US" altLang="ko-KR" b="1" dirty="0">
              <a:latin typeface="+mj-ea"/>
              <a:ea typeface="+mj-ea"/>
            </a:endParaRPr>
          </a:p>
          <a:p>
            <a:r>
              <a:rPr lang="ko-KR" altLang="en-US" b="1" dirty="0" smtClean="0">
                <a:latin typeface="+mj-ea"/>
                <a:ea typeface="+mj-ea"/>
              </a:rPr>
              <a:t>데이터 구성 </a:t>
            </a:r>
            <a:r>
              <a:rPr lang="en-US" altLang="ko-KR" b="1" dirty="0" smtClean="0">
                <a:latin typeface="+mj-ea"/>
                <a:ea typeface="+mj-ea"/>
              </a:rPr>
              <a:t>: 1</a:t>
            </a:r>
            <a:r>
              <a:rPr lang="ko-KR" altLang="en-US" b="1" dirty="0" smtClean="0">
                <a:latin typeface="+mj-ea"/>
                <a:ea typeface="+mj-ea"/>
              </a:rPr>
              <a:t>년간 데이터를 병합하여 사용</a:t>
            </a:r>
            <a:endParaRPr lang="en-US" altLang="ko-KR" b="1" dirty="0" smtClean="0">
              <a:latin typeface="+mj-ea"/>
              <a:ea typeface="+mj-ea"/>
            </a:endParaRPr>
          </a:p>
          <a:p>
            <a:r>
              <a:rPr lang="en-US" altLang="ko-KR" b="1" dirty="0" smtClean="0">
                <a:latin typeface="+mj-ea"/>
                <a:ea typeface="+mj-ea"/>
              </a:rPr>
              <a:t>	       17</a:t>
            </a:r>
            <a:r>
              <a:rPr lang="ko-KR" altLang="en-US" b="1" dirty="0" smtClean="0">
                <a:latin typeface="+mj-ea"/>
                <a:ea typeface="+mj-ea"/>
              </a:rPr>
              <a:t>개의 변수와 </a:t>
            </a:r>
            <a:r>
              <a:rPr lang="en-US" altLang="ko-KR" b="1" dirty="0" smtClean="0">
                <a:latin typeface="+mj-ea"/>
                <a:ea typeface="+mj-ea"/>
              </a:rPr>
              <a:t>444448</a:t>
            </a:r>
            <a:r>
              <a:rPr lang="ko-KR" altLang="en-US" b="1" dirty="0" smtClean="0">
                <a:latin typeface="+mj-ea"/>
                <a:ea typeface="+mj-ea"/>
              </a:rPr>
              <a:t>개의 관측치를 가지고 있음</a:t>
            </a:r>
            <a:endParaRPr lang="en-US" altLang="ko-KR" b="1" dirty="0" smtClean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3931" y="4418830"/>
            <a:ext cx="7301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시간대별 </a:t>
            </a:r>
            <a:r>
              <a:rPr lang="ko-KR" altLang="en-US" sz="2400" b="1" dirty="0" err="1" smtClean="0"/>
              <a:t>콜센터</a:t>
            </a:r>
            <a:r>
              <a:rPr lang="ko-KR" altLang="en-US" sz="2400" b="1" dirty="0" smtClean="0"/>
              <a:t> 근무인원 산출 탐색적 데이터 분석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0585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개요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697163"/>
              </p:ext>
            </p:extLst>
          </p:nvPr>
        </p:nvGraphicFramePr>
        <p:xfrm>
          <a:off x="488504" y="1268760"/>
          <a:ext cx="8856984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712879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변수명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vru.line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음성 응답 </a:t>
                      </a:r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유니트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(Voice Response Unit), </a:t>
                      </a:r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라인별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 회선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call_id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특정 콜 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customer_id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  <a:r>
                        <a:rPr lang="ko-KR" altLang="en-US" baseline="0" dirty="0" smtClean="0">
                          <a:solidFill>
                            <a:sysClr val="windowText" lastClr="000000"/>
                          </a:solidFill>
                        </a:rPr>
                        <a:t>고객고유 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ID  </a:t>
                      </a:r>
                      <a:r>
                        <a:rPr lang="ko-KR" altLang="en-US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0: </a:t>
                      </a:r>
                      <a:r>
                        <a:rPr lang="ko-KR" altLang="en-US" baseline="0" dirty="0" smtClean="0">
                          <a:solidFill>
                            <a:sysClr val="windowText" lastClr="000000"/>
                          </a:solidFill>
                        </a:rPr>
                        <a:t>고객 아닌 경우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priority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은 </a:t>
                      </a:r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고객아닌경우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은 정규고객 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는 우선순위 배정고객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type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PS :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정규서비스</a:t>
                      </a:r>
                      <a:endParaRPr lang="en-US" altLang="ko-KR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PE :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영어 정규 서비스</a:t>
                      </a:r>
                      <a:endParaRPr lang="en-US" altLang="ko-KR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IN :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인터넷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컨설팅</a:t>
                      </a:r>
                      <a:endParaRPr lang="en-US" altLang="ko-KR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NE :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주식교환 서비스</a:t>
                      </a:r>
                      <a:endParaRPr lang="en-US" altLang="ko-KR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NW :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잠재고객</a:t>
                      </a:r>
                      <a:endParaRPr lang="en-US" altLang="ko-KR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TT :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호출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메시지 남긴 고객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년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월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vru_entry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콜센터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 전화 호출시작시간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vru_exit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서비스 또는 </a:t>
                      </a:r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대기열로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 이탈한 시간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vru_time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호출시간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96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데이터 개요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530203"/>
              </p:ext>
            </p:extLst>
          </p:nvPr>
        </p:nvGraphicFramePr>
        <p:xfrm>
          <a:off x="488504" y="1268760"/>
          <a:ext cx="8856984" cy="415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712879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변수명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q_start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대기시작시간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q_exit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대기종료 시간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q_time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대기시간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outcome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서비스 유무 형태 </a:t>
                      </a:r>
                      <a:endParaRPr lang="en-US" altLang="ko-KR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AGENT : </a:t>
                      </a:r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서비스 사용</a:t>
                      </a: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/>
                      </a:r>
                      <a:b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HANG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 : </a:t>
                      </a:r>
                      <a:r>
                        <a:rPr lang="ko-KR" altLang="en-US" baseline="0" dirty="0" smtClean="0">
                          <a:solidFill>
                            <a:sysClr val="windowText" lastClr="000000"/>
                          </a:solidFill>
                        </a:rPr>
                        <a:t>전화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ysClr val="windowText" lastClr="000000"/>
                          </a:solidFill>
                        </a:rPr>
                        <a:t>끊음</a:t>
                      </a:r>
                      <a:endParaRPr lang="en-US" altLang="ko-KR" baseline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PHANTOM : </a:t>
                      </a:r>
                      <a:r>
                        <a:rPr lang="ko-KR" altLang="en-US" baseline="0" dirty="0" smtClean="0">
                          <a:solidFill>
                            <a:sysClr val="windowText" lastClr="000000"/>
                          </a:solidFill>
                        </a:rPr>
                        <a:t>오류 신호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ser_start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서비스 시작시간</a:t>
                      </a:r>
                      <a:endParaRPr lang="en-US" altLang="ko-KR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ser_exit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서비스 종료시간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ysClr val="windowText" lastClr="000000"/>
                          </a:solidFill>
                        </a:rPr>
                        <a:t>ser_time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서비스 시간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server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사용 </a:t>
                      </a:r>
                      <a:r>
                        <a:rPr lang="ko-KR" altLang="en-US" dirty="0" err="1" smtClean="0">
                          <a:solidFill>
                            <a:sysClr val="windowText" lastClr="000000"/>
                          </a:solidFill>
                        </a:rPr>
                        <a:t>서버명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495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1110</Words>
  <Application>Microsoft Office PowerPoint</Application>
  <PresentationFormat>A4 용지(210x297mm)</PresentationFormat>
  <Paragraphs>267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HR Analytics의 정의</vt:lpstr>
      <vt:lpstr>HR부문의 빅 데이터 어떻게 하여야 하는가?</vt:lpstr>
      <vt:lpstr>HR부문의 데이터 문제제기</vt:lpstr>
      <vt:lpstr>HR과 빅 데이터: A Future Scenario</vt:lpstr>
      <vt:lpstr>축적된 데이터를 활용한 인력분석</vt:lpstr>
      <vt:lpstr>분석 개요</vt:lpstr>
      <vt:lpstr>데이터 개요</vt:lpstr>
      <vt:lpstr>데이터 개요</vt:lpstr>
      <vt:lpstr>탐색분석 흐름</vt:lpstr>
      <vt:lpstr>데이터 전처리</vt:lpstr>
      <vt:lpstr>데이터 전처리</vt:lpstr>
      <vt:lpstr>월별 시간대별 통화건수 개요</vt:lpstr>
      <vt:lpstr>데이터프레임 생성</vt:lpstr>
      <vt:lpstr>데이터 추출</vt:lpstr>
      <vt:lpstr>변수생성</vt:lpstr>
      <vt:lpstr>변수 생성</vt:lpstr>
      <vt:lpstr>시간대별 개황</vt:lpstr>
      <vt:lpstr>시간대별 필요인력</vt:lpstr>
      <vt:lpstr>보완 및 검토사항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15</cp:revision>
  <dcterms:created xsi:type="dcterms:W3CDTF">2019-03-20T03:25:33Z</dcterms:created>
  <dcterms:modified xsi:type="dcterms:W3CDTF">2019-03-20T06:20:12Z</dcterms:modified>
</cp:coreProperties>
</file>